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24"/>
  </p:notesMasterIdLst>
  <p:handoutMasterIdLst>
    <p:handoutMasterId r:id="rId125"/>
  </p:handoutMasterIdLst>
  <p:sldIdLst>
    <p:sldId id="703" r:id="rId2"/>
    <p:sldId id="712" r:id="rId3"/>
    <p:sldId id="713" r:id="rId4"/>
    <p:sldId id="832" r:id="rId5"/>
    <p:sldId id="678" r:id="rId6"/>
    <p:sldId id="833" r:id="rId7"/>
    <p:sldId id="834" r:id="rId8"/>
    <p:sldId id="864" r:id="rId9"/>
    <p:sldId id="865" r:id="rId10"/>
    <p:sldId id="850" r:id="rId11"/>
    <p:sldId id="851" r:id="rId12"/>
    <p:sldId id="852" r:id="rId13"/>
    <p:sldId id="853" r:id="rId14"/>
    <p:sldId id="854" r:id="rId15"/>
    <p:sldId id="855" r:id="rId16"/>
    <p:sldId id="856" r:id="rId17"/>
    <p:sldId id="857" r:id="rId18"/>
    <p:sldId id="764" r:id="rId19"/>
    <p:sldId id="714" r:id="rId20"/>
    <p:sldId id="836" r:id="rId21"/>
    <p:sldId id="708" r:id="rId22"/>
    <p:sldId id="709" r:id="rId23"/>
    <p:sldId id="710" r:id="rId24"/>
    <p:sldId id="795" r:id="rId25"/>
    <p:sldId id="711" r:id="rId26"/>
    <p:sldId id="799" r:id="rId27"/>
    <p:sldId id="772" r:id="rId28"/>
    <p:sldId id="773" r:id="rId29"/>
    <p:sldId id="774" r:id="rId30"/>
    <p:sldId id="775" r:id="rId31"/>
    <p:sldId id="776" r:id="rId32"/>
    <p:sldId id="785" r:id="rId33"/>
    <p:sldId id="808" r:id="rId34"/>
    <p:sldId id="809" r:id="rId35"/>
    <p:sldId id="810" r:id="rId36"/>
    <p:sldId id="811" r:id="rId37"/>
    <p:sldId id="812" r:id="rId38"/>
    <p:sldId id="813" r:id="rId39"/>
    <p:sldId id="814" r:id="rId40"/>
    <p:sldId id="815" r:id="rId41"/>
    <p:sldId id="816" r:id="rId42"/>
    <p:sldId id="817" r:id="rId43"/>
    <p:sldId id="818" r:id="rId44"/>
    <p:sldId id="819" r:id="rId45"/>
    <p:sldId id="820" r:id="rId46"/>
    <p:sldId id="821" r:id="rId47"/>
    <p:sldId id="822" r:id="rId48"/>
    <p:sldId id="823" r:id="rId49"/>
    <p:sldId id="824" r:id="rId50"/>
    <p:sldId id="825" r:id="rId51"/>
    <p:sldId id="826" r:id="rId52"/>
    <p:sldId id="827" r:id="rId53"/>
    <p:sldId id="828" r:id="rId54"/>
    <p:sldId id="758" r:id="rId55"/>
    <p:sldId id="837" r:id="rId56"/>
    <p:sldId id="838" r:id="rId57"/>
    <p:sldId id="839" r:id="rId58"/>
    <p:sldId id="765" r:id="rId59"/>
    <p:sldId id="790" r:id="rId60"/>
    <p:sldId id="796" r:id="rId61"/>
    <p:sldId id="831" r:id="rId62"/>
    <p:sldId id="716" r:id="rId63"/>
    <p:sldId id="778" r:id="rId64"/>
    <p:sldId id="798" r:id="rId65"/>
    <p:sldId id="722" r:id="rId66"/>
    <p:sldId id="841" r:id="rId67"/>
    <p:sldId id="723" r:id="rId68"/>
    <p:sldId id="793" r:id="rId69"/>
    <p:sldId id="786" r:id="rId70"/>
    <p:sldId id="788" r:id="rId71"/>
    <p:sldId id="784" r:id="rId72"/>
    <p:sldId id="782" r:id="rId73"/>
    <p:sldId id="842" r:id="rId74"/>
    <p:sldId id="858" r:id="rId75"/>
    <p:sldId id="859" r:id="rId76"/>
    <p:sldId id="861" r:id="rId77"/>
    <p:sldId id="860" r:id="rId78"/>
    <p:sldId id="862" r:id="rId79"/>
    <p:sldId id="863" r:id="rId80"/>
    <p:sldId id="866" r:id="rId81"/>
    <p:sldId id="869" r:id="rId82"/>
    <p:sldId id="727" r:id="rId83"/>
    <p:sldId id="756" r:id="rId84"/>
    <p:sldId id="728" r:id="rId85"/>
    <p:sldId id="741" r:id="rId86"/>
    <p:sldId id="753" r:id="rId87"/>
    <p:sldId id="754" r:id="rId88"/>
    <p:sldId id="729" r:id="rId89"/>
    <p:sldId id="752" r:id="rId90"/>
    <p:sldId id="794" r:id="rId91"/>
    <p:sldId id="791" r:id="rId92"/>
    <p:sldId id="801" r:id="rId93"/>
    <p:sldId id="800" r:id="rId94"/>
    <p:sldId id="803" r:id="rId95"/>
    <p:sldId id="802" r:id="rId96"/>
    <p:sldId id="804" r:id="rId97"/>
    <p:sldId id="805" r:id="rId98"/>
    <p:sldId id="806" r:id="rId99"/>
    <p:sldId id="730" r:id="rId100"/>
    <p:sldId id="748" r:id="rId101"/>
    <p:sldId id="704" r:id="rId102"/>
    <p:sldId id="792" r:id="rId103"/>
    <p:sldId id="761" r:id="rId104"/>
    <p:sldId id="840" r:id="rId105"/>
    <p:sldId id="767" r:id="rId106"/>
    <p:sldId id="797" r:id="rId107"/>
    <p:sldId id="779" r:id="rId108"/>
    <p:sldId id="789" r:id="rId109"/>
    <p:sldId id="780" r:id="rId110"/>
    <p:sldId id="787" r:id="rId111"/>
    <p:sldId id="757" r:id="rId112"/>
    <p:sldId id="755" r:id="rId113"/>
    <p:sldId id="843" r:id="rId114"/>
    <p:sldId id="739" r:id="rId115"/>
    <p:sldId id="740" r:id="rId116"/>
    <p:sldId id="732" r:id="rId117"/>
    <p:sldId id="736" r:id="rId118"/>
    <p:sldId id="737" r:id="rId119"/>
    <p:sldId id="746" r:id="rId120"/>
    <p:sldId id="747" r:id="rId121"/>
    <p:sldId id="749" r:id="rId122"/>
    <p:sldId id="750" r:id="rId123"/>
  </p:sldIdLst>
  <p:sldSz cx="9906000" cy="6858000" type="A4"/>
  <p:notesSz cx="6858000" cy="9077325"/>
  <p:defaultTextStyle>
    <a:defPPr>
      <a:defRPr lang="fr-FR"/>
    </a:defPPr>
    <a:lvl1pPr algn="l" rtl="0" eaLnBrk="0" fontAlgn="base" hangingPunct="0">
      <a:spcBef>
        <a:spcPct val="0"/>
      </a:spcBef>
      <a:spcAft>
        <a:spcPct val="0"/>
      </a:spcAft>
      <a:defRPr sz="1600" kern="1200">
        <a:solidFill>
          <a:srgbClr val="0000CC"/>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1600" kern="1200">
        <a:solidFill>
          <a:srgbClr val="0000CC"/>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1600" kern="1200">
        <a:solidFill>
          <a:srgbClr val="0000CC"/>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1600" kern="1200">
        <a:solidFill>
          <a:srgbClr val="0000CC"/>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1600" kern="1200">
        <a:solidFill>
          <a:srgbClr val="0000CC"/>
        </a:solidFill>
        <a:latin typeface="Arial" panose="020B0604020202020204" pitchFamily="34" charset="0"/>
        <a:ea typeface="+mn-ea"/>
        <a:cs typeface="Arial" panose="020B0604020202020204" pitchFamily="34" charset="0"/>
      </a:defRPr>
    </a:lvl5pPr>
    <a:lvl6pPr marL="2286000" algn="l" defTabSz="914400" rtl="0" eaLnBrk="1" latinLnBrk="0" hangingPunct="1">
      <a:defRPr sz="1600" kern="1200">
        <a:solidFill>
          <a:srgbClr val="0000CC"/>
        </a:solidFill>
        <a:latin typeface="Arial" panose="020B0604020202020204" pitchFamily="34" charset="0"/>
        <a:ea typeface="+mn-ea"/>
        <a:cs typeface="Arial" panose="020B0604020202020204" pitchFamily="34" charset="0"/>
      </a:defRPr>
    </a:lvl6pPr>
    <a:lvl7pPr marL="2743200" algn="l" defTabSz="914400" rtl="0" eaLnBrk="1" latinLnBrk="0" hangingPunct="1">
      <a:defRPr sz="1600" kern="1200">
        <a:solidFill>
          <a:srgbClr val="0000CC"/>
        </a:solidFill>
        <a:latin typeface="Arial" panose="020B0604020202020204" pitchFamily="34" charset="0"/>
        <a:ea typeface="+mn-ea"/>
        <a:cs typeface="Arial" panose="020B0604020202020204" pitchFamily="34" charset="0"/>
      </a:defRPr>
    </a:lvl7pPr>
    <a:lvl8pPr marL="3200400" algn="l" defTabSz="914400" rtl="0" eaLnBrk="1" latinLnBrk="0" hangingPunct="1">
      <a:defRPr sz="1600" kern="1200">
        <a:solidFill>
          <a:srgbClr val="0000CC"/>
        </a:solidFill>
        <a:latin typeface="Arial" panose="020B0604020202020204" pitchFamily="34" charset="0"/>
        <a:ea typeface="+mn-ea"/>
        <a:cs typeface="Arial" panose="020B0604020202020204" pitchFamily="34" charset="0"/>
      </a:defRPr>
    </a:lvl8pPr>
    <a:lvl9pPr marL="3657600" algn="l" defTabSz="914400" rtl="0" eaLnBrk="1" latinLnBrk="0" hangingPunct="1">
      <a:defRPr sz="1600" kern="1200">
        <a:solidFill>
          <a:srgbClr val="0000CC"/>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2859">
          <p15:clr>
            <a:srgbClr val="A4A3A4"/>
          </p15:clr>
        </p15:guide>
        <p15:guide id="2" pos="216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FF99"/>
    <a:srgbClr val="FFCCFF"/>
    <a:srgbClr val="339933"/>
    <a:srgbClr val="339966"/>
    <a:srgbClr val="FF99FF"/>
    <a:srgbClr val="CCFFFF"/>
    <a:srgbClr val="FF33CC"/>
    <a:srgbClr val="FF9933"/>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45" autoAdjust="0"/>
  </p:normalViewPr>
  <p:slideViewPr>
    <p:cSldViewPr>
      <p:cViewPr varScale="1">
        <p:scale>
          <a:sx n="105" d="100"/>
          <a:sy n="105" d="100"/>
        </p:scale>
        <p:origin x="1020" y="72"/>
      </p:cViewPr>
      <p:guideLst>
        <p:guide orient="horz" pos="2160"/>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4" d="100"/>
          <a:sy n="64" d="100"/>
        </p:scale>
        <p:origin x="-1974" y="-126"/>
      </p:cViewPr>
      <p:guideLst>
        <p:guide orient="horz" pos="2859"/>
        <p:guide pos="2161"/>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notesMaster" Target="notesMasters/notesMaster1.xml"/><Relationship Id="rId129"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0213"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solidFill>
                  <a:schemeClr val="tx1"/>
                </a:solidFill>
                <a:latin typeface="Times New Roman" pitchFamily="18" charset="0"/>
                <a:cs typeface="+mn-cs"/>
              </a:defRPr>
            </a:lvl1pPr>
          </a:lstStyle>
          <a:p>
            <a:pPr>
              <a:defRPr/>
            </a:pPr>
            <a:endParaRPr lang="fr-FR"/>
          </a:p>
        </p:txBody>
      </p:sp>
      <p:sp>
        <p:nvSpPr>
          <p:cNvPr id="4099" name="Rectangle 3"/>
          <p:cNvSpPr>
            <a:spLocks noGrp="1" noChangeArrowheads="1"/>
          </p:cNvSpPr>
          <p:nvPr>
            <p:ph type="dt" sz="quarter" idx="1"/>
          </p:nvPr>
        </p:nvSpPr>
        <p:spPr bwMode="auto">
          <a:xfrm>
            <a:off x="3887788" y="0"/>
            <a:ext cx="2970212"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solidFill>
                  <a:schemeClr val="tx1"/>
                </a:solidFill>
                <a:latin typeface="Times New Roman" pitchFamily="18" charset="0"/>
                <a:cs typeface="+mn-cs"/>
              </a:defRPr>
            </a:lvl1pPr>
          </a:lstStyle>
          <a:p>
            <a:pPr>
              <a:defRPr/>
            </a:pPr>
            <a:endParaRPr lang="fr-FR"/>
          </a:p>
        </p:txBody>
      </p:sp>
      <p:sp>
        <p:nvSpPr>
          <p:cNvPr id="4100" name="Rectangle 4"/>
          <p:cNvSpPr>
            <a:spLocks noGrp="1" noChangeArrowheads="1"/>
          </p:cNvSpPr>
          <p:nvPr>
            <p:ph type="ftr" sz="quarter" idx="2"/>
          </p:nvPr>
        </p:nvSpPr>
        <p:spPr bwMode="auto">
          <a:xfrm>
            <a:off x="0" y="8623300"/>
            <a:ext cx="2970213"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latin typeface="Times New Roman" pitchFamily="18" charset="0"/>
                <a:cs typeface="+mn-cs"/>
              </a:defRPr>
            </a:lvl1pPr>
          </a:lstStyle>
          <a:p>
            <a:pPr>
              <a:defRPr/>
            </a:pPr>
            <a:r>
              <a:rPr lang="fr-FR"/>
              <a:t>M. Tasevsky</a:t>
            </a:r>
          </a:p>
        </p:txBody>
      </p:sp>
      <p:sp>
        <p:nvSpPr>
          <p:cNvPr id="4101" name="Rectangle 5"/>
          <p:cNvSpPr>
            <a:spLocks noGrp="1" noChangeArrowheads="1"/>
          </p:cNvSpPr>
          <p:nvPr>
            <p:ph type="sldNum" sz="quarter" idx="3"/>
          </p:nvPr>
        </p:nvSpPr>
        <p:spPr bwMode="auto">
          <a:xfrm>
            <a:off x="3887788" y="8623300"/>
            <a:ext cx="2970212"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latin typeface="Times New Roman" panose="02020603050405020304" pitchFamily="18" charset="0"/>
              </a:defRPr>
            </a:lvl1pPr>
          </a:lstStyle>
          <a:p>
            <a:pPr>
              <a:defRPr/>
            </a:pPr>
            <a:fld id="{23A78397-ABE0-49BD-87DD-C90863F4EADC}" type="slidenum">
              <a:rPr lang="fr-FR" altLang="en-US"/>
              <a:pPr>
                <a:defRPr/>
              </a:pPr>
              <a:t>‹#›</a:t>
            </a:fld>
            <a:endParaRPr lang="fr-FR"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0213"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solidFill>
                  <a:schemeClr val="tx1"/>
                </a:solidFill>
                <a:latin typeface="Times New Roman" pitchFamily="18" charset="0"/>
                <a:cs typeface="+mn-cs"/>
              </a:defRPr>
            </a:lvl1pPr>
          </a:lstStyle>
          <a:p>
            <a:pPr>
              <a:defRPr/>
            </a:pPr>
            <a:endParaRPr lang="fr-FR"/>
          </a:p>
        </p:txBody>
      </p:sp>
      <p:sp>
        <p:nvSpPr>
          <p:cNvPr id="7171" name="Rectangle 3"/>
          <p:cNvSpPr>
            <a:spLocks noGrp="1" noChangeArrowheads="1"/>
          </p:cNvSpPr>
          <p:nvPr>
            <p:ph type="dt" idx="1"/>
          </p:nvPr>
        </p:nvSpPr>
        <p:spPr bwMode="auto">
          <a:xfrm>
            <a:off x="3887788" y="0"/>
            <a:ext cx="2970212"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solidFill>
                  <a:schemeClr val="tx1"/>
                </a:solidFill>
                <a:latin typeface="Times New Roman" pitchFamily="18" charset="0"/>
                <a:cs typeface="+mn-cs"/>
              </a:defRPr>
            </a:lvl1pPr>
          </a:lstStyle>
          <a:p>
            <a:pPr>
              <a:defRPr/>
            </a:pPr>
            <a:endParaRPr lang="fr-FR"/>
          </a:p>
        </p:txBody>
      </p:sp>
      <p:sp>
        <p:nvSpPr>
          <p:cNvPr id="2052" name="Rectangle 4"/>
          <p:cNvSpPr>
            <a:spLocks noGrp="1" noRot="1" noChangeAspect="1" noChangeArrowheads="1" noTextEdit="1"/>
          </p:cNvSpPr>
          <p:nvPr>
            <p:ph type="sldImg" idx="2"/>
          </p:nvPr>
        </p:nvSpPr>
        <p:spPr bwMode="auto">
          <a:xfrm>
            <a:off x="971550" y="681038"/>
            <a:ext cx="4916488" cy="34036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912813" y="4310063"/>
            <a:ext cx="5032375" cy="408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7174" name="Rectangle 6"/>
          <p:cNvSpPr>
            <a:spLocks noGrp="1" noChangeArrowheads="1"/>
          </p:cNvSpPr>
          <p:nvPr>
            <p:ph type="ftr" sz="quarter" idx="4"/>
          </p:nvPr>
        </p:nvSpPr>
        <p:spPr bwMode="auto">
          <a:xfrm>
            <a:off x="0" y="8623300"/>
            <a:ext cx="2970213"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latin typeface="Times New Roman" pitchFamily="18" charset="0"/>
                <a:cs typeface="+mn-cs"/>
              </a:defRPr>
            </a:lvl1pPr>
          </a:lstStyle>
          <a:p>
            <a:pPr>
              <a:defRPr/>
            </a:pPr>
            <a:r>
              <a:rPr lang="fr-FR"/>
              <a:t>M. Tasevsky</a:t>
            </a:r>
          </a:p>
        </p:txBody>
      </p:sp>
      <p:sp>
        <p:nvSpPr>
          <p:cNvPr id="7175" name="Rectangle 7"/>
          <p:cNvSpPr>
            <a:spLocks noGrp="1" noChangeArrowheads="1"/>
          </p:cNvSpPr>
          <p:nvPr>
            <p:ph type="sldNum" sz="quarter" idx="5"/>
          </p:nvPr>
        </p:nvSpPr>
        <p:spPr bwMode="auto">
          <a:xfrm>
            <a:off x="3887788" y="8623300"/>
            <a:ext cx="2970212"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latin typeface="Times New Roman" panose="02020603050405020304" pitchFamily="18" charset="0"/>
              </a:defRPr>
            </a:lvl1pPr>
          </a:lstStyle>
          <a:p>
            <a:pPr>
              <a:defRPr/>
            </a:pPr>
            <a:fld id="{198ACCD6-DED5-4B0A-AADC-88C24D9858D7}" type="slidenum">
              <a:rPr lang="fr-FR" altLang="en-US"/>
              <a:pPr>
                <a:defRPr/>
              </a:pPr>
              <a:t>‹#›</a:t>
            </a:fld>
            <a:endParaRPr lang="fr-FR" altLang="en-US"/>
          </a:p>
        </p:txBody>
      </p:sp>
    </p:spTree>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7"/>
          <p:cNvSpPr>
            <a:spLocks noGrp="1" noChangeArrowheads="1"/>
          </p:cNvSpPr>
          <p:nvPr>
            <p:ph type="sldNum" sz="quarter" idx="5"/>
          </p:nvPr>
        </p:nvSpPr>
        <p:spPr/>
        <p:txBody>
          <a:bodyPr/>
          <a:lstStyle>
            <a:lvl1pPr eaLnBrk="0" hangingPunct="0">
              <a:spcBef>
                <a:spcPct val="30000"/>
              </a:spcBef>
              <a:defRPr sz="1200">
                <a:solidFill>
                  <a:schemeClr val="tx1"/>
                </a:solidFill>
                <a:latin typeface="Times New Roman" panose="02020603050405020304" pitchFamily="18" charset="0"/>
              </a:defRPr>
            </a:lvl1pPr>
            <a:lvl2pPr marL="754063" indent="-288925" eaLnBrk="0" hangingPunct="0">
              <a:spcBef>
                <a:spcPct val="30000"/>
              </a:spcBef>
              <a:defRPr sz="1200">
                <a:solidFill>
                  <a:schemeClr val="tx1"/>
                </a:solidFill>
                <a:latin typeface="Times New Roman" panose="02020603050405020304" pitchFamily="18" charset="0"/>
              </a:defRPr>
            </a:lvl2pPr>
            <a:lvl3pPr marL="1158875" indent="-231775" eaLnBrk="0" hangingPunct="0">
              <a:spcBef>
                <a:spcPct val="30000"/>
              </a:spcBef>
              <a:defRPr sz="1200">
                <a:solidFill>
                  <a:schemeClr val="tx1"/>
                </a:solidFill>
                <a:latin typeface="Times New Roman" panose="02020603050405020304" pitchFamily="18" charset="0"/>
              </a:defRPr>
            </a:lvl3pPr>
            <a:lvl4pPr marL="1624013" indent="-231775" eaLnBrk="0" hangingPunct="0">
              <a:spcBef>
                <a:spcPct val="30000"/>
              </a:spcBef>
              <a:defRPr sz="1200">
                <a:solidFill>
                  <a:schemeClr val="tx1"/>
                </a:solidFill>
                <a:latin typeface="Times New Roman" panose="02020603050405020304" pitchFamily="18" charset="0"/>
              </a:defRPr>
            </a:lvl4pPr>
            <a:lvl5pPr marL="2087563" indent="-231775" eaLnBrk="0" hangingPunct="0">
              <a:spcBef>
                <a:spcPct val="30000"/>
              </a:spcBef>
              <a:defRPr sz="1200">
                <a:solidFill>
                  <a:schemeClr val="tx1"/>
                </a:solidFill>
                <a:latin typeface="Times New Roman" panose="02020603050405020304" pitchFamily="18" charset="0"/>
              </a:defRPr>
            </a:lvl5pPr>
            <a:lvl6pPr marL="2544763" indent="-231775" eaLnBrk="0" fontAlgn="base" hangingPunct="0">
              <a:spcBef>
                <a:spcPct val="30000"/>
              </a:spcBef>
              <a:spcAft>
                <a:spcPct val="0"/>
              </a:spcAft>
              <a:defRPr sz="1200">
                <a:solidFill>
                  <a:schemeClr val="tx1"/>
                </a:solidFill>
                <a:latin typeface="Times New Roman" panose="02020603050405020304" pitchFamily="18" charset="0"/>
              </a:defRPr>
            </a:lvl6pPr>
            <a:lvl7pPr marL="3001963" indent="-231775" eaLnBrk="0" fontAlgn="base" hangingPunct="0">
              <a:spcBef>
                <a:spcPct val="30000"/>
              </a:spcBef>
              <a:spcAft>
                <a:spcPct val="0"/>
              </a:spcAft>
              <a:defRPr sz="1200">
                <a:solidFill>
                  <a:schemeClr val="tx1"/>
                </a:solidFill>
                <a:latin typeface="Times New Roman" panose="02020603050405020304" pitchFamily="18" charset="0"/>
              </a:defRPr>
            </a:lvl7pPr>
            <a:lvl8pPr marL="3459163" indent="-231775" eaLnBrk="0" fontAlgn="base" hangingPunct="0">
              <a:spcBef>
                <a:spcPct val="30000"/>
              </a:spcBef>
              <a:spcAft>
                <a:spcPct val="0"/>
              </a:spcAft>
              <a:defRPr sz="1200">
                <a:solidFill>
                  <a:schemeClr val="tx1"/>
                </a:solidFill>
                <a:latin typeface="Times New Roman" panose="02020603050405020304" pitchFamily="18" charset="0"/>
              </a:defRPr>
            </a:lvl8pPr>
            <a:lvl9pPr marL="3916363" indent="-231775"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DE3A7FDA-BE37-4A7A-A07B-CAB6C2FF53AA}" type="slidenum">
              <a:rPr lang="fr-FR" altLang="en-US"/>
              <a:pPr eaLnBrk="1" hangingPunct="1">
                <a:spcBef>
                  <a:spcPct val="0"/>
                </a:spcBef>
              </a:pPr>
              <a:t>1</a:t>
            </a:fld>
            <a:endParaRPr lang="fr-FR" altLang="en-US"/>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p:spPr>
        <p:txBody>
          <a:bodyPr/>
          <a:lstStyle/>
          <a:p>
            <a:pPr eaLnBrk="1" hangingPunct="1"/>
            <a:endParaRPr lang="cs-CZ" altLang="en-US"/>
          </a:p>
        </p:txBody>
      </p:sp>
      <p:sp>
        <p:nvSpPr>
          <p:cNvPr id="2" name="Zástupný symbol pro zápatí 1"/>
          <p:cNvSpPr>
            <a:spLocks noGrp="1"/>
          </p:cNvSpPr>
          <p:nvPr>
            <p:ph type="ftr" sz="quarter" idx="4"/>
          </p:nvPr>
        </p:nvSpPr>
        <p:spPr/>
        <p:txBody>
          <a:bodyPr/>
          <a:lstStyle/>
          <a:p>
            <a:pPr>
              <a:defRPr/>
            </a:pPr>
            <a:r>
              <a:rPr lang="fr-FR" altLang="en-US"/>
              <a:t>M. Tasevsky</a:t>
            </a:r>
          </a:p>
        </p:txBody>
      </p:sp>
    </p:spTree>
    <p:extLst>
      <p:ext uri="{BB962C8B-B14F-4D97-AF65-F5344CB8AC3E}">
        <p14:creationId xmlns:p14="http://schemas.microsoft.com/office/powerpoint/2010/main" val="3747144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1D49465-3698-DC3A-692B-825E9BB5F1D9}"/>
              </a:ext>
            </a:extLst>
          </p:cNvPr>
          <p:cNvSpPr>
            <a:spLocks noGrp="1" noChangeArrowheads="1"/>
          </p:cNvSpPr>
          <p:nvPr>
            <p:ph type="sldNum" sz="quarter" idx="5"/>
          </p:nvPr>
        </p:nvSpPr>
        <p:spPr>
          <a:ln/>
        </p:spPr>
        <p:txBody>
          <a:bodyPr/>
          <a:lstStyle/>
          <a:p>
            <a:fld id="{661A9FF0-7949-4BC8-B048-12400E82D43C}" type="slidenum">
              <a:rPr lang="fr-FR" altLang="cs-CZ"/>
              <a:pPr/>
              <a:t>5</a:t>
            </a:fld>
            <a:endParaRPr lang="fr-FR" altLang="cs-CZ"/>
          </a:p>
        </p:txBody>
      </p:sp>
      <p:sp>
        <p:nvSpPr>
          <p:cNvPr id="1079298" name="Rectangle 2">
            <a:extLst>
              <a:ext uri="{FF2B5EF4-FFF2-40B4-BE49-F238E27FC236}">
                <a16:creationId xmlns:a16="http://schemas.microsoft.com/office/drawing/2014/main" id="{1603C577-0BF6-5316-952B-6C00A051E555}"/>
              </a:ext>
            </a:extLst>
          </p:cNvPr>
          <p:cNvSpPr>
            <a:spLocks noGrp="1" noRot="1" noChangeAspect="1" noChangeArrowheads="1" noTextEdit="1"/>
          </p:cNvSpPr>
          <p:nvPr>
            <p:ph type="sldImg"/>
          </p:nvPr>
        </p:nvSpPr>
        <p:spPr>
          <a:ln/>
        </p:spPr>
      </p:sp>
      <p:sp>
        <p:nvSpPr>
          <p:cNvPr id="1079299" name="Rectangle 3">
            <a:extLst>
              <a:ext uri="{FF2B5EF4-FFF2-40B4-BE49-F238E27FC236}">
                <a16:creationId xmlns:a16="http://schemas.microsoft.com/office/drawing/2014/main" id="{E8227051-8D47-E5D7-5447-E126E756BD45}"/>
              </a:ext>
            </a:extLst>
          </p:cNvPr>
          <p:cNvSpPr>
            <a:spLocks noGrp="1" noChangeArrowheads="1"/>
          </p:cNvSpPr>
          <p:nvPr>
            <p:ph type="body" idx="1"/>
          </p:nvPr>
        </p:nvSpPr>
        <p:spPr>
          <a:xfrm>
            <a:off x="904875" y="4713288"/>
            <a:ext cx="4987925" cy="4467225"/>
          </a:xfrm>
        </p:spPr>
        <p:txBody>
          <a:bodyPr/>
          <a:lstStyle/>
          <a:p>
            <a:endParaRPr lang="cs-CZ" alt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1600">
                <a:solidFill>
                  <a:srgbClr val="0000CC"/>
                </a:solidFill>
                <a:latin typeface="Arial" panose="020B0604020202020204" pitchFamily="34" charset="0"/>
                <a:cs typeface="Arial" panose="020B0604020202020204" pitchFamily="34" charset="0"/>
              </a:defRPr>
            </a:lvl1pPr>
            <a:lvl2pPr marL="742950" indent="-285750" eaLnBrk="0" hangingPunct="0">
              <a:defRPr sz="1600">
                <a:solidFill>
                  <a:srgbClr val="0000CC"/>
                </a:solidFill>
                <a:latin typeface="Arial" panose="020B0604020202020204" pitchFamily="34" charset="0"/>
                <a:cs typeface="Arial" panose="020B0604020202020204" pitchFamily="34" charset="0"/>
              </a:defRPr>
            </a:lvl2pPr>
            <a:lvl3pPr marL="1143000" indent="-228600" eaLnBrk="0" hangingPunct="0">
              <a:defRPr sz="1600">
                <a:solidFill>
                  <a:srgbClr val="0000CC"/>
                </a:solidFill>
                <a:latin typeface="Arial" panose="020B0604020202020204" pitchFamily="34" charset="0"/>
                <a:cs typeface="Arial" panose="020B0604020202020204" pitchFamily="34" charset="0"/>
              </a:defRPr>
            </a:lvl3pPr>
            <a:lvl4pPr marL="1600200" indent="-228600" eaLnBrk="0" hangingPunct="0">
              <a:defRPr sz="1600">
                <a:solidFill>
                  <a:srgbClr val="0000CC"/>
                </a:solidFill>
                <a:latin typeface="Arial" panose="020B0604020202020204" pitchFamily="34" charset="0"/>
                <a:cs typeface="Arial" panose="020B0604020202020204" pitchFamily="34" charset="0"/>
              </a:defRPr>
            </a:lvl4pPr>
            <a:lvl5pPr marL="2057400" indent="-228600" eaLnBrk="0" hangingPunct="0">
              <a:defRPr sz="1600">
                <a:solidFill>
                  <a:srgbClr val="0000CC"/>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rgbClr val="0000CC"/>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rgbClr val="0000CC"/>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rgbClr val="0000CC"/>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rgbClr val="0000CC"/>
                </a:solidFill>
                <a:latin typeface="Arial" panose="020B0604020202020204" pitchFamily="34" charset="0"/>
                <a:cs typeface="Arial" panose="020B0604020202020204" pitchFamily="34" charset="0"/>
              </a:defRPr>
            </a:lvl9pPr>
          </a:lstStyle>
          <a:p>
            <a:pPr eaLnBrk="1" hangingPunct="1"/>
            <a:fld id="{26A40A2E-8B7F-4948-8F87-CAF15ECEBE6E}" type="slidenum">
              <a:rPr lang="fr-FR" altLang="en-US" sz="1200">
                <a:solidFill>
                  <a:schemeClr val="tx1"/>
                </a:solidFill>
                <a:latin typeface="Times New Roman" panose="02020603050405020304" pitchFamily="18" charset="0"/>
              </a:rPr>
              <a:pPr eaLnBrk="1" hangingPunct="1"/>
              <a:t>67</a:t>
            </a:fld>
            <a:endParaRPr lang="fr-FR" altLang="en-US" sz="1200">
              <a:solidFill>
                <a:schemeClr val="tx1"/>
              </a:solidFill>
              <a:latin typeface="Times New Roman" panose="02020603050405020304" pitchFamily="18" charset="0"/>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endParaRPr lang="cs-CZ" altLang="en-US"/>
          </a:p>
        </p:txBody>
      </p:sp>
    </p:spTree>
    <p:extLst>
      <p:ext uri="{BB962C8B-B14F-4D97-AF65-F5344CB8AC3E}">
        <p14:creationId xmlns:p14="http://schemas.microsoft.com/office/powerpoint/2010/main" val="877720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E49D9-C177-3EF8-6E7B-B58E1A1921AD}"/>
            </a:ext>
          </a:extLst>
        </p:cNvPr>
        <p:cNvGrpSpPr/>
        <p:nvPr/>
      </p:nvGrpSpPr>
      <p:grpSpPr>
        <a:xfrm>
          <a:off x="0" y="0"/>
          <a:ext cx="0" cy="0"/>
          <a:chOff x="0" y="0"/>
          <a:chExt cx="0" cy="0"/>
        </a:xfrm>
      </p:grpSpPr>
      <p:sp>
        <p:nvSpPr>
          <p:cNvPr id="27650" name="Rectangle 7">
            <a:extLst>
              <a:ext uri="{FF2B5EF4-FFF2-40B4-BE49-F238E27FC236}">
                <a16:creationId xmlns:a16="http://schemas.microsoft.com/office/drawing/2014/main" id="{A119E5E6-E6AB-4FCC-BC0A-02F289157BBF}"/>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1363" indent="-284163" eaLnBrk="0" hangingPunct="0">
              <a:spcBef>
                <a:spcPct val="30000"/>
              </a:spcBef>
              <a:defRPr sz="1200">
                <a:solidFill>
                  <a:schemeClr val="tx1"/>
                </a:solidFill>
                <a:latin typeface="Times New Roman" panose="02020603050405020304" pitchFamily="18" charset="0"/>
              </a:defRPr>
            </a:lvl2pPr>
            <a:lvl3pPr marL="1141413" indent="-227013" eaLnBrk="0" hangingPunct="0">
              <a:spcBef>
                <a:spcPct val="30000"/>
              </a:spcBef>
              <a:defRPr sz="1200">
                <a:solidFill>
                  <a:schemeClr val="tx1"/>
                </a:solidFill>
                <a:latin typeface="Times New Roman" panose="02020603050405020304" pitchFamily="18" charset="0"/>
              </a:defRPr>
            </a:lvl3pPr>
            <a:lvl4pPr marL="1598613" indent="-227013" eaLnBrk="0" hangingPunct="0">
              <a:spcBef>
                <a:spcPct val="30000"/>
              </a:spcBef>
              <a:defRPr sz="1200">
                <a:solidFill>
                  <a:schemeClr val="tx1"/>
                </a:solidFill>
                <a:latin typeface="Times New Roman" panose="02020603050405020304" pitchFamily="18" charset="0"/>
              </a:defRPr>
            </a:lvl4pPr>
            <a:lvl5pPr marL="2055813" indent="-227013" eaLnBrk="0" hangingPunct="0">
              <a:spcBef>
                <a:spcPct val="30000"/>
              </a:spcBef>
              <a:defRPr sz="1200">
                <a:solidFill>
                  <a:schemeClr val="tx1"/>
                </a:solidFill>
                <a:latin typeface="Times New Roman" panose="02020603050405020304" pitchFamily="18" charset="0"/>
              </a:defRPr>
            </a:lvl5pPr>
            <a:lvl6pPr marL="2513013" indent="-227013" eaLnBrk="0" fontAlgn="base" hangingPunct="0">
              <a:spcBef>
                <a:spcPct val="30000"/>
              </a:spcBef>
              <a:spcAft>
                <a:spcPct val="0"/>
              </a:spcAft>
              <a:defRPr sz="1200">
                <a:solidFill>
                  <a:schemeClr val="tx1"/>
                </a:solidFill>
                <a:latin typeface="Times New Roman" panose="02020603050405020304" pitchFamily="18" charset="0"/>
              </a:defRPr>
            </a:lvl6pPr>
            <a:lvl7pPr marL="2970213" indent="-227013" eaLnBrk="0" fontAlgn="base" hangingPunct="0">
              <a:spcBef>
                <a:spcPct val="30000"/>
              </a:spcBef>
              <a:spcAft>
                <a:spcPct val="0"/>
              </a:spcAft>
              <a:defRPr sz="1200">
                <a:solidFill>
                  <a:schemeClr val="tx1"/>
                </a:solidFill>
                <a:latin typeface="Times New Roman" panose="02020603050405020304" pitchFamily="18" charset="0"/>
              </a:defRPr>
            </a:lvl7pPr>
            <a:lvl8pPr marL="3427413" indent="-227013" eaLnBrk="0" fontAlgn="base" hangingPunct="0">
              <a:spcBef>
                <a:spcPct val="30000"/>
              </a:spcBef>
              <a:spcAft>
                <a:spcPct val="0"/>
              </a:spcAft>
              <a:defRPr sz="1200">
                <a:solidFill>
                  <a:schemeClr val="tx1"/>
                </a:solidFill>
                <a:latin typeface="Times New Roman" panose="02020603050405020304" pitchFamily="18" charset="0"/>
              </a:defRPr>
            </a:lvl8pPr>
            <a:lvl9pPr marL="3884613" indent="-227013"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3DADDD0E-B7DA-497A-AE19-CBCC64564683}" type="slidenum">
              <a:rPr lang="fr-FR" altLang="en-US"/>
              <a:pPr eaLnBrk="1" hangingPunct="1">
                <a:spcBef>
                  <a:spcPct val="0"/>
                </a:spcBef>
              </a:pPr>
              <a:t>80</a:t>
            </a:fld>
            <a:endParaRPr lang="fr-FR" altLang="en-US"/>
          </a:p>
        </p:txBody>
      </p:sp>
      <p:sp>
        <p:nvSpPr>
          <p:cNvPr id="27651" name="Rectangle 2">
            <a:extLst>
              <a:ext uri="{FF2B5EF4-FFF2-40B4-BE49-F238E27FC236}">
                <a16:creationId xmlns:a16="http://schemas.microsoft.com/office/drawing/2014/main" id="{666E13C5-6296-5ACF-0926-CA33E70C17EB}"/>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E405714B-EE95-8E21-4255-028F8565A3F4}"/>
              </a:ext>
            </a:extLst>
          </p:cNvPr>
          <p:cNvSpPr>
            <a:spLocks noGrp="1" noChangeArrowheads="1"/>
          </p:cNvSpPr>
          <p:nvPr>
            <p:ph type="body" idx="1"/>
          </p:nvPr>
        </p:nvSpPr>
        <p:spPr>
          <a:noFill/>
        </p:spPr>
        <p:txBody>
          <a:bodyPr/>
          <a:lstStyle/>
          <a:p>
            <a:pPr eaLnBrk="1" hangingPunct="1"/>
            <a:endParaRPr lang="cs-CZ" altLang="en-US"/>
          </a:p>
        </p:txBody>
      </p:sp>
      <p:sp>
        <p:nvSpPr>
          <p:cNvPr id="2" name="Zástupný symbol pro zápatí 1">
            <a:extLst>
              <a:ext uri="{FF2B5EF4-FFF2-40B4-BE49-F238E27FC236}">
                <a16:creationId xmlns:a16="http://schemas.microsoft.com/office/drawing/2014/main" id="{925A8872-DE23-6F5F-E9AE-476DD1A34D81}"/>
              </a:ext>
            </a:extLst>
          </p:cNvPr>
          <p:cNvSpPr>
            <a:spLocks noGrp="1"/>
          </p:cNvSpPr>
          <p:nvPr>
            <p:ph type="ftr" sz="quarter" idx="10"/>
          </p:nvPr>
        </p:nvSpPr>
        <p:spPr/>
        <p:txBody>
          <a:bodyPr/>
          <a:lstStyle/>
          <a:p>
            <a:pPr>
              <a:defRPr/>
            </a:pPr>
            <a:r>
              <a:rPr lang="fr-FR"/>
              <a:t>M. Tasevsky</a:t>
            </a:r>
          </a:p>
        </p:txBody>
      </p:sp>
    </p:spTree>
    <p:extLst>
      <p:ext uri="{BB962C8B-B14F-4D97-AF65-F5344CB8AC3E}">
        <p14:creationId xmlns:p14="http://schemas.microsoft.com/office/powerpoint/2010/main" val="3208457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3E0D91-F7FE-488E-9FA5-5A582EA979A2}" type="slidenum">
              <a:rPr lang="fr-FR" altLang="en-US"/>
              <a:pPr/>
              <a:t>83</a:t>
            </a:fld>
            <a:endParaRPr lang="fr-FR" altLang="en-US"/>
          </a:p>
        </p:txBody>
      </p:sp>
      <p:sp>
        <p:nvSpPr>
          <p:cNvPr id="1091586" name="Rectangle 2"/>
          <p:cNvSpPr>
            <a:spLocks noGrp="1" noRot="1" noChangeAspect="1" noChangeArrowheads="1" noTextEdit="1"/>
          </p:cNvSpPr>
          <p:nvPr>
            <p:ph type="sldImg"/>
          </p:nvPr>
        </p:nvSpPr>
        <p:spPr>
          <a:xfrm>
            <a:off x="971550" y="681038"/>
            <a:ext cx="4916488" cy="3403600"/>
          </a:xfrm>
          <a:ln/>
        </p:spPr>
      </p:sp>
      <p:sp>
        <p:nvSpPr>
          <p:cNvPr id="1091587" name="Rectangle 3"/>
          <p:cNvSpPr>
            <a:spLocks noGrp="1" noChangeArrowheads="1"/>
          </p:cNvSpPr>
          <p:nvPr>
            <p:ph type="body" idx="1"/>
          </p:nvPr>
        </p:nvSpPr>
        <p:spPr/>
        <p:txBody>
          <a:bodyPr/>
          <a:lstStyle/>
          <a:p>
            <a:endParaRPr lang="cs-CZ" altLang="en-US"/>
          </a:p>
        </p:txBody>
      </p:sp>
    </p:spTree>
    <p:extLst>
      <p:ext uri="{BB962C8B-B14F-4D97-AF65-F5344CB8AC3E}">
        <p14:creationId xmlns:p14="http://schemas.microsoft.com/office/powerpoint/2010/main" val="3277344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1363" indent="-284163" eaLnBrk="0" hangingPunct="0">
              <a:spcBef>
                <a:spcPct val="30000"/>
              </a:spcBef>
              <a:defRPr sz="1200">
                <a:solidFill>
                  <a:schemeClr val="tx1"/>
                </a:solidFill>
                <a:latin typeface="Times New Roman" panose="02020603050405020304" pitchFamily="18" charset="0"/>
              </a:defRPr>
            </a:lvl2pPr>
            <a:lvl3pPr marL="1141413" indent="-227013" eaLnBrk="0" hangingPunct="0">
              <a:spcBef>
                <a:spcPct val="30000"/>
              </a:spcBef>
              <a:defRPr sz="1200">
                <a:solidFill>
                  <a:schemeClr val="tx1"/>
                </a:solidFill>
                <a:latin typeface="Times New Roman" panose="02020603050405020304" pitchFamily="18" charset="0"/>
              </a:defRPr>
            </a:lvl3pPr>
            <a:lvl4pPr marL="1598613" indent="-227013" eaLnBrk="0" hangingPunct="0">
              <a:spcBef>
                <a:spcPct val="30000"/>
              </a:spcBef>
              <a:defRPr sz="1200">
                <a:solidFill>
                  <a:schemeClr val="tx1"/>
                </a:solidFill>
                <a:latin typeface="Times New Roman" panose="02020603050405020304" pitchFamily="18" charset="0"/>
              </a:defRPr>
            </a:lvl4pPr>
            <a:lvl5pPr marL="2055813" indent="-227013" eaLnBrk="0" hangingPunct="0">
              <a:spcBef>
                <a:spcPct val="30000"/>
              </a:spcBef>
              <a:defRPr sz="1200">
                <a:solidFill>
                  <a:schemeClr val="tx1"/>
                </a:solidFill>
                <a:latin typeface="Times New Roman" panose="02020603050405020304" pitchFamily="18" charset="0"/>
              </a:defRPr>
            </a:lvl5pPr>
            <a:lvl6pPr marL="2513013" indent="-227013" eaLnBrk="0" fontAlgn="base" hangingPunct="0">
              <a:spcBef>
                <a:spcPct val="30000"/>
              </a:spcBef>
              <a:spcAft>
                <a:spcPct val="0"/>
              </a:spcAft>
              <a:defRPr sz="1200">
                <a:solidFill>
                  <a:schemeClr val="tx1"/>
                </a:solidFill>
                <a:latin typeface="Times New Roman" panose="02020603050405020304" pitchFamily="18" charset="0"/>
              </a:defRPr>
            </a:lvl6pPr>
            <a:lvl7pPr marL="2970213" indent="-227013" eaLnBrk="0" fontAlgn="base" hangingPunct="0">
              <a:spcBef>
                <a:spcPct val="30000"/>
              </a:spcBef>
              <a:spcAft>
                <a:spcPct val="0"/>
              </a:spcAft>
              <a:defRPr sz="1200">
                <a:solidFill>
                  <a:schemeClr val="tx1"/>
                </a:solidFill>
                <a:latin typeface="Times New Roman" panose="02020603050405020304" pitchFamily="18" charset="0"/>
              </a:defRPr>
            </a:lvl7pPr>
            <a:lvl8pPr marL="3427413" indent="-227013" eaLnBrk="0" fontAlgn="base" hangingPunct="0">
              <a:spcBef>
                <a:spcPct val="30000"/>
              </a:spcBef>
              <a:spcAft>
                <a:spcPct val="0"/>
              </a:spcAft>
              <a:defRPr sz="1200">
                <a:solidFill>
                  <a:schemeClr val="tx1"/>
                </a:solidFill>
                <a:latin typeface="Times New Roman" panose="02020603050405020304" pitchFamily="18" charset="0"/>
              </a:defRPr>
            </a:lvl8pPr>
            <a:lvl9pPr marL="3884613" indent="-227013"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3DADDD0E-B7DA-497A-AE19-CBCC64564683}" type="slidenum">
              <a:rPr lang="fr-FR" altLang="en-US"/>
              <a:pPr eaLnBrk="1" hangingPunct="1">
                <a:spcBef>
                  <a:spcPct val="0"/>
                </a:spcBef>
              </a:pPr>
              <a:t>102</a:t>
            </a:fld>
            <a:endParaRPr lang="fr-FR" altLang="en-US"/>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p:spPr>
        <p:txBody>
          <a:bodyPr/>
          <a:lstStyle/>
          <a:p>
            <a:pPr eaLnBrk="1" hangingPunct="1"/>
            <a:endParaRPr lang="cs-CZ" altLang="en-US"/>
          </a:p>
        </p:txBody>
      </p:sp>
      <p:sp>
        <p:nvSpPr>
          <p:cNvPr id="2" name="Zástupný symbol pro zápatí 1"/>
          <p:cNvSpPr>
            <a:spLocks noGrp="1"/>
          </p:cNvSpPr>
          <p:nvPr>
            <p:ph type="ftr" sz="quarter" idx="10"/>
          </p:nvPr>
        </p:nvSpPr>
        <p:spPr/>
        <p:txBody>
          <a:bodyPr/>
          <a:lstStyle/>
          <a:p>
            <a:pPr>
              <a:defRPr/>
            </a:pPr>
            <a:r>
              <a:rPr lang="fr-FR"/>
              <a:t>M. Tasevsky</a:t>
            </a:r>
          </a:p>
        </p:txBody>
      </p:sp>
    </p:spTree>
    <p:extLst>
      <p:ext uri="{BB962C8B-B14F-4D97-AF65-F5344CB8AC3E}">
        <p14:creationId xmlns:p14="http://schemas.microsoft.com/office/powerpoint/2010/main" val="3041597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FCB6A6B7-A2AB-490A-88D0-235300C03A63}" type="slidenum">
              <a:rPr lang="fr-FR" altLang="en-US"/>
              <a:pPr eaLnBrk="1" hangingPunct="1">
                <a:spcBef>
                  <a:spcPct val="0"/>
                </a:spcBef>
              </a:pPr>
              <a:t>107</a:t>
            </a:fld>
            <a:endParaRPr lang="fr-FR" altLang="en-US"/>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p:spPr>
        <p:txBody>
          <a:bodyPr/>
          <a:lstStyle/>
          <a:p>
            <a:pPr eaLnBrk="1" hangingPunct="1"/>
            <a:endParaRPr lang="cs-CZ" altLang="en-US"/>
          </a:p>
        </p:txBody>
      </p:sp>
    </p:spTree>
    <p:extLst>
      <p:ext uri="{BB962C8B-B14F-4D97-AF65-F5344CB8AC3E}">
        <p14:creationId xmlns:p14="http://schemas.microsoft.com/office/powerpoint/2010/main" val="3265227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DEA08CE9-EC7D-41EA-92AC-E255C4E7E88A}" type="slidenum">
              <a:rPr lang="fr-FR" altLang="en-US"/>
              <a:pPr eaLnBrk="1" hangingPunct="1">
                <a:spcBef>
                  <a:spcPct val="0"/>
                </a:spcBef>
              </a:pPr>
              <a:t>111</a:t>
            </a:fld>
            <a:endParaRPr lang="fr-FR" alt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cs-CZ" altLang="en-US"/>
          </a:p>
        </p:txBody>
      </p:sp>
    </p:spTree>
    <p:extLst>
      <p:ext uri="{BB962C8B-B14F-4D97-AF65-F5344CB8AC3E}">
        <p14:creationId xmlns:p14="http://schemas.microsoft.com/office/powerpoint/2010/main" val="3778278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742950" y="2130425"/>
            <a:ext cx="8420100" cy="1470025"/>
          </a:xfrm>
        </p:spPr>
        <p:txBody>
          <a:bodyPr/>
          <a:lstStyle/>
          <a:p>
            <a:r>
              <a:rPr lang="cs-CZ"/>
              <a:t>Kliknutím lze upravit styl.</a:t>
            </a:r>
            <a:endParaRPr lang="en-US"/>
          </a:p>
        </p:txBody>
      </p:sp>
      <p:sp>
        <p:nvSpPr>
          <p:cNvPr id="3" name="Podnadpis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Kliknutím lze upravit styl předlohy.</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cs-CZ"/>
              <a:t>27/02/2025</a:t>
            </a:r>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en-US"/>
              <a:t>Marek Taševský                        FZU seminar: Exclusivity as a road to New Physics</a:t>
            </a:r>
            <a:endParaRPr lang="fr-FR" i="1">
              <a:solidFill>
                <a:srgbClr val="0066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F62073-0370-4AFF-B0B1-232D50F67E24}" type="slidenum">
              <a:rPr lang="fr-CH" altLang="en-US"/>
              <a:pPr>
                <a:defRPr/>
              </a:pPr>
              <a:t>‹#›</a:t>
            </a:fld>
            <a:r>
              <a:rPr lang="fr-CH" altLang="en-US"/>
              <a:t> </a:t>
            </a:r>
            <a:endParaRPr lang="fr-FR" altLang="en-US"/>
          </a:p>
        </p:txBody>
      </p:sp>
    </p:spTree>
    <p:extLst>
      <p:ext uri="{BB962C8B-B14F-4D97-AF65-F5344CB8AC3E}">
        <p14:creationId xmlns:p14="http://schemas.microsoft.com/office/powerpoint/2010/main" val="2372733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cs-CZ"/>
              <a:t>27/02/2025</a:t>
            </a:r>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en-US"/>
              <a:t>Marek Taševský                        FZU seminar: Exclusivity as a road to New Physics</a:t>
            </a:r>
            <a:endParaRPr lang="fr-FR" i="1">
              <a:solidFill>
                <a:srgbClr val="0066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80493C1-013D-4F70-AC6F-E6C71023DC4A}" type="slidenum">
              <a:rPr lang="fr-CH" altLang="en-US"/>
              <a:pPr>
                <a:defRPr/>
              </a:pPr>
              <a:t>‹#›</a:t>
            </a:fld>
            <a:r>
              <a:rPr lang="fr-CH" altLang="en-US"/>
              <a:t> </a:t>
            </a:r>
            <a:endParaRPr lang="fr-FR" altLang="en-US"/>
          </a:p>
        </p:txBody>
      </p:sp>
    </p:spTree>
    <p:extLst>
      <p:ext uri="{BB962C8B-B14F-4D97-AF65-F5344CB8AC3E}">
        <p14:creationId xmlns:p14="http://schemas.microsoft.com/office/powerpoint/2010/main" val="2497598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194550" y="152400"/>
            <a:ext cx="2178050" cy="6038850"/>
          </a:xfrm>
        </p:spPr>
        <p:txBody>
          <a:bodyPr vert="eaVert"/>
          <a:lstStyle/>
          <a:p>
            <a:r>
              <a:rPr lang="cs-CZ"/>
              <a:t>Kliknutím lze upravit styl.</a:t>
            </a:r>
            <a:endParaRPr lang="en-US"/>
          </a:p>
        </p:txBody>
      </p:sp>
      <p:sp>
        <p:nvSpPr>
          <p:cNvPr id="3" name="Zástupný symbol pro svislý text 2"/>
          <p:cNvSpPr>
            <a:spLocks noGrp="1"/>
          </p:cNvSpPr>
          <p:nvPr>
            <p:ph type="body" orient="vert" idx="1"/>
          </p:nvPr>
        </p:nvSpPr>
        <p:spPr>
          <a:xfrm>
            <a:off x="660400" y="152400"/>
            <a:ext cx="6381750" cy="6038850"/>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cs-CZ"/>
              <a:t>27/02/2025</a:t>
            </a:r>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en-US"/>
              <a:t>Marek Taševský                        FZU seminar: Exclusivity as a road to New Physics</a:t>
            </a:r>
            <a:endParaRPr lang="fr-FR" i="1">
              <a:solidFill>
                <a:srgbClr val="0066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2F9133-E0A1-43DC-B8E5-6143F9E2F86C}" type="slidenum">
              <a:rPr lang="fr-CH" altLang="en-US"/>
              <a:pPr>
                <a:defRPr/>
              </a:pPr>
              <a:t>‹#›</a:t>
            </a:fld>
            <a:r>
              <a:rPr lang="fr-CH" altLang="en-US"/>
              <a:t> </a:t>
            </a:r>
            <a:endParaRPr lang="fr-FR" altLang="en-US"/>
          </a:p>
        </p:txBody>
      </p:sp>
    </p:spTree>
    <p:extLst>
      <p:ext uri="{BB962C8B-B14F-4D97-AF65-F5344CB8AC3E}">
        <p14:creationId xmlns:p14="http://schemas.microsoft.com/office/powerpoint/2010/main" val="642116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cs-CZ"/>
              <a:t>27/02/2025</a:t>
            </a:r>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en-US"/>
              <a:t>Marek Taševský                        FZU seminar: Exclusivity as a road to New Physics</a:t>
            </a:r>
            <a:endParaRPr lang="fr-FR" i="1">
              <a:solidFill>
                <a:srgbClr val="0066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85D29B-CEBA-48ED-BF7C-3DA92537335C}" type="slidenum">
              <a:rPr lang="fr-CH" altLang="en-US"/>
              <a:pPr>
                <a:defRPr/>
              </a:pPr>
              <a:t>‹#›</a:t>
            </a:fld>
            <a:r>
              <a:rPr lang="fr-CH" altLang="en-US"/>
              <a:t> </a:t>
            </a:r>
            <a:endParaRPr lang="fr-FR" altLang="en-US"/>
          </a:p>
        </p:txBody>
      </p:sp>
    </p:spTree>
    <p:extLst>
      <p:ext uri="{BB962C8B-B14F-4D97-AF65-F5344CB8AC3E}">
        <p14:creationId xmlns:p14="http://schemas.microsoft.com/office/powerpoint/2010/main" val="528805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82638" y="4406900"/>
            <a:ext cx="8420100" cy="1362075"/>
          </a:xfrm>
        </p:spPr>
        <p:txBody>
          <a:bodyPr anchor="t"/>
          <a:lstStyle>
            <a:lvl1pPr algn="l">
              <a:defRPr sz="4000" b="1" cap="all"/>
            </a:lvl1pPr>
          </a:lstStyle>
          <a:p>
            <a:r>
              <a:rPr lang="cs-CZ"/>
              <a:t>Kliknutím lze upravit styl.</a:t>
            </a:r>
            <a:endParaRPr lang="en-US"/>
          </a:p>
        </p:txBody>
      </p:sp>
      <p:sp>
        <p:nvSpPr>
          <p:cNvPr id="3" name="Zástupný symbol pro text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r>
              <a:rPr lang="cs-CZ"/>
              <a:t>27/02/2025</a:t>
            </a:r>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en-US"/>
              <a:t>Marek Taševský                        FZU seminar: Exclusivity as a road to New Physics</a:t>
            </a:r>
            <a:endParaRPr lang="fr-FR" i="1">
              <a:solidFill>
                <a:srgbClr val="0066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78CEB9-F771-4625-A168-34CFBF2BB8B9}" type="slidenum">
              <a:rPr lang="fr-CH" altLang="en-US"/>
              <a:pPr>
                <a:defRPr/>
              </a:pPr>
              <a:t>‹#›</a:t>
            </a:fld>
            <a:r>
              <a:rPr lang="fr-CH" altLang="en-US"/>
              <a:t> </a:t>
            </a:r>
            <a:endParaRPr lang="fr-FR" altLang="en-US"/>
          </a:p>
        </p:txBody>
      </p:sp>
    </p:spTree>
    <p:extLst>
      <p:ext uri="{BB962C8B-B14F-4D97-AF65-F5344CB8AC3E}">
        <p14:creationId xmlns:p14="http://schemas.microsoft.com/office/powerpoint/2010/main" val="843911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
        <p:nvSpPr>
          <p:cNvPr id="3" name="Zástupný symbol pro obsah 2"/>
          <p:cNvSpPr>
            <a:spLocks noGrp="1"/>
          </p:cNvSpPr>
          <p:nvPr>
            <p:ph sz="half" idx="1"/>
          </p:nvPr>
        </p:nvSpPr>
        <p:spPr>
          <a:xfrm>
            <a:off x="660400" y="838200"/>
            <a:ext cx="4133850" cy="5353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obsah 3"/>
          <p:cNvSpPr>
            <a:spLocks noGrp="1"/>
          </p:cNvSpPr>
          <p:nvPr>
            <p:ph sz="half" idx="2"/>
          </p:nvPr>
        </p:nvSpPr>
        <p:spPr>
          <a:xfrm>
            <a:off x="4946650" y="838200"/>
            <a:ext cx="4133850" cy="5353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cs-CZ"/>
              <a:t>27/02/2025</a:t>
            </a:r>
            <a:endParaRPr lang="fr-FR"/>
          </a:p>
        </p:txBody>
      </p:sp>
      <p:sp>
        <p:nvSpPr>
          <p:cNvPr id="6" name="Rectangle 5"/>
          <p:cNvSpPr>
            <a:spLocks noGrp="1" noChangeArrowheads="1"/>
          </p:cNvSpPr>
          <p:nvPr>
            <p:ph type="ftr" sz="quarter" idx="11"/>
          </p:nvPr>
        </p:nvSpPr>
        <p:spPr>
          <a:ln/>
        </p:spPr>
        <p:txBody>
          <a:bodyPr/>
          <a:lstStyle>
            <a:lvl1pPr>
              <a:defRPr/>
            </a:lvl1pPr>
          </a:lstStyle>
          <a:p>
            <a:pPr>
              <a:defRPr/>
            </a:pPr>
            <a:r>
              <a:rPr lang="en-US"/>
              <a:t>Marek Taševský                        FZU seminar: Exclusivity as a road to New Physics</a:t>
            </a:r>
            <a:endParaRPr lang="fr-FR" i="1">
              <a:solidFill>
                <a:srgbClr val="0066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968AE4-33D3-4C7F-8789-E8D5DED3422C}" type="slidenum">
              <a:rPr lang="fr-CH" altLang="en-US"/>
              <a:pPr>
                <a:defRPr/>
              </a:pPr>
              <a:t>‹#›</a:t>
            </a:fld>
            <a:r>
              <a:rPr lang="fr-CH" altLang="en-US"/>
              <a:t> </a:t>
            </a:r>
            <a:endParaRPr lang="fr-FR" altLang="en-US"/>
          </a:p>
        </p:txBody>
      </p:sp>
    </p:spTree>
    <p:extLst>
      <p:ext uri="{BB962C8B-B14F-4D97-AF65-F5344CB8AC3E}">
        <p14:creationId xmlns:p14="http://schemas.microsoft.com/office/powerpoint/2010/main" val="2226203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95300" y="274638"/>
            <a:ext cx="8915400" cy="1143000"/>
          </a:xfrm>
        </p:spPr>
        <p:txBody>
          <a:bodyPr/>
          <a:lstStyle>
            <a:lvl1pPr>
              <a:defRPr/>
            </a:lvl1pPr>
          </a:lstStyle>
          <a:p>
            <a:r>
              <a:rPr lang="cs-CZ"/>
              <a:t>Kliknutím lze upravit styl.</a:t>
            </a:r>
            <a:endParaRPr lang="en-US"/>
          </a:p>
        </p:txBody>
      </p:sp>
      <p:sp>
        <p:nvSpPr>
          <p:cNvPr id="3" name="Zástupný symbol pro text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Zástupný symbol pro text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cs-CZ"/>
              <a:t>27/02/2025</a:t>
            </a:r>
            <a:endParaRPr lang="fr-FR"/>
          </a:p>
        </p:txBody>
      </p:sp>
      <p:sp>
        <p:nvSpPr>
          <p:cNvPr id="8" name="Rectangle 5"/>
          <p:cNvSpPr>
            <a:spLocks noGrp="1" noChangeArrowheads="1"/>
          </p:cNvSpPr>
          <p:nvPr>
            <p:ph type="ftr" sz="quarter" idx="11"/>
          </p:nvPr>
        </p:nvSpPr>
        <p:spPr>
          <a:ln/>
        </p:spPr>
        <p:txBody>
          <a:bodyPr/>
          <a:lstStyle>
            <a:lvl1pPr>
              <a:defRPr/>
            </a:lvl1pPr>
          </a:lstStyle>
          <a:p>
            <a:pPr>
              <a:defRPr/>
            </a:pPr>
            <a:r>
              <a:rPr lang="en-US"/>
              <a:t>Marek Taševský                        FZU seminar: Exclusivity as a road to New Physics</a:t>
            </a:r>
            <a:endParaRPr lang="fr-FR" i="1">
              <a:solidFill>
                <a:srgbClr val="006666"/>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13A26A7-A2CA-41E4-A646-3CE6912B5E1A}" type="slidenum">
              <a:rPr lang="fr-CH" altLang="en-US"/>
              <a:pPr>
                <a:defRPr/>
              </a:pPr>
              <a:t>‹#›</a:t>
            </a:fld>
            <a:r>
              <a:rPr lang="fr-CH" altLang="en-US"/>
              <a:t> </a:t>
            </a:r>
            <a:endParaRPr lang="fr-FR" altLang="en-US"/>
          </a:p>
        </p:txBody>
      </p:sp>
    </p:spTree>
    <p:extLst>
      <p:ext uri="{BB962C8B-B14F-4D97-AF65-F5344CB8AC3E}">
        <p14:creationId xmlns:p14="http://schemas.microsoft.com/office/powerpoint/2010/main" val="574949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cs-CZ"/>
              <a:t>27/02/2025</a:t>
            </a:r>
            <a:endParaRPr lang="fr-FR"/>
          </a:p>
        </p:txBody>
      </p:sp>
      <p:sp>
        <p:nvSpPr>
          <p:cNvPr id="4" name="Rectangle 5"/>
          <p:cNvSpPr>
            <a:spLocks noGrp="1" noChangeArrowheads="1"/>
          </p:cNvSpPr>
          <p:nvPr>
            <p:ph type="ftr" sz="quarter" idx="11"/>
          </p:nvPr>
        </p:nvSpPr>
        <p:spPr>
          <a:ln/>
        </p:spPr>
        <p:txBody>
          <a:bodyPr/>
          <a:lstStyle>
            <a:lvl1pPr>
              <a:defRPr/>
            </a:lvl1pPr>
          </a:lstStyle>
          <a:p>
            <a:pPr>
              <a:defRPr/>
            </a:pPr>
            <a:r>
              <a:rPr lang="en-US"/>
              <a:t>Marek Taševský                        FZU seminar: Exclusivity as a road to New Physics</a:t>
            </a:r>
            <a:endParaRPr lang="fr-FR" i="1">
              <a:solidFill>
                <a:srgbClr val="006666"/>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C95CEDD-C109-44AB-BA97-5E043EFDBCAB}" type="slidenum">
              <a:rPr lang="fr-CH" altLang="en-US"/>
              <a:pPr>
                <a:defRPr/>
              </a:pPr>
              <a:t>‹#›</a:t>
            </a:fld>
            <a:r>
              <a:rPr lang="fr-CH" altLang="en-US"/>
              <a:t> </a:t>
            </a:r>
            <a:endParaRPr lang="fr-FR" altLang="en-US"/>
          </a:p>
        </p:txBody>
      </p:sp>
    </p:spTree>
    <p:extLst>
      <p:ext uri="{BB962C8B-B14F-4D97-AF65-F5344CB8AC3E}">
        <p14:creationId xmlns:p14="http://schemas.microsoft.com/office/powerpoint/2010/main" val="4141283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cs-CZ"/>
              <a:t>27/02/2025</a:t>
            </a:r>
            <a:endParaRPr lang="fr-FR"/>
          </a:p>
        </p:txBody>
      </p:sp>
      <p:sp>
        <p:nvSpPr>
          <p:cNvPr id="3" name="Rectangle 5"/>
          <p:cNvSpPr>
            <a:spLocks noGrp="1" noChangeArrowheads="1"/>
          </p:cNvSpPr>
          <p:nvPr>
            <p:ph type="ftr" sz="quarter" idx="11"/>
          </p:nvPr>
        </p:nvSpPr>
        <p:spPr>
          <a:ln/>
        </p:spPr>
        <p:txBody>
          <a:bodyPr/>
          <a:lstStyle>
            <a:lvl1pPr>
              <a:defRPr/>
            </a:lvl1pPr>
          </a:lstStyle>
          <a:p>
            <a:pPr>
              <a:defRPr/>
            </a:pPr>
            <a:r>
              <a:rPr lang="en-US"/>
              <a:t>Marek Taševský                        FZU seminar: Exclusivity as a road to New Physics</a:t>
            </a:r>
            <a:endParaRPr lang="fr-FR" i="1">
              <a:solidFill>
                <a:srgbClr val="006666"/>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1087AF0-54F8-4C74-A523-C903AB54579B}" type="slidenum">
              <a:rPr lang="fr-CH" altLang="en-US"/>
              <a:pPr>
                <a:defRPr/>
              </a:pPr>
              <a:t>‹#›</a:t>
            </a:fld>
            <a:r>
              <a:rPr lang="fr-CH" altLang="en-US"/>
              <a:t> </a:t>
            </a:r>
            <a:endParaRPr lang="fr-FR" altLang="en-US"/>
          </a:p>
        </p:txBody>
      </p:sp>
    </p:spTree>
    <p:extLst>
      <p:ext uri="{BB962C8B-B14F-4D97-AF65-F5344CB8AC3E}">
        <p14:creationId xmlns:p14="http://schemas.microsoft.com/office/powerpoint/2010/main" val="3439846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95300" y="273050"/>
            <a:ext cx="3259138" cy="1162050"/>
          </a:xfrm>
        </p:spPr>
        <p:txBody>
          <a:bodyPr anchor="b"/>
          <a:lstStyle>
            <a:lvl1pPr algn="l">
              <a:defRPr sz="2000" b="1"/>
            </a:lvl1pPr>
          </a:lstStyle>
          <a:p>
            <a:r>
              <a:rPr lang="cs-CZ"/>
              <a:t>Kliknutím lze upravit styl.</a:t>
            </a:r>
            <a:endParaRPr lang="en-US"/>
          </a:p>
        </p:txBody>
      </p:sp>
      <p:sp>
        <p:nvSpPr>
          <p:cNvPr id="3" name="Zástupný symbol pro obsah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text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r>
              <a:rPr lang="cs-CZ"/>
              <a:t>27/02/2025</a:t>
            </a:r>
            <a:endParaRPr lang="fr-FR"/>
          </a:p>
        </p:txBody>
      </p:sp>
      <p:sp>
        <p:nvSpPr>
          <p:cNvPr id="6" name="Rectangle 5"/>
          <p:cNvSpPr>
            <a:spLocks noGrp="1" noChangeArrowheads="1"/>
          </p:cNvSpPr>
          <p:nvPr>
            <p:ph type="ftr" sz="quarter" idx="11"/>
          </p:nvPr>
        </p:nvSpPr>
        <p:spPr>
          <a:ln/>
        </p:spPr>
        <p:txBody>
          <a:bodyPr/>
          <a:lstStyle>
            <a:lvl1pPr>
              <a:defRPr/>
            </a:lvl1pPr>
          </a:lstStyle>
          <a:p>
            <a:pPr>
              <a:defRPr/>
            </a:pPr>
            <a:r>
              <a:rPr lang="en-US"/>
              <a:t>Marek Taševský                        FZU seminar: Exclusivity as a road to New Physics</a:t>
            </a:r>
            <a:endParaRPr lang="fr-FR" i="1">
              <a:solidFill>
                <a:srgbClr val="0066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3B7F715-BB87-4CC5-B183-C6D17E25C959}" type="slidenum">
              <a:rPr lang="fr-CH" altLang="en-US"/>
              <a:pPr>
                <a:defRPr/>
              </a:pPr>
              <a:t>‹#›</a:t>
            </a:fld>
            <a:r>
              <a:rPr lang="fr-CH" altLang="en-US"/>
              <a:t> </a:t>
            </a:r>
            <a:endParaRPr lang="fr-FR" altLang="en-US"/>
          </a:p>
        </p:txBody>
      </p:sp>
    </p:spTree>
    <p:extLst>
      <p:ext uri="{BB962C8B-B14F-4D97-AF65-F5344CB8AC3E}">
        <p14:creationId xmlns:p14="http://schemas.microsoft.com/office/powerpoint/2010/main" val="681237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941513" y="4800600"/>
            <a:ext cx="5943600" cy="566738"/>
          </a:xfrm>
        </p:spPr>
        <p:txBody>
          <a:bodyPr anchor="b"/>
          <a:lstStyle>
            <a:lvl1pPr algn="l">
              <a:defRPr sz="2000" b="1"/>
            </a:lvl1pPr>
          </a:lstStyle>
          <a:p>
            <a:r>
              <a:rPr lang="cs-CZ"/>
              <a:t>Kliknutím lze upravit styl.</a:t>
            </a:r>
            <a:endParaRPr lang="en-US"/>
          </a:p>
        </p:txBody>
      </p:sp>
      <p:sp>
        <p:nvSpPr>
          <p:cNvPr id="3" name="Zástupný symbol pro obrázek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Zástupný symbol pro text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r>
              <a:rPr lang="cs-CZ"/>
              <a:t>27/02/2025</a:t>
            </a:r>
            <a:endParaRPr lang="fr-FR"/>
          </a:p>
        </p:txBody>
      </p:sp>
      <p:sp>
        <p:nvSpPr>
          <p:cNvPr id="6" name="Rectangle 5"/>
          <p:cNvSpPr>
            <a:spLocks noGrp="1" noChangeArrowheads="1"/>
          </p:cNvSpPr>
          <p:nvPr>
            <p:ph type="ftr" sz="quarter" idx="11"/>
          </p:nvPr>
        </p:nvSpPr>
        <p:spPr>
          <a:ln/>
        </p:spPr>
        <p:txBody>
          <a:bodyPr/>
          <a:lstStyle>
            <a:lvl1pPr>
              <a:defRPr/>
            </a:lvl1pPr>
          </a:lstStyle>
          <a:p>
            <a:pPr>
              <a:defRPr/>
            </a:pPr>
            <a:r>
              <a:rPr lang="en-US"/>
              <a:t>Marek Taševský                        FZU seminar: Exclusivity as a road to New Physics</a:t>
            </a:r>
            <a:endParaRPr lang="fr-FR" i="1">
              <a:solidFill>
                <a:srgbClr val="0066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ADCDF4-1378-4B72-B4B1-419F19EBB7C4}" type="slidenum">
              <a:rPr lang="fr-CH" altLang="en-US"/>
              <a:pPr>
                <a:defRPr/>
              </a:pPr>
              <a:t>‹#›</a:t>
            </a:fld>
            <a:r>
              <a:rPr lang="fr-CH" altLang="en-US"/>
              <a:t> </a:t>
            </a:r>
            <a:endParaRPr lang="fr-FR" altLang="en-US"/>
          </a:p>
        </p:txBody>
      </p:sp>
    </p:spTree>
    <p:extLst>
      <p:ext uri="{BB962C8B-B14F-4D97-AF65-F5344CB8AC3E}">
        <p14:creationId xmlns:p14="http://schemas.microsoft.com/office/powerpoint/2010/main" val="1883379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90600" y="152400"/>
            <a:ext cx="8382000" cy="514350"/>
          </a:xfrm>
          <a:prstGeom prst="rect">
            <a:avLst/>
          </a:prstGeom>
          <a:gradFill rotWithShape="0">
            <a:gsLst>
              <a:gs pos="0">
                <a:srgbClr val="0099FF"/>
              </a:gs>
              <a:gs pos="50000">
                <a:srgbClr val="CCECFF"/>
              </a:gs>
              <a:gs pos="100000">
                <a:srgbClr val="0099FF"/>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FR" altLang="en-US"/>
              <a:t>Cliquez pour modifier le style du</a:t>
            </a:r>
          </a:p>
        </p:txBody>
      </p:sp>
      <p:sp>
        <p:nvSpPr>
          <p:cNvPr id="1027" name="Rectangle 3"/>
          <p:cNvSpPr>
            <a:spLocks noGrp="1" noChangeArrowheads="1"/>
          </p:cNvSpPr>
          <p:nvPr>
            <p:ph type="body" idx="1"/>
          </p:nvPr>
        </p:nvSpPr>
        <p:spPr bwMode="auto">
          <a:xfrm>
            <a:off x="660400" y="838200"/>
            <a:ext cx="8420100" cy="535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altLang="en-US"/>
              <a:t>Cliquez pour modifier les styles du texte du masque</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p>
        </p:txBody>
      </p:sp>
      <p:sp>
        <p:nvSpPr>
          <p:cNvPr id="1028" name="Rectangle 4"/>
          <p:cNvSpPr>
            <a:spLocks noGrp="1" noChangeArrowheads="1"/>
          </p:cNvSpPr>
          <p:nvPr>
            <p:ph type="dt" sz="half" idx="2"/>
          </p:nvPr>
        </p:nvSpPr>
        <p:spPr bwMode="auto">
          <a:xfrm>
            <a:off x="76200" y="6543675"/>
            <a:ext cx="2990850" cy="24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i="1">
                <a:solidFill>
                  <a:srgbClr val="006666"/>
                </a:solidFill>
                <a:latin typeface="+mn-lt"/>
                <a:cs typeface="+mn-cs"/>
              </a:defRPr>
            </a:lvl1pPr>
          </a:lstStyle>
          <a:p>
            <a:pPr>
              <a:defRPr/>
            </a:pPr>
            <a:r>
              <a:rPr lang="cs-CZ"/>
              <a:t>27/02/2025</a:t>
            </a:r>
            <a:endParaRPr lang="fr-FR"/>
          </a:p>
        </p:txBody>
      </p:sp>
      <p:sp>
        <p:nvSpPr>
          <p:cNvPr id="1029" name="Rectangle 5"/>
          <p:cNvSpPr>
            <a:spLocks noGrp="1" noChangeArrowheads="1"/>
          </p:cNvSpPr>
          <p:nvPr>
            <p:ph type="ftr" sz="quarter" idx="3"/>
          </p:nvPr>
        </p:nvSpPr>
        <p:spPr bwMode="auto">
          <a:xfrm>
            <a:off x="2514600" y="6519863"/>
            <a:ext cx="70104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mn-lt"/>
                <a:cs typeface="+mn-cs"/>
              </a:defRPr>
            </a:lvl1pPr>
          </a:lstStyle>
          <a:p>
            <a:pPr>
              <a:defRPr/>
            </a:pPr>
            <a:r>
              <a:rPr lang="en-US"/>
              <a:t>Marek Taševský                        FZU seminar: Exclusivity as a road to New Physics</a:t>
            </a:r>
            <a:endParaRPr lang="fr-FR" i="1">
              <a:solidFill>
                <a:srgbClr val="006666"/>
              </a:solidFill>
            </a:endParaRPr>
          </a:p>
        </p:txBody>
      </p:sp>
      <p:sp>
        <p:nvSpPr>
          <p:cNvPr id="1030" name="Rectangle 6"/>
          <p:cNvSpPr>
            <a:spLocks noGrp="1" noChangeArrowheads="1"/>
          </p:cNvSpPr>
          <p:nvPr>
            <p:ph type="sldNum" sz="quarter" idx="4"/>
          </p:nvPr>
        </p:nvSpPr>
        <p:spPr bwMode="auto">
          <a:xfrm>
            <a:off x="8820150" y="6524625"/>
            <a:ext cx="857250" cy="17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Times New Roman" panose="02020603050405020304" pitchFamily="18" charset="0"/>
              </a:defRPr>
            </a:lvl1pPr>
          </a:lstStyle>
          <a:p>
            <a:pPr>
              <a:defRPr/>
            </a:pPr>
            <a:fld id="{75961437-ADED-4F9B-9949-7FB4E2451D2C}" type="slidenum">
              <a:rPr lang="fr-CH" altLang="en-US"/>
              <a:pPr>
                <a:defRPr/>
              </a:pPr>
              <a:t>‹#›</a:t>
            </a:fld>
            <a:r>
              <a:rPr lang="fr-CH" altLang="en-US"/>
              <a:t> </a:t>
            </a:r>
            <a:endParaRPr lang="fr-FR"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rtl="0" eaLnBrk="0" fontAlgn="base" hangingPunct="0">
        <a:spcBef>
          <a:spcPct val="0"/>
        </a:spcBef>
        <a:spcAft>
          <a:spcPct val="0"/>
        </a:spcAft>
        <a:defRPr sz="3200" b="1">
          <a:solidFill>
            <a:srgbClr val="0000CC"/>
          </a:solidFill>
          <a:latin typeface="+mj-lt"/>
          <a:ea typeface="+mj-ea"/>
          <a:cs typeface="+mj-cs"/>
        </a:defRPr>
      </a:lvl1pPr>
      <a:lvl2pPr algn="ctr" rtl="0" eaLnBrk="0" fontAlgn="base" hangingPunct="0">
        <a:spcBef>
          <a:spcPct val="0"/>
        </a:spcBef>
        <a:spcAft>
          <a:spcPct val="0"/>
        </a:spcAft>
        <a:defRPr sz="3200" b="1">
          <a:solidFill>
            <a:srgbClr val="0000CC"/>
          </a:solidFill>
          <a:latin typeface="Comic Sans MS" pitchFamily="66" charset="0"/>
        </a:defRPr>
      </a:lvl2pPr>
      <a:lvl3pPr algn="ctr" rtl="0" eaLnBrk="0" fontAlgn="base" hangingPunct="0">
        <a:spcBef>
          <a:spcPct val="0"/>
        </a:spcBef>
        <a:spcAft>
          <a:spcPct val="0"/>
        </a:spcAft>
        <a:defRPr sz="3200" b="1">
          <a:solidFill>
            <a:srgbClr val="0000CC"/>
          </a:solidFill>
          <a:latin typeface="Comic Sans MS" pitchFamily="66" charset="0"/>
        </a:defRPr>
      </a:lvl3pPr>
      <a:lvl4pPr algn="ctr" rtl="0" eaLnBrk="0" fontAlgn="base" hangingPunct="0">
        <a:spcBef>
          <a:spcPct val="0"/>
        </a:spcBef>
        <a:spcAft>
          <a:spcPct val="0"/>
        </a:spcAft>
        <a:defRPr sz="3200" b="1">
          <a:solidFill>
            <a:srgbClr val="0000CC"/>
          </a:solidFill>
          <a:latin typeface="Comic Sans MS" pitchFamily="66" charset="0"/>
        </a:defRPr>
      </a:lvl4pPr>
      <a:lvl5pPr algn="ctr" rtl="0" eaLnBrk="0" fontAlgn="base" hangingPunct="0">
        <a:spcBef>
          <a:spcPct val="0"/>
        </a:spcBef>
        <a:spcAft>
          <a:spcPct val="0"/>
        </a:spcAft>
        <a:defRPr sz="3200" b="1">
          <a:solidFill>
            <a:srgbClr val="0000CC"/>
          </a:solidFill>
          <a:latin typeface="Comic Sans MS" pitchFamily="66" charset="0"/>
        </a:defRPr>
      </a:lvl5pPr>
      <a:lvl6pPr marL="457200" algn="ctr" rtl="0" fontAlgn="base">
        <a:spcBef>
          <a:spcPct val="0"/>
        </a:spcBef>
        <a:spcAft>
          <a:spcPct val="0"/>
        </a:spcAft>
        <a:defRPr sz="3200" b="1">
          <a:solidFill>
            <a:srgbClr val="0000CC"/>
          </a:solidFill>
          <a:latin typeface="Comic Sans MS" pitchFamily="66" charset="0"/>
        </a:defRPr>
      </a:lvl6pPr>
      <a:lvl7pPr marL="914400" algn="ctr" rtl="0" fontAlgn="base">
        <a:spcBef>
          <a:spcPct val="0"/>
        </a:spcBef>
        <a:spcAft>
          <a:spcPct val="0"/>
        </a:spcAft>
        <a:defRPr sz="3200" b="1">
          <a:solidFill>
            <a:srgbClr val="0000CC"/>
          </a:solidFill>
          <a:latin typeface="Comic Sans MS" pitchFamily="66" charset="0"/>
        </a:defRPr>
      </a:lvl7pPr>
      <a:lvl8pPr marL="1371600" algn="ctr" rtl="0" fontAlgn="base">
        <a:spcBef>
          <a:spcPct val="0"/>
        </a:spcBef>
        <a:spcAft>
          <a:spcPct val="0"/>
        </a:spcAft>
        <a:defRPr sz="3200" b="1">
          <a:solidFill>
            <a:srgbClr val="0000CC"/>
          </a:solidFill>
          <a:latin typeface="Comic Sans MS" pitchFamily="66" charset="0"/>
        </a:defRPr>
      </a:lvl8pPr>
      <a:lvl9pPr marL="1828800" algn="ctr" rtl="0" fontAlgn="base">
        <a:spcBef>
          <a:spcPct val="0"/>
        </a:spcBef>
        <a:spcAft>
          <a:spcPct val="0"/>
        </a:spcAft>
        <a:defRPr sz="3200" b="1">
          <a:solidFill>
            <a:srgbClr val="0000CC"/>
          </a:solidFill>
          <a:latin typeface="Comic Sans MS" pitchFamily="66" charset="0"/>
        </a:defRPr>
      </a:lvl9pPr>
    </p:titleStyle>
    <p:bodyStyle>
      <a:lvl1pPr marL="342900" indent="-342900" algn="l" rtl="0" eaLnBrk="0" fontAlgn="base" hangingPunct="0">
        <a:spcBef>
          <a:spcPct val="20000"/>
        </a:spcBef>
        <a:spcAft>
          <a:spcPct val="0"/>
        </a:spcAft>
        <a:buChar char="•"/>
        <a:defRPr>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8" Type="http://schemas.openxmlformats.org/officeDocument/2006/relationships/image" Target="../media/image160.emf"/><Relationship Id="rId3" Type="http://schemas.openxmlformats.org/officeDocument/2006/relationships/image" Target="../media/image155.emf"/><Relationship Id="rId7" Type="http://schemas.openxmlformats.org/officeDocument/2006/relationships/image" Target="../media/image159.emf"/><Relationship Id="rId2" Type="http://schemas.openxmlformats.org/officeDocument/2006/relationships/image" Target="../media/image154.emf"/><Relationship Id="rId1" Type="http://schemas.openxmlformats.org/officeDocument/2006/relationships/slideLayout" Target="../slideLayouts/slideLayout2.xml"/><Relationship Id="rId6" Type="http://schemas.openxmlformats.org/officeDocument/2006/relationships/image" Target="../media/image158.emf"/><Relationship Id="rId11" Type="http://schemas.openxmlformats.org/officeDocument/2006/relationships/image" Target="../media/image4.png"/><Relationship Id="rId5" Type="http://schemas.openxmlformats.org/officeDocument/2006/relationships/image" Target="../media/image157.emf"/><Relationship Id="rId10" Type="http://schemas.openxmlformats.org/officeDocument/2006/relationships/image" Target="../media/image162.emf"/><Relationship Id="rId4" Type="http://schemas.openxmlformats.org/officeDocument/2006/relationships/image" Target="../media/image156.emf"/><Relationship Id="rId9" Type="http://schemas.openxmlformats.org/officeDocument/2006/relationships/image" Target="../media/image161.emf"/></Relationships>
</file>

<file path=ppt/slides/_rels/slide1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650.png"/><Relationship Id="rId2" Type="http://schemas.openxmlformats.org/officeDocument/2006/relationships/image" Target="../media/image104.png"/><Relationship Id="rId1" Type="http://schemas.openxmlformats.org/officeDocument/2006/relationships/slideLayout" Target="../slideLayouts/slideLayout2.xml"/><Relationship Id="rId5" Type="http://schemas.openxmlformats.org/officeDocument/2006/relationships/image" Target="../media/image163.emf"/><Relationship Id="rId4" Type="http://schemas.openxmlformats.org/officeDocument/2006/relationships/image" Target="../media/image4.png"/></Relationships>
</file>

<file path=ppt/slides/_rels/slide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4.emf"/><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511.png"/></Relationships>
</file>

<file path=ppt/slides/_rels/slide106.xml.rels><?xml version="1.0" encoding="UTF-8" standalone="yes"?>
<Relationships xmlns="http://schemas.openxmlformats.org/package/2006/relationships"><Relationship Id="rId3" Type="http://schemas.openxmlformats.org/officeDocument/2006/relationships/image" Target="../media/image168.emf"/><Relationship Id="rId2" Type="http://schemas.openxmlformats.org/officeDocument/2006/relationships/image" Target="../media/image167.emf"/><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55.png"/><Relationship Id="rId4" Type="http://schemas.openxmlformats.org/officeDocument/2006/relationships/image" Target="../media/image169.emf"/></Relationships>
</file>

<file path=ppt/slides/_rels/slide107.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image" Target="../media/image170.wmf"/><Relationship Id="rId7" Type="http://schemas.openxmlformats.org/officeDocument/2006/relationships/image" Target="../media/image174.w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1.wmf"/><Relationship Id="rId9" Type="http://schemas.openxmlformats.org/officeDocument/2006/relationships/image" Target="../media/image4.png"/></Relationships>
</file>

<file path=ppt/slides/_rels/slide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6.jp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78.emf"/><Relationship Id="rId2" Type="http://schemas.openxmlformats.org/officeDocument/2006/relationships/image" Target="../media/image177.emf"/><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79.emf"/></Relationships>
</file>

<file path=ppt/slides/_rels/slide1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0.emf"/><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image" Target="../media/image560.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130.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129.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128.png"/><Relationship Id="rId5" Type="http://schemas.openxmlformats.org/officeDocument/2006/relationships/image" Target="../media/image78.png"/><Relationship Id="rId10" Type="http://schemas.openxmlformats.org/officeDocument/2006/relationships/image" Target="../media/image1920.png"/><Relationship Id="rId4" Type="http://schemas.openxmlformats.org/officeDocument/2006/relationships/image" Target="../media/image77.png"/><Relationship Id="rId9" Type="http://schemas.openxmlformats.org/officeDocument/2006/relationships/image" Target="../media/image4.png"/></Relationships>
</file>

<file path=ppt/slides/_rels/slide1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8" Type="http://schemas.openxmlformats.org/officeDocument/2006/relationships/image" Target="../media/image187.png"/><Relationship Id="rId13" Type="http://schemas.openxmlformats.org/officeDocument/2006/relationships/image" Target="../media/image4.png"/><Relationship Id="rId3" Type="http://schemas.openxmlformats.org/officeDocument/2006/relationships/image" Target="../media/image183.png"/><Relationship Id="rId7" Type="http://schemas.openxmlformats.org/officeDocument/2006/relationships/image" Target="../media/image186.png"/><Relationship Id="rId12" Type="http://schemas.openxmlformats.org/officeDocument/2006/relationships/image" Target="../media/image190.png"/><Relationship Id="rId2" Type="http://schemas.openxmlformats.org/officeDocument/2006/relationships/image" Target="../media/image128.png"/><Relationship Id="rId1" Type="http://schemas.openxmlformats.org/officeDocument/2006/relationships/slideLayout" Target="../slideLayouts/slideLayout2.xml"/><Relationship Id="rId6" Type="http://schemas.openxmlformats.org/officeDocument/2006/relationships/image" Target="../media/image129.png"/><Relationship Id="rId11" Type="http://schemas.openxmlformats.org/officeDocument/2006/relationships/image" Target="../media/image189.png"/><Relationship Id="rId5" Type="http://schemas.openxmlformats.org/officeDocument/2006/relationships/image" Target="../media/image185.png"/><Relationship Id="rId10" Type="http://schemas.openxmlformats.org/officeDocument/2006/relationships/image" Target="../media/image130.png"/><Relationship Id="rId4" Type="http://schemas.openxmlformats.org/officeDocument/2006/relationships/image" Target="../media/image184.png"/><Relationship Id="rId9" Type="http://schemas.openxmlformats.org/officeDocument/2006/relationships/image" Target="../media/image188.png"/></Relationships>
</file>

<file path=ppt/slides/_rels/slide116.xml.rels><?xml version="1.0" encoding="UTF-8" standalone="yes"?>
<Relationships xmlns="http://schemas.openxmlformats.org/package/2006/relationships"><Relationship Id="rId8" Type="http://schemas.openxmlformats.org/officeDocument/2006/relationships/image" Target="../media/image630.png"/><Relationship Id="rId3" Type="http://schemas.openxmlformats.org/officeDocument/2006/relationships/image" Target="../media/image580.png"/><Relationship Id="rId7" Type="http://schemas.openxmlformats.org/officeDocument/2006/relationships/image" Target="../media/image107.emf"/><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91.emf"/><Relationship Id="rId5" Type="http://schemas.openxmlformats.org/officeDocument/2006/relationships/image" Target="../media/image106.emf"/><Relationship Id="rId10" Type="http://schemas.openxmlformats.org/officeDocument/2006/relationships/image" Target="../media/image4.png"/><Relationship Id="rId4" Type="http://schemas.openxmlformats.org/officeDocument/2006/relationships/image" Target="../media/image105.emf"/><Relationship Id="rId9" Type="http://schemas.openxmlformats.org/officeDocument/2006/relationships/image" Target="../media/image610.png"/></Relationships>
</file>

<file path=ppt/slides/_rels/slide117.xml.rels><?xml version="1.0" encoding="UTF-8" standalone="yes"?>
<Relationships xmlns="http://schemas.openxmlformats.org/package/2006/relationships"><Relationship Id="rId3" Type="http://schemas.openxmlformats.org/officeDocument/2006/relationships/image" Target="../media/image193.emf"/><Relationship Id="rId7" Type="http://schemas.openxmlformats.org/officeDocument/2006/relationships/image" Target="../media/image4.png"/><Relationship Id="rId2" Type="http://schemas.openxmlformats.org/officeDocument/2006/relationships/image" Target="../media/image192.emf"/><Relationship Id="rId1" Type="http://schemas.openxmlformats.org/officeDocument/2006/relationships/slideLayout" Target="../slideLayouts/slideLayout2.xml"/><Relationship Id="rId6" Type="http://schemas.openxmlformats.org/officeDocument/2006/relationships/image" Target="../media/image196.emf"/><Relationship Id="rId5" Type="http://schemas.openxmlformats.org/officeDocument/2006/relationships/image" Target="../media/image195.emf"/><Relationship Id="rId4" Type="http://schemas.openxmlformats.org/officeDocument/2006/relationships/image" Target="../media/image194.emf"/></Relationships>
</file>

<file path=ppt/slides/_rels/slide118.xml.rels><?xml version="1.0" encoding="UTF-8" standalone="yes"?>
<Relationships xmlns="http://schemas.openxmlformats.org/package/2006/relationships"><Relationship Id="rId8" Type="http://schemas.openxmlformats.org/officeDocument/2006/relationships/image" Target="../media/image201.emf"/><Relationship Id="rId3" Type="http://schemas.openxmlformats.org/officeDocument/2006/relationships/image" Target="../media/image197.emf"/><Relationship Id="rId7" Type="http://schemas.openxmlformats.org/officeDocument/2006/relationships/image" Target="../media/image1170.png"/><Relationship Id="rId2" Type="http://schemas.openxmlformats.org/officeDocument/2006/relationships/image" Target="../media/image1120.png"/><Relationship Id="rId1" Type="http://schemas.openxmlformats.org/officeDocument/2006/relationships/slideLayout" Target="../slideLayouts/slideLayout2.xml"/><Relationship Id="rId6" Type="http://schemas.openxmlformats.org/officeDocument/2006/relationships/image" Target="../media/image200.emf"/><Relationship Id="rId5" Type="http://schemas.openxmlformats.org/officeDocument/2006/relationships/image" Target="../media/image199.emf"/><Relationship Id="rId4" Type="http://schemas.openxmlformats.org/officeDocument/2006/relationships/image" Target="../media/image198.emf"/><Relationship Id="rId9" Type="http://schemas.openxmlformats.org/officeDocument/2006/relationships/image" Target="../media/image4.png"/></Relationships>
</file>

<file path=ppt/slides/_rels/slide119.xml.rels><?xml version="1.0" encoding="UTF-8" standalone="yes"?>
<Relationships xmlns="http://schemas.openxmlformats.org/package/2006/relationships"><Relationship Id="rId3" Type="http://schemas.openxmlformats.org/officeDocument/2006/relationships/image" Target="../media/image1090.png"/><Relationship Id="rId2" Type="http://schemas.openxmlformats.org/officeDocument/2006/relationships/image" Target="../media/image117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02.emf"/><Relationship Id="rId4" Type="http://schemas.openxmlformats.org/officeDocument/2006/relationships/image" Target="../media/image107.emf"/></Relationships>
</file>

<file path=ppt/slides/_rels/slide1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200.png"/><Relationship Id="rId2" Type="http://schemas.openxmlformats.org/officeDocument/2006/relationships/image" Target="../media/image169.emf"/><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04.emf"/><Relationship Id="rId4" Type="http://schemas.openxmlformats.org/officeDocument/2006/relationships/image" Target="../media/image203.emf"/></Relationships>
</file>

<file path=ppt/slides/_rels/slide121.xml.rels><?xml version="1.0" encoding="UTF-8" standalone="yes"?>
<Relationships xmlns="http://schemas.openxmlformats.org/package/2006/relationships"><Relationship Id="rId8" Type="http://schemas.openxmlformats.org/officeDocument/2006/relationships/image" Target="../media/image210.png"/><Relationship Id="rId13" Type="http://schemas.openxmlformats.org/officeDocument/2006/relationships/image" Target="../media/image215.emf"/><Relationship Id="rId3" Type="http://schemas.openxmlformats.org/officeDocument/2006/relationships/image" Target="../media/image205.emf"/><Relationship Id="rId7" Type="http://schemas.openxmlformats.org/officeDocument/2006/relationships/image" Target="../media/image209.png"/><Relationship Id="rId12" Type="http://schemas.openxmlformats.org/officeDocument/2006/relationships/image" Target="../media/image214.emf"/><Relationship Id="rId2" Type="http://schemas.openxmlformats.org/officeDocument/2006/relationships/image" Target="../media/image153.emf"/><Relationship Id="rId1" Type="http://schemas.openxmlformats.org/officeDocument/2006/relationships/slideLayout" Target="../slideLayouts/slideLayout2.xml"/><Relationship Id="rId6" Type="http://schemas.openxmlformats.org/officeDocument/2006/relationships/image" Target="../media/image208.png"/><Relationship Id="rId11" Type="http://schemas.openxmlformats.org/officeDocument/2006/relationships/image" Target="../media/image213.emf"/><Relationship Id="rId5" Type="http://schemas.openxmlformats.org/officeDocument/2006/relationships/image" Target="../media/image207.emf"/><Relationship Id="rId10" Type="http://schemas.openxmlformats.org/officeDocument/2006/relationships/image" Target="../media/image212.emf"/><Relationship Id="rId4" Type="http://schemas.openxmlformats.org/officeDocument/2006/relationships/image" Target="../media/image206.emf"/><Relationship Id="rId9" Type="http://schemas.openxmlformats.org/officeDocument/2006/relationships/image" Target="../media/image211.png"/><Relationship Id="rId14" Type="http://schemas.openxmlformats.org/officeDocument/2006/relationships/image" Target="../media/image216.emf"/></Relationships>
</file>

<file path=ppt/slides/_rels/slide122.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208.png"/><Relationship Id="rId7" Type="http://schemas.openxmlformats.org/officeDocument/2006/relationships/image" Target="../media/image219.png"/><Relationship Id="rId12" Type="http://schemas.openxmlformats.org/officeDocument/2006/relationships/image" Target="../media/image990.png"/><Relationship Id="rId2" Type="http://schemas.openxmlformats.org/officeDocument/2006/relationships/image" Target="../media/image153.emf"/><Relationship Id="rId1" Type="http://schemas.openxmlformats.org/officeDocument/2006/relationships/slideLayout" Target="../slideLayouts/slideLayout2.xml"/><Relationship Id="rId6" Type="http://schemas.openxmlformats.org/officeDocument/2006/relationships/image" Target="../media/image218.png"/><Relationship Id="rId11" Type="http://schemas.openxmlformats.org/officeDocument/2006/relationships/image" Target="../media/image223.emf"/><Relationship Id="rId5" Type="http://schemas.openxmlformats.org/officeDocument/2006/relationships/image" Target="../media/image217.png"/><Relationship Id="rId10" Type="http://schemas.openxmlformats.org/officeDocument/2006/relationships/image" Target="../media/image222.emf"/><Relationship Id="rId4" Type="http://schemas.openxmlformats.org/officeDocument/2006/relationships/hyperlink" Target="https://texclip.marutank.net/#s=%5Cnewcommand%7B%5Cnn%7D%7B%5Cnonumber%20%5C%5C%7D%0A%5Cbegin%7Beqnarray*%7D%0A%5Cgamma%0A%5Cend%7Beqnarray*%7D" TargetMode="External"/><Relationship Id="rId9" Type="http://schemas.openxmlformats.org/officeDocument/2006/relationships/image" Target="../media/image221.png"/></Relationships>
</file>

<file path=ppt/slides/_rels/slide1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emf"/><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29.emf"/><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1.emf"/><Relationship Id="rId7" Type="http://schemas.openxmlformats.org/officeDocument/2006/relationships/image" Target="../media/image24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3.emf"/><Relationship Id="rId5" Type="http://schemas.openxmlformats.org/officeDocument/2006/relationships/image" Target="../media/image140.png"/><Relationship Id="rId4" Type="http://schemas.openxmlformats.org/officeDocument/2006/relationships/image" Target="../media/image32.emf"/></Relationships>
</file>

<file path=ppt/slides/_rels/slide23.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32.emf"/><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250.png"/></Relationships>
</file>

<file path=ppt/slides/_rels/slide2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34.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wmf"/><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 Id="rId6" Type="http://schemas.openxmlformats.org/officeDocument/2006/relationships/image" Target="../media/image401.png"/><Relationship Id="rId5" Type="http://schemas.openxmlformats.org/officeDocument/2006/relationships/image" Target="../media/image4.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7.png"/><Relationship Id="rId7" Type="http://schemas.microsoft.com/office/2007/relationships/hdphoto" Target="../media/hdphoto2.wdp"/><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49.png"/><Relationship Id="rId5" Type="http://schemas.microsoft.com/office/2007/relationships/hdphoto" Target="../media/hdphoto1.wdp"/><Relationship Id="rId4" Type="http://schemas.openxmlformats.org/officeDocument/2006/relationships/image" Target="../media/image48.png"/><Relationship Id="rId9"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4.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53.emf"/><Relationship Id="rId5" Type="http://schemas.openxmlformats.org/officeDocument/2006/relationships/image" Target="../media/image4.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4.png"/></Relationships>
</file>

<file path=ppt/slides/_rels/slide5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4.png"/></Relationships>
</file>

<file path=ppt/slides/_rels/slide5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10" Type="http://schemas.openxmlformats.org/officeDocument/2006/relationships/image" Target="../media/image82.emf"/><Relationship Id="rId4" Type="http://schemas.openxmlformats.org/officeDocument/2006/relationships/image" Target="../media/image77.png"/><Relationship Id="rId9" Type="http://schemas.openxmlformats.org/officeDocument/2006/relationships/image" Target="../media/image4.png"/></Relationships>
</file>

<file path=ppt/slides/_rels/slide5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10" Type="http://schemas.openxmlformats.org/officeDocument/2006/relationships/image" Target="../media/image83.emf"/><Relationship Id="rId4" Type="http://schemas.openxmlformats.org/officeDocument/2006/relationships/image" Target="../media/image77.png"/><Relationship Id="rId9" Type="http://schemas.openxmlformats.org/officeDocument/2006/relationships/image" Target="../media/image4.png"/></Relationships>
</file>

<file path=ppt/slides/_rels/slide58.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emf"/><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emf"/><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86.emf"/></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7.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9.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90.emf"/><Relationship Id="rId1" Type="http://schemas.openxmlformats.org/officeDocument/2006/relationships/slideLayout" Target="../slideLayouts/slideLayout2.xml"/><Relationship Id="rId5" Type="http://schemas.openxmlformats.org/officeDocument/2006/relationships/image" Target="../media/image631.png"/><Relationship Id="rId4" Type="http://schemas.openxmlformats.org/officeDocument/2006/relationships/image" Target="../media/image4.png"/></Relationships>
</file>

<file path=ppt/slides/_rels/slide66.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92.emf"/><Relationship Id="rId4" Type="http://schemas.openxmlformats.org/officeDocument/2006/relationships/image" Target="../media/image106.png"/></Relationships>
</file>

<file path=ppt/slides/_rels/slide67.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93.wmf"/><Relationship Id="rId7" Type="http://schemas.openxmlformats.org/officeDocument/2006/relationships/image" Target="../media/image96.w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95.wmf"/><Relationship Id="rId4" Type="http://schemas.openxmlformats.org/officeDocument/2006/relationships/image" Target="../media/image94.wmf"/></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9.emf"/><Relationship Id="rId2"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98.emf"/><Relationship Id="rId5" Type="http://schemas.openxmlformats.org/officeDocument/2006/relationships/image" Target="../media/image114.png"/><Relationship Id="rId4" Type="http://schemas.openxmlformats.org/officeDocument/2006/relationships/image" Target="../media/image97.emf"/></Relationships>
</file>

<file path=ppt/slides/_rels/slide69.xml.rels><?xml version="1.0" encoding="UTF-8" standalone="yes"?>
<Relationships xmlns="http://schemas.openxmlformats.org/package/2006/relationships"><Relationship Id="rId3" Type="http://schemas.openxmlformats.org/officeDocument/2006/relationships/image" Target="../media/image590.png"/><Relationship Id="rId2" Type="http://schemas.openxmlformats.org/officeDocument/2006/relationships/image" Target="../media/image100.emf"/><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3.emf"/><Relationship Id="rId4" Type="http://schemas.openxmlformats.org/officeDocument/2006/relationships/image" Target="../media/image12.emf"/></Relationships>
</file>

<file path=ppt/slides/_rels/slide70.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101.emf"/><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23.png"/><Relationship Id="rId4" Type="http://schemas.openxmlformats.org/officeDocument/2006/relationships/image" Target="../media/image103.emf"/></Relationships>
</file>

<file path=ppt/slides/_rels/slide71.xml.rels><?xml version="1.0" encoding="UTF-8" standalone="yes"?>
<Relationships xmlns="http://schemas.openxmlformats.org/package/2006/relationships"><Relationship Id="rId8" Type="http://schemas.openxmlformats.org/officeDocument/2006/relationships/image" Target="../media/image760.png"/><Relationship Id="rId3" Type="http://schemas.openxmlformats.org/officeDocument/2006/relationships/image" Target="../media/image580.png"/><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07.emf"/><Relationship Id="rId5" Type="http://schemas.openxmlformats.org/officeDocument/2006/relationships/image" Target="../media/image106.emf"/><Relationship Id="rId10" Type="http://schemas.openxmlformats.org/officeDocument/2006/relationships/image" Target="../media/image108.emf"/><Relationship Id="rId4" Type="http://schemas.openxmlformats.org/officeDocument/2006/relationships/image" Target="../media/image105.emf"/><Relationship Id="rId9" Type="http://schemas.openxmlformats.org/officeDocument/2006/relationships/image" Target="../media/image4.png"/></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9.emf"/><Relationship Id="rId1" Type="http://schemas.openxmlformats.org/officeDocument/2006/relationships/slideLayout" Target="../slideLayouts/slideLayout2.xml"/><Relationship Id="rId4" Type="http://schemas.openxmlformats.org/officeDocument/2006/relationships/image" Target="../media/image710.png"/></Relationships>
</file>

<file path=ppt/slides/_rels/slide73.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image" Target="../media/image126.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4.xml.rels><?xml version="1.0" encoding="UTF-8" standalone="yes"?>
<Relationships xmlns="http://schemas.openxmlformats.org/package/2006/relationships"><Relationship Id="rId8" Type="http://schemas.openxmlformats.org/officeDocument/2006/relationships/image" Target="../media/image117.emf"/><Relationship Id="rId3" Type="http://schemas.openxmlformats.org/officeDocument/2006/relationships/image" Target="../media/image112.emf"/><Relationship Id="rId7" Type="http://schemas.openxmlformats.org/officeDocument/2006/relationships/image" Target="../media/image116.emf"/><Relationship Id="rId2" Type="http://schemas.openxmlformats.org/officeDocument/2006/relationships/image" Target="../media/image111.emf"/><Relationship Id="rId1" Type="http://schemas.openxmlformats.org/officeDocument/2006/relationships/slideLayout" Target="../slideLayouts/slideLayout2.xml"/><Relationship Id="rId6" Type="http://schemas.openxmlformats.org/officeDocument/2006/relationships/image" Target="../media/image115.emf"/><Relationship Id="rId5" Type="http://schemas.openxmlformats.org/officeDocument/2006/relationships/image" Target="../media/image114.wmf"/><Relationship Id="rId10" Type="http://schemas.openxmlformats.org/officeDocument/2006/relationships/image" Target="../media/image119.emf"/><Relationship Id="rId4" Type="http://schemas.openxmlformats.org/officeDocument/2006/relationships/image" Target="../media/image113.emf"/><Relationship Id="rId9" Type="http://schemas.openxmlformats.org/officeDocument/2006/relationships/image" Target="../media/image118.emf"/></Relationships>
</file>

<file path=ppt/slides/_rels/slide75.xml.rels><?xml version="1.0" encoding="UTF-8" standalone="yes"?>
<Relationships xmlns="http://schemas.openxmlformats.org/package/2006/relationships"><Relationship Id="rId8" Type="http://schemas.openxmlformats.org/officeDocument/2006/relationships/image" Target="../media/image117.emf"/><Relationship Id="rId3" Type="http://schemas.openxmlformats.org/officeDocument/2006/relationships/image" Target="../media/image112.emf"/><Relationship Id="rId7" Type="http://schemas.openxmlformats.org/officeDocument/2006/relationships/image" Target="../media/image116.emf"/><Relationship Id="rId2" Type="http://schemas.openxmlformats.org/officeDocument/2006/relationships/image" Target="../media/image111.emf"/><Relationship Id="rId1" Type="http://schemas.openxmlformats.org/officeDocument/2006/relationships/slideLayout" Target="../slideLayouts/slideLayout2.xml"/><Relationship Id="rId6" Type="http://schemas.openxmlformats.org/officeDocument/2006/relationships/image" Target="../media/image115.emf"/><Relationship Id="rId5" Type="http://schemas.openxmlformats.org/officeDocument/2006/relationships/image" Target="../media/image114.wmf"/><Relationship Id="rId10" Type="http://schemas.openxmlformats.org/officeDocument/2006/relationships/image" Target="../media/image119.emf"/><Relationship Id="rId4" Type="http://schemas.openxmlformats.org/officeDocument/2006/relationships/image" Target="../media/image113.emf"/><Relationship Id="rId9" Type="http://schemas.openxmlformats.org/officeDocument/2006/relationships/image" Target="../media/image118.emf"/></Relationships>
</file>

<file path=ppt/slides/_rels/slide76.xml.rels><?xml version="1.0" encoding="UTF-8" standalone="yes"?>
<Relationships xmlns="http://schemas.openxmlformats.org/package/2006/relationships"><Relationship Id="rId8" Type="http://schemas.openxmlformats.org/officeDocument/2006/relationships/image" Target="../media/image117.emf"/><Relationship Id="rId3" Type="http://schemas.openxmlformats.org/officeDocument/2006/relationships/image" Target="../media/image112.emf"/><Relationship Id="rId7" Type="http://schemas.openxmlformats.org/officeDocument/2006/relationships/image" Target="../media/image116.emf"/><Relationship Id="rId2" Type="http://schemas.openxmlformats.org/officeDocument/2006/relationships/image" Target="../media/image111.emf"/><Relationship Id="rId1" Type="http://schemas.openxmlformats.org/officeDocument/2006/relationships/slideLayout" Target="../slideLayouts/slideLayout2.xml"/><Relationship Id="rId6" Type="http://schemas.openxmlformats.org/officeDocument/2006/relationships/image" Target="../media/image115.emf"/><Relationship Id="rId5" Type="http://schemas.openxmlformats.org/officeDocument/2006/relationships/image" Target="../media/image114.wmf"/><Relationship Id="rId10" Type="http://schemas.openxmlformats.org/officeDocument/2006/relationships/image" Target="../media/image119.emf"/><Relationship Id="rId4" Type="http://schemas.openxmlformats.org/officeDocument/2006/relationships/image" Target="../media/image113.emf"/><Relationship Id="rId9" Type="http://schemas.openxmlformats.org/officeDocument/2006/relationships/image" Target="../media/image118.emf"/></Relationships>
</file>

<file path=ppt/slides/_rels/slide77.xml.rels><?xml version="1.0" encoding="UTF-8" standalone="yes"?>
<Relationships xmlns="http://schemas.openxmlformats.org/package/2006/relationships"><Relationship Id="rId8" Type="http://schemas.openxmlformats.org/officeDocument/2006/relationships/image" Target="../media/image117.emf"/><Relationship Id="rId3" Type="http://schemas.openxmlformats.org/officeDocument/2006/relationships/image" Target="../media/image112.emf"/><Relationship Id="rId7" Type="http://schemas.openxmlformats.org/officeDocument/2006/relationships/image" Target="../media/image116.emf"/><Relationship Id="rId2" Type="http://schemas.openxmlformats.org/officeDocument/2006/relationships/image" Target="../media/image111.emf"/><Relationship Id="rId1" Type="http://schemas.openxmlformats.org/officeDocument/2006/relationships/slideLayout" Target="../slideLayouts/slideLayout2.xml"/><Relationship Id="rId6" Type="http://schemas.openxmlformats.org/officeDocument/2006/relationships/image" Target="../media/image115.emf"/><Relationship Id="rId5" Type="http://schemas.openxmlformats.org/officeDocument/2006/relationships/image" Target="../media/image114.wmf"/><Relationship Id="rId10" Type="http://schemas.openxmlformats.org/officeDocument/2006/relationships/image" Target="../media/image119.emf"/><Relationship Id="rId4" Type="http://schemas.openxmlformats.org/officeDocument/2006/relationships/image" Target="../media/image113.emf"/><Relationship Id="rId9" Type="http://schemas.openxmlformats.org/officeDocument/2006/relationships/image" Target="../media/image118.emf"/></Relationships>
</file>

<file path=ppt/slides/_rels/slide78.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14.wmf"/><Relationship Id="rId7" Type="http://schemas.openxmlformats.org/officeDocument/2006/relationships/image" Target="../media/image4.png"/><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480.png"/><Relationship Id="rId5" Type="http://schemas.openxmlformats.org/officeDocument/2006/relationships/image" Target="../media/image470.png"/><Relationship Id="rId4" Type="http://schemas.openxmlformats.org/officeDocument/2006/relationships/image" Target="../media/image460.png"/></Relationships>
</file>

<file path=ppt/slides/_rels/slide83.xml.rels><?xml version="1.0" encoding="UTF-8" standalone="yes"?>
<Relationships xmlns="http://schemas.openxmlformats.org/package/2006/relationships"><Relationship Id="rId3" Type="http://schemas.openxmlformats.org/officeDocument/2006/relationships/image" Target="../media/image121.wmf"/><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860.png"/><Relationship Id="rId5" Type="http://schemas.openxmlformats.org/officeDocument/2006/relationships/image" Target="../media/image850.png"/><Relationship Id="rId4" Type="http://schemas.openxmlformats.org/officeDocument/2006/relationships/image" Target="../media/image114.wmf"/></Relationships>
</file>

<file path=ppt/slides/_rels/slide84.xml.rels><?xml version="1.0" encoding="UTF-8" standalone="yes"?>
<Relationships xmlns="http://schemas.openxmlformats.org/package/2006/relationships"><Relationship Id="rId3" Type="http://schemas.openxmlformats.org/officeDocument/2006/relationships/image" Target="../media/image490.png"/><Relationship Id="rId2" Type="http://schemas.openxmlformats.org/officeDocument/2006/relationships/image" Target="../media/image104.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22.png"/></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3.emf"/><Relationship Id="rId1" Type="http://schemas.openxmlformats.org/officeDocument/2006/relationships/slideLayout" Target="../slideLayouts/slideLayout2.xml"/><Relationship Id="rId5" Type="http://schemas.openxmlformats.org/officeDocument/2006/relationships/image" Target="../media/image400.png"/><Relationship Id="rId4" Type="http://schemas.openxmlformats.org/officeDocument/2006/relationships/image" Target="../media/image124.emf"/></Relationships>
</file>

<file path=ppt/slides/_rels/slide86.xml.rels><?xml version="1.0" encoding="UTF-8" standalone="yes"?>
<Relationships xmlns="http://schemas.openxmlformats.org/package/2006/relationships"><Relationship Id="rId3" Type="http://schemas.openxmlformats.org/officeDocument/2006/relationships/image" Target="../media/image600.png"/><Relationship Id="rId2" Type="http://schemas.openxmlformats.org/officeDocument/2006/relationships/image" Target="../media/image12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830.png"/><Relationship Id="rId4" Type="http://schemas.openxmlformats.org/officeDocument/2006/relationships/image" Target="../media/image125.emf"/></Relationships>
</file>

<file path=ppt/slides/_rels/slide87.xml.rels><?xml version="1.0" encoding="UTF-8" standalone="yes"?>
<Relationships xmlns="http://schemas.openxmlformats.org/package/2006/relationships"><Relationship Id="rId3" Type="http://schemas.openxmlformats.org/officeDocument/2006/relationships/image" Target="../media/image960.png"/><Relationship Id="rId2" Type="http://schemas.openxmlformats.org/officeDocument/2006/relationships/image" Target="../media/image240.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27.emf"/><Relationship Id="rId4" Type="http://schemas.openxmlformats.org/officeDocument/2006/relationships/image" Target="../media/image126.emf"/></Relationships>
</file>

<file path=ppt/slides/_rels/slide8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10.png"/><Relationship Id="rId7" Type="http://schemas.openxmlformats.org/officeDocument/2006/relationships/image" Target="../media/image130.png"/><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520.png"/></Relationships>
</file>

<file path=ppt/slides/_rels/slide89.xml.rels><?xml version="1.0" encoding="UTF-8" standalone="yes"?>
<Relationships xmlns="http://schemas.openxmlformats.org/package/2006/relationships"><Relationship Id="rId3" Type="http://schemas.openxmlformats.org/officeDocument/2006/relationships/image" Target="../media/image970.png"/><Relationship Id="rId2" Type="http://schemas.openxmlformats.org/officeDocument/2006/relationships/image" Target="../media/image131.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134.emf"/><Relationship Id="rId3" Type="http://schemas.openxmlformats.org/officeDocument/2006/relationships/image" Target="../media/image132.emf"/><Relationship Id="rId7" Type="http://schemas.openxmlformats.org/officeDocument/2006/relationships/image" Target="../media/image133.emf"/><Relationship Id="rId2" Type="http://schemas.openxmlformats.org/officeDocument/2006/relationships/image" Target="../media/image1000.png"/><Relationship Id="rId1" Type="http://schemas.openxmlformats.org/officeDocument/2006/relationships/slideLayout" Target="../slideLayouts/slideLayout2.xml"/><Relationship Id="rId6" Type="http://schemas.openxmlformats.org/officeDocument/2006/relationships/image" Target="../media/image1060.png"/><Relationship Id="rId5" Type="http://schemas.openxmlformats.org/officeDocument/2006/relationships/image" Target="../media/image4.png"/><Relationship Id="rId4" Type="http://schemas.openxmlformats.org/officeDocument/2006/relationships/image" Target="../media/image1050.png"/><Relationship Id="rId9" Type="http://schemas.openxmlformats.org/officeDocument/2006/relationships/image" Target="../media/image135.emf"/></Relationships>
</file>

<file path=ppt/slides/_rels/slide91.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image" Target="../media/image136.emf"/><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2.xml.rels><?xml version="1.0" encoding="UTF-8" standalone="yes"?>
<Relationships xmlns="http://schemas.openxmlformats.org/package/2006/relationships"><Relationship Id="rId3" Type="http://schemas.openxmlformats.org/officeDocument/2006/relationships/image" Target="../media/image1100.png"/><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38.emf"/><Relationship Id="rId5" Type="http://schemas.openxmlformats.org/officeDocument/2006/relationships/image" Target="../media/image4.png"/><Relationship Id="rId4" Type="http://schemas.openxmlformats.org/officeDocument/2006/relationships/image" Target="../media/image1110.png"/></Relationships>
</file>

<file path=ppt/slides/_rels/slide93.xml.rels><?xml version="1.0" encoding="UTF-8" standalone="yes"?>
<Relationships xmlns="http://schemas.openxmlformats.org/package/2006/relationships"><Relationship Id="rId3" Type="http://schemas.openxmlformats.org/officeDocument/2006/relationships/image" Target="../media/image140.emf"/><Relationship Id="rId2" Type="http://schemas.openxmlformats.org/officeDocument/2006/relationships/image" Target="../media/image139.emf"/><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41.emf"/></Relationships>
</file>

<file path=ppt/slides/_rels/slide94.xml.rels><?xml version="1.0" encoding="UTF-8" standalone="yes"?>
<Relationships xmlns="http://schemas.openxmlformats.org/package/2006/relationships"><Relationship Id="rId3" Type="http://schemas.openxmlformats.org/officeDocument/2006/relationships/image" Target="../media/image143.emf"/><Relationship Id="rId2" Type="http://schemas.openxmlformats.org/officeDocument/2006/relationships/image" Target="../media/image142.emf"/><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4.em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8" Type="http://schemas.openxmlformats.org/officeDocument/2006/relationships/image" Target="../media/image148.emf"/><Relationship Id="rId13" Type="http://schemas.openxmlformats.org/officeDocument/2006/relationships/image" Target="../media/image1210.png"/><Relationship Id="rId3" Type="http://schemas.openxmlformats.org/officeDocument/2006/relationships/image" Target="../media/image4.png"/><Relationship Id="rId7" Type="http://schemas.openxmlformats.org/officeDocument/2006/relationships/image" Target="../media/image147.emf"/><Relationship Id="rId12" Type="http://schemas.openxmlformats.org/officeDocument/2006/relationships/image" Target="../media/image1201.png"/><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46.emf"/><Relationship Id="rId11" Type="http://schemas.openxmlformats.org/officeDocument/2006/relationships/image" Target="../media/image119.emf"/><Relationship Id="rId5" Type="http://schemas.openxmlformats.org/officeDocument/2006/relationships/image" Target="../media/image145.emf"/><Relationship Id="rId10" Type="http://schemas.openxmlformats.org/officeDocument/2006/relationships/image" Target="../media/image1181.png"/><Relationship Id="rId4" Type="http://schemas.openxmlformats.org/officeDocument/2006/relationships/image" Target="../media/image1121.png"/><Relationship Id="rId9" Type="http://schemas.openxmlformats.org/officeDocument/2006/relationships/image" Target="../media/image1172.png"/></Relationships>
</file>

<file path=ppt/slides/_rels/slide97.xml.rels><?xml version="1.0" encoding="UTF-8" standalone="yes"?>
<Relationships xmlns="http://schemas.openxmlformats.org/package/2006/relationships"><Relationship Id="rId3" Type="http://schemas.openxmlformats.org/officeDocument/2006/relationships/image" Target="../media/image1230.png"/><Relationship Id="rId7" Type="http://schemas.openxmlformats.org/officeDocument/2006/relationships/image" Target="../media/image150.emf"/><Relationship Id="rId2" Type="http://schemas.openxmlformats.org/officeDocument/2006/relationships/image" Target="../media/image1220.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49.emf"/><Relationship Id="rId4" Type="http://schemas.openxmlformats.org/officeDocument/2006/relationships/image" Target="../media/image1240.png"/></Relationships>
</file>

<file path=ppt/slides/_rels/slide98.xml.rels><?xml version="1.0" encoding="UTF-8" standalone="yes"?>
<Relationships xmlns="http://schemas.openxmlformats.org/package/2006/relationships"><Relationship Id="rId3" Type="http://schemas.openxmlformats.org/officeDocument/2006/relationships/image" Target="../media/image1180.png"/><Relationship Id="rId7" Type="http://schemas.openxmlformats.org/officeDocument/2006/relationships/image" Target="../media/image152.emf"/><Relationship Id="rId2" Type="http://schemas.openxmlformats.org/officeDocument/2006/relationships/image" Target="../media/image1600.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9.png"/><Relationship Id="rId4" Type="http://schemas.openxmlformats.org/officeDocument/2006/relationships/image" Target="../media/image151.emf"/></Relationships>
</file>

<file path=ppt/slides/_rels/slide99.xml.rels><?xml version="1.0" encoding="UTF-8" standalone="yes"?>
<Relationships xmlns="http://schemas.openxmlformats.org/package/2006/relationships"><Relationship Id="rId3" Type="http://schemas.openxmlformats.org/officeDocument/2006/relationships/image" Target="../media/image153.emf"/><Relationship Id="rId2" Type="http://schemas.openxmlformats.org/officeDocument/2006/relationships/image" Target="../media/image104.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57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533400" y="72821"/>
            <a:ext cx="8991600" cy="963613"/>
          </a:xfrm>
        </p:spPr>
        <p:txBody>
          <a:bodyPr/>
          <a:lstStyle/>
          <a:p>
            <a:pPr eaLnBrk="1" hangingPunct="1"/>
            <a:r>
              <a:rPr lang="en-US" altLang="en-US" dirty="0">
                <a:latin typeface="Arial Black" panose="020B0A04020102020204" pitchFamily="34" charset="0"/>
              </a:rPr>
              <a:t> Exclusivity as a road to New Physics</a:t>
            </a:r>
            <a:endParaRPr lang="en-US" altLang="en-US" b="0" dirty="0">
              <a:latin typeface="Arial" panose="020B0604020202020204" pitchFamily="34" charset="0"/>
            </a:endParaRPr>
          </a:p>
        </p:txBody>
      </p:sp>
      <p:sp>
        <p:nvSpPr>
          <p:cNvPr id="7171" name="Rectangle 3"/>
          <p:cNvSpPr>
            <a:spLocks noGrp="1" noChangeArrowheads="1"/>
          </p:cNvSpPr>
          <p:nvPr>
            <p:ph type="subTitle" idx="1"/>
          </p:nvPr>
        </p:nvSpPr>
        <p:spPr>
          <a:xfrm>
            <a:off x="847436" y="4568691"/>
            <a:ext cx="8401628" cy="1539804"/>
          </a:xfrm>
          <a:extLst>
            <a:ext uri="{91240B29-F687-4F45-9708-019B960494DF}">
              <a14:hiddenLine xmlns:a14="http://schemas.microsoft.com/office/drawing/2010/main" w="28575">
                <a:solidFill>
                  <a:schemeClr val="tx1"/>
                </a:solidFill>
                <a:miter lim="800000"/>
                <a:headEnd/>
                <a:tailEnd/>
              </a14:hiddenLine>
            </a:ext>
          </a:extLst>
        </p:spPr>
        <p:txBody>
          <a:bodyPr/>
          <a:lstStyle/>
          <a:p>
            <a:pPr eaLnBrk="1" hangingPunct="1"/>
            <a:r>
              <a:rPr lang="en-US" altLang="en-US" sz="2000" b="1" dirty="0">
                <a:latin typeface="Arial" panose="020B0604020202020204" pitchFamily="34" charset="0"/>
                <a:cs typeface="Arial" panose="020B0604020202020204" pitchFamily="34" charset="0"/>
              </a:rPr>
              <a:t> Marek </a:t>
            </a:r>
            <a:r>
              <a:rPr lang="en-US" altLang="en-US" sz="2000" b="1" dirty="0" err="1">
                <a:latin typeface="Arial" panose="020B0604020202020204" pitchFamily="34" charset="0"/>
                <a:cs typeface="Arial" panose="020B0604020202020204" pitchFamily="34" charset="0"/>
              </a:rPr>
              <a:t>Taševský</a:t>
            </a:r>
            <a:r>
              <a:rPr lang="en-US" altLang="en-US" sz="2000" b="1" dirty="0">
                <a:latin typeface="Arial" panose="020B0604020202020204" pitchFamily="34" charset="0"/>
                <a:cs typeface="Arial" panose="020B0604020202020204" pitchFamily="34" charset="0"/>
              </a:rPr>
              <a:t> </a:t>
            </a:r>
          </a:p>
          <a:p>
            <a:pPr eaLnBrk="1" hangingPunct="1"/>
            <a:r>
              <a:rPr lang="en-US" altLang="en-US" sz="2000" b="1" dirty="0">
                <a:latin typeface="Arial" panose="020B0604020202020204" pitchFamily="34" charset="0"/>
                <a:cs typeface="Arial" panose="020B0604020202020204" pitchFamily="34" charset="0"/>
              </a:rPr>
              <a:t>Institute of Physics, Czech Academy of Sciences, Prague</a:t>
            </a:r>
          </a:p>
          <a:p>
            <a:pPr eaLnBrk="1" hangingPunct="1"/>
            <a:endParaRPr lang="en-US" altLang="en-US" sz="2000" dirty="0">
              <a:latin typeface="Arial" panose="020B0604020202020204" pitchFamily="34" charset="0"/>
              <a:cs typeface="Arial" panose="020B0604020202020204" pitchFamily="34" charset="0"/>
            </a:endParaRPr>
          </a:p>
          <a:p>
            <a:pPr eaLnBrk="1" hangingPunct="1"/>
            <a:endParaRPr lang="en-US" altLang="en-US" dirty="0">
              <a:solidFill>
                <a:srgbClr val="000099"/>
              </a:solidFill>
              <a:latin typeface="Arial" panose="020B0604020202020204" pitchFamily="34" charset="0"/>
              <a:cs typeface="Arial" panose="020B0604020202020204" pitchFamily="34" charset="0"/>
            </a:endParaRPr>
          </a:p>
          <a:p>
            <a:pPr eaLnBrk="1" hangingPunct="1"/>
            <a:endParaRPr lang="cs-CZ" altLang="en-US" dirty="0">
              <a:latin typeface="Arial" panose="020B0604020202020204" pitchFamily="34" charset="0"/>
              <a:cs typeface="Arial" panose="020B0604020202020204" pitchFamily="34" charset="0"/>
            </a:endParaRPr>
          </a:p>
          <a:p>
            <a:pPr eaLnBrk="1" hangingPunct="1"/>
            <a:endParaRPr lang="en-US" altLang="en-US" dirty="0">
              <a:solidFill>
                <a:schemeClr val="tx2"/>
              </a:solidFill>
              <a:latin typeface="Arial" panose="020B0604020202020204" pitchFamily="34" charset="0"/>
              <a:cs typeface="Arial" panose="020B0604020202020204" pitchFamily="34" charset="0"/>
            </a:endParaRPr>
          </a:p>
          <a:p>
            <a:pPr eaLnBrk="1" hangingPunct="1"/>
            <a:endParaRPr lang="en-US" altLang="en-US" dirty="0">
              <a:solidFill>
                <a:srgbClr val="CC0000"/>
              </a:solidFill>
            </a:endParaRPr>
          </a:p>
          <a:p>
            <a:pPr eaLnBrk="1" hangingPunct="1"/>
            <a:endParaRPr lang="en-US" altLang="en-US" b="1" dirty="0"/>
          </a:p>
        </p:txBody>
      </p:sp>
      <p:sp>
        <p:nvSpPr>
          <p:cNvPr id="7172" name="Text Box 5"/>
          <p:cNvSpPr txBox="1">
            <a:spLocks noChangeArrowheads="1"/>
          </p:cNvSpPr>
          <p:nvPr/>
        </p:nvSpPr>
        <p:spPr bwMode="auto">
          <a:xfrm>
            <a:off x="8366125" y="4738688"/>
            <a:ext cx="1841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47625" algn="ctr">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a:solidFill>
                  <a:schemeClr val="tx1"/>
                </a:solidFill>
                <a:latin typeface="Comic Sans MS" panose="030F0702030302020204" pitchFamily="66" charset="0"/>
              </a:defRPr>
            </a:lvl1pPr>
            <a:lvl2pPr marL="742950" indent="-285750" eaLnBrk="0" hangingPunct="0">
              <a:spcBef>
                <a:spcPct val="20000"/>
              </a:spcBef>
              <a:buChar char="–"/>
              <a:defRPr>
                <a:solidFill>
                  <a:schemeClr val="tx1"/>
                </a:solidFill>
                <a:latin typeface="Comic Sans MS" panose="030F0702030302020204" pitchFamily="66" charset="0"/>
              </a:defRPr>
            </a:lvl2pPr>
            <a:lvl3pPr marL="1143000" indent="-228600" eaLnBrk="0" hangingPunct="0">
              <a:spcBef>
                <a:spcPct val="20000"/>
              </a:spcBef>
              <a:buChar char="•"/>
              <a:defRPr>
                <a:solidFill>
                  <a:schemeClr val="tx1"/>
                </a:solidFill>
                <a:latin typeface="Comic Sans MS" panose="030F0702030302020204" pitchFamily="66" charset="0"/>
              </a:defRPr>
            </a:lvl3pPr>
            <a:lvl4pPr marL="1600200" indent="-228600" eaLnBrk="0" hangingPunct="0">
              <a:spcBef>
                <a:spcPct val="20000"/>
              </a:spcBef>
              <a:buChar char="–"/>
              <a:defRPr>
                <a:solidFill>
                  <a:schemeClr val="tx1"/>
                </a:solidFill>
                <a:latin typeface="Comic Sans MS" panose="030F0702030302020204" pitchFamily="66" charset="0"/>
              </a:defRPr>
            </a:lvl4pPr>
            <a:lvl5pPr marL="2057400" indent="-228600" eaLnBrk="0" hangingPunct="0">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eaLnBrk="1" hangingPunct="1">
              <a:spcBef>
                <a:spcPct val="0"/>
              </a:spcBef>
              <a:buFontTx/>
              <a:buNone/>
            </a:pPr>
            <a:endParaRPr lang="en-US" altLang="en-US" sz="1400" b="0">
              <a:solidFill>
                <a:srgbClr val="0000CC"/>
              </a:solidFill>
            </a:endParaRPr>
          </a:p>
        </p:txBody>
      </p:sp>
      <p:sp>
        <p:nvSpPr>
          <p:cNvPr id="7173" name="Text Box 7"/>
          <p:cNvSpPr txBox="1">
            <a:spLocks noChangeArrowheads="1"/>
          </p:cNvSpPr>
          <p:nvPr/>
        </p:nvSpPr>
        <p:spPr bwMode="auto">
          <a:xfrm>
            <a:off x="0" y="6418011"/>
            <a:ext cx="9829800" cy="369332"/>
          </a:xfrm>
          <a:prstGeom prst="rect">
            <a:avLst/>
          </a:prstGeom>
          <a:gradFill rotWithShape="1">
            <a:gsLst>
              <a:gs pos="0">
                <a:srgbClr val="A0A000"/>
              </a:gs>
              <a:gs pos="50000">
                <a:srgbClr val="E6E600"/>
              </a:gs>
              <a:gs pos="100000">
                <a:srgbClr val="FFFF0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a:solidFill>
                  <a:schemeClr val="tx1"/>
                </a:solidFill>
                <a:latin typeface="Comic Sans MS" panose="030F0702030302020204" pitchFamily="66" charset="0"/>
              </a:defRPr>
            </a:lvl1pPr>
            <a:lvl2pPr marL="742950" indent="-285750" eaLnBrk="0" hangingPunct="0">
              <a:spcBef>
                <a:spcPct val="20000"/>
              </a:spcBef>
              <a:buChar char="–"/>
              <a:defRPr>
                <a:solidFill>
                  <a:schemeClr val="tx1"/>
                </a:solidFill>
                <a:latin typeface="Comic Sans MS" panose="030F0702030302020204" pitchFamily="66" charset="0"/>
              </a:defRPr>
            </a:lvl2pPr>
            <a:lvl3pPr marL="1143000" indent="-228600" eaLnBrk="0" hangingPunct="0">
              <a:spcBef>
                <a:spcPct val="20000"/>
              </a:spcBef>
              <a:buChar char="•"/>
              <a:defRPr>
                <a:solidFill>
                  <a:schemeClr val="tx1"/>
                </a:solidFill>
                <a:latin typeface="Comic Sans MS" panose="030F0702030302020204" pitchFamily="66" charset="0"/>
              </a:defRPr>
            </a:lvl3pPr>
            <a:lvl4pPr marL="1600200" indent="-228600" eaLnBrk="0" hangingPunct="0">
              <a:spcBef>
                <a:spcPct val="20000"/>
              </a:spcBef>
              <a:buChar char="–"/>
              <a:defRPr>
                <a:solidFill>
                  <a:schemeClr val="tx1"/>
                </a:solidFill>
                <a:latin typeface="Comic Sans MS" panose="030F0702030302020204" pitchFamily="66" charset="0"/>
              </a:defRPr>
            </a:lvl4pPr>
            <a:lvl5pPr marL="2057400" indent="-228600" eaLnBrk="0" hangingPunct="0">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eaLnBrk="1" hangingPunct="1">
              <a:spcBef>
                <a:spcPct val="50000"/>
              </a:spcBef>
              <a:buFontTx/>
              <a:buNone/>
            </a:pPr>
            <a:r>
              <a:rPr lang="en-US" altLang="en-US" sz="1800" dirty="0">
                <a:solidFill>
                  <a:srgbClr val="660066"/>
                </a:solidFill>
                <a:latin typeface="Arial" panose="020B0604020202020204" pitchFamily="34" charset="0"/>
              </a:rPr>
              <a:t>FZU seminar                                                FZU Prague                                             27/02/2025</a:t>
            </a:r>
          </a:p>
        </p:txBody>
      </p:sp>
      <p:sp>
        <p:nvSpPr>
          <p:cNvPr id="106506" name="TextovéPole 1"/>
          <p:cNvSpPr txBox="1">
            <a:spLocks noChangeArrowheads="1"/>
          </p:cNvSpPr>
          <p:nvPr/>
        </p:nvSpPr>
        <p:spPr bwMode="auto">
          <a:xfrm>
            <a:off x="762001" y="1150236"/>
            <a:ext cx="8572499" cy="3198995"/>
          </a:xfrm>
          <a:prstGeom prst="rect">
            <a:avLst/>
          </a:prstGeom>
          <a:gradFill rotWithShape="1">
            <a:gsLst>
              <a:gs pos="0">
                <a:srgbClr val="850057"/>
              </a:gs>
              <a:gs pos="50000">
                <a:srgbClr val="C10080"/>
              </a:gs>
              <a:gs pos="100000">
                <a:srgbClr val="E60099"/>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a:solidFill>
                  <a:schemeClr val="tx1"/>
                </a:solidFill>
                <a:latin typeface="Comic Sans MS" panose="030F0702030302020204" pitchFamily="66" charset="0"/>
              </a:defRPr>
            </a:lvl1pPr>
            <a:lvl2pPr marL="742950" indent="-285750" eaLnBrk="0" hangingPunct="0">
              <a:spcBef>
                <a:spcPct val="20000"/>
              </a:spcBef>
              <a:buChar char="–"/>
              <a:defRPr>
                <a:solidFill>
                  <a:schemeClr val="tx1"/>
                </a:solidFill>
                <a:latin typeface="Comic Sans MS" panose="030F0702030302020204" pitchFamily="66" charset="0"/>
              </a:defRPr>
            </a:lvl2pPr>
            <a:lvl3pPr marL="1143000" indent="-228600" eaLnBrk="0" hangingPunct="0">
              <a:spcBef>
                <a:spcPct val="20000"/>
              </a:spcBef>
              <a:buChar char="•"/>
              <a:defRPr>
                <a:solidFill>
                  <a:schemeClr val="tx1"/>
                </a:solidFill>
                <a:latin typeface="Comic Sans MS" panose="030F0702030302020204" pitchFamily="66" charset="0"/>
              </a:defRPr>
            </a:lvl3pPr>
            <a:lvl4pPr marL="1600200" indent="-228600" eaLnBrk="0" hangingPunct="0">
              <a:spcBef>
                <a:spcPct val="20000"/>
              </a:spcBef>
              <a:buChar char="–"/>
              <a:defRPr>
                <a:solidFill>
                  <a:schemeClr val="tx1"/>
                </a:solidFill>
                <a:latin typeface="Comic Sans MS" panose="030F0702030302020204" pitchFamily="66" charset="0"/>
              </a:defRPr>
            </a:lvl4pPr>
            <a:lvl5pPr marL="2057400" indent="-228600" eaLnBrk="0" hangingPunct="0">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eaLnBrk="1" hangingPunct="1">
              <a:spcBef>
                <a:spcPct val="0"/>
              </a:spcBef>
              <a:buFontTx/>
              <a:buNone/>
            </a:pPr>
            <a:endParaRPr lang="en-US" altLang="en-US">
              <a:solidFill>
                <a:srgbClr val="0000CC"/>
              </a:solidFill>
            </a:endParaRPr>
          </a:p>
        </p:txBody>
      </p:sp>
      <p:pic>
        <p:nvPicPr>
          <p:cNvPr id="10" name="Picture 4" descr="cer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522000"/>
            <a:ext cx="3653028" cy="2477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72578" y="1533572"/>
            <a:ext cx="3287842" cy="2465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C:\Users\rijssenbeek\Documents\TDR\AFP_DetectorSimulation\figures\protons_lumi100invpb_percm2.pn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5201" t="58452" r="18507" b="5817"/>
          <a:stretch>
            <a:fillRect/>
          </a:stretch>
        </p:blipFill>
        <p:spPr bwMode="auto">
          <a:xfrm>
            <a:off x="6958874" y="2581027"/>
            <a:ext cx="515249" cy="359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ázek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14800" y="5538110"/>
            <a:ext cx="2060571" cy="483429"/>
          </a:xfrm>
          <a:prstGeom prst="rect">
            <a:avLst/>
          </a:prstGeom>
        </p:spPr>
      </p:pic>
      <p:sp>
        <p:nvSpPr>
          <p:cNvPr id="12" name="TextBox 6"/>
          <p:cNvSpPr txBox="1"/>
          <p:nvPr/>
        </p:nvSpPr>
        <p:spPr>
          <a:xfrm>
            <a:off x="5667664" y="3593181"/>
            <a:ext cx="3581400" cy="430887"/>
          </a:xfrm>
          <a:prstGeom prst="rect">
            <a:avLst/>
          </a:prstGeom>
          <a:noFill/>
        </p:spPr>
        <p:txBody>
          <a:bodyPr>
            <a:spAutoFit/>
          </a:bodyPr>
          <a:lstStyle/>
          <a:p>
            <a:pPr>
              <a:defRPr/>
            </a:pPr>
            <a:r>
              <a:rPr lang="en-US" sz="1050" dirty="0">
                <a:solidFill>
                  <a:srgbClr val="FFFF00"/>
                </a:solidFill>
                <a:latin typeface="+mj-lt"/>
                <a:cs typeface="Arial" charset="0"/>
              </a:rPr>
              <a:t>Beam view: looking downstream through the beam pipe at a fully inserted Roman pot</a:t>
            </a:r>
          </a:p>
        </p:txBody>
      </p:sp>
    </p:spTree>
    <p:extLst>
      <p:ext uri="{BB962C8B-B14F-4D97-AF65-F5344CB8AC3E}">
        <p14:creationId xmlns:p14="http://schemas.microsoft.com/office/powerpoint/2010/main" val="23602414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6506"/>
                                        </p:tgtEl>
                                        <p:attrNameLst>
                                          <p:attrName>style.visibility</p:attrName>
                                        </p:attrNameLst>
                                      </p:cBhvr>
                                      <p:to>
                                        <p:strVal val="visible"/>
                                      </p:to>
                                    </p:set>
                                    <p:animEffect transition="in" filter="fade">
                                      <p:cBhvr>
                                        <p:cTn id="7" dur="1000"/>
                                        <p:tgtEl>
                                          <p:spTgt spid="106506"/>
                                        </p:tgtEl>
                                      </p:cBhvr>
                                    </p:animEffect>
                                    <p:anim calcmode="lin" valueType="num">
                                      <p:cBhvr>
                                        <p:cTn id="8" dur="1000" fill="hold"/>
                                        <p:tgtEl>
                                          <p:spTgt spid="106506"/>
                                        </p:tgtEl>
                                        <p:attrNameLst>
                                          <p:attrName>ppt_x</p:attrName>
                                        </p:attrNameLst>
                                      </p:cBhvr>
                                      <p:tavLst>
                                        <p:tav tm="0">
                                          <p:val>
                                            <p:strVal val="#ppt_x"/>
                                          </p:val>
                                        </p:tav>
                                        <p:tav tm="100000">
                                          <p:val>
                                            <p:strVal val="#ppt_x"/>
                                          </p:val>
                                        </p:tav>
                                      </p:tavLst>
                                    </p:anim>
                                    <p:anim calcmode="lin" valueType="num">
                                      <p:cBhvr>
                                        <p:cTn id="9" dur="1000" fill="hold"/>
                                        <p:tgtEl>
                                          <p:spTgt spid="10650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6" grpId="0" animBg="1"/>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BCEE0C3-51A9-6915-8466-BAED69C97E55}"/>
              </a:ext>
            </a:extLst>
          </p:cNvPr>
          <p:cNvSpPr>
            <a:spLocks noGrp="1"/>
          </p:cNvSpPr>
          <p:nvPr>
            <p:ph type="title"/>
          </p:nvPr>
        </p:nvSpPr>
        <p:spPr/>
        <p:txBody>
          <a:bodyPr/>
          <a:lstStyle/>
          <a:p>
            <a:r>
              <a:rPr lang="en-US" dirty="0"/>
              <a:t>Forward physics </a:t>
            </a:r>
            <a:r>
              <a:rPr lang="en-US" dirty="0">
                <a:cs typeface="Arial" panose="020B0604020202020204" pitchFamily="34" charset="0"/>
              </a:rPr>
              <a:t>→ New physics</a:t>
            </a:r>
            <a:endParaRPr lang="cs-CZ" dirty="0"/>
          </a:p>
        </p:txBody>
      </p:sp>
      <p:sp>
        <p:nvSpPr>
          <p:cNvPr id="5" name="Zástupný symbol pro zápatí 4">
            <a:extLst>
              <a:ext uri="{FF2B5EF4-FFF2-40B4-BE49-F238E27FC236}">
                <a16:creationId xmlns:a16="http://schemas.microsoft.com/office/drawing/2014/main" id="{A0F65C15-3BD6-CA38-76DA-97F18C2B3305}"/>
              </a:ext>
            </a:extLst>
          </p:cNvPr>
          <p:cNvSpPr>
            <a:spLocks noGrp="1"/>
          </p:cNvSpPr>
          <p:nvPr>
            <p:ph type="ftr" sz="quarter" idx="11"/>
          </p:nvPr>
        </p:nvSpPr>
        <p:spPr/>
        <p:txBody>
          <a:bodyPr/>
          <a:lstStyle/>
          <a:p>
            <a:pPr>
              <a:defRPr/>
            </a:pPr>
            <a:r>
              <a:rPr lang="en-US"/>
              <a:t>Marek Taševský                        FZU seminar: Exclusivity as a road to New Physics</a:t>
            </a:r>
            <a:endParaRPr lang="fr-FR" i="1">
              <a:solidFill>
                <a:srgbClr val="006666"/>
              </a:solidFill>
            </a:endParaRPr>
          </a:p>
        </p:txBody>
      </p:sp>
      <p:sp>
        <p:nvSpPr>
          <p:cNvPr id="6" name="Zástupný symbol pro číslo snímku 5">
            <a:extLst>
              <a:ext uri="{FF2B5EF4-FFF2-40B4-BE49-F238E27FC236}">
                <a16:creationId xmlns:a16="http://schemas.microsoft.com/office/drawing/2014/main" id="{11AF458F-ED13-838D-4CB6-FC3074D690EC}"/>
              </a:ext>
            </a:extLst>
          </p:cNvPr>
          <p:cNvSpPr>
            <a:spLocks noGrp="1"/>
          </p:cNvSpPr>
          <p:nvPr>
            <p:ph type="sldNum" sz="quarter" idx="12"/>
          </p:nvPr>
        </p:nvSpPr>
        <p:spPr/>
        <p:txBody>
          <a:bodyPr/>
          <a:lstStyle/>
          <a:p>
            <a:pPr>
              <a:defRPr/>
            </a:pPr>
            <a:fld id="{7F85D29B-CEBA-48ED-BF7C-3DA92537335C}" type="slidenum">
              <a:rPr lang="fr-CH" altLang="en-US" smtClean="0"/>
              <a:pPr>
                <a:defRPr/>
              </a:pPr>
              <a:t>10</a:t>
            </a:fld>
            <a:r>
              <a:rPr lang="fr-CH" altLang="en-US"/>
              <a:t> </a:t>
            </a:r>
            <a:endParaRPr lang="fr-FR" altLang="en-US"/>
          </a:p>
        </p:txBody>
      </p:sp>
      <p:pic>
        <p:nvPicPr>
          <p:cNvPr id="10" name="Obrázek 9">
            <a:extLst>
              <a:ext uri="{FF2B5EF4-FFF2-40B4-BE49-F238E27FC236}">
                <a16:creationId xmlns:a16="http://schemas.microsoft.com/office/drawing/2014/main" id="{29C04151-F6D8-8E71-1511-E72D56096AA6}"/>
              </a:ext>
            </a:extLst>
          </p:cNvPr>
          <p:cNvPicPr>
            <a:picLocks noChangeAspect="1"/>
          </p:cNvPicPr>
          <p:nvPr/>
        </p:nvPicPr>
        <p:blipFill>
          <a:blip r:embed="rId2"/>
          <a:stretch>
            <a:fillRect/>
          </a:stretch>
        </p:blipFill>
        <p:spPr>
          <a:xfrm>
            <a:off x="589038" y="681435"/>
            <a:ext cx="8727924" cy="5752495"/>
          </a:xfrm>
          <a:prstGeom prst="rect">
            <a:avLst/>
          </a:prstGeom>
        </p:spPr>
      </p:pic>
      <p:sp>
        <p:nvSpPr>
          <p:cNvPr id="7" name="TextovéPole 6">
            <a:extLst>
              <a:ext uri="{FF2B5EF4-FFF2-40B4-BE49-F238E27FC236}">
                <a16:creationId xmlns:a16="http://schemas.microsoft.com/office/drawing/2014/main" id="{EE8BCD4E-3B4A-352B-8CD1-CB4356EA409C}"/>
              </a:ext>
            </a:extLst>
          </p:cNvPr>
          <p:cNvSpPr txBox="1"/>
          <p:nvPr/>
        </p:nvSpPr>
        <p:spPr>
          <a:xfrm>
            <a:off x="228600" y="6400800"/>
            <a:ext cx="1641475" cy="338554"/>
          </a:xfrm>
          <a:prstGeom prst="rect">
            <a:avLst/>
          </a:prstGeom>
          <a:solidFill>
            <a:srgbClr val="FFFF99"/>
          </a:solidFill>
          <a:ln w="9525">
            <a:solidFill>
              <a:schemeClr val="tx1"/>
            </a:solidFill>
          </a:ln>
        </p:spPr>
        <p:txBody>
          <a:bodyPr wrap="none" rtlCol="0">
            <a:spAutoFit/>
          </a:bodyPr>
          <a:lstStyle/>
          <a:p>
            <a:r>
              <a:rPr lang="en-US" dirty="0">
                <a:solidFill>
                  <a:schemeClr val="tx1"/>
                </a:solidFill>
              </a:rPr>
              <a:t>Slide by F. Kling</a:t>
            </a:r>
            <a:endParaRPr lang="cs-CZ" dirty="0">
              <a:solidFill>
                <a:schemeClr val="tx1"/>
              </a:solidFill>
            </a:endParaRPr>
          </a:p>
        </p:txBody>
      </p:sp>
    </p:spTree>
    <p:extLst>
      <p:ext uri="{BB962C8B-B14F-4D97-AF65-F5344CB8AC3E}">
        <p14:creationId xmlns:p14="http://schemas.microsoft.com/office/powerpoint/2010/main" val="67292697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6200" y="100551"/>
            <a:ext cx="9753600" cy="889410"/>
          </a:xfrm>
        </p:spPr>
        <p:txBody>
          <a:bodyPr>
            <a:noAutofit/>
          </a:bodyPr>
          <a:lstStyle/>
          <a:p>
            <a:r>
              <a:rPr lang="en-US" altLang="ja-JP" dirty="0"/>
              <a:t>Measuring Wigner distribution in diffractive </a:t>
            </a:r>
            <a:r>
              <a:rPr lang="en-US" altLang="ja-JP" dirty="0" err="1"/>
              <a:t>photoproduction</a:t>
            </a:r>
            <a:endParaRPr lang="ja-JP" altLang="en-US" dirty="0"/>
          </a:p>
        </p:txBody>
      </p:sp>
      <p:grpSp>
        <p:nvGrpSpPr>
          <p:cNvPr id="6" name="グループ化 5"/>
          <p:cNvGrpSpPr/>
          <p:nvPr/>
        </p:nvGrpSpPr>
        <p:grpSpPr>
          <a:xfrm>
            <a:off x="2249107" y="4155026"/>
            <a:ext cx="7268790" cy="1790308"/>
            <a:chOff x="1868107" y="4015544"/>
            <a:chExt cx="7268790" cy="1790308"/>
          </a:xfrm>
        </p:grpSpPr>
        <p:sp>
          <p:nvSpPr>
            <p:cNvPr id="5127" name="テキスト ボックス 5126"/>
            <p:cNvSpPr txBox="1"/>
            <p:nvPr/>
          </p:nvSpPr>
          <p:spPr bwMode="auto">
            <a:xfrm>
              <a:off x="3198594" y="5344187"/>
              <a:ext cx="800219" cy="461665"/>
            </a:xfrm>
            <a:prstGeom prst="rect">
              <a:avLst/>
            </a:prstGeom>
            <a:noFill/>
          </p:spPr>
          <p:txBody>
            <a:bodyPr wrap="none" rtlCol="0">
              <a:spAutoFit/>
            </a:bodyPr>
            <a:lstStyle/>
            <a:p>
              <a:r>
                <a:rPr lang="en-US" altLang="ja-JP" sz="2400" dirty="0">
                  <a:solidFill>
                    <a:srgbClr val="FF0000"/>
                  </a:solidFill>
                </a:rPr>
                <a:t>PDF</a:t>
              </a:r>
              <a:endParaRPr lang="ja-JP" altLang="en-US" sz="2400" dirty="0">
                <a:solidFill>
                  <a:srgbClr val="FF0000"/>
                </a:solidFill>
              </a:endParaRPr>
            </a:p>
          </p:txBody>
        </p:sp>
        <p:sp>
          <p:nvSpPr>
            <p:cNvPr id="59" name="テキスト ボックス 58"/>
            <p:cNvSpPr txBox="1"/>
            <p:nvPr/>
          </p:nvSpPr>
          <p:spPr>
            <a:xfrm>
              <a:off x="7644181" y="5020596"/>
              <a:ext cx="1492716" cy="400110"/>
            </a:xfrm>
            <a:prstGeom prst="rect">
              <a:avLst/>
            </a:prstGeom>
            <a:noFill/>
          </p:spPr>
          <p:txBody>
            <a:bodyPr wrap="none" rtlCol="0">
              <a:spAutoFit/>
            </a:bodyPr>
            <a:lstStyle/>
            <a:p>
              <a:r>
                <a:rPr lang="en-US" altLang="ja-JP" sz="2000" dirty="0">
                  <a:solidFill>
                    <a:srgbClr val="FF0000"/>
                  </a:solidFill>
                </a:rPr>
                <a:t>Form factor</a:t>
              </a:r>
              <a:endParaRPr lang="ja-JP" altLang="en-US" sz="2000" dirty="0">
                <a:solidFill>
                  <a:srgbClr val="FF0000"/>
                </a:solidFill>
              </a:endParaRPr>
            </a:p>
          </p:txBody>
        </p:sp>
        <p:sp>
          <p:nvSpPr>
            <p:cNvPr id="29" name="右矢印 28"/>
            <p:cNvSpPr/>
            <p:nvPr/>
          </p:nvSpPr>
          <p:spPr>
            <a:xfrm rot="8281453">
              <a:off x="3922393" y="4553102"/>
              <a:ext cx="852382" cy="1339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35" name="右矢印 34"/>
            <p:cNvSpPr/>
            <p:nvPr/>
          </p:nvSpPr>
          <p:spPr>
            <a:xfrm rot="2743861">
              <a:off x="6265716" y="4487105"/>
              <a:ext cx="774893" cy="162117"/>
            </a:xfrm>
            <a:prstGeom prst="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pic>
          <p:nvPicPr>
            <p:cNvPr id="13" name="図 12" descr="%pptTeX&#10;\begin{document}&#10;\begin{eqnarray*}&#10;\int \! dx&#10;\end{eqnarray*}&#10;\end{document}"/>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739898" y="4015544"/>
              <a:ext cx="483513" cy="539404"/>
            </a:xfrm>
            <a:prstGeom prst="rect">
              <a:avLst/>
            </a:prstGeom>
          </p:spPr>
        </p:pic>
        <p:pic>
          <p:nvPicPr>
            <p:cNvPr id="14" name="図 13" descr="%pptTeX&#10;\begin{document}&#10;\begin{eqnarray*}&#10;F(\vec{b}_\perp)&#10;\end{eqnarray*}&#10;\end{documen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5811" y="5020596"/>
              <a:ext cx="898241" cy="437446"/>
            </a:xfrm>
            <a:prstGeom prst="rect">
              <a:avLst/>
            </a:prstGeom>
          </p:spPr>
        </p:pic>
        <p:pic>
          <p:nvPicPr>
            <p:cNvPr id="15" name="図 14" descr="%pptTeX&#10;\begin{document}&#10;\begin{eqnarray*}&#10;f(x)&#10;\end{eqnarray*}&#10;\end{documen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0614" y="4981160"/>
              <a:ext cx="701562" cy="393034"/>
            </a:xfrm>
            <a:prstGeom prst="rect">
              <a:avLst/>
            </a:prstGeom>
          </p:spPr>
        </p:pic>
        <p:pic>
          <p:nvPicPr>
            <p:cNvPr id="38" name="図 37" descr="%pptTeX&#10;\begin{document}&#10;\begin{eqnarray*}&#10;\int \!\!d \vec{b}_\perp&#10;\end{eqnarray*}&#10;\end{document}"/>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463017" y="4503979"/>
              <a:ext cx="613397" cy="593344"/>
            </a:xfrm>
            <a:prstGeom prst="rect">
              <a:avLst/>
            </a:prstGeom>
          </p:spPr>
        </p:pic>
        <p:pic>
          <p:nvPicPr>
            <p:cNvPr id="5" name="図 4" descr="%pptTeX&#10;\begin{document}&#10;\begin{eqnarray*}&#10;\int \! \! d\vec{k}_\perp&#10;\end{eqnarray*}&#10;\end{document}"/>
            <p:cNvPicPr>
              <a:picLocks noChangeAspect="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868107" y="4469681"/>
              <a:ext cx="702334" cy="652678"/>
            </a:xfrm>
            <a:prstGeom prst="rect">
              <a:avLst/>
            </a:prstGeom>
          </p:spPr>
        </p:pic>
        <p:sp>
          <p:nvSpPr>
            <p:cNvPr id="52" name="右矢印 51"/>
            <p:cNvSpPr/>
            <p:nvPr/>
          </p:nvSpPr>
          <p:spPr>
            <a:xfrm rot="2835109">
              <a:off x="2451321" y="4534341"/>
              <a:ext cx="774893" cy="162117"/>
            </a:xfrm>
            <a:prstGeom prst="rightArrow">
              <a:avLst/>
            </a:prstGeom>
            <a:solidFill>
              <a:srgbClr val="C0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accent2"/>
                </a:solidFill>
              </a:endParaRPr>
            </a:p>
          </p:txBody>
        </p:sp>
      </p:grpSp>
      <p:grpSp>
        <p:nvGrpSpPr>
          <p:cNvPr id="7" name="グループ化 6"/>
          <p:cNvGrpSpPr/>
          <p:nvPr/>
        </p:nvGrpSpPr>
        <p:grpSpPr>
          <a:xfrm>
            <a:off x="4373331" y="5749195"/>
            <a:ext cx="2879448" cy="952465"/>
            <a:chOff x="3992331" y="5609713"/>
            <a:chExt cx="2879448" cy="952465"/>
          </a:xfrm>
        </p:grpSpPr>
        <p:sp>
          <p:nvSpPr>
            <p:cNvPr id="40" name="右矢印 39"/>
            <p:cNvSpPr/>
            <p:nvPr/>
          </p:nvSpPr>
          <p:spPr>
            <a:xfrm rot="8531550">
              <a:off x="5793303" y="5651087"/>
              <a:ext cx="708674" cy="1525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0" name="テキスト ボックス 9"/>
            <p:cNvSpPr txBox="1"/>
            <p:nvPr/>
          </p:nvSpPr>
          <p:spPr>
            <a:xfrm>
              <a:off x="4840268" y="6162068"/>
              <a:ext cx="1039067" cy="400110"/>
            </a:xfrm>
            <a:prstGeom prst="rect">
              <a:avLst/>
            </a:prstGeom>
            <a:noFill/>
          </p:spPr>
          <p:txBody>
            <a:bodyPr wrap="none" rtlCol="0">
              <a:spAutoFit/>
            </a:bodyPr>
            <a:lstStyle/>
            <a:p>
              <a:r>
                <a:rPr lang="en-US" altLang="ja-JP" sz="2000" dirty="0">
                  <a:solidFill>
                    <a:srgbClr val="FF0000"/>
                  </a:solidFill>
                </a:rPr>
                <a:t> charge</a:t>
              </a:r>
              <a:endParaRPr lang="ja-JP" altLang="en-US" sz="2000" dirty="0">
                <a:solidFill>
                  <a:srgbClr val="FF0000"/>
                </a:solidFill>
              </a:endParaRPr>
            </a:p>
          </p:txBody>
        </p:sp>
        <p:pic>
          <p:nvPicPr>
            <p:cNvPr id="16" name="図 15" descr="%pptTeX&#10;\begin{document}&#10;\begin{eqnarray*}&#10;Q&#10;\end{eqnarray*}&#10;\end{document}"/>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71398" y="5851093"/>
              <a:ext cx="328890" cy="426679"/>
            </a:xfrm>
            <a:prstGeom prst="rect">
              <a:avLst/>
            </a:prstGeom>
          </p:spPr>
        </p:pic>
        <p:pic>
          <p:nvPicPr>
            <p:cNvPr id="46" name="図 45" descr="%pptTeX&#10;\begin{document}&#10;\begin{eqnarray*}&#10;\int \! dx&#10;\end{eqnarray*}&#10;\end{document}"/>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992331" y="5881250"/>
              <a:ext cx="483512" cy="539404"/>
            </a:xfrm>
            <a:prstGeom prst="rect">
              <a:avLst/>
            </a:prstGeom>
          </p:spPr>
        </p:pic>
        <p:pic>
          <p:nvPicPr>
            <p:cNvPr id="41" name="図 40" descr="%pptTeX&#10;\begin{document}&#10;\begin{eqnarray*}&#10;\int \!\!d \vec{b}_\perp&#10;\end{eqnarray*}&#10;\end{document}"/>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258382" y="5798460"/>
              <a:ext cx="613397" cy="593344"/>
            </a:xfrm>
            <a:prstGeom prst="rect">
              <a:avLst/>
            </a:prstGeom>
          </p:spPr>
        </p:pic>
        <p:sp>
          <p:nvSpPr>
            <p:cNvPr id="53" name="右矢印 52"/>
            <p:cNvSpPr/>
            <p:nvPr/>
          </p:nvSpPr>
          <p:spPr>
            <a:xfrm rot="2178752">
              <a:off x="4103103" y="5609713"/>
              <a:ext cx="774893" cy="162117"/>
            </a:xfrm>
            <a:prstGeom prst="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grpSp>
      <p:sp>
        <p:nvSpPr>
          <p:cNvPr id="9" name="テキスト ボックス 8"/>
          <p:cNvSpPr txBox="1"/>
          <p:nvPr/>
        </p:nvSpPr>
        <p:spPr>
          <a:xfrm>
            <a:off x="7220122" y="1027213"/>
            <a:ext cx="2424190" cy="584775"/>
          </a:xfrm>
          <a:prstGeom prst="rect">
            <a:avLst/>
          </a:prstGeom>
          <a:noFill/>
        </p:spPr>
        <p:txBody>
          <a:bodyPr wrap="none" rtlCol="0">
            <a:spAutoFit/>
          </a:bodyPr>
          <a:lstStyle/>
          <a:p>
            <a:r>
              <a:rPr lang="en-US" altLang="ja-JP" dirty="0" err="1">
                <a:solidFill>
                  <a:srgbClr val="002060"/>
                </a:solidFill>
              </a:rPr>
              <a:t>Belitsky</a:t>
            </a:r>
            <a:r>
              <a:rPr lang="en-US" altLang="ja-JP" dirty="0">
                <a:solidFill>
                  <a:srgbClr val="002060"/>
                </a:solidFill>
              </a:rPr>
              <a:t>, Ji, Yuan (2003);</a:t>
            </a:r>
          </a:p>
          <a:p>
            <a:r>
              <a:rPr lang="en-US" altLang="ja-JP" dirty="0" err="1">
                <a:solidFill>
                  <a:srgbClr val="002060"/>
                </a:solidFill>
              </a:rPr>
              <a:t>Lorce</a:t>
            </a:r>
            <a:r>
              <a:rPr lang="en-US" altLang="ja-JP" dirty="0">
                <a:solidFill>
                  <a:srgbClr val="002060"/>
                </a:solidFill>
              </a:rPr>
              <a:t>, </a:t>
            </a:r>
            <a:r>
              <a:rPr lang="en-US" altLang="ja-JP" dirty="0" err="1">
                <a:solidFill>
                  <a:srgbClr val="002060"/>
                </a:solidFill>
              </a:rPr>
              <a:t>Pasquini</a:t>
            </a:r>
            <a:r>
              <a:rPr lang="en-US" altLang="ja-JP" dirty="0">
                <a:solidFill>
                  <a:srgbClr val="002060"/>
                </a:solidFill>
              </a:rPr>
              <a:t> (2011)</a:t>
            </a:r>
          </a:p>
        </p:txBody>
      </p:sp>
      <p:grpSp>
        <p:nvGrpSpPr>
          <p:cNvPr id="18" name="グループ化 17"/>
          <p:cNvGrpSpPr/>
          <p:nvPr/>
        </p:nvGrpSpPr>
        <p:grpSpPr>
          <a:xfrm>
            <a:off x="996955" y="2769513"/>
            <a:ext cx="5994944" cy="1524357"/>
            <a:chOff x="615955" y="2630030"/>
            <a:chExt cx="5994944" cy="1524357"/>
          </a:xfrm>
        </p:grpSpPr>
        <p:sp>
          <p:nvSpPr>
            <p:cNvPr id="22" name="テキスト ボックス 21"/>
            <p:cNvSpPr txBox="1"/>
            <p:nvPr/>
          </p:nvSpPr>
          <p:spPr bwMode="auto">
            <a:xfrm>
              <a:off x="615955" y="3688397"/>
              <a:ext cx="936475" cy="461665"/>
            </a:xfrm>
            <a:prstGeom prst="rect">
              <a:avLst/>
            </a:prstGeom>
            <a:noFill/>
          </p:spPr>
          <p:txBody>
            <a:bodyPr wrap="none" rtlCol="0">
              <a:spAutoFit/>
            </a:bodyPr>
            <a:lstStyle/>
            <a:p>
              <a:r>
                <a:rPr lang="en-US" altLang="ja-JP" sz="2400" dirty="0">
                  <a:solidFill>
                    <a:srgbClr val="FF0000"/>
                  </a:solidFill>
                </a:rPr>
                <a:t>TMD </a:t>
              </a:r>
              <a:endParaRPr lang="ja-JP" altLang="en-US" sz="2400" dirty="0">
                <a:solidFill>
                  <a:srgbClr val="FF0000"/>
                </a:solidFill>
              </a:endParaRPr>
            </a:p>
          </p:txBody>
        </p:sp>
        <p:sp>
          <p:nvSpPr>
            <p:cNvPr id="45" name="テキスト ボックス 44"/>
            <p:cNvSpPr txBox="1"/>
            <p:nvPr/>
          </p:nvSpPr>
          <p:spPr>
            <a:xfrm>
              <a:off x="4184731" y="3692722"/>
              <a:ext cx="851515" cy="461665"/>
            </a:xfrm>
            <a:prstGeom prst="rect">
              <a:avLst/>
            </a:prstGeom>
            <a:noFill/>
          </p:spPr>
          <p:txBody>
            <a:bodyPr wrap="none" rtlCol="0">
              <a:spAutoFit/>
            </a:bodyPr>
            <a:lstStyle/>
            <a:p>
              <a:r>
                <a:rPr lang="en-US" altLang="ja-JP" sz="2400" dirty="0">
                  <a:solidFill>
                    <a:srgbClr val="FF0000"/>
                  </a:solidFill>
                </a:rPr>
                <a:t>GPD</a:t>
              </a:r>
              <a:endParaRPr lang="ja-JP" altLang="en-US" sz="2400" dirty="0">
                <a:solidFill>
                  <a:srgbClr val="FF0000"/>
                </a:solidFill>
              </a:endParaRPr>
            </a:p>
          </p:txBody>
        </p:sp>
        <p:sp>
          <p:nvSpPr>
            <p:cNvPr id="8" name="右矢印 7"/>
            <p:cNvSpPr/>
            <p:nvPr/>
          </p:nvSpPr>
          <p:spPr>
            <a:xfrm rot="5400000">
              <a:off x="5352427" y="2936418"/>
              <a:ext cx="774893" cy="162117"/>
            </a:xfrm>
            <a:prstGeom prst="rightArrow">
              <a:avLst/>
            </a:prstGeom>
            <a:solidFill>
              <a:srgbClr val="C0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accent2"/>
                </a:solidFill>
              </a:endParaRPr>
            </a:p>
          </p:txBody>
        </p:sp>
        <p:pic>
          <p:nvPicPr>
            <p:cNvPr id="42" name="図 41" descr="%pptTeX&#10;\begin{document}&#10;\begin{eqnarray*}&#10;f(x,\vec{k}_\perp)&#10;\end{eqnarray*}&#10;\end{document}"/>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04619" y="3643950"/>
              <a:ext cx="1342519" cy="481190"/>
            </a:xfrm>
            <a:prstGeom prst="rect">
              <a:avLst/>
            </a:prstGeom>
          </p:spPr>
        </p:pic>
        <p:pic>
          <p:nvPicPr>
            <p:cNvPr id="4" name="図 3" descr="%pptTeX&#10;\begin{document}&#10;\begin{eqnarray*}&#10;\int \!\!d \vec{b}_\perp&#10;\end{eqnarray*}&#10;\end{document}"/>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541422" y="2744551"/>
              <a:ext cx="613397" cy="593344"/>
            </a:xfrm>
            <a:prstGeom prst="rect">
              <a:avLst/>
            </a:prstGeom>
          </p:spPr>
        </p:pic>
        <p:pic>
          <p:nvPicPr>
            <p:cNvPr id="49" name="図 48" descr="%pptTeX&#10;\begin{document}&#10;\begin{eqnarray*}&#10;\int \! \! d\vec{k}_\perp&#10;\end{eqnarray*}&#10;\end{document}"/>
            <p:cNvPicPr>
              <a:picLocks noChangeAspect="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972414" y="2729473"/>
              <a:ext cx="638485" cy="593344"/>
            </a:xfrm>
            <a:prstGeom prst="rect">
              <a:avLst/>
            </a:prstGeom>
          </p:spPr>
        </p:pic>
        <p:sp>
          <p:nvSpPr>
            <p:cNvPr id="51" name="右矢印 50"/>
            <p:cNvSpPr/>
            <p:nvPr/>
          </p:nvSpPr>
          <p:spPr>
            <a:xfrm rot="5400000">
              <a:off x="1924717" y="2964834"/>
              <a:ext cx="774893" cy="1621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pic>
          <p:nvPicPr>
            <p:cNvPr id="17" name="図 16" descr="%pptTeX&#10;\begin{document}&#10;\begin{eqnarray*}&#10;f(x,\vec{b}_\perp)&#10;\end{eqnarray*}&#10;\end{document}"/>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87899" y="3700157"/>
              <a:ext cx="1188751" cy="437446"/>
            </a:xfrm>
            <a:prstGeom prst="rect">
              <a:avLst/>
            </a:prstGeom>
          </p:spPr>
        </p:pic>
      </p:grpSp>
      <p:pic>
        <p:nvPicPr>
          <p:cNvPr id="3" name="図 2" descr="%pptTeX&#10;\begin{document}&#10;\begin{eqnarray*}&#10;&amp;&amp;W(x,\vec{k}_\perp,\vec{b}_\perp) \\&amp;&amp;=\int \frac{d^2\Delta_\perp}{(2\pi)^2} e^{i\vec{b}_\perp \cdot \vec{\Delta}_\perp}&#10;\int \frac{dz^-d^2z_\perp}{16\pi^3}e^{ixP^+z^- -i\vec{k}_\perp\cdot \vec{z}_\perp}\langle P-\frac{\Delta}{2}|\bar{q}(-z/2)\gamma^+ q(z/2)|P+\frac{\Delta}{2}\rangle&#10;\end{eqnarray*}&#10;\end{document}"/>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0266" y="1721566"/>
            <a:ext cx="8099184" cy="938396"/>
          </a:xfrm>
          <a:prstGeom prst="rect">
            <a:avLst/>
          </a:prstGeom>
        </p:spPr>
      </p:pic>
      <p:sp>
        <p:nvSpPr>
          <p:cNvPr id="19" name="TextovéPole 18"/>
          <p:cNvSpPr txBox="1"/>
          <p:nvPr/>
        </p:nvSpPr>
        <p:spPr>
          <a:xfrm>
            <a:off x="2317400" y="1681675"/>
            <a:ext cx="5707781" cy="338554"/>
          </a:xfrm>
          <a:prstGeom prst="rect">
            <a:avLst/>
          </a:prstGeom>
          <a:solidFill>
            <a:srgbClr val="FFC000"/>
          </a:solidFill>
        </p:spPr>
        <p:txBody>
          <a:bodyPr wrap="none" rtlCol="0">
            <a:spAutoFit/>
          </a:bodyPr>
          <a:lstStyle/>
          <a:p>
            <a:r>
              <a:rPr lang="en-US" dirty="0"/>
              <a:t>5D Tomography: Wigner distribution = the mother distribution</a:t>
            </a:r>
          </a:p>
        </p:txBody>
      </p:sp>
      <p:sp>
        <p:nvSpPr>
          <p:cNvPr id="20" name="Zástupný symbol pro zápatí 19"/>
          <p:cNvSpPr>
            <a:spLocks noGrp="1"/>
          </p:cNvSpPr>
          <p:nvPr>
            <p:ph type="ftr" sz="quarter" idx="11"/>
          </p:nvPr>
        </p:nvSpPr>
        <p:spPr>
          <a:xfrm>
            <a:off x="2495952" y="6585956"/>
            <a:ext cx="7010400" cy="323850"/>
          </a:xfrm>
        </p:spPr>
        <p:txBody>
          <a:bodyPr/>
          <a:lstStyle/>
          <a:p>
            <a:pPr>
              <a:defRPr/>
            </a:pPr>
            <a:r>
              <a:rPr lang="en-US">
                <a:solidFill>
                  <a:srgbClr val="006600"/>
                </a:solidFill>
              </a:rPr>
              <a:t>Marek Taševský                        FZU seminar: Exclusivity as a road to New Physics</a:t>
            </a:r>
            <a:endParaRPr lang="fr-FR" i="1" dirty="0">
              <a:solidFill>
                <a:srgbClr val="006600"/>
              </a:solidFill>
            </a:endParaRPr>
          </a:p>
        </p:txBody>
      </p:sp>
      <p:pic>
        <p:nvPicPr>
          <p:cNvPr id="37" name="Obrázek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686" y="6374571"/>
            <a:ext cx="2060571" cy="483429"/>
          </a:xfrm>
          <a:prstGeom prst="rect">
            <a:avLst/>
          </a:prstGeom>
        </p:spPr>
      </p:pic>
      <p:sp>
        <p:nvSpPr>
          <p:cNvPr id="11" name="Zástupný symbol pro číslo snímku 10"/>
          <p:cNvSpPr>
            <a:spLocks noGrp="1"/>
          </p:cNvSpPr>
          <p:nvPr>
            <p:ph type="sldNum" sz="quarter" idx="12"/>
          </p:nvPr>
        </p:nvSpPr>
        <p:spPr/>
        <p:txBody>
          <a:bodyPr/>
          <a:lstStyle/>
          <a:p>
            <a:pPr>
              <a:defRPr/>
            </a:pPr>
            <a:fld id="{7F85D29B-CEBA-48ED-BF7C-3DA92537335C}" type="slidenum">
              <a:rPr lang="fr-CH" altLang="en-US" smtClean="0"/>
              <a:pPr>
                <a:defRPr/>
              </a:pPr>
              <a:t>100</a:t>
            </a:fld>
            <a:r>
              <a:rPr lang="fr-CH" altLang="en-US"/>
              <a:t> </a:t>
            </a:r>
            <a:endParaRPr lang="fr-FR" altLang="en-US"/>
          </a:p>
        </p:txBody>
      </p:sp>
    </p:spTree>
    <p:extLst>
      <p:ext uri="{BB962C8B-B14F-4D97-AF65-F5344CB8AC3E}">
        <p14:creationId xmlns:p14="http://schemas.microsoft.com/office/powerpoint/2010/main" val="18736312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906000" cy="938212"/>
          </a:xfrm>
        </p:spPr>
        <p:txBody>
          <a:bodyPr/>
          <a:lstStyle/>
          <a:p>
            <a:r>
              <a:rPr lang="en-US" dirty="0"/>
              <a:t>SUMMARY on (Semi) Exclusive Processes</a:t>
            </a:r>
          </a:p>
        </p:txBody>
      </p:sp>
      <p:sp>
        <p:nvSpPr>
          <p:cNvPr id="3" name="TextovéPole 2"/>
          <p:cNvSpPr txBox="1"/>
          <p:nvPr/>
        </p:nvSpPr>
        <p:spPr>
          <a:xfrm>
            <a:off x="533400" y="990600"/>
            <a:ext cx="8637301" cy="5324535"/>
          </a:xfrm>
          <a:prstGeom prst="rect">
            <a:avLst/>
          </a:prstGeom>
          <a:noFill/>
        </p:spPr>
        <p:txBody>
          <a:bodyPr wrap="none" rtlCol="0">
            <a:spAutoFit/>
          </a:bodyPr>
          <a:lstStyle/>
          <a:p>
            <a:endParaRPr lang="en-US" sz="2000" dirty="0">
              <a:solidFill>
                <a:schemeClr val="tx1"/>
              </a:solidFill>
            </a:endParaRPr>
          </a:p>
          <a:p>
            <a:pPr marL="342900" indent="-342900">
              <a:buFont typeface="Wingdings" panose="05000000000000000000" pitchFamily="2" charset="2"/>
              <a:buChar char="q"/>
            </a:pPr>
            <a:r>
              <a:rPr lang="en-US" sz="2000" b="1" dirty="0">
                <a:solidFill>
                  <a:srgbClr val="FF0000"/>
                </a:solidFill>
              </a:rPr>
              <a:t>Advantages: </a:t>
            </a:r>
          </a:p>
          <a:p>
            <a:pPr marL="342900" indent="-342900">
              <a:buAutoNum type="arabicParenR"/>
            </a:pPr>
            <a:r>
              <a:rPr lang="en-US" sz="2000" dirty="0">
                <a:solidFill>
                  <a:schemeClr val="tx1"/>
                </a:solidFill>
              </a:rPr>
              <a:t>simple final state: </a:t>
            </a:r>
          </a:p>
          <a:p>
            <a:r>
              <a:rPr lang="en-US" sz="2000" dirty="0">
                <a:solidFill>
                  <a:schemeClr val="tx1"/>
                </a:solidFill>
              </a:rPr>
              <a:t>      </a:t>
            </a:r>
            <a:r>
              <a:rPr lang="en-US" sz="2000" dirty="0" err="1">
                <a:solidFill>
                  <a:schemeClr val="tx1"/>
                </a:solidFill>
              </a:rPr>
              <a:t>i</a:t>
            </a:r>
            <a:r>
              <a:rPr lang="en-US" sz="2000" dirty="0">
                <a:solidFill>
                  <a:schemeClr val="tx1"/>
                </a:solidFill>
              </a:rPr>
              <a:t>) two intact protons that can be detected in forward proton detectors </a:t>
            </a:r>
          </a:p>
          <a:p>
            <a:r>
              <a:rPr lang="en-US" sz="2000" dirty="0">
                <a:solidFill>
                  <a:schemeClr val="tx1"/>
                </a:solidFill>
              </a:rPr>
              <a:t>         (cheap to build)</a:t>
            </a:r>
          </a:p>
          <a:p>
            <a:r>
              <a:rPr lang="en-US" sz="2000" dirty="0">
                <a:solidFill>
                  <a:schemeClr val="tx1"/>
                </a:solidFill>
              </a:rPr>
              <a:t>      ii) final state of interest and no additional activity</a:t>
            </a:r>
          </a:p>
          <a:p>
            <a:endParaRPr lang="en-US" sz="2000" dirty="0">
              <a:solidFill>
                <a:schemeClr val="tx1"/>
              </a:solidFill>
            </a:endParaRPr>
          </a:p>
          <a:p>
            <a:r>
              <a:rPr lang="en-US" sz="2000" dirty="0">
                <a:solidFill>
                  <a:schemeClr val="tx1"/>
                </a:solidFill>
              </a:rPr>
              <a:t>2)  Important constraints on the final state – kinematics matching</a:t>
            </a:r>
          </a:p>
          <a:p>
            <a:r>
              <a:rPr lang="en-US" sz="2000" dirty="0">
                <a:solidFill>
                  <a:schemeClr val="tx1"/>
                </a:solidFill>
              </a:rPr>
              <a:t>                                                                    -- time of flight</a:t>
            </a:r>
          </a:p>
          <a:p>
            <a:r>
              <a:rPr lang="en-US" sz="2000" dirty="0">
                <a:solidFill>
                  <a:schemeClr val="tx1"/>
                </a:solidFill>
              </a:rPr>
              <a:t>                                                                    -- large rapidity gaps / track veto</a:t>
            </a:r>
          </a:p>
          <a:p>
            <a:r>
              <a:rPr lang="en-US" sz="2000" dirty="0">
                <a:solidFill>
                  <a:schemeClr val="tx1"/>
                </a:solidFill>
              </a:rPr>
              <a:t>3) Useful to search for New Physics </a:t>
            </a:r>
          </a:p>
          <a:p>
            <a:r>
              <a:rPr lang="en-US" sz="2000" dirty="0">
                <a:solidFill>
                  <a:schemeClr val="tx1"/>
                </a:solidFill>
              </a:rPr>
              <a:t>4) But even in SM, theorists need measurements of several inputs (soft</a:t>
            </a:r>
          </a:p>
          <a:p>
            <a:r>
              <a:rPr lang="en-US" sz="2000" dirty="0">
                <a:solidFill>
                  <a:schemeClr val="tx1"/>
                </a:solidFill>
              </a:rPr>
              <a:t>survival, gluon un-integrated functions, Sudakov formfactors, …) </a:t>
            </a:r>
          </a:p>
          <a:p>
            <a:endParaRPr lang="en-US" sz="2000" dirty="0">
              <a:solidFill>
                <a:schemeClr val="tx1"/>
              </a:solidFill>
            </a:endParaRPr>
          </a:p>
          <a:p>
            <a:pPr marL="342900" indent="-342900">
              <a:buFont typeface="Wingdings" panose="05000000000000000000" pitchFamily="2" charset="2"/>
              <a:buChar char="q"/>
            </a:pPr>
            <a:r>
              <a:rPr lang="en-US" sz="2000" b="1" dirty="0">
                <a:solidFill>
                  <a:srgbClr val="FF0000"/>
                </a:solidFill>
              </a:rPr>
              <a:t>Disadvantages:</a:t>
            </a:r>
          </a:p>
          <a:p>
            <a:r>
              <a:rPr lang="en-US" sz="2000" dirty="0">
                <a:solidFill>
                  <a:schemeClr val="tx1"/>
                </a:solidFill>
              </a:rPr>
              <a:t>1) Low production cross sections</a:t>
            </a:r>
          </a:p>
          <a:p>
            <a:r>
              <a:rPr lang="en-US" sz="2000" dirty="0">
                <a:solidFill>
                  <a:schemeClr val="tx1"/>
                </a:solidFill>
              </a:rPr>
              <a:t>2) Combinatorial background</a:t>
            </a:r>
          </a:p>
        </p:txBody>
      </p:sp>
      <p:pic>
        <p:nvPicPr>
          <p:cNvPr id="6" name="Obráze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86" y="6374571"/>
            <a:ext cx="2060571" cy="483429"/>
          </a:xfrm>
          <a:prstGeom prst="rect">
            <a:avLst/>
          </a:prstGeom>
        </p:spPr>
      </p:pic>
      <p:sp>
        <p:nvSpPr>
          <p:cNvPr id="7" name="Zástupný symbol pro číslo snímku 6"/>
          <p:cNvSpPr>
            <a:spLocks noGrp="1"/>
          </p:cNvSpPr>
          <p:nvPr>
            <p:ph type="sldNum" sz="quarter" idx="12"/>
          </p:nvPr>
        </p:nvSpPr>
        <p:spPr/>
        <p:txBody>
          <a:bodyPr/>
          <a:lstStyle/>
          <a:p>
            <a:pPr>
              <a:defRPr/>
            </a:pPr>
            <a:fld id="{7F85D29B-CEBA-48ED-BF7C-3DA92537335C}" type="slidenum">
              <a:rPr lang="fr-CH" altLang="en-US" smtClean="0"/>
              <a:pPr>
                <a:defRPr/>
              </a:pPr>
              <a:t>101</a:t>
            </a:fld>
            <a:r>
              <a:rPr lang="fr-CH" altLang="en-US"/>
              <a:t> </a:t>
            </a:r>
            <a:endParaRPr lang="fr-FR" altLang="en-US"/>
          </a:p>
        </p:txBody>
      </p:sp>
      <p:sp>
        <p:nvSpPr>
          <p:cNvPr id="8" name="Zástupný symbol pro zápatí 3"/>
          <p:cNvSpPr>
            <a:spLocks noGrp="1"/>
          </p:cNvSpPr>
          <p:nvPr>
            <p:ph type="ftr" sz="quarter" idx="11"/>
          </p:nvPr>
        </p:nvSpPr>
        <p:spPr>
          <a:xfrm>
            <a:off x="2514600" y="6519863"/>
            <a:ext cx="7010400" cy="323850"/>
          </a:xfrm>
        </p:spPr>
        <p:txBody>
          <a:bodyPr/>
          <a:lstStyle/>
          <a:p>
            <a:pPr>
              <a:defRPr/>
            </a:pPr>
            <a:r>
              <a:rPr lang="en-US">
                <a:solidFill>
                  <a:srgbClr val="006600"/>
                </a:solidFill>
              </a:rPr>
              <a:t>Marek Taševský                        FZU seminar: Exclusivity as a road to New Physics</a:t>
            </a:r>
            <a:endParaRPr lang="fr-FR" i="1" dirty="0">
              <a:solidFill>
                <a:srgbClr val="006600"/>
              </a:solidFill>
            </a:endParaRPr>
          </a:p>
        </p:txBody>
      </p:sp>
    </p:spTree>
    <p:extLst>
      <p:ext uri="{BB962C8B-B14F-4D97-AF65-F5344CB8AC3E}">
        <p14:creationId xmlns:p14="http://schemas.microsoft.com/office/powerpoint/2010/main" val="283013531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Text Box 4"/>
          <p:cNvSpPr txBox="1">
            <a:spLocks noChangeArrowheads="1"/>
          </p:cNvSpPr>
          <p:nvPr/>
        </p:nvSpPr>
        <p:spPr bwMode="auto">
          <a:xfrm>
            <a:off x="1508125" y="2344738"/>
            <a:ext cx="6211888"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47625" algn="ctr">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a:solidFill>
                  <a:schemeClr val="tx1"/>
                </a:solidFill>
                <a:latin typeface="Comic Sans MS" panose="030F0702030302020204" pitchFamily="66" charset="0"/>
              </a:defRPr>
            </a:lvl1pPr>
            <a:lvl2pPr marL="742950" indent="-285750" eaLnBrk="0" hangingPunct="0">
              <a:spcBef>
                <a:spcPct val="20000"/>
              </a:spcBef>
              <a:buChar char="–"/>
              <a:defRPr>
                <a:solidFill>
                  <a:schemeClr val="tx1"/>
                </a:solidFill>
                <a:latin typeface="Comic Sans MS" panose="030F0702030302020204" pitchFamily="66" charset="0"/>
              </a:defRPr>
            </a:lvl2pPr>
            <a:lvl3pPr marL="1143000" indent="-228600" eaLnBrk="0" hangingPunct="0">
              <a:spcBef>
                <a:spcPct val="20000"/>
              </a:spcBef>
              <a:buChar char="•"/>
              <a:defRPr>
                <a:solidFill>
                  <a:schemeClr val="tx1"/>
                </a:solidFill>
                <a:latin typeface="Comic Sans MS" panose="030F0702030302020204" pitchFamily="66" charset="0"/>
              </a:defRPr>
            </a:lvl3pPr>
            <a:lvl4pPr marL="1600200" indent="-228600" eaLnBrk="0" hangingPunct="0">
              <a:spcBef>
                <a:spcPct val="20000"/>
              </a:spcBef>
              <a:buChar char="–"/>
              <a:defRPr>
                <a:solidFill>
                  <a:schemeClr val="tx1"/>
                </a:solidFill>
                <a:latin typeface="Comic Sans MS" panose="030F0702030302020204" pitchFamily="66" charset="0"/>
              </a:defRPr>
            </a:lvl4pPr>
            <a:lvl5pPr marL="2057400" indent="-228600" eaLnBrk="0" hangingPunct="0">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eaLnBrk="1" hangingPunct="1">
              <a:spcBef>
                <a:spcPct val="0"/>
              </a:spcBef>
              <a:buFontTx/>
              <a:buNone/>
            </a:pPr>
            <a:r>
              <a:rPr lang="en-US" altLang="en-US" sz="3600" dirty="0">
                <a:solidFill>
                  <a:srgbClr val="0000CC"/>
                </a:solidFill>
                <a:latin typeface="Arial Black" panose="020B0A04020102020204" pitchFamily="34" charset="0"/>
              </a:rPr>
              <a:t>B A C K U P   S L I D E S</a:t>
            </a:r>
            <a:endParaRPr lang="cs-CZ" altLang="en-US" sz="3600" dirty="0">
              <a:solidFill>
                <a:srgbClr val="0000CC"/>
              </a:solidFill>
              <a:latin typeface="Arial Black" panose="020B0A04020102020204" pitchFamily="34" charset="0"/>
            </a:endParaRPr>
          </a:p>
        </p:txBody>
      </p:sp>
      <p:sp>
        <p:nvSpPr>
          <p:cNvPr id="3" name="Zástupný symbol pro zápatí 2"/>
          <p:cNvSpPr>
            <a:spLocks noGrp="1"/>
          </p:cNvSpPr>
          <p:nvPr>
            <p:ph type="ftr" sz="quarter" idx="11"/>
          </p:nvPr>
        </p:nvSpPr>
        <p:spPr/>
        <p:txBody>
          <a:bodyPr/>
          <a:lstStyle/>
          <a:p>
            <a:pPr>
              <a:defRPr/>
            </a:pPr>
            <a:r>
              <a:rPr lang="en-US">
                <a:solidFill>
                  <a:schemeClr val="accent1">
                    <a:lumMod val="50000"/>
                  </a:schemeClr>
                </a:solidFill>
              </a:rPr>
              <a:t>Marek Taševský                        FZU seminar: Exclusivity as a road to New Physics</a:t>
            </a:r>
            <a:endParaRPr lang="fr-FR" i="1" dirty="0">
              <a:solidFill>
                <a:schemeClr val="accent1">
                  <a:lumMod val="50000"/>
                </a:schemeClr>
              </a:solidFill>
            </a:endParaRPr>
          </a:p>
        </p:txBody>
      </p:sp>
      <p:sp>
        <p:nvSpPr>
          <p:cNvPr id="5" name="Zástupný symbol pro číslo snímku 4"/>
          <p:cNvSpPr>
            <a:spLocks noGrp="1"/>
          </p:cNvSpPr>
          <p:nvPr>
            <p:ph type="sldNum" sz="quarter" idx="12"/>
          </p:nvPr>
        </p:nvSpPr>
        <p:spPr/>
        <p:txBody>
          <a:bodyPr/>
          <a:lstStyle/>
          <a:p>
            <a:pPr>
              <a:defRPr/>
            </a:pPr>
            <a:fld id="{31087AF0-54F8-4C74-A523-C903AB54579B}" type="slidenum">
              <a:rPr lang="fr-CH" altLang="en-US" smtClean="0"/>
              <a:pPr>
                <a:defRPr/>
              </a:pPr>
              <a:t>102</a:t>
            </a:fld>
            <a:r>
              <a:rPr lang="fr-CH" altLang="en-US"/>
              <a:t> </a:t>
            </a:r>
            <a:endParaRPr lang="fr-FR" altLang="en-US"/>
          </a:p>
        </p:txBody>
      </p:sp>
      <p:pic>
        <p:nvPicPr>
          <p:cNvPr id="6" name="Obráze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86" y="6374571"/>
            <a:ext cx="2060571" cy="483429"/>
          </a:xfrm>
          <a:prstGeom prst="rect">
            <a:avLst/>
          </a:prstGeom>
        </p:spPr>
      </p:pic>
    </p:spTree>
    <p:extLst>
      <p:ext uri="{BB962C8B-B14F-4D97-AF65-F5344CB8AC3E}">
        <p14:creationId xmlns:p14="http://schemas.microsoft.com/office/powerpoint/2010/main" val="113672669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Suppressing Pile-up: Time-of-Flight</a:t>
            </a:r>
          </a:p>
        </p:txBody>
      </p:sp>
      <p:sp>
        <p:nvSpPr>
          <p:cNvPr id="4" name="Zástupný symbol pro zápatí 3"/>
          <p:cNvSpPr>
            <a:spLocks noGrp="1"/>
          </p:cNvSpPr>
          <p:nvPr>
            <p:ph type="ftr" sz="quarter" idx="11"/>
          </p:nvPr>
        </p:nvSpPr>
        <p:spPr/>
        <p:txBody>
          <a:bodyPr/>
          <a:lstStyle/>
          <a:p>
            <a:pPr>
              <a:defRPr/>
            </a:pPr>
            <a:r>
              <a:rPr lang="en-US">
                <a:solidFill>
                  <a:srgbClr val="006600"/>
                </a:solidFill>
              </a:rPr>
              <a:t>Marek Taševský                        FZU seminar: Exclusivity as a road to New Physics</a:t>
            </a:r>
            <a:endParaRPr lang="fr-FR" i="1" dirty="0">
              <a:solidFill>
                <a:srgbClr val="006600"/>
              </a:solidFill>
            </a:endParaRPr>
          </a:p>
        </p:txBody>
      </p:sp>
      <p:grpSp>
        <p:nvGrpSpPr>
          <p:cNvPr id="6" name="Group 51"/>
          <p:cNvGrpSpPr>
            <a:grpSpLocks/>
          </p:cNvGrpSpPr>
          <p:nvPr/>
        </p:nvGrpSpPr>
        <p:grpSpPr bwMode="auto">
          <a:xfrm>
            <a:off x="1143000" y="3756350"/>
            <a:ext cx="7429500" cy="1889125"/>
            <a:chOff x="211138" y="3810000"/>
            <a:chExt cx="6857999" cy="1889125"/>
          </a:xfrm>
        </p:grpSpPr>
        <p:sp>
          <p:nvSpPr>
            <p:cNvPr id="7" name="AutoShape 10"/>
            <p:cNvSpPr>
              <a:spLocks noChangeArrowheads="1"/>
            </p:cNvSpPr>
            <p:nvPr/>
          </p:nvSpPr>
          <p:spPr bwMode="auto">
            <a:xfrm>
              <a:off x="5791200" y="4953000"/>
              <a:ext cx="211137" cy="228600"/>
            </a:xfrm>
            <a:prstGeom prst="can">
              <a:avLst>
                <a:gd name="adj" fmla="val 27068"/>
              </a:avLst>
            </a:prstGeom>
            <a:solidFill>
              <a:srgbClr val="00B0F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endParaRPr lang="cs-CZ" altLang="en-US" b="1"/>
            </a:p>
          </p:txBody>
        </p:sp>
        <p:sp>
          <p:nvSpPr>
            <p:cNvPr id="8" name="AutoShape 10"/>
            <p:cNvSpPr>
              <a:spLocks noChangeArrowheads="1"/>
            </p:cNvSpPr>
            <p:nvPr/>
          </p:nvSpPr>
          <p:spPr bwMode="auto">
            <a:xfrm>
              <a:off x="762000" y="4876800"/>
              <a:ext cx="211137" cy="228600"/>
            </a:xfrm>
            <a:prstGeom prst="can">
              <a:avLst>
                <a:gd name="adj" fmla="val 27068"/>
              </a:avLst>
            </a:prstGeom>
            <a:solidFill>
              <a:srgbClr val="CC0099"/>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endParaRPr lang="cs-CZ" altLang="en-US" b="1"/>
            </a:p>
          </p:txBody>
        </p:sp>
        <p:sp>
          <p:nvSpPr>
            <p:cNvPr id="9" name="Arc 12"/>
            <p:cNvSpPr>
              <a:spLocks/>
            </p:cNvSpPr>
            <p:nvPr/>
          </p:nvSpPr>
          <p:spPr bwMode="auto">
            <a:xfrm rot="1882380" flipH="1">
              <a:off x="1120775" y="4125913"/>
              <a:ext cx="660400" cy="979488"/>
            </a:xfrm>
            <a:custGeom>
              <a:avLst/>
              <a:gdLst>
                <a:gd name="T0" fmla="*/ 0 w 21600"/>
                <a:gd name="T1" fmla="*/ 0 h 21283"/>
                <a:gd name="T2" fmla="*/ 0 w 21600"/>
                <a:gd name="T3" fmla="*/ 0 h 21283"/>
                <a:gd name="T4" fmla="*/ 0 w 21600"/>
                <a:gd name="T5" fmla="*/ 0 h 21283"/>
                <a:gd name="T6" fmla="*/ 0 60000 65536"/>
                <a:gd name="T7" fmla="*/ 0 60000 65536"/>
                <a:gd name="T8" fmla="*/ 0 60000 65536"/>
                <a:gd name="T9" fmla="*/ 0 w 21600"/>
                <a:gd name="T10" fmla="*/ 0 h 21283"/>
                <a:gd name="T11" fmla="*/ 21600 w 21600"/>
                <a:gd name="T12" fmla="*/ 21283 h 21283"/>
              </a:gdLst>
              <a:ahLst/>
              <a:cxnLst>
                <a:cxn ang="T6">
                  <a:pos x="T0" y="T1"/>
                </a:cxn>
                <a:cxn ang="T7">
                  <a:pos x="T2" y="T3"/>
                </a:cxn>
                <a:cxn ang="T8">
                  <a:pos x="T4" y="T5"/>
                </a:cxn>
              </a:cxnLst>
              <a:rect l="T9" t="T10" r="T11" b="T12"/>
              <a:pathLst>
                <a:path w="21600" h="21283" fill="none" extrusionOk="0">
                  <a:moveTo>
                    <a:pt x="3686" y="0"/>
                  </a:moveTo>
                  <a:cubicBezTo>
                    <a:pt x="14039" y="1793"/>
                    <a:pt x="21600" y="10776"/>
                    <a:pt x="21600" y="21283"/>
                  </a:cubicBezTo>
                </a:path>
                <a:path w="21600" h="21283" stroke="0" extrusionOk="0">
                  <a:moveTo>
                    <a:pt x="3686" y="0"/>
                  </a:moveTo>
                  <a:cubicBezTo>
                    <a:pt x="14039" y="1793"/>
                    <a:pt x="21600" y="10776"/>
                    <a:pt x="21600" y="21283"/>
                  </a:cubicBezTo>
                  <a:lnTo>
                    <a:pt x="0" y="21283"/>
                  </a:lnTo>
                  <a:close/>
                </a:path>
              </a:pathLst>
            </a:custGeom>
            <a:noFill/>
            <a:ln w="95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 name="Text Box 14"/>
            <p:cNvSpPr txBox="1">
              <a:spLocks noChangeArrowheads="1"/>
            </p:cNvSpPr>
            <p:nvPr/>
          </p:nvSpPr>
          <p:spPr bwMode="auto">
            <a:xfrm>
              <a:off x="211138" y="3810000"/>
              <a:ext cx="682869"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r>
                <a:rPr lang="en-US" altLang="en-US" sz="1800" dirty="0">
                  <a:latin typeface="Comic Sans MS" panose="030F0702030302020204" pitchFamily="66" charset="0"/>
                </a:rPr>
                <a:t>beam</a:t>
              </a:r>
            </a:p>
          </p:txBody>
        </p:sp>
        <p:sp>
          <p:nvSpPr>
            <p:cNvPr id="11" name="Text Box 15"/>
            <p:cNvSpPr txBox="1">
              <a:spLocks noChangeArrowheads="1"/>
            </p:cNvSpPr>
            <p:nvPr/>
          </p:nvSpPr>
          <p:spPr bwMode="auto">
            <a:xfrm>
              <a:off x="1125538" y="4648200"/>
              <a:ext cx="320919"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r>
                <a:rPr lang="en-US" altLang="en-US" sz="1800">
                  <a:latin typeface="Comic Sans MS" panose="030F0702030302020204" pitchFamily="66" charset="0"/>
                </a:rPr>
                <a:t>p’</a:t>
              </a:r>
            </a:p>
          </p:txBody>
        </p:sp>
        <p:sp>
          <p:nvSpPr>
            <p:cNvPr id="12" name="Text Box 16"/>
            <p:cNvSpPr txBox="1">
              <a:spLocks noChangeArrowheads="1"/>
            </p:cNvSpPr>
            <p:nvPr/>
          </p:nvSpPr>
          <p:spPr bwMode="auto">
            <a:xfrm>
              <a:off x="5334122" y="5029200"/>
              <a:ext cx="320919"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r>
                <a:rPr lang="en-US" altLang="en-US" sz="1800">
                  <a:latin typeface="Comic Sans MS" panose="030F0702030302020204" pitchFamily="66" charset="0"/>
                </a:rPr>
                <a:t>p’</a:t>
              </a:r>
            </a:p>
          </p:txBody>
        </p:sp>
        <p:sp>
          <p:nvSpPr>
            <p:cNvPr id="13" name="Text Box 17"/>
            <p:cNvSpPr txBox="1">
              <a:spLocks noChangeArrowheads="1"/>
            </p:cNvSpPr>
            <p:nvPr/>
          </p:nvSpPr>
          <p:spPr bwMode="auto">
            <a:xfrm>
              <a:off x="457323" y="5181600"/>
              <a:ext cx="1528396"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r>
                <a:rPr lang="en-US" altLang="en-US" sz="1800" dirty="0">
                  <a:latin typeface="Comic Sans MS" panose="030F0702030302020204" pitchFamily="66" charset="0"/>
                </a:rPr>
                <a:t>AFP Detector</a:t>
              </a:r>
            </a:p>
          </p:txBody>
        </p:sp>
        <p:sp>
          <p:nvSpPr>
            <p:cNvPr id="14" name="Line 19"/>
            <p:cNvSpPr>
              <a:spLocks noChangeShapeType="1"/>
            </p:cNvSpPr>
            <p:nvPr/>
          </p:nvSpPr>
          <p:spPr bwMode="auto">
            <a:xfrm>
              <a:off x="4360863" y="4572000"/>
              <a:ext cx="2601912" cy="3810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5" name="Line 20"/>
            <p:cNvSpPr>
              <a:spLocks noChangeShapeType="1"/>
            </p:cNvSpPr>
            <p:nvPr/>
          </p:nvSpPr>
          <p:spPr bwMode="auto">
            <a:xfrm flipH="1" flipV="1">
              <a:off x="914400" y="4191000"/>
              <a:ext cx="1970087" cy="2286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6" name="AutoShape 21"/>
            <p:cNvSpPr>
              <a:spLocks noChangeArrowheads="1"/>
            </p:cNvSpPr>
            <p:nvPr/>
          </p:nvSpPr>
          <p:spPr bwMode="auto">
            <a:xfrm rot="480000" flipV="1">
              <a:off x="4852988" y="4572000"/>
              <a:ext cx="565150" cy="268288"/>
            </a:xfrm>
            <a:prstGeom prst="cube">
              <a:avLst>
                <a:gd name="adj" fmla="val 25000"/>
              </a:avLst>
            </a:prstGeom>
            <a:solidFill>
              <a:srgbClr val="99CC00"/>
            </a:solidFill>
            <a:ln w="9525">
              <a:solidFill>
                <a:schemeClr val="tx1"/>
              </a:solidFill>
              <a:miter lim="800000"/>
              <a:headEnd/>
              <a:tailEnd/>
            </a:ln>
          </p:spPr>
          <p:txBody>
            <a:bodyPr rot="10800000"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endParaRPr lang="cs-CZ" altLang="en-US" b="1"/>
            </a:p>
          </p:txBody>
        </p:sp>
        <p:sp>
          <p:nvSpPr>
            <p:cNvPr id="17" name="AutoShape 22"/>
            <p:cNvSpPr>
              <a:spLocks noChangeArrowheads="1"/>
            </p:cNvSpPr>
            <p:nvPr/>
          </p:nvSpPr>
          <p:spPr bwMode="auto">
            <a:xfrm rot="480000" flipV="1">
              <a:off x="1970088" y="4191000"/>
              <a:ext cx="563562" cy="268288"/>
            </a:xfrm>
            <a:prstGeom prst="cube">
              <a:avLst>
                <a:gd name="adj" fmla="val 25000"/>
              </a:avLst>
            </a:prstGeom>
            <a:solidFill>
              <a:srgbClr val="99CC00"/>
            </a:solidFill>
            <a:ln w="9525">
              <a:solidFill>
                <a:schemeClr val="tx1"/>
              </a:solidFill>
              <a:miter lim="800000"/>
              <a:headEnd/>
              <a:tailEnd/>
            </a:ln>
          </p:spPr>
          <p:txBody>
            <a:bodyPr rot="10800000"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endParaRPr lang="cs-CZ" altLang="en-US" b="1"/>
            </a:p>
          </p:txBody>
        </p:sp>
        <p:sp>
          <p:nvSpPr>
            <p:cNvPr id="18" name="Arc 13"/>
            <p:cNvSpPr>
              <a:spLocks/>
            </p:cNvSpPr>
            <p:nvPr/>
          </p:nvSpPr>
          <p:spPr bwMode="auto">
            <a:xfrm rot="1314465">
              <a:off x="5414963" y="4772025"/>
              <a:ext cx="430212" cy="927100"/>
            </a:xfrm>
            <a:custGeom>
              <a:avLst/>
              <a:gdLst>
                <a:gd name="T0" fmla="*/ 0 w 15989"/>
                <a:gd name="T1" fmla="*/ 0 h 21449"/>
                <a:gd name="T2" fmla="*/ 0 w 15989"/>
                <a:gd name="T3" fmla="*/ 0 h 21449"/>
                <a:gd name="T4" fmla="*/ 0 w 15989"/>
                <a:gd name="T5" fmla="*/ 0 h 21449"/>
                <a:gd name="T6" fmla="*/ 0 60000 65536"/>
                <a:gd name="T7" fmla="*/ 0 60000 65536"/>
                <a:gd name="T8" fmla="*/ 0 60000 65536"/>
                <a:gd name="T9" fmla="*/ 0 w 15989"/>
                <a:gd name="T10" fmla="*/ 0 h 21449"/>
                <a:gd name="T11" fmla="*/ 15989 w 15989"/>
                <a:gd name="T12" fmla="*/ 21449 h 21449"/>
              </a:gdLst>
              <a:ahLst/>
              <a:cxnLst>
                <a:cxn ang="T6">
                  <a:pos x="T0" y="T1"/>
                </a:cxn>
                <a:cxn ang="T7">
                  <a:pos x="T2" y="T3"/>
                </a:cxn>
                <a:cxn ang="T8">
                  <a:pos x="T4" y="T5"/>
                </a:cxn>
              </a:cxnLst>
              <a:rect l="T9" t="T10" r="T11" b="T12"/>
              <a:pathLst>
                <a:path w="15989" h="21449" fill="none" extrusionOk="0">
                  <a:moveTo>
                    <a:pt x="2547" y="-1"/>
                  </a:moveTo>
                  <a:cubicBezTo>
                    <a:pt x="7715" y="613"/>
                    <a:pt x="12489" y="3073"/>
                    <a:pt x="15988" y="6926"/>
                  </a:cubicBezTo>
                </a:path>
                <a:path w="15989" h="21449" stroke="0" extrusionOk="0">
                  <a:moveTo>
                    <a:pt x="2547" y="-1"/>
                  </a:moveTo>
                  <a:cubicBezTo>
                    <a:pt x="7715" y="613"/>
                    <a:pt x="12489" y="3073"/>
                    <a:pt x="15988" y="6926"/>
                  </a:cubicBezTo>
                  <a:lnTo>
                    <a:pt x="0" y="21449"/>
                  </a:lnTo>
                  <a:close/>
                </a:path>
              </a:pathLst>
            </a:custGeom>
            <a:noFill/>
            <a:ln w="95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19" name="Picture 5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3200" y="3886200"/>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AutoShape 10"/>
            <p:cNvSpPr>
              <a:spLocks noChangeArrowheads="1"/>
            </p:cNvSpPr>
            <p:nvPr/>
          </p:nvSpPr>
          <p:spPr bwMode="auto">
            <a:xfrm>
              <a:off x="1600200" y="4343400"/>
              <a:ext cx="211137" cy="228600"/>
            </a:xfrm>
            <a:prstGeom prst="can">
              <a:avLst>
                <a:gd name="adj" fmla="val 27068"/>
              </a:avLst>
            </a:prstGeom>
            <a:solidFill>
              <a:srgbClr val="00B0F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endParaRPr lang="cs-CZ" altLang="en-US" b="1"/>
            </a:p>
          </p:txBody>
        </p:sp>
        <p:sp>
          <p:nvSpPr>
            <p:cNvPr id="21" name="AutoShape 10"/>
            <p:cNvSpPr>
              <a:spLocks noChangeArrowheads="1"/>
            </p:cNvSpPr>
            <p:nvPr/>
          </p:nvSpPr>
          <p:spPr bwMode="auto">
            <a:xfrm>
              <a:off x="6858000" y="5029200"/>
              <a:ext cx="211137" cy="228600"/>
            </a:xfrm>
            <a:prstGeom prst="can">
              <a:avLst>
                <a:gd name="adj" fmla="val 27068"/>
              </a:avLst>
            </a:prstGeom>
            <a:solidFill>
              <a:srgbClr val="CC0099"/>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endParaRPr lang="cs-CZ" altLang="en-US" b="1"/>
            </a:p>
          </p:txBody>
        </p:sp>
        <p:sp>
          <p:nvSpPr>
            <p:cNvPr id="22" name="Text Box 23"/>
            <p:cNvSpPr txBox="1">
              <a:spLocks noChangeArrowheads="1"/>
            </p:cNvSpPr>
            <p:nvPr/>
          </p:nvSpPr>
          <p:spPr bwMode="auto">
            <a:xfrm>
              <a:off x="1506538" y="3810000"/>
              <a:ext cx="130712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127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r>
                <a:rPr lang="en-US" altLang="en-US" sz="1600">
                  <a:latin typeface="Comic Sans MS" panose="030F0702030302020204" pitchFamily="66" charset="0"/>
                </a:rPr>
                <a:t>LHC magnets</a:t>
              </a:r>
            </a:p>
          </p:txBody>
        </p:sp>
      </p:grpSp>
      <p:sp>
        <p:nvSpPr>
          <p:cNvPr id="23" name="AutoShape 32"/>
          <p:cNvSpPr>
            <a:spLocks noChangeArrowheads="1"/>
          </p:cNvSpPr>
          <p:nvPr/>
        </p:nvSpPr>
        <p:spPr bwMode="auto">
          <a:xfrm>
            <a:off x="4422643" y="4477051"/>
            <a:ext cx="990600" cy="914400"/>
          </a:xfrm>
          <a:prstGeom prst="irregularSeal1">
            <a:avLst/>
          </a:prstGeom>
          <a:solidFill>
            <a:srgbClr val="FFFF00">
              <a:alpha val="45097"/>
            </a:srgbClr>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2800" b="1" dirty="0">
                <a:solidFill>
                  <a:srgbClr val="FF0000"/>
                </a:solidFill>
              </a:rPr>
              <a:t>X</a:t>
            </a:r>
          </a:p>
        </p:txBody>
      </p:sp>
      <p:sp>
        <p:nvSpPr>
          <p:cNvPr id="26" name="TextovéPole 25"/>
          <p:cNvSpPr txBox="1"/>
          <p:nvPr/>
        </p:nvSpPr>
        <p:spPr>
          <a:xfrm>
            <a:off x="696342" y="5594785"/>
            <a:ext cx="7742761" cy="707886"/>
          </a:xfrm>
          <a:prstGeom prst="rect">
            <a:avLst/>
          </a:prstGeom>
          <a:gradFill flip="none" rotWithShape="1">
            <a:gsLst>
              <a:gs pos="0">
                <a:srgbClr val="FB717E"/>
              </a:gs>
              <a:gs pos="50000">
                <a:schemeClr val="accent1">
                  <a:tint val="44500"/>
                  <a:satMod val="160000"/>
                </a:schemeClr>
              </a:gs>
              <a:gs pos="100000">
                <a:srgbClr val="FFFF00"/>
              </a:gs>
            </a:gsLst>
            <a:path path="circle">
              <a:fillToRect l="100000" t="100000"/>
            </a:path>
            <a:tileRect r="-100000" b="-100000"/>
          </a:gradFill>
          <a:ln>
            <a:solidFill>
              <a:srgbClr val="FF0000"/>
            </a:solidFill>
          </a:ln>
        </p:spPr>
        <p:txBody>
          <a:bodyPr wrap="none">
            <a:spAutoFit/>
          </a:bodyPr>
          <a:lstStyle/>
          <a:p>
            <a:pPr marL="171450" indent="-171450">
              <a:buFont typeface="Wingdings" panose="05000000000000000000" pitchFamily="2" charset="2"/>
              <a:buChar char="Ø"/>
              <a:defRPr/>
            </a:pPr>
            <a:r>
              <a:rPr lang="en-US" sz="2000" dirty="0">
                <a:solidFill>
                  <a:schemeClr val="tx1"/>
                </a:solidFill>
                <a:latin typeface="Times New Roman" panose="02020603050405020304" pitchFamily="18" charset="0"/>
                <a:cs typeface="Times New Roman" panose="02020603050405020304" pitchFamily="18" charset="0"/>
              </a:rPr>
              <a:t> Performance of </a:t>
            </a:r>
            <a:r>
              <a:rPr lang="en-US" sz="2000" dirty="0" err="1">
                <a:solidFill>
                  <a:schemeClr val="tx1"/>
                </a:solidFill>
                <a:latin typeface="Times New Roman" panose="02020603050405020304" pitchFamily="18" charset="0"/>
                <a:cs typeface="Times New Roman" panose="02020603050405020304" pitchFamily="18" charset="0"/>
              </a:rPr>
              <a:t>ToF</a:t>
            </a:r>
            <a:r>
              <a:rPr lang="en-US" sz="2000" dirty="0">
                <a:solidFill>
                  <a:schemeClr val="tx1"/>
                </a:solidFill>
                <a:latin typeface="Times New Roman" panose="02020603050405020304" pitchFamily="18" charset="0"/>
                <a:cs typeface="Times New Roman" panose="02020603050405020304" pitchFamily="18" charset="0"/>
              </a:rPr>
              <a:t> detector for generic double-tag process</a:t>
            </a:r>
            <a:endParaRPr lang="en-US" sz="2000" b="0" dirty="0">
              <a:solidFill>
                <a:schemeClr val="tx1"/>
              </a:solidFill>
              <a:latin typeface="Times New Roman" panose="02020603050405020304" pitchFamily="18" charset="0"/>
              <a:cs typeface="Times New Roman" panose="02020603050405020304" pitchFamily="18" charset="0"/>
            </a:endParaRPr>
          </a:p>
          <a:p>
            <a:pPr marL="171450" indent="-171450">
              <a:buFont typeface="Wingdings" panose="05000000000000000000" pitchFamily="2" charset="2"/>
              <a:buChar char="Ø"/>
              <a:defRPr/>
            </a:pPr>
            <a:r>
              <a:rPr lang="en-US" sz="2000" dirty="0">
                <a:solidFill>
                  <a:schemeClr val="tx1"/>
                </a:solidFill>
                <a:latin typeface="Times New Roman" panose="02020603050405020304" pitchFamily="18" charset="0"/>
                <a:cs typeface="Times New Roman" panose="02020603050405020304" pitchFamily="18" charset="0"/>
              </a:rPr>
              <a:t> </a:t>
            </a:r>
            <a:r>
              <a:rPr lang="en-US" sz="2000">
                <a:solidFill>
                  <a:schemeClr val="tx1"/>
                </a:solidFill>
                <a:latin typeface="Times New Roman" panose="02020603050405020304" pitchFamily="18" charset="0"/>
                <a:cs typeface="Times New Roman" panose="02020603050405020304" pitchFamily="18" charset="0"/>
              </a:rPr>
              <a:t>Pile-up suppression, time </a:t>
            </a:r>
            <a:r>
              <a:rPr lang="en-US" sz="2000" dirty="0">
                <a:solidFill>
                  <a:schemeClr val="tx1"/>
                </a:solidFill>
                <a:latin typeface="Times New Roman" panose="02020603050405020304" pitchFamily="18" charset="0"/>
                <a:cs typeface="Times New Roman" panose="02020603050405020304" pitchFamily="18" charset="0"/>
              </a:rPr>
              <a:t>resolution and granularity of </a:t>
            </a:r>
            <a:r>
              <a:rPr lang="en-US" sz="2000" dirty="0" err="1">
                <a:solidFill>
                  <a:schemeClr val="tx1"/>
                </a:solidFill>
                <a:latin typeface="Times New Roman" panose="02020603050405020304" pitchFamily="18" charset="0"/>
                <a:cs typeface="Times New Roman" panose="02020603050405020304" pitchFamily="18" charset="0"/>
              </a:rPr>
              <a:t>ToF@HL-LHC</a:t>
            </a:r>
            <a:endParaRPr lang="en-US" sz="2000" dirty="0">
              <a:solidFill>
                <a:schemeClr val="tx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5" name="TextovéPole 24"/>
              <p:cNvSpPr txBox="1"/>
              <p:nvPr/>
            </p:nvSpPr>
            <p:spPr>
              <a:xfrm>
                <a:off x="696342" y="2018817"/>
                <a:ext cx="241546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1" i="1" smtClean="0">
                          <a:solidFill>
                            <a:schemeClr val="tx1"/>
                          </a:solidFill>
                          <a:latin typeface="Cambria Math" panose="02040503050406030204" pitchFamily="18" charset="0"/>
                        </a:rPr>
                        <m:t>𝒑𝒑</m:t>
                      </m:r>
                      <m:r>
                        <a:rPr lang="en-US" sz="2400" b="1" i="1" smtClean="0">
                          <a:solidFill>
                            <a:schemeClr val="tx1"/>
                          </a:solidFill>
                          <a:latin typeface="Cambria Math" panose="02040503050406030204" pitchFamily="18" charset="0"/>
                        </a:rPr>
                        <m:t> →</m:t>
                      </m:r>
                      <m:r>
                        <a:rPr lang="en-US" sz="2400" b="1" i="1">
                          <a:solidFill>
                            <a:schemeClr val="tx1"/>
                          </a:solidFill>
                          <a:latin typeface="Cambria Math" panose="02040503050406030204" pitchFamily="18" charset="0"/>
                          <a:ea typeface="Cambria Math" panose="02040503050406030204" pitchFamily="18" charset="0"/>
                        </a:rPr>
                        <m:t>𝒑</m:t>
                      </m:r>
                      <m:r>
                        <a:rPr lang="en-US" sz="2400" b="1" i="1">
                          <a:solidFill>
                            <a:schemeClr val="tx1"/>
                          </a:solidFill>
                          <a:latin typeface="Cambria Math" panose="02040503050406030204" pitchFamily="18" charset="0"/>
                          <a:ea typeface="Cambria Math" panose="02040503050406030204" pitchFamily="18" charset="0"/>
                        </a:rPr>
                        <m:t> </m:t>
                      </m:r>
                      <m:box>
                        <m:boxPr>
                          <m:ctrlPr>
                            <a:rPr lang="en-US" sz="2400" b="1" i="1">
                              <a:solidFill>
                                <a:schemeClr val="tx1"/>
                              </a:solidFill>
                              <a:latin typeface="Cambria Math" panose="02040503050406030204" pitchFamily="18" charset="0"/>
                              <a:ea typeface="Cambria Math" panose="02040503050406030204" pitchFamily="18" charset="0"/>
                            </a:rPr>
                          </m:ctrlPr>
                        </m:boxPr>
                        <m:e>
                          <m:r>
                            <a:rPr lang="en-US" sz="2400" b="1" i="1">
                              <a:solidFill>
                                <a:schemeClr val="tx1"/>
                              </a:solidFill>
                              <a:latin typeface="Cambria Math" panose="02040503050406030204" pitchFamily="18" charset="0"/>
                              <a:ea typeface="Cambria Math" panose="02040503050406030204" pitchFamily="18" charset="0"/>
                            </a:rPr>
                            <m:t>□</m:t>
                          </m:r>
                        </m:e>
                      </m:box>
                      <m:r>
                        <a:rPr lang="en-US" sz="2400" b="1" i="1">
                          <a:solidFill>
                            <a:schemeClr val="tx1"/>
                          </a:solidFill>
                          <a:latin typeface="Cambria Math" panose="02040503050406030204" pitchFamily="18" charset="0"/>
                          <a:ea typeface="Cambria Math" panose="02040503050406030204" pitchFamily="18" charset="0"/>
                        </a:rPr>
                        <m:t> </m:t>
                      </m:r>
                      <m:r>
                        <a:rPr lang="en-US" sz="2400" b="1" i="1">
                          <a:solidFill>
                            <a:schemeClr val="tx1"/>
                          </a:solidFill>
                          <a:latin typeface="Cambria Math" panose="02040503050406030204" pitchFamily="18" charset="0"/>
                          <a:ea typeface="Cambria Math" panose="02040503050406030204" pitchFamily="18" charset="0"/>
                        </a:rPr>
                        <m:t>𝑿</m:t>
                      </m:r>
                      <m:r>
                        <a:rPr lang="en-US" sz="2400" b="1" i="1" smtClean="0">
                          <a:solidFill>
                            <a:schemeClr val="tx1"/>
                          </a:solidFill>
                          <a:latin typeface="Cambria Math" panose="02040503050406030204" pitchFamily="18" charset="0"/>
                          <a:ea typeface="Cambria Math" panose="02040503050406030204" pitchFamily="18" charset="0"/>
                        </a:rPr>
                        <m:t> </m:t>
                      </m:r>
                      <m:r>
                        <a:rPr lang="en-US" sz="2400" b="1" i="1">
                          <a:solidFill>
                            <a:schemeClr val="tx1"/>
                          </a:solidFill>
                          <a:latin typeface="Cambria Math" panose="02040503050406030204" pitchFamily="18" charset="0"/>
                          <a:ea typeface="Cambria Math" panose="02040503050406030204" pitchFamily="18" charset="0"/>
                        </a:rPr>
                        <m:t>□ </m:t>
                      </m:r>
                      <m:r>
                        <a:rPr lang="en-US" sz="2400" b="1" i="1">
                          <a:solidFill>
                            <a:schemeClr val="tx1"/>
                          </a:solidFill>
                          <a:latin typeface="Cambria Math" panose="02040503050406030204" pitchFamily="18" charset="0"/>
                          <a:ea typeface="Cambria Math" panose="02040503050406030204" pitchFamily="18" charset="0"/>
                        </a:rPr>
                        <m:t>𝒑</m:t>
                      </m:r>
                    </m:oMath>
                  </m:oMathPara>
                </a14:m>
                <a:endParaRPr lang="en-US" sz="2400" b="1" dirty="0">
                  <a:solidFill>
                    <a:schemeClr val="tx1"/>
                  </a:solidFill>
                </a:endParaRPr>
              </a:p>
            </p:txBody>
          </p:sp>
        </mc:Choice>
        <mc:Fallback xmlns="">
          <p:sp>
            <p:nvSpPr>
              <p:cNvPr id="25" name="TextovéPole 24"/>
              <p:cNvSpPr txBox="1">
                <a:spLocks noRot="1" noChangeAspect="1" noMove="1" noResize="1" noEditPoints="1" noAdjustHandles="1" noChangeArrowheads="1" noChangeShapeType="1" noTextEdit="1"/>
              </p:cNvSpPr>
              <p:nvPr/>
            </p:nvSpPr>
            <p:spPr>
              <a:xfrm>
                <a:off x="696342" y="2018817"/>
                <a:ext cx="2415469" cy="461665"/>
              </a:xfrm>
              <a:prstGeom prst="rect">
                <a:avLst/>
              </a:prstGeom>
              <a:blipFill>
                <a:blip r:embed="rId3"/>
                <a:stretch>
                  <a:fillRect b="-13158"/>
                </a:stretch>
              </a:blipFill>
            </p:spPr>
            <p:txBody>
              <a:bodyPr/>
              <a:lstStyle/>
              <a:p>
                <a:r>
                  <a:rPr lang="en-US">
                    <a:noFill/>
                  </a:rPr>
                  <a:t> </a:t>
                </a:r>
              </a:p>
            </p:txBody>
          </p:sp>
        </mc:Fallback>
      </mc:AlternateContent>
      <p:pic>
        <p:nvPicPr>
          <p:cNvPr id="27" name="Obrázek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86" y="6374571"/>
            <a:ext cx="2060571" cy="483429"/>
          </a:xfrm>
          <a:prstGeom prst="rect">
            <a:avLst/>
          </a:prstGeom>
        </p:spPr>
      </p:pic>
      <p:pic>
        <p:nvPicPr>
          <p:cNvPr id="24" name="Obrázek 23"/>
          <p:cNvPicPr>
            <a:picLocks noChangeAspect="1"/>
          </p:cNvPicPr>
          <p:nvPr/>
        </p:nvPicPr>
        <p:blipFill>
          <a:blip r:embed="rId5"/>
          <a:stretch>
            <a:fillRect/>
          </a:stretch>
        </p:blipFill>
        <p:spPr>
          <a:xfrm>
            <a:off x="6638204" y="1609060"/>
            <a:ext cx="2171070" cy="2069925"/>
          </a:xfrm>
          <a:prstGeom prst="rect">
            <a:avLst/>
          </a:prstGeom>
        </p:spPr>
      </p:pic>
      <p:sp>
        <p:nvSpPr>
          <p:cNvPr id="29" name="TextovéPole 28"/>
          <p:cNvSpPr txBox="1"/>
          <p:nvPr/>
        </p:nvSpPr>
        <p:spPr>
          <a:xfrm>
            <a:off x="123531" y="629739"/>
            <a:ext cx="3461204" cy="400110"/>
          </a:xfrm>
          <a:prstGeom prst="rect">
            <a:avLst/>
          </a:prstGeom>
          <a:solidFill>
            <a:srgbClr val="CCFFFF"/>
          </a:solidFill>
          <a:ln w="28575">
            <a:solidFill>
              <a:srgbClr val="002060"/>
            </a:solidFill>
          </a:ln>
        </p:spPr>
        <p:txBody>
          <a:bodyPr wrap="none" rtlCol="0">
            <a:spAutoFit/>
          </a:bodyPr>
          <a:lstStyle/>
          <a:p>
            <a:r>
              <a:rPr lang="en-US" sz="2000" b="1" dirty="0">
                <a:solidFill>
                  <a:srgbClr val="FF0000"/>
                </a:solidFill>
              </a:rPr>
              <a:t>JINST 16 (2021) 01, P01030</a:t>
            </a:r>
            <a:endParaRPr lang="en-US" sz="2000" dirty="0">
              <a:solidFill>
                <a:srgbClr val="FF0000"/>
              </a:solidFill>
            </a:endParaRPr>
          </a:p>
        </p:txBody>
      </p:sp>
      <p:sp>
        <p:nvSpPr>
          <p:cNvPr id="3" name="Zástupný symbol pro číslo snímku 2"/>
          <p:cNvSpPr>
            <a:spLocks noGrp="1"/>
          </p:cNvSpPr>
          <p:nvPr>
            <p:ph type="sldNum" sz="quarter" idx="12"/>
          </p:nvPr>
        </p:nvSpPr>
        <p:spPr/>
        <p:txBody>
          <a:bodyPr/>
          <a:lstStyle/>
          <a:p>
            <a:pPr>
              <a:defRPr/>
            </a:pPr>
            <a:fld id="{7F85D29B-CEBA-48ED-BF7C-3DA92537335C}" type="slidenum">
              <a:rPr lang="fr-CH" altLang="en-US" smtClean="0"/>
              <a:pPr>
                <a:defRPr/>
              </a:pPr>
              <a:t>103</a:t>
            </a:fld>
            <a:r>
              <a:rPr lang="fr-CH" altLang="en-US"/>
              <a:t> </a:t>
            </a:r>
            <a:endParaRPr lang="fr-FR" altLang="en-US"/>
          </a:p>
        </p:txBody>
      </p:sp>
    </p:spTree>
    <p:extLst>
      <p:ext uri="{BB962C8B-B14F-4D97-AF65-F5344CB8AC3E}">
        <p14:creationId xmlns:p14="http://schemas.microsoft.com/office/powerpoint/2010/main" val="228917057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1A7BE-B314-89A1-6A39-1E564C934A03}"/>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7197F989-C05B-52E2-5074-A78F04BA1F1C}"/>
              </a:ext>
            </a:extLst>
          </p:cNvPr>
          <p:cNvSpPr>
            <a:spLocks noGrp="1"/>
          </p:cNvSpPr>
          <p:nvPr>
            <p:ph type="title"/>
          </p:nvPr>
        </p:nvSpPr>
        <p:spPr/>
        <p:txBody>
          <a:bodyPr/>
          <a:lstStyle/>
          <a:p>
            <a:endParaRPr lang="en-US"/>
          </a:p>
        </p:txBody>
      </p:sp>
      <p:sp>
        <p:nvSpPr>
          <p:cNvPr id="5" name="Zástupný symbol pro zápatí 4">
            <a:extLst>
              <a:ext uri="{FF2B5EF4-FFF2-40B4-BE49-F238E27FC236}">
                <a16:creationId xmlns:a16="http://schemas.microsoft.com/office/drawing/2014/main" id="{BC8D7788-2D45-D861-0E0C-40AB73B2EAC3}"/>
              </a:ext>
            </a:extLst>
          </p:cNvPr>
          <p:cNvSpPr>
            <a:spLocks noGrp="1"/>
          </p:cNvSpPr>
          <p:nvPr>
            <p:ph type="ftr" sz="quarter" idx="11"/>
          </p:nvPr>
        </p:nvSpPr>
        <p:spPr/>
        <p:txBody>
          <a:bodyPr/>
          <a:lstStyle/>
          <a:p>
            <a:pPr>
              <a:defRPr/>
            </a:pPr>
            <a:r>
              <a:rPr lang="en-US">
                <a:solidFill>
                  <a:srgbClr val="006600"/>
                </a:solidFill>
              </a:rPr>
              <a:t>Marek Taševský                        FZU seminar: Exclusivity as a road to New Physics</a:t>
            </a:r>
            <a:endParaRPr lang="fr-FR" i="1" dirty="0">
              <a:solidFill>
                <a:srgbClr val="006600"/>
              </a:solidFill>
            </a:endParaRPr>
          </a:p>
        </p:txBody>
      </p:sp>
      <p:pic>
        <p:nvPicPr>
          <p:cNvPr id="7" name="Obrázek 6">
            <a:extLst>
              <a:ext uri="{FF2B5EF4-FFF2-40B4-BE49-F238E27FC236}">
                <a16:creationId xmlns:a16="http://schemas.microsoft.com/office/drawing/2014/main" id="{3E645A69-4909-7E23-C1F7-9D5EB90326C8}"/>
              </a:ext>
            </a:extLst>
          </p:cNvPr>
          <p:cNvPicPr>
            <a:picLocks noChangeAspect="1"/>
          </p:cNvPicPr>
          <p:nvPr/>
        </p:nvPicPr>
        <p:blipFill>
          <a:blip r:embed="rId2"/>
          <a:stretch>
            <a:fillRect/>
          </a:stretch>
        </p:blipFill>
        <p:spPr>
          <a:xfrm>
            <a:off x="-39686" y="0"/>
            <a:ext cx="10003177" cy="5607036"/>
          </a:xfrm>
          <a:prstGeom prst="rect">
            <a:avLst/>
          </a:prstGeom>
        </p:spPr>
      </p:pic>
      <p:pic>
        <p:nvPicPr>
          <p:cNvPr id="8" name="Obrázek 7">
            <a:extLst>
              <a:ext uri="{FF2B5EF4-FFF2-40B4-BE49-F238E27FC236}">
                <a16:creationId xmlns:a16="http://schemas.microsoft.com/office/drawing/2014/main" id="{FFAA0E0D-B407-F8FE-4D25-8E788751EB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86" y="6374571"/>
            <a:ext cx="2060571" cy="483429"/>
          </a:xfrm>
          <a:prstGeom prst="rect">
            <a:avLst/>
          </a:prstGeom>
        </p:spPr>
      </p:pic>
      <p:sp>
        <p:nvSpPr>
          <p:cNvPr id="3" name="Zástupný symbol pro číslo snímku 2">
            <a:extLst>
              <a:ext uri="{FF2B5EF4-FFF2-40B4-BE49-F238E27FC236}">
                <a16:creationId xmlns:a16="http://schemas.microsoft.com/office/drawing/2014/main" id="{C077C909-D086-5B28-8367-CF6E3A8A771E}"/>
              </a:ext>
            </a:extLst>
          </p:cNvPr>
          <p:cNvSpPr>
            <a:spLocks noGrp="1"/>
          </p:cNvSpPr>
          <p:nvPr>
            <p:ph type="sldNum" sz="quarter" idx="12"/>
          </p:nvPr>
        </p:nvSpPr>
        <p:spPr/>
        <p:txBody>
          <a:bodyPr/>
          <a:lstStyle/>
          <a:p>
            <a:pPr>
              <a:defRPr/>
            </a:pPr>
            <a:fld id="{7F85D29B-CEBA-48ED-BF7C-3DA92537335C}" type="slidenum">
              <a:rPr lang="fr-CH" altLang="en-US" smtClean="0"/>
              <a:pPr>
                <a:defRPr/>
              </a:pPr>
              <a:t>104</a:t>
            </a:fld>
            <a:r>
              <a:rPr lang="fr-CH" altLang="en-US"/>
              <a:t> </a:t>
            </a:r>
            <a:endParaRPr lang="fr-FR" altLang="en-US"/>
          </a:p>
        </p:txBody>
      </p:sp>
    </p:spTree>
    <p:extLst>
      <p:ext uri="{BB962C8B-B14F-4D97-AF65-F5344CB8AC3E}">
        <p14:creationId xmlns:p14="http://schemas.microsoft.com/office/powerpoint/2010/main" val="412079705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990600" y="150813"/>
            <a:ext cx="8382000" cy="514350"/>
          </a:xfrm>
        </p:spPr>
        <p:txBody>
          <a:bodyPr/>
          <a:lstStyle/>
          <a:p>
            <a:r>
              <a:rPr lang="en-US" altLang="en-US" dirty="0"/>
              <a:t>Soft survival probability S</a:t>
            </a:r>
            <a:r>
              <a:rPr lang="en-US" altLang="en-US" dirty="0">
                <a:latin typeface="Arial" panose="020B0604020202020204" pitchFamily="34" charset="0"/>
                <a:cs typeface="Arial" panose="020B0604020202020204" pitchFamily="34" charset="0"/>
              </a:rPr>
              <a:t>²</a:t>
            </a:r>
            <a:endParaRPr lang="en-US" altLang="en-US" dirty="0"/>
          </a:p>
        </p:txBody>
      </p:sp>
      <p:pic>
        <p:nvPicPr>
          <p:cNvPr id="6149" name="Picture 6" descr="gapSuppression.pn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6792913" y="3946525"/>
            <a:ext cx="2878137"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TextBox 7"/>
          <p:cNvSpPr txBox="1">
            <a:spLocks noChangeArrowheads="1"/>
          </p:cNvSpPr>
          <p:nvPr/>
        </p:nvSpPr>
        <p:spPr bwMode="auto">
          <a:xfrm>
            <a:off x="6950075" y="5599113"/>
            <a:ext cx="10302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a:solidFill>
                  <a:schemeClr val="tx1"/>
                </a:solidFill>
                <a:latin typeface="Comic Sans MS" panose="030F0702030302020204" pitchFamily="66" charset="0"/>
              </a:defRPr>
            </a:lvl1pPr>
            <a:lvl2pPr marL="742950" indent="-285750" eaLnBrk="0" hangingPunct="0">
              <a:spcBef>
                <a:spcPct val="20000"/>
              </a:spcBef>
              <a:buChar char="–"/>
              <a:defRPr>
                <a:solidFill>
                  <a:schemeClr val="tx1"/>
                </a:solidFill>
                <a:latin typeface="Comic Sans MS" panose="030F0702030302020204" pitchFamily="66" charset="0"/>
              </a:defRPr>
            </a:lvl2pPr>
            <a:lvl3pPr marL="1143000" indent="-228600" eaLnBrk="0" hangingPunct="0">
              <a:spcBef>
                <a:spcPct val="20000"/>
              </a:spcBef>
              <a:buChar char="•"/>
              <a:defRPr>
                <a:solidFill>
                  <a:schemeClr val="tx1"/>
                </a:solidFill>
                <a:latin typeface="Comic Sans MS" panose="030F0702030302020204" pitchFamily="66" charset="0"/>
              </a:defRPr>
            </a:lvl3pPr>
            <a:lvl4pPr marL="1600200" indent="-228600" eaLnBrk="0" hangingPunct="0">
              <a:spcBef>
                <a:spcPct val="20000"/>
              </a:spcBef>
              <a:buChar char="–"/>
              <a:defRPr>
                <a:solidFill>
                  <a:schemeClr val="tx1"/>
                </a:solidFill>
                <a:latin typeface="Comic Sans MS" panose="030F0702030302020204" pitchFamily="66" charset="0"/>
              </a:defRPr>
            </a:lvl4pPr>
            <a:lvl5pPr marL="2057400" indent="-228600" eaLnBrk="0" hangingPunct="0">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eaLnBrk="1" hangingPunct="1">
              <a:spcBef>
                <a:spcPct val="0"/>
              </a:spcBef>
              <a:buFontTx/>
              <a:buNone/>
            </a:pPr>
            <a:r>
              <a:rPr lang="en-US" altLang="en-US" sz="1200" b="1">
                <a:solidFill>
                  <a:srgbClr val="0000CC"/>
                </a:solidFill>
                <a:latin typeface="Arial" panose="020B0604020202020204" pitchFamily="34" charset="0"/>
              </a:rPr>
              <a:t>CDF data</a:t>
            </a:r>
          </a:p>
        </p:txBody>
      </p:sp>
      <p:cxnSp>
        <p:nvCxnSpPr>
          <p:cNvPr id="10" name="Straight Arrow Connector 9"/>
          <p:cNvCxnSpPr/>
          <p:nvPr/>
        </p:nvCxnSpPr>
        <p:spPr>
          <a:xfrm flipV="1">
            <a:off x="7620000" y="5470525"/>
            <a:ext cx="307975" cy="123825"/>
          </a:xfrm>
          <a:prstGeom prst="straightConnector1">
            <a:avLst/>
          </a:prstGeom>
          <a:ln w="24130">
            <a:solidFill>
              <a:schemeClr val="tx1"/>
            </a:solidFill>
            <a:prstDash val="solid"/>
            <a:tailEnd type="arrow"/>
          </a:ln>
        </p:spPr>
        <p:style>
          <a:lnRef idx="2">
            <a:schemeClr val="accent1"/>
          </a:lnRef>
          <a:fillRef idx="0">
            <a:schemeClr val="accent1"/>
          </a:fillRef>
          <a:effectRef idx="1">
            <a:schemeClr val="accent1"/>
          </a:effectRef>
          <a:fontRef idx="minor">
            <a:schemeClr val="tx1"/>
          </a:fontRef>
        </p:style>
      </p:cxnSp>
      <p:sp>
        <p:nvSpPr>
          <p:cNvPr id="6152" name="TextBox 10"/>
          <p:cNvSpPr txBox="1">
            <a:spLocks noChangeArrowheads="1"/>
          </p:cNvSpPr>
          <p:nvPr/>
        </p:nvSpPr>
        <p:spPr bwMode="auto">
          <a:xfrm>
            <a:off x="5630863" y="5146675"/>
            <a:ext cx="12969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spcBef>
                <a:spcPct val="20000"/>
              </a:spcBef>
              <a:buChar char="•"/>
              <a:defRPr>
                <a:solidFill>
                  <a:schemeClr val="tx1"/>
                </a:solidFill>
                <a:latin typeface="Comic Sans MS" panose="030F0702030302020204" pitchFamily="66" charset="0"/>
              </a:defRPr>
            </a:lvl1pPr>
            <a:lvl2pPr marL="742950" indent="-285750" eaLnBrk="0" hangingPunct="0">
              <a:spcBef>
                <a:spcPct val="20000"/>
              </a:spcBef>
              <a:buChar char="–"/>
              <a:defRPr>
                <a:solidFill>
                  <a:schemeClr val="tx1"/>
                </a:solidFill>
                <a:latin typeface="Comic Sans MS" panose="030F0702030302020204" pitchFamily="66" charset="0"/>
              </a:defRPr>
            </a:lvl2pPr>
            <a:lvl3pPr marL="1143000" indent="-228600" eaLnBrk="0" hangingPunct="0">
              <a:spcBef>
                <a:spcPct val="20000"/>
              </a:spcBef>
              <a:buChar char="•"/>
              <a:defRPr>
                <a:solidFill>
                  <a:schemeClr val="tx1"/>
                </a:solidFill>
                <a:latin typeface="Comic Sans MS" panose="030F0702030302020204" pitchFamily="66" charset="0"/>
              </a:defRPr>
            </a:lvl3pPr>
            <a:lvl4pPr marL="1600200" indent="-228600" eaLnBrk="0" hangingPunct="0">
              <a:spcBef>
                <a:spcPct val="20000"/>
              </a:spcBef>
              <a:buChar char="–"/>
              <a:defRPr>
                <a:solidFill>
                  <a:schemeClr val="tx1"/>
                </a:solidFill>
                <a:latin typeface="Comic Sans MS" panose="030F0702030302020204" pitchFamily="66" charset="0"/>
              </a:defRPr>
            </a:lvl4pPr>
            <a:lvl5pPr marL="2057400" indent="-228600" eaLnBrk="0" hangingPunct="0">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eaLnBrk="1" hangingPunct="1">
              <a:spcBef>
                <a:spcPct val="0"/>
              </a:spcBef>
              <a:buFontTx/>
              <a:buNone/>
            </a:pPr>
            <a:r>
              <a:rPr lang="en-US" altLang="en-US" sz="1200" b="1">
                <a:solidFill>
                  <a:srgbClr val="0000CC"/>
                </a:solidFill>
                <a:latin typeface="Arial" panose="020B0604020202020204" pitchFamily="34" charset="0"/>
              </a:rPr>
              <a:t>Predictions </a:t>
            </a:r>
          </a:p>
          <a:p>
            <a:pPr eaLnBrk="1" hangingPunct="1">
              <a:spcBef>
                <a:spcPct val="0"/>
              </a:spcBef>
              <a:buFontTx/>
              <a:buNone/>
            </a:pPr>
            <a:r>
              <a:rPr lang="en-US" altLang="en-US" sz="1200" b="1">
                <a:solidFill>
                  <a:srgbClr val="0000CC"/>
                </a:solidFill>
                <a:latin typeface="Arial" panose="020B0604020202020204" pitchFamily="34" charset="0"/>
              </a:rPr>
              <a:t>based on </a:t>
            </a:r>
          </a:p>
          <a:p>
            <a:pPr eaLnBrk="1" hangingPunct="1">
              <a:spcBef>
                <a:spcPct val="0"/>
              </a:spcBef>
              <a:buFontTx/>
              <a:buNone/>
            </a:pPr>
            <a:r>
              <a:rPr lang="en-US" altLang="en-US" sz="1200" b="1">
                <a:solidFill>
                  <a:srgbClr val="0000CC"/>
                </a:solidFill>
                <a:latin typeface="Arial" panose="020B0604020202020204" pitchFamily="34" charset="0"/>
              </a:rPr>
              <a:t>HERA dPDFs</a:t>
            </a:r>
          </a:p>
        </p:txBody>
      </p:sp>
      <p:cxnSp>
        <p:nvCxnSpPr>
          <p:cNvPr id="13" name="Straight Arrow Connector 12"/>
          <p:cNvCxnSpPr/>
          <p:nvPr/>
        </p:nvCxnSpPr>
        <p:spPr>
          <a:xfrm flipV="1">
            <a:off x="6440488" y="5041900"/>
            <a:ext cx="1428750" cy="465138"/>
          </a:xfrm>
          <a:prstGeom prst="straightConnector1">
            <a:avLst/>
          </a:prstGeom>
          <a:ln w="24130">
            <a:solidFill>
              <a:schemeClr val="tx1"/>
            </a:solidFill>
            <a:prstDash val="solid"/>
            <a:tailEnd type="arrow"/>
          </a:ln>
        </p:spPr>
        <p:style>
          <a:lnRef idx="2">
            <a:schemeClr val="accent1"/>
          </a:lnRef>
          <a:fillRef idx="0">
            <a:schemeClr val="accent1"/>
          </a:fillRef>
          <a:effectRef idx="1">
            <a:schemeClr val="accent1"/>
          </a:effectRef>
          <a:fontRef idx="minor">
            <a:schemeClr val="tx1"/>
          </a:fontRef>
        </p:style>
      </p:cxnSp>
      <p:sp>
        <p:nvSpPr>
          <p:cNvPr id="6154" name="TextBox 15"/>
          <p:cNvSpPr txBox="1">
            <a:spLocks noChangeArrowheads="1"/>
          </p:cNvSpPr>
          <p:nvPr/>
        </p:nvSpPr>
        <p:spPr bwMode="auto">
          <a:xfrm>
            <a:off x="5630863" y="6259513"/>
            <a:ext cx="154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a:solidFill>
                  <a:schemeClr val="tx1"/>
                </a:solidFill>
                <a:latin typeface="Comic Sans MS" panose="030F0702030302020204" pitchFamily="66" charset="0"/>
              </a:defRPr>
            </a:lvl1pPr>
            <a:lvl2pPr marL="742950" indent="-285750" eaLnBrk="0" hangingPunct="0">
              <a:spcBef>
                <a:spcPct val="20000"/>
              </a:spcBef>
              <a:buChar char="–"/>
              <a:defRPr>
                <a:solidFill>
                  <a:schemeClr val="tx1"/>
                </a:solidFill>
                <a:latin typeface="Comic Sans MS" panose="030F0702030302020204" pitchFamily="66" charset="0"/>
              </a:defRPr>
            </a:lvl2pPr>
            <a:lvl3pPr marL="1143000" indent="-228600" eaLnBrk="0" hangingPunct="0">
              <a:spcBef>
                <a:spcPct val="20000"/>
              </a:spcBef>
              <a:buChar char="•"/>
              <a:defRPr>
                <a:solidFill>
                  <a:schemeClr val="tx1"/>
                </a:solidFill>
                <a:latin typeface="Comic Sans MS" panose="030F0702030302020204" pitchFamily="66" charset="0"/>
              </a:defRPr>
            </a:lvl3pPr>
            <a:lvl4pPr marL="1600200" indent="-228600" eaLnBrk="0" hangingPunct="0">
              <a:spcBef>
                <a:spcPct val="20000"/>
              </a:spcBef>
              <a:buChar char="–"/>
              <a:defRPr>
                <a:solidFill>
                  <a:schemeClr val="tx1"/>
                </a:solidFill>
                <a:latin typeface="Comic Sans MS" panose="030F0702030302020204" pitchFamily="66" charset="0"/>
              </a:defRPr>
            </a:lvl4pPr>
            <a:lvl5pPr marL="2057400" indent="-228600" eaLnBrk="0" hangingPunct="0">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eaLnBrk="1" hangingPunct="1">
              <a:spcBef>
                <a:spcPct val="0"/>
              </a:spcBef>
              <a:buFontTx/>
              <a:buNone/>
            </a:pPr>
            <a:r>
              <a:rPr lang="en-US" altLang="en-US" sz="1000">
                <a:solidFill>
                  <a:srgbClr val="0000CC"/>
                </a:solidFill>
                <a:latin typeface="Arial" panose="020B0604020202020204" pitchFamily="34" charset="0"/>
              </a:rPr>
              <a:t>Momentum fraction </a:t>
            </a:r>
          </a:p>
          <a:p>
            <a:pPr eaLnBrk="1" hangingPunct="1">
              <a:spcBef>
                <a:spcPct val="0"/>
              </a:spcBef>
              <a:buFontTx/>
              <a:buNone/>
            </a:pPr>
            <a:r>
              <a:rPr lang="en-US" altLang="en-US" sz="1000">
                <a:solidFill>
                  <a:srgbClr val="0000CC"/>
                </a:solidFill>
                <a:latin typeface="Arial" panose="020B0604020202020204" pitchFamily="34" charset="0"/>
              </a:rPr>
              <a:t>of parton  in Pomeron</a:t>
            </a:r>
          </a:p>
        </p:txBody>
      </p:sp>
      <p:cxnSp>
        <p:nvCxnSpPr>
          <p:cNvPr id="18" name="Straight Arrow Connector 17"/>
          <p:cNvCxnSpPr/>
          <p:nvPr/>
        </p:nvCxnSpPr>
        <p:spPr>
          <a:xfrm>
            <a:off x="7086600" y="6450013"/>
            <a:ext cx="992188" cy="7937"/>
          </a:xfrm>
          <a:prstGeom prst="straightConnector1">
            <a:avLst/>
          </a:prstGeom>
          <a:ln w="17780">
            <a:solidFill>
              <a:schemeClr val="tx1"/>
            </a:solidFill>
            <a:prstDash val="solid"/>
            <a:tailEnd type="arrow"/>
          </a:ln>
        </p:spPr>
        <p:style>
          <a:lnRef idx="2">
            <a:schemeClr val="accent1"/>
          </a:lnRef>
          <a:fillRef idx="0">
            <a:schemeClr val="accent1"/>
          </a:fillRef>
          <a:effectRef idx="1">
            <a:schemeClr val="accent1"/>
          </a:effectRef>
          <a:fontRef idx="minor">
            <a:schemeClr val="tx1"/>
          </a:fontRef>
        </p:style>
      </p:cxnSp>
      <p:pic>
        <p:nvPicPr>
          <p:cNvPr id="6156" name="Picture 5" descr="C:\Documents and Settings\paul.D58K4P0J\Desktop\HCP07\tevatron jet rescat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7025" y="665163"/>
            <a:ext cx="1690688" cy="178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8" name="TextovéPole 1"/>
          <p:cNvSpPr txBox="1">
            <a:spLocks noChangeArrowheads="1"/>
          </p:cNvSpPr>
          <p:nvPr/>
        </p:nvSpPr>
        <p:spPr bwMode="auto">
          <a:xfrm>
            <a:off x="685800" y="4968875"/>
            <a:ext cx="2089150"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a:solidFill>
                  <a:schemeClr val="tx1"/>
                </a:solidFill>
                <a:latin typeface="Comic Sans MS" panose="030F0702030302020204" pitchFamily="66" charset="0"/>
              </a:defRPr>
            </a:lvl1pPr>
            <a:lvl2pPr marL="742950" indent="-285750" eaLnBrk="0" hangingPunct="0">
              <a:spcBef>
                <a:spcPct val="20000"/>
              </a:spcBef>
              <a:buChar char="–"/>
              <a:defRPr>
                <a:solidFill>
                  <a:schemeClr val="tx1"/>
                </a:solidFill>
                <a:latin typeface="Comic Sans MS" panose="030F0702030302020204" pitchFamily="66" charset="0"/>
              </a:defRPr>
            </a:lvl2pPr>
            <a:lvl3pPr marL="1143000" indent="-228600" eaLnBrk="0" hangingPunct="0">
              <a:spcBef>
                <a:spcPct val="20000"/>
              </a:spcBef>
              <a:buChar char="•"/>
              <a:defRPr>
                <a:solidFill>
                  <a:schemeClr val="tx1"/>
                </a:solidFill>
                <a:latin typeface="Comic Sans MS" panose="030F0702030302020204" pitchFamily="66" charset="0"/>
              </a:defRPr>
            </a:lvl3pPr>
            <a:lvl4pPr marL="1600200" indent="-228600" eaLnBrk="0" hangingPunct="0">
              <a:spcBef>
                <a:spcPct val="20000"/>
              </a:spcBef>
              <a:buChar char="–"/>
              <a:defRPr>
                <a:solidFill>
                  <a:schemeClr val="tx1"/>
                </a:solidFill>
                <a:latin typeface="Comic Sans MS" panose="030F0702030302020204" pitchFamily="66" charset="0"/>
              </a:defRPr>
            </a:lvl4pPr>
            <a:lvl5pPr marL="2057400" indent="-228600" eaLnBrk="0" hangingPunct="0">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eaLnBrk="1" hangingPunct="1">
              <a:spcBef>
                <a:spcPct val="0"/>
              </a:spcBef>
              <a:buFontTx/>
              <a:buNone/>
            </a:pPr>
            <a:r>
              <a:rPr lang="en-US" altLang="en-US">
                <a:solidFill>
                  <a:srgbClr val="0000CC"/>
                </a:solidFill>
                <a:latin typeface="Arial" panose="020B0604020202020204" pitchFamily="34" charset="0"/>
              </a:rPr>
              <a:t>                                 </a:t>
            </a:r>
          </a:p>
        </p:txBody>
      </p:sp>
      <p:sp>
        <p:nvSpPr>
          <p:cNvPr id="2" name="Zástupný symbol pro zápatí 1"/>
          <p:cNvSpPr>
            <a:spLocks noGrp="1"/>
          </p:cNvSpPr>
          <p:nvPr>
            <p:ph type="ftr" sz="quarter" idx="11"/>
          </p:nvPr>
        </p:nvSpPr>
        <p:spPr>
          <a:xfrm>
            <a:off x="2514600" y="6602413"/>
            <a:ext cx="7010400" cy="323850"/>
          </a:xfrm>
        </p:spPr>
        <p:txBody>
          <a:bodyPr/>
          <a:lstStyle/>
          <a:p>
            <a:pPr>
              <a:defRPr/>
            </a:pPr>
            <a:r>
              <a:rPr lang="en-US">
                <a:solidFill>
                  <a:srgbClr val="006600"/>
                </a:solidFill>
              </a:rPr>
              <a:t>Marek Taševský                        FZU seminar: Exclusivity as a road to New Physics</a:t>
            </a:r>
            <a:endParaRPr lang="fr-FR" i="1" dirty="0">
              <a:solidFill>
                <a:srgbClr val="006600"/>
              </a:solidFill>
            </a:endParaRPr>
          </a:p>
        </p:txBody>
      </p:sp>
      <mc:AlternateContent xmlns:mc="http://schemas.openxmlformats.org/markup-compatibility/2006" xmlns:a14="http://schemas.microsoft.com/office/drawing/2010/main">
        <mc:Choice Requires="a14">
          <p:sp>
            <p:nvSpPr>
              <p:cNvPr id="4" name="TextovéPole 3"/>
              <p:cNvSpPr txBox="1"/>
              <p:nvPr/>
            </p:nvSpPr>
            <p:spPr>
              <a:xfrm>
                <a:off x="381000" y="732747"/>
                <a:ext cx="9465155" cy="6155531"/>
              </a:xfrm>
              <a:prstGeom prst="rect">
                <a:avLst/>
              </a:prstGeom>
              <a:noFill/>
            </p:spPr>
            <p:txBody>
              <a:bodyPr wrap="none" rtlCol="0">
                <a:spAutoFit/>
              </a:bodyPr>
              <a:lstStyle/>
              <a:p>
                <a:pPr marL="285750" indent="-285750">
                  <a:buFont typeface="Wingdings" panose="05000000000000000000" pitchFamily="2" charset="2"/>
                  <a:buChar char="§"/>
                </a:pPr>
                <a:r>
                  <a:rPr lang="en-US" sz="1800" dirty="0">
                    <a:solidFill>
                      <a:schemeClr val="tx1"/>
                    </a:solidFill>
                  </a:rPr>
                  <a:t>Exclusive final state in central detector. But protons may interact </a:t>
                </a:r>
              </a:p>
              <a:p>
                <a:r>
                  <a:rPr lang="en-US" sz="1800" dirty="0">
                    <a:solidFill>
                      <a:schemeClr val="tx1"/>
                    </a:solidFill>
                  </a:rPr>
                  <a:t>in addition. S² = probability of no additional inelastic p-p interactions </a:t>
                </a:r>
              </a:p>
              <a:p>
                <a:r>
                  <a:rPr lang="en-US" sz="1800" dirty="0">
                    <a:solidFill>
                      <a:schemeClr val="tx1"/>
                    </a:solidFill>
                  </a:rPr>
                  <a:t>(no so called Underlying Event)</a:t>
                </a:r>
              </a:p>
              <a:p>
                <a:endParaRPr lang="en-US" sz="1800" dirty="0">
                  <a:solidFill>
                    <a:schemeClr val="tx1"/>
                  </a:solidFill>
                </a:endParaRPr>
              </a:p>
              <a:p>
                <a:pPr marL="285750" indent="-285750">
                  <a:buFont typeface="Wingdings" panose="05000000000000000000" pitchFamily="2" charset="2"/>
                  <a:buChar char="§"/>
                </a:pPr>
                <a:r>
                  <a:rPr lang="en-US" sz="1800" dirty="0">
                    <a:solidFill>
                      <a:schemeClr val="tx1"/>
                    </a:solidFill>
                  </a:rPr>
                  <a:t>Historically S² introduced to explain </a:t>
                </a:r>
                <a:r>
                  <a:rPr lang="en-US" sz="1800" dirty="0" err="1">
                    <a:solidFill>
                      <a:schemeClr val="tx1"/>
                    </a:solidFill>
                  </a:rPr>
                  <a:t>Tevatron</a:t>
                </a:r>
                <a:r>
                  <a:rPr lang="en-US" sz="1800" dirty="0">
                    <a:solidFill>
                      <a:schemeClr val="tx1"/>
                    </a:solidFill>
                  </a:rPr>
                  <a:t> measurements:</a:t>
                </a:r>
              </a:p>
              <a:p>
                <a:endParaRPr lang="en-US" sz="1800" dirty="0">
                  <a:solidFill>
                    <a:schemeClr val="tx1"/>
                  </a:solidFill>
                </a:endParaRPr>
              </a:p>
              <a:p>
                <a:pPr marL="342900" indent="-342900">
                  <a:buAutoNum type="arabicParenR"/>
                </a:pPr>
                <a:r>
                  <a:rPr lang="en-US" sz="1800" dirty="0">
                    <a:solidFill>
                      <a:schemeClr val="tx1"/>
                    </a:solidFill>
                  </a:rPr>
                  <a:t>HERA (ep collisions): precise measurements of diffractive PDFs (PDFs under condition </a:t>
                </a:r>
              </a:p>
              <a:p>
                <a:r>
                  <a:rPr lang="en-US" sz="1800" dirty="0">
                    <a:solidFill>
                      <a:schemeClr val="tx1"/>
                    </a:solidFill>
                  </a:rPr>
                  <a:t>that proton remains intact) → such </a:t>
                </a:r>
                <a:r>
                  <a:rPr lang="en-US" sz="1800" dirty="0" err="1">
                    <a:solidFill>
                      <a:schemeClr val="tx1"/>
                    </a:solidFill>
                  </a:rPr>
                  <a:t>dPDFs</a:t>
                </a:r>
                <a:r>
                  <a:rPr lang="en-US" sz="1800" dirty="0">
                    <a:solidFill>
                      <a:schemeClr val="tx1"/>
                    </a:solidFill>
                  </a:rPr>
                  <a:t> are universal for ep interactions. </a:t>
                </a:r>
              </a:p>
              <a:p>
                <a:endParaRPr lang="en-US" sz="1800" dirty="0">
                  <a:solidFill>
                    <a:schemeClr val="tx1"/>
                  </a:solidFill>
                </a:endParaRPr>
              </a:p>
              <a:p>
                <a:r>
                  <a:rPr lang="en-US" sz="1800" dirty="0">
                    <a:solidFill>
                      <a:schemeClr val="tx1"/>
                    </a:solidFill>
                  </a:rPr>
                  <a:t>2) However: </a:t>
                </a:r>
                <a:r>
                  <a:rPr lang="en-US" sz="1800" dirty="0" err="1">
                    <a:solidFill>
                      <a:schemeClr val="tx1"/>
                    </a:solidFill>
                  </a:rPr>
                  <a:t>Tevatron</a:t>
                </a:r>
                <a:r>
                  <a:rPr lang="en-US" sz="1800" dirty="0">
                    <a:solidFill>
                      <a:schemeClr val="tx1"/>
                    </a:solidFill>
                  </a:rPr>
                  <a:t> (</a:t>
                </a:r>
                <a14:m>
                  <m:oMath xmlns:m="http://schemas.openxmlformats.org/officeDocument/2006/math">
                    <m:r>
                      <a:rPr lang="en-US" sz="1800" b="0" i="1" smtClean="0">
                        <a:solidFill>
                          <a:schemeClr val="tx1"/>
                        </a:solidFill>
                        <a:latin typeface="Cambria Math" panose="02040503050406030204" pitchFamily="18" charset="0"/>
                      </a:rPr>
                      <m:t>𝑝</m:t>
                    </m:r>
                    <m:acc>
                      <m:accPr>
                        <m:chr m:val="̅"/>
                        <m:ctrlPr>
                          <a:rPr lang="en-US" sz="1800" b="0" i="1" smtClean="0">
                            <a:solidFill>
                              <a:schemeClr val="tx1"/>
                            </a:solidFill>
                            <a:latin typeface="Cambria Math" panose="02040503050406030204" pitchFamily="18" charset="0"/>
                          </a:rPr>
                        </m:ctrlPr>
                      </m:accPr>
                      <m:e>
                        <m:r>
                          <a:rPr lang="en-US" sz="1800" b="0" i="1" smtClean="0">
                            <a:solidFill>
                              <a:schemeClr val="tx1"/>
                            </a:solidFill>
                            <a:latin typeface="Cambria Math" panose="02040503050406030204" pitchFamily="18" charset="0"/>
                          </a:rPr>
                          <m:t>𝑝</m:t>
                        </m:r>
                      </m:e>
                    </m:acc>
                  </m:oMath>
                </a14:m>
                <a:r>
                  <a:rPr lang="en-US" sz="1800" dirty="0">
                    <a:solidFill>
                      <a:schemeClr val="tx1"/>
                    </a:solidFill>
                  </a:rPr>
                  <a:t> collisions) measured </a:t>
                </a:r>
                <a:r>
                  <a:rPr lang="en-US" sz="1800" u="sng" dirty="0">
                    <a:solidFill>
                      <a:schemeClr val="tx1"/>
                    </a:solidFill>
                  </a:rPr>
                  <a:t>10x smaller</a:t>
                </a:r>
                <a:r>
                  <a:rPr lang="en-US" sz="1800" dirty="0">
                    <a:solidFill>
                      <a:schemeClr val="tx1"/>
                    </a:solidFill>
                  </a:rPr>
                  <a:t> </a:t>
                </a:r>
                <a:r>
                  <a:rPr lang="en-US" sz="1800" dirty="0" err="1">
                    <a:solidFill>
                      <a:schemeClr val="tx1"/>
                    </a:solidFill>
                  </a:rPr>
                  <a:t>dPDFs</a:t>
                </a:r>
                <a:r>
                  <a:rPr lang="en-US" sz="1800" dirty="0">
                    <a:solidFill>
                      <a:schemeClr val="tx1"/>
                    </a:solidFill>
                  </a:rPr>
                  <a:t> than HERA-based</a:t>
                </a:r>
              </a:p>
              <a:p>
                <a:r>
                  <a:rPr lang="en-US" sz="1800" dirty="0" err="1">
                    <a:solidFill>
                      <a:schemeClr val="tx1"/>
                    </a:solidFill>
                  </a:rPr>
                  <a:t>dPDFs</a:t>
                </a:r>
                <a:r>
                  <a:rPr lang="en-US" sz="1800" dirty="0">
                    <a:solidFill>
                      <a:schemeClr val="tx1"/>
                    </a:solidFill>
                  </a:rPr>
                  <a:t> predictions for </a:t>
                </a:r>
                <a:r>
                  <a:rPr lang="en-US" sz="1800" dirty="0" err="1">
                    <a:solidFill>
                      <a:schemeClr val="tx1"/>
                    </a:solidFill>
                  </a:rPr>
                  <a:t>Tevatron</a:t>
                </a:r>
                <a:r>
                  <a:rPr lang="en-US" sz="1800" dirty="0">
                    <a:solidFill>
                      <a:schemeClr val="tx1"/>
                    </a:solidFill>
                  </a:rPr>
                  <a:t> conditions. Explanation: </a:t>
                </a:r>
                <a:r>
                  <a:rPr lang="en-US" sz="1800" dirty="0" err="1">
                    <a:solidFill>
                      <a:schemeClr val="tx1"/>
                    </a:solidFill>
                  </a:rPr>
                  <a:t>rescattering</a:t>
                </a:r>
                <a:r>
                  <a:rPr lang="en-US" sz="1800" dirty="0">
                    <a:solidFill>
                      <a:schemeClr val="tx1"/>
                    </a:solidFill>
                  </a:rPr>
                  <a:t> of proton with </a:t>
                </a:r>
              </a:p>
              <a:p>
                <a:r>
                  <a:rPr lang="en-US" sz="1800" dirty="0">
                    <a:solidFill>
                      <a:schemeClr val="tx1"/>
                    </a:solidFill>
                  </a:rPr>
                  <a:t>anti-proton.  </a:t>
                </a:r>
              </a:p>
              <a:p>
                <a:endParaRPr lang="en-US" sz="1800" dirty="0">
                  <a:solidFill>
                    <a:schemeClr val="tx1"/>
                  </a:solidFill>
                </a:endParaRPr>
              </a:p>
              <a:p>
                <a:pPr marL="285750" indent="-285750">
                  <a:buFont typeface="Wingdings" panose="05000000000000000000" pitchFamily="2" charset="2"/>
                  <a:buChar char="§"/>
                </a:pPr>
                <a:r>
                  <a:rPr lang="en-US" sz="1800" dirty="0">
                    <a:solidFill>
                      <a:schemeClr val="tx1"/>
                    </a:solidFill>
                  </a:rPr>
                  <a:t>S² &lt;&lt; 1.0 typical for hadron-hadron collisions. </a:t>
                </a:r>
              </a:p>
              <a:p>
                <a:endParaRPr lang="en-US" sz="1800" dirty="0">
                  <a:solidFill>
                    <a:schemeClr val="tx1"/>
                  </a:solidFill>
                </a:endParaRPr>
              </a:p>
              <a:p>
                <a:pPr marL="285750" indent="-285750">
                  <a:buFont typeface="Wingdings" panose="05000000000000000000" pitchFamily="2" charset="2"/>
                  <a:buChar char="§"/>
                </a:pPr>
                <a:r>
                  <a:rPr lang="en-US" sz="1800" dirty="0">
                    <a:solidFill>
                      <a:schemeClr val="tx1"/>
                    </a:solidFill>
                  </a:rPr>
                  <a:t>S² ~ 0.1 measured for </a:t>
                </a:r>
                <a:r>
                  <a:rPr lang="en-US" sz="1800" dirty="0" err="1">
                    <a:solidFill>
                      <a:schemeClr val="tx1"/>
                    </a:solidFill>
                  </a:rPr>
                  <a:t>dijets</a:t>
                </a:r>
                <a:r>
                  <a:rPr lang="en-US" sz="1800" dirty="0">
                    <a:solidFill>
                      <a:schemeClr val="tx1"/>
                    </a:solidFill>
                  </a:rPr>
                  <a:t> at LHC</a:t>
                </a:r>
              </a:p>
              <a:p>
                <a:r>
                  <a:rPr lang="en-US" sz="1800" dirty="0">
                    <a:solidFill>
                      <a:schemeClr val="tx1"/>
                    </a:solidFill>
                  </a:rPr>
                  <a:t>ATLAS: </a:t>
                </a:r>
                <a:r>
                  <a:rPr lang="en-US" sz="1800" i="1" dirty="0" err="1">
                    <a:solidFill>
                      <a:schemeClr val="tx1"/>
                    </a:solidFill>
                  </a:rPr>
                  <a:t>Phys.Lett.B</a:t>
                </a:r>
                <a:r>
                  <a:rPr lang="en-US" sz="1800" i="1" dirty="0">
                    <a:solidFill>
                      <a:schemeClr val="tx1"/>
                    </a:solidFill>
                  </a:rPr>
                  <a:t> 754 (2016) 214</a:t>
                </a:r>
              </a:p>
              <a:p>
                <a:r>
                  <a:rPr lang="en-US" sz="1800" dirty="0">
                    <a:solidFill>
                      <a:schemeClr val="tx1"/>
                    </a:solidFill>
                  </a:rPr>
                  <a:t>CMS: </a:t>
                </a:r>
                <a:r>
                  <a:rPr lang="fr-FR" sz="1800" i="1" dirty="0">
                    <a:solidFill>
                      <a:schemeClr val="tx1"/>
                    </a:solidFill>
                  </a:rPr>
                  <a:t>Phys. Rev. D 87 (2013) 012006</a:t>
                </a:r>
              </a:p>
              <a:p>
                <a:endParaRPr lang="fr-FR" sz="1800" i="1" dirty="0">
                  <a:solidFill>
                    <a:schemeClr val="tx1"/>
                  </a:solidFill>
                </a:endParaRPr>
              </a:p>
              <a:p>
                <a:pPr marL="285750" indent="-285750">
                  <a:buFont typeface="Wingdings" panose="05000000000000000000" pitchFamily="2" charset="2"/>
                  <a:buChar char="§"/>
                </a:pPr>
                <a:r>
                  <a:rPr lang="fr-FR" sz="1800" i="1" dirty="0">
                    <a:solidFill>
                      <a:schemeClr val="tx1"/>
                    </a:solidFill>
                  </a:rPr>
                  <a:t>S² is process and kinematics dependent,</a:t>
                </a:r>
              </a:p>
              <a:p>
                <a:r>
                  <a:rPr lang="fr-FR" sz="1800" i="1" dirty="0">
                    <a:solidFill>
                      <a:schemeClr val="tx1"/>
                    </a:solidFill>
                  </a:rPr>
                  <a:t>see next slide</a:t>
                </a:r>
                <a:endParaRPr lang="en-US" sz="1800" i="1" dirty="0">
                  <a:solidFill>
                    <a:schemeClr val="tx1"/>
                  </a:solidFill>
                </a:endParaRPr>
              </a:p>
              <a:p>
                <a:endParaRPr lang="en-US" dirty="0"/>
              </a:p>
            </p:txBody>
          </p:sp>
        </mc:Choice>
        <mc:Fallback xmlns="">
          <p:sp>
            <p:nvSpPr>
              <p:cNvPr id="4" name="TextovéPole 3"/>
              <p:cNvSpPr txBox="1">
                <a:spLocks noRot="1" noChangeAspect="1" noMove="1" noResize="1" noEditPoints="1" noAdjustHandles="1" noChangeArrowheads="1" noChangeShapeType="1" noTextEdit="1"/>
              </p:cNvSpPr>
              <p:nvPr/>
            </p:nvSpPr>
            <p:spPr>
              <a:xfrm>
                <a:off x="381000" y="732747"/>
                <a:ext cx="9465155" cy="6155531"/>
              </a:xfrm>
              <a:prstGeom prst="rect">
                <a:avLst/>
              </a:prstGeom>
              <a:blipFill>
                <a:blip r:embed="rId4"/>
                <a:stretch>
                  <a:fillRect l="-580" t="-495"/>
                </a:stretch>
              </a:blipFill>
            </p:spPr>
            <p:txBody>
              <a:bodyPr/>
              <a:lstStyle/>
              <a:p>
                <a:r>
                  <a:rPr lang="cs-CZ">
                    <a:noFill/>
                  </a:rPr>
                  <a:t> </a:t>
                </a:r>
              </a:p>
            </p:txBody>
          </p:sp>
        </mc:Fallback>
      </mc:AlternateContent>
      <p:pic>
        <p:nvPicPr>
          <p:cNvPr id="15" name="Obrázek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86" y="6374571"/>
            <a:ext cx="2060571" cy="483429"/>
          </a:xfrm>
          <a:prstGeom prst="rect">
            <a:avLst/>
          </a:prstGeom>
        </p:spPr>
      </p:pic>
      <p:sp>
        <p:nvSpPr>
          <p:cNvPr id="3" name="Zástupný symbol pro číslo snímku 2"/>
          <p:cNvSpPr>
            <a:spLocks noGrp="1"/>
          </p:cNvSpPr>
          <p:nvPr>
            <p:ph type="sldNum" sz="quarter" idx="12"/>
          </p:nvPr>
        </p:nvSpPr>
        <p:spPr/>
        <p:txBody>
          <a:bodyPr/>
          <a:lstStyle/>
          <a:p>
            <a:pPr>
              <a:defRPr/>
            </a:pPr>
            <a:fld id="{7F85D29B-CEBA-48ED-BF7C-3DA92537335C}" type="slidenum">
              <a:rPr lang="fr-CH" altLang="en-US" smtClean="0"/>
              <a:pPr>
                <a:defRPr/>
              </a:pPr>
              <a:t>105</a:t>
            </a:fld>
            <a:r>
              <a:rPr lang="fr-CH" altLang="en-US"/>
              <a:t> </a:t>
            </a:r>
            <a:endParaRPr lang="fr-FR" altLang="en-US"/>
          </a:p>
        </p:txBody>
      </p:sp>
    </p:spTree>
    <p:extLst>
      <p:ext uri="{BB962C8B-B14F-4D97-AF65-F5344CB8AC3E}">
        <p14:creationId xmlns:p14="http://schemas.microsoft.com/office/powerpoint/2010/main" val="398528484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0683DBE-7F7B-4B0E-DB4C-7A051F6EB269}"/>
              </a:ext>
            </a:extLst>
          </p:cNvPr>
          <p:cNvSpPr>
            <a:spLocks noGrp="1"/>
          </p:cNvSpPr>
          <p:nvPr>
            <p:ph type="title"/>
          </p:nvPr>
        </p:nvSpPr>
        <p:spPr/>
        <p:txBody>
          <a:bodyPr/>
          <a:lstStyle/>
          <a:p>
            <a:r>
              <a:rPr lang="en-US" dirty="0"/>
              <a:t>S²: for example</a:t>
            </a:r>
            <a:r>
              <a:rPr lang="el-GR" dirty="0">
                <a:latin typeface="Cambria Math" panose="02040503050406030204" pitchFamily="18" charset="0"/>
                <a:ea typeface="Cambria Math" panose="02040503050406030204" pitchFamily="18" charset="0"/>
              </a:rPr>
              <a:t> γγ</a:t>
            </a:r>
            <a:r>
              <a:rPr lang="en-US" dirty="0">
                <a:latin typeface="Cambria Math" panose="02040503050406030204" pitchFamily="18" charset="0"/>
                <a:ea typeface="Cambria Math" panose="02040503050406030204" pitchFamily="18" charset="0"/>
              </a:rPr>
              <a:t> </a:t>
            </a:r>
            <a:r>
              <a:rPr lang="el-GR" dirty="0">
                <a:latin typeface="Cambria Math" panose="02040503050406030204" pitchFamily="18" charset="0"/>
                <a:ea typeface="Cambria Math" panose="02040503050406030204" pitchFamily="18" charset="0"/>
                <a:cs typeface="Arial" panose="020B0604020202020204" pitchFamily="34" charset="0"/>
              </a:rPr>
              <a:t>→</a:t>
            </a:r>
            <a:r>
              <a:rPr lang="en-US" dirty="0">
                <a:latin typeface="Cambria Math" panose="02040503050406030204" pitchFamily="18" charset="0"/>
                <a:ea typeface="Cambria Math" panose="02040503050406030204" pitchFamily="18" charset="0"/>
                <a:cs typeface="Arial" panose="020B0604020202020204" pitchFamily="34" charset="0"/>
              </a:rPr>
              <a:t> </a:t>
            </a:r>
            <a:r>
              <a:rPr lang="en-US" dirty="0" err="1">
                <a:latin typeface="Cambria Math" panose="02040503050406030204" pitchFamily="18" charset="0"/>
                <a:ea typeface="Cambria Math" panose="02040503050406030204" pitchFamily="18" charset="0"/>
                <a:cs typeface="Arial" panose="020B0604020202020204" pitchFamily="34" charset="0"/>
              </a:rPr>
              <a:t>ll</a:t>
            </a:r>
            <a:r>
              <a:rPr lang="en-US" dirty="0"/>
              <a:t>  </a:t>
            </a:r>
            <a:endParaRPr lang="cs-CZ" dirty="0"/>
          </a:p>
        </p:txBody>
      </p:sp>
      <p:sp>
        <p:nvSpPr>
          <p:cNvPr id="4" name="Zástupný symbol pro zápatí 3">
            <a:extLst>
              <a:ext uri="{FF2B5EF4-FFF2-40B4-BE49-F238E27FC236}">
                <a16:creationId xmlns:a16="http://schemas.microsoft.com/office/drawing/2014/main" id="{8D2FE59D-6B2A-6669-708E-F8818ED2BE6C}"/>
              </a:ext>
            </a:extLst>
          </p:cNvPr>
          <p:cNvSpPr>
            <a:spLocks noGrp="1"/>
          </p:cNvSpPr>
          <p:nvPr>
            <p:ph type="ftr" sz="quarter" idx="11"/>
          </p:nvPr>
        </p:nvSpPr>
        <p:spPr/>
        <p:txBody>
          <a:bodyPr/>
          <a:lstStyle/>
          <a:p>
            <a:pPr>
              <a:defRPr/>
            </a:pPr>
            <a:r>
              <a:rPr lang="en-US"/>
              <a:t>Marek Taševský                        FZU seminar: Exclusivity as a road to New Physics</a:t>
            </a:r>
            <a:endParaRPr lang="fr-FR" i="1">
              <a:solidFill>
                <a:srgbClr val="006666"/>
              </a:solidFill>
            </a:endParaRPr>
          </a:p>
        </p:txBody>
      </p:sp>
      <p:sp>
        <p:nvSpPr>
          <p:cNvPr id="5" name="Zástupný symbol pro číslo snímku 4">
            <a:extLst>
              <a:ext uri="{FF2B5EF4-FFF2-40B4-BE49-F238E27FC236}">
                <a16:creationId xmlns:a16="http://schemas.microsoft.com/office/drawing/2014/main" id="{DF0A6E97-C1E1-571C-C621-1C7188E9625A}"/>
              </a:ext>
            </a:extLst>
          </p:cNvPr>
          <p:cNvSpPr>
            <a:spLocks noGrp="1"/>
          </p:cNvSpPr>
          <p:nvPr>
            <p:ph type="sldNum" sz="quarter" idx="12"/>
          </p:nvPr>
        </p:nvSpPr>
        <p:spPr/>
        <p:txBody>
          <a:bodyPr/>
          <a:lstStyle/>
          <a:p>
            <a:pPr>
              <a:defRPr/>
            </a:pPr>
            <a:fld id="{7F85D29B-CEBA-48ED-BF7C-3DA92537335C}" type="slidenum">
              <a:rPr lang="fr-CH" altLang="en-US" smtClean="0"/>
              <a:pPr>
                <a:defRPr/>
              </a:pPr>
              <a:t>106</a:t>
            </a:fld>
            <a:r>
              <a:rPr lang="fr-CH" altLang="en-US"/>
              <a:t> </a:t>
            </a:r>
            <a:endParaRPr lang="fr-FR" altLang="en-US"/>
          </a:p>
        </p:txBody>
      </p:sp>
      <p:pic>
        <p:nvPicPr>
          <p:cNvPr id="7" name="Obrázek 6">
            <a:extLst>
              <a:ext uri="{FF2B5EF4-FFF2-40B4-BE49-F238E27FC236}">
                <a16:creationId xmlns:a16="http://schemas.microsoft.com/office/drawing/2014/main" id="{7440ECE4-612C-B3F2-6955-29450C1F3E21}"/>
              </a:ext>
            </a:extLst>
          </p:cNvPr>
          <p:cNvPicPr>
            <a:picLocks noChangeAspect="1"/>
          </p:cNvPicPr>
          <p:nvPr/>
        </p:nvPicPr>
        <p:blipFill>
          <a:blip r:embed="rId2"/>
          <a:stretch>
            <a:fillRect/>
          </a:stretch>
        </p:blipFill>
        <p:spPr>
          <a:xfrm>
            <a:off x="1143000" y="839870"/>
            <a:ext cx="5689600" cy="1712686"/>
          </a:xfrm>
          <a:prstGeom prst="rect">
            <a:avLst/>
          </a:prstGeom>
        </p:spPr>
      </p:pic>
      <p:pic>
        <p:nvPicPr>
          <p:cNvPr id="11" name="Obrázek 10">
            <a:extLst>
              <a:ext uri="{FF2B5EF4-FFF2-40B4-BE49-F238E27FC236}">
                <a16:creationId xmlns:a16="http://schemas.microsoft.com/office/drawing/2014/main" id="{88F4D716-A1A2-83B9-298B-218B6A5FB880}"/>
              </a:ext>
            </a:extLst>
          </p:cNvPr>
          <p:cNvPicPr>
            <a:picLocks noChangeAspect="1"/>
          </p:cNvPicPr>
          <p:nvPr/>
        </p:nvPicPr>
        <p:blipFill>
          <a:blip r:embed="rId3"/>
          <a:stretch>
            <a:fillRect/>
          </a:stretch>
        </p:blipFill>
        <p:spPr>
          <a:xfrm>
            <a:off x="5623560" y="2645517"/>
            <a:ext cx="3901440" cy="2473235"/>
          </a:xfrm>
          <a:prstGeom prst="rect">
            <a:avLst/>
          </a:prstGeom>
        </p:spPr>
      </p:pic>
      <p:sp>
        <p:nvSpPr>
          <p:cNvPr id="14" name="Šipka: doprava 13">
            <a:extLst>
              <a:ext uri="{FF2B5EF4-FFF2-40B4-BE49-F238E27FC236}">
                <a16:creationId xmlns:a16="http://schemas.microsoft.com/office/drawing/2014/main" id="{4D28C6B9-69AE-6B0B-F39F-3CC35A333D2C}"/>
              </a:ext>
            </a:extLst>
          </p:cNvPr>
          <p:cNvSpPr/>
          <p:nvPr/>
        </p:nvSpPr>
        <p:spPr bwMode="auto">
          <a:xfrm>
            <a:off x="4572000" y="3281651"/>
            <a:ext cx="978408" cy="484632"/>
          </a:xfrm>
          <a:prstGeom prst="rightArrow">
            <a:avLst/>
          </a:prstGeom>
          <a:solidFill>
            <a:srgbClr val="7030A0"/>
          </a:solidFill>
          <a:ln>
            <a:noFill/>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600" b="0" i="0" u="none" strike="noStrike" cap="none" normalizeH="0" baseline="0">
              <a:ln>
                <a:noFill/>
              </a:ln>
              <a:solidFill>
                <a:srgbClr val="0000CC"/>
              </a:solidFill>
              <a:effectLst/>
              <a:latin typeface="Arial" charset="0"/>
            </a:endParaRPr>
          </a:p>
        </p:txBody>
      </p:sp>
      <p:pic>
        <p:nvPicPr>
          <p:cNvPr id="15" name="Obrázek 14">
            <a:extLst>
              <a:ext uri="{FF2B5EF4-FFF2-40B4-BE49-F238E27FC236}">
                <a16:creationId xmlns:a16="http://schemas.microsoft.com/office/drawing/2014/main" id="{1F2BBCA8-0CE3-BD20-15E1-6BD9737C02D3}"/>
              </a:ext>
            </a:extLst>
          </p:cNvPr>
          <p:cNvPicPr>
            <a:picLocks noChangeAspect="1"/>
          </p:cNvPicPr>
          <p:nvPr/>
        </p:nvPicPr>
        <p:blipFill>
          <a:blip r:embed="rId4"/>
          <a:stretch>
            <a:fillRect/>
          </a:stretch>
        </p:blipFill>
        <p:spPr>
          <a:xfrm>
            <a:off x="309282" y="2558200"/>
            <a:ext cx="4183470" cy="2545027"/>
          </a:xfrm>
          <a:prstGeom prst="rect">
            <a:avLst/>
          </a:prstGeom>
        </p:spPr>
      </p:pic>
      <mc:AlternateContent xmlns:mc="http://schemas.openxmlformats.org/markup-compatibility/2006" xmlns:a14="http://schemas.microsoft.com/office/drawing/2010/main">
        <mc:Choice Requires="a14">
          <p:sp>
            <p:nvSpPr>
              <p:cNvPr id="16" name="TextovéPole 15">
                <a:extLst>
                  <a:ext uri="{FF2B5EF4-FFF2-40B4-BE49-F238E27FC236}">
                    <a16:creationId xmlns:a16="http://schemas.microsoft.com/office/drawing/2014/main" id="{258A494D-BA38-DC31-642B-F4C7D4E40C70}"/>
                  </a:ext>
                </a:extLst>
              </p:cNvPr>
              <p:cNvSpPr txBox="1"/>
              <p:nvPr/>
            </p:nvSpPr>
            <p:spPr>
              <a:xfrm>
                <a:off x="424592" y="5256162"/>
                <a:ext cx="4757008" cy="1200329"/>
              </a:xfrm>
              <a:prstGeom prst="rect">
                <a:avLst/>
              </a:prstGeom>
              <a:noFill/>
            </p:spPr>
            <p:txBody>
              <a:bodyPr wrap="none" rtlCol="0">
                <a:spAutoFit/>
              </a:bodyPr>
              <a:lstStyle/>
              <a:p>
                <a14:m>
                  <m:oMath xmlns:m="http://schemas.openxmlformats.org/officeDocument/2006/math">
                    <m:sSup>
                      <m:sSupPr>
                        <m:ctrlPr>
                          <a:rPr lang="en-US" sz="1800" i="1" smtClean="0">
                            <a:solidFill>
                              <a:schemeClr val="tx1"/>
                            </a:solidFill>
                            <a:latin typeface="Cambria Math" panose="02040503050406030204" pitchFamily="18" charset="0"/>
                          </a:rPr>
                        </m:ctrlPr>
                      </m:sSupPr>
                      <m:e>
                        <m:r>
                          <a:rPr lang="en-US" sz="1800" b="0" i="1" smtClean="0">
                            <a:solidFill>
                              <a:schemeClr val="tx1"/>
                            </a:solidFill>
                            <a:latin typeface="Cambria Math" panose="02040503050406030204" pitchFamily="18" charset="0"/>
                          </a:rPr>
                          <m:t>𝑆</m:t>
                        </m:r>
                      </m:e>
                      <m:sup>
                        <m:r>
                          <a:rPr lang="en-US" sz="1800" b="0" i="1" smtClean="0">
                            <a:solidFill>
                              <a:schemeClr val="tx1"/>
                            </a:solidFill>
                            <a:latin typeface="Cambria Math" panose="02040503050406030204" pitchFamily="18" charset="0"/>
                          </a:rPr>
                          <m:t>2</m:t>
                        </m:r>
                      </m:sup>
                    </m:sSup>
                    <m:r>
                      <a:rPr lang="en-US" sz="1800" b="0" i="1" smtClean="0">
                        <a:solidFill>
                          <a:schemeClr val="tx1"/>
                        </a:solidFill>
                        <a:latin typeface="Cambria Math" panose="02040503050406030204" pitchFamily="18" charset="0"/>
                      </a:rPr>
                      <m:t>(</m:t>
                    </m:r>
                    <m:r>
                      <a:rPr lang="en-US" sz="1800" b="0" i="1" smtClean="0">
                        <a:solidFill>
                          <a:schemeClr val="tx1"/>
                        </a:solidFill>
                        <a:latin typeface="Cambria Math" panose="02040503050406030204" pitchFamily="18" charset="0"/>
                      </a:rPr>
                      <m:t>𝐸𝐿</m:t>
                    </m:r>
                    <m:r>
                      <a:rPr lang="en-US" sz="1800" b="0" i="1" smtClean="0">
                        <a:solidFill>
                          <a:schemeClr val="tx1"/>
                        </a:solidFill>
                        <a:latin typeface="Cambria Math" panose="02040503050406030204" pitchFamily="18" charset="0"/>
                      </a:rPr>
                      <m:t>)</m:t>
                    </m:r>
                  </m:oMath>
                </a14:m>
                <a:r>
                  <a:rPr lang="en-US" sz="1800" dirty="0">
                    <a:solidFill>
                      <a:schemeClr val="tx1"/>
                    </a:solidFill>
                  </a:rPr>
                  <a:t> &gt; </a:t>
                </a:r>
                <a14:m>
                  <m:oMath xmlns:m="http://schemas.openxmlformats.org/officeDocument/2006/math">
                    <m:sSup>
                      <m:sSupPr>
                        <m:ctrlPr>
                          <a:rPr lang="en-US" sz="1800" i="1" smtClean="0">
                            <a:solidFill>
                              <a:schemeClr val="tx1"/>
                            </a:solidFill>
                            <a:latin typeface="Cambria Math" panose="02040503050406030204" pitchFamily="18" charset="0"/>
                          </a:rPr>
                        </m:ctrlPr>
                      </m:sSupPr>
                      <m:e>
                        <m:r>
                          <a:rPr lang="en-US" sz="1800" b="0" i="1" smtClean="0">
                            <a:solidFill>
                              <a:schemeClr val="tx1"/>
                            </a:solidFill>
                            <a:latin typeface="Cambria Math" panose="02040503050406030204" pitchFamily="18" charset="0"/>
                          </a:rPr>
                          <m:t>𝑆</m:t>
                        </m:r>
                      </m:e>
                      <m:sup>
                        <m:r>
                          <a:rPr lang="en-US" sz="1800" b="0" i="1" smtClean="0">
                            <a:solidFill>
                              <a:schemeClr val="tx1"/>
                            </a:solidFill>
                            <a:latin typeface="Cambria Math" panose="02040503050406030204" pitchFamily="18" charset="0"/>
                          </a:rPr>
                          <m:t>2</m:t>
                        </m:r>
                      </m:sup>
                    </m:sSup>
                    <m:d>
                      <m:dPr>
                        <m:ctrlPr>
                          <a:rPr lang="en-US" sz="1800" b="0" i="1" smtClean="0">
                            <a:solidFill>
                              <a:schemeClr val="tx1"/>
                            </a:solidFill>
                            <a:latin typeface="Cambria Math" panose="02040503050406030204" pitchFamily="18" charset="0"/>
                          </a:rPr>
                        </m:ctrlPr>
                      </m:dPr>
                      <m:e>
                        <m:r>
                          <a:rPr lang="en-US" sz="1800" b="0" i="1" smtClean="0">
                            <a:solidFill>
                              <a:schemeClr val="tx1"/>
                            </a:solidFill>
                            <a:latin typeface="Cambria Math" panose="02040503050406030204" pitchFamily="18" charset="0"/>
                          </a:rPr>
                          <m:t>𝑆𝐷</m:t>
                        </m:r>
                      </m:e>
                    </m:d>
                  </m:oMath>
                </a14:m>
                <a:r>
                  <a:rPr lang="en-US" sz="1800" dirty="0">
                    <a:solidFill>
                      <a:schemeClr val="tx1"/>
                    </a:solidFill>
                  </a:rPr>
                  <a:t> &gt; </a:t>
                </a:r>
                <a14:m>
                  <m:oMath xmlns:m="http://schemas.openxmlformats.org/officeDocument/2006/math">
                    <m:sSup>
                      <m:sSupPr>
                        <m:ctrlPr>
                          <a:rPr lang="en-US" sz="1800" i="1" smtClean="0">
                            <a:solidFill>
                              <a:schemeClr val="tx1"/>
                            </a:solidFill>
                            <a:latin typeface="Cambria Math" panose="02040503050406030204" pitchFamily="18" charset="0"/>
                          </a:rPr>
                        </m:ctrlPr>
                      </m:sSupPr>
                      <m:e>
                        <m:r>
                          <a:rPr lang="en-US" sz="1800" b="0" i="1" smtClean="0">
                            <a:solidFill>
                              <a:schemeClr val="tx1"/>
                            </a:solidFill>
                            <a:latin typeface="Cambria Math" panose="02040503050406030204" pitchFamily="18" charset="0"/>
                          </a:rPr>
                          <m:t>𝑆</m:t>
                        </m:r>
                      </m:e>
                      <m:sup>
                        <m:r>
                          <a:rPr lang="en-US" sz="1800" b="0" i="1" smtClean="0">
                            <a:solidFill>
                              <a:schemeClr val="tx1"/>
                            </a:solidFill>
                            <a:latin typeface="Cambria Math" panose="02040503050406030204" pitchFamily="18" charset="0"/>
                          </a:rPr>
                          <m:t>2</m:t>
                        </m:r>
                      </m:sup>
                    </m:sSup>
                    <m:d>
                      <m:dPr>
                        <m:ctrlPr>
                          <a:rPr lang="en-US" sz="1800" b="0" i="1" smtClean="0">
                            <a:solidFill>
                              <a:schemeClr val="tx1"/>
                            </a:solidFill>
                            <a:latin typeface="Cambria Math" panose="02040503050406030204" pitchFamily="18" charset="0"/>
                          </a:rPr>
                        </m:ctrlPr>
                      </m:dPr>
                      <m:e>
                        <m:r>
                          <a:rPr lang="en-US" sz="1800" b="0" i="1" smtClean="0">
                            <a:solidFill>
                              <a:schemeClr val="tx1"/>
                            </a:solidFill>
                            <a:latin typeface="Cambria Math" panose="02040503050406030204" pitchFamily="18" charset="0"/>
                          </a:rPr>
                          <m:t>𝐷𝐷</m:t>
                        </m:r>
                      </m:e>
                    </m:d>
                  </m:oMath>
                </a14:m>
                <a:r>
                  <a:rPr lang="en-US" sz="1800" dirty="0">
                    <a:solidFill>
                      <a:schemeClr val="tx1"/>
                    </a:solidFill>
                  </a:rPr>
                  <a:t> : expected, since </a:t>
                </a:r>
              </a:p>
              <a:p>
                <a14:m>
                  <m:oMath xmlns:m="http://schemas.openxmlformats.org/officeDocument/2006/math">
                    <m:sSub>
                      <m:sSubPr>
                        <m:ctrlPr>
                          <a:rPr lang="en-US" sz="1800" i="1" smtClean="0">
                            <a:solidFill>
                              <a:schemeClr val="tx1"/>
                            </a:solidFill>
                            <a:latin typeface="Cambria Math" panose="02040503050406030204" pitchFamily="18" charset="0"/>
                          </a:rPr>
                        </m:ctrlPr>
                      </m:sSubPr>
                      <m:e>
                        <m:r>
                          <a:rPr lang="en-US" sz="1800" b="0" i="1" smtClean="0">
                            <a:solidFill>
                              <a:schemeClr val="tx1"/>
                            </a:solidFill>
                            <a:latin typeface="Cambria Math" panose="02040503050406030204" pitchFamily="18" charset="0"/>
                          </a:rPr>
                          <m:t>𝑏</m:t>
                        </m:r>
                      </m:e>
                      <m:sub>
                        <m:r>
                          <a:rPr lang="en-US" sz="1800" i="1" smtClean="0">
                            <a:solidFill>
                              <a:schemeClr val="tx1"/>
                            </a:solidFill>
                            <a:latin typeface="Cambria Math" panose="02040503050406030204" pitchFamily="18" charset="0"/>
                          </a:rPr>
                          <m:t>┴</m:t>
                        </m:r>
                      </m:sub>
                    </m:sSub>
                    <m:r>
                      <a:rPr lang="en-US" sz="1800" b="0" i="1" smtClean="0">
                        <a:solidFill>
                          <a:schemeClr val="tx1"/>
                        </a:solidFill>
                        <a:latin typeface="Cambria Math" panose="02040503050406030204" pitchFamily="18" charset="0"/>
                      </a:rPr>
                      <m:t>(</m:t>
                    </m:r>
                    <m:r>
                      <a:rPr lang="en-US" sz="1800" b="0" i="1" smtClean="0">
                        <a:solidFill>
                          <a:schemeClr val="tx1"/>
                        </a:solidFill>
                        <a:latin typeface="Cambria Math" panose="02040503050406030204" pitchFamily="18" charset="0"/>
                      </a:rPr>
                      <m:t>𝐸𝐿</m:t>
                    </m:r>
                  </m:oMath>
                </a14:m>
                <a:r>
                  <a:rPr lang="en-US" sz="1800" dirty="0">
                    <a:solidFill>
                      <a:schemeClr val="tx1"/>
                    </a:solidFill>
                  </a:rPr>
                  <a:t>) &gt; </a:t>
                </a:r>
                <a14:m>
                  <m:oMath xmlns:m="http://schemas.openxmlformats.org/officeDocument/2006/math">
                    <m:sSub>
                      <m:sSubPr>
                        <m:ctrlPr>
                          <a:rPr lang="en-US"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𝑏</m:t>
                        </m:r>
                      </m:e>
                      <m:sub>
                        <m:r>
                          <a:rPr lang="en-US" sz="1800" i="1">
                            <a:solidFill>
                              <a:schemeClr val="tx1"/>
                            </a:solidFill>
                            <a:latin typeface="Cambria Math" panose="02040503050406030204" pitchFamily="18" charset="0"/>
                          </a:rPr>
                          <m:t>┴</m:t>
                        </m:r>
                      </m:sub>
                    </m:sSub>
                    <m:r>
                      <a:rPr lang="en-US" sz="1800" i="1">
                        <a:solidFill>
                          <a:schemeClr val="tx1"/>
                        </a:solidFill>
                        <a:latin typeface="Cambria Math" panose="02040503050406030204" pitchFamily="18" charset="0"/>
                      </a:rPr>
                      <m:t>(</m:t>
                    </m:r>
                    <m:r>
                      <a:rPr lang="en-US" sz="1800" b="0" i="1" smtClean="0">
                        <a:solidFill>
                          <a:schemeClr val="tx1"/>
                        </a:solidFill>
                        <a:latin typeface="Cambria Math" panose="02040503050406030204" pitchFamily="18" charset="0"/>
                      </a:rPr>
                      <m:t>𝑆𝐷</m:t>
                    </m:r>
                  </m:oMath>
                </a14:m>
                <a:r>
                  <a:rPr lang="en-US" sz="1800" dirty="0">
                    <a:solidFill>
                      <a:schemeClr val="tx1"/>
                    </a:solidFill>
                  </a:rPr>
                  <a:t>) &gt; </a:t>
                </a:r>
                <a14:m>
                  <m:oMath xmlns:m="http://schemas.openxmlformats.org/officeDocument/2006/math">
                    <m:sSub>
                      <m:sSubPr>
                        <m:ctrlPr>
                          <a:rPr lang="en-US"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𝑏</m:t>
                        </m:r>
                      </m:e>
                      <m:sub>
                        <m:r>
                          <a:rPr lang="en-US" sz="1800" i="1">
                            <a:solidFill>
                              <a:schemeClr val="tx1"/>
                            </a:solidFill>
                            <a:latin typeface="Cambria Math" panose="02040503050406030204" pitchFamily="18" charset="0"/>
                          </a:rPr>
                          <m:t>┴</m:t>
                        </m:r>
                      </m:sub>
                    </m:sSub>
                    <m:r>
                      <a:rPr lang="en-US" sz="1800" i="1">
                        <a:solidFill>
                          <a:schemeClr val="tx1"/>
                        </a:solidFill>
                        <a:latin typeface="Cambria Math" panose="02040503050406030204" pitchFamily="18" charset="0"/>
                      </a:rPr>
                      <m:t>(</m:t>
                    </m:r>
                    <m:r>
                      <a:rPr lang="en-US" sz="1800" b="0" i="1" smtClean="0">
                        <a:solidFill>
                          <a:schemeClr val="tx1"/>
                        </a:solidFill>
                        <a:latin typeface="Cambria Math" panose="02040503050406030204" pitchFamily="18" charset="0"/>
                      </a:rPr>
                      <m:t>𝐷𝐷</m:t>
                    </m:r>
                  </m:oMath>
                </a14:m>
                <a:r>
                  <a:rPr lang="en-US" sz="1800" dirty="0">
                    <a:solidFill>
                      <a:schemeClr val="tx1"/>
                    </a:solidFill>
                  </a:rPr>
                  <a:t>). </a:t>
                </a:r>
              </a:p>
              <a:p>
                <a:endParaRPr lang="en-US" sz="1800" dirty="0">
                  <a:solidFill>
                    <a:schemeClr val="tx1"/>
                  </a:solidFill>
                </a:endParaRPr>
              </a:p>
              <a:p>
                <a14:m>
                  <m:oMath xmlns:m="http://schemas.openxmlformats.org/officeDocument/2006/math">
                    <m:sSup>
                      <m:sSupPr>
                        <m:ctrlPr>
                          <a:rPr lang="en-US" sz="1800" i="1" smtClean="0">
                            <a:solidFill>
                              <a:schemeClr val="tx1"/>
                            </a:solidFill>
                            <a:latin typeface="Cambria Math" panose="02040503050406030204" pitchFamily="18" charset="0"/>
                          </a:rPr>
                        </m:ctrlPr>
                      </m:sSupPr>
                      <m:e>
                        <m:r>
                          <a:rPr lang="en-US" sz="1800" b="0" i="1" smtClean="0">
                            <a:solidFill>
                              <a:schemeClr val="tx1"/>
                            </a:solidFill>
                            <a:latin typeface="Cambria Math" panose="02040503050406030204" pitchFamily="18" charset="0"/>
                          </a:rPr>
                          <m:t>𝑄</m:t>
                        </m:r>
                      </m:e>
                      <m:sup>
                        <m:r>
                          <a:rPr lang="en-US" sz="1800" b="0" i="1" smtClean="0">
                            <a:solidFill>
                              <a:schemeClr val="tx1"/>
                            </a:solidFill>
                            <a:latin typeface="Cambria Math" panose="02040503050406030204" pitchFamily="18" charset="0"/>
                          </a:rPr>
                          <m:t>2</m:t>
                        </m:r>
                      </m:sup>
                    </m:sSup>
                  </m:oMath>
                </a14:m>
                <a:r>
                  <a:rPr lang="en-US" sz="1800" dirty="0">
                    <a:solidFill>
                      <a:schemeClr val="tx1"/>
                    </a:solidFill>
                  </a:rPr>
                  <a:t> ~ 0 → </a:t>
                </a:r>
                <a14:m>
                  <m:oMath xmlns:m="http://schemas.openxmlformats.org/officeDocument/2006/math">
                    <m:sSub>
                      <m:sSubPr>
                        <m:ctrlPr>
                          <a:rPr lang="en-US"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𝑏</m:t>
                        </m:r>
                      </m:e>
                      <m:sub>
                        <m:r>
                          <a:rPr lang="en-US" sz="1800" i="1">
                            <a:solidFill>
                              <a:schemeClr val="tx1"/>
                            </a:solidFill>
                            <a:latin typeface="Cambria Math" panose="02040503050406030204" pitchFamily="18" charset="0"/>
                          </a:rPr>
                          <m:t>┴</m:t>
                        </m:r>
                      </m:sub>
                    </m:sSub>
                    <m:r>
                      <a:rPr lang="en-US" sz="1800" i="1">
                        <a:solidFill>
                          <a:schemeClr val="tx1"/>
                        </a:solidFill>
                        <a:latin typeface="Cambria Math" panose="02040503050406030204" pitchFamily="18" charset="0"/>
                      </a:rPr>
                      <m:t>(</m:t>
                    </m:r>
                    <m:r>
                      <a:rPr lang="en-US" sz="1800" i="1">
                        <a:solidFill>
                          <a:schemeClr val="tx1"/>
                        </a:solidFill>
                        <a:latin typeface="Cambria Math" panose="02040503050406030204" pitchFamily="18" charset="0"/>
                      </a:rPr>
                      <m:t>𝐸𝐿</m:t>
                    </m:r>
                  </m:oMath>
                </a14:m>
                <a:r>
                  <a:rPr lang="en-US" sz="1800" dirty="0">
                    <a:solidFill>
                      <a:schemeClr val="tx1"/>
                    </a:solidFill>
                  </a:rPr>
                  <a:t>) large → </a:t>
                </a:r>
                <a14:m>
                  <m:oMath xmlns:m="http://schemas.openxmlformats.org/officeDocument/2006/math">
                    <m:sSup>
                      <m:sSupPr>
                        <m:ctrlPr>
                          <a:rPr lang="en-US" sz="1800" i="1" smtClean="0">
                            <a:solidFill>
                              <a:schemeClr val="tx1"/>
                            </a:solidFill>
                            <a:latin typeface="Cambria Math" panose="02040503050406030204" pitchFamily="18" charset="0"/>
                          </a:rPr>
                        </m:ctrlPr>
                      </m:sSupPr>
                      <m:e>
                        <m:r>
                          <a:rPr lang="en-US" sz="1800" b="0" i="1" smtClean="0">
                            <a:solidFill>
                              <a:schemeClr val="tx1"/>
                            </a:solidFill>
                            <a:latin typeface="Cambria Math" panose="02040503050406030204" pitchFamily="18" charset="0"/>
                          </a:rPr>
                          <m:t>𝑆</m:t>
                        </m:r>
                      </m:e>
                      <m:sup>
                        <m:r>
                          <a:rPr lang="en-US" sz="1800" b="0" i="1" smtClean="0">
                            <a:solidFill>
                              <a:schemeClr val="tx1"/>
                            </a:solidFill>
                            <a:latin typeface="Cambria Math" panose="02040503050406030204" pitchFamily="18" charset="0"/>
                          </a:rPr>
                          <m:t>2</m:t>
                        </m:r>
                      </m:sup>
                    </m:sSup>
                  </m:oMath>
                </a14:m>
                <a:r>
                  <a:rPr lang="en-US" sz="1800" dirty="0">
                    <a:solidFill>
                      <a:schemeClr val="tx1"/>
                    </a:solidFill>
                  </a:rPr>
                  <a:t> ~ 1 </a:t>
                </a:r>
              </a:p>
            </p:txBody>
          </p:sp>
        </mc:Choice>
        <mc:Fallback xmlns="">
          <p:sp>
            <p:nvSpPr>
              <p:cNvPr id="16" name="TextovéPole 15">
                <a:extLst>
                  <a:ext uri="{FF2B5EF4-FFF2-40B4-BE49-F238E27FC236}">
                    <a16:creationId xmlns:a16="http://schemas.microsoft.com/office/drawing/2014/main" id="{258A494D-BA38-DC31-642B-F4C7D4E40C70}"/>
                  </a:ext>
                </a:extLst>
              </p:cNvPr>
              <p:cNvSpPr txBox="1">
                <a:spLocks noRot="1" noChangeAspect="1" noMove="1" noResize="1" noEditPoints="1" noAdjustHandles="1" noChangeArrowheads="1" noChangeShapeType="1" noTextEdit="1"/>
              </p:cNvSpPr>
              <p:nvPr/>
            </p:nvSpPr>
            <p:spPr>
              <a:xfrm>
                <a:off x="424592" y="5256162"/>
                <a:ext cx="4757008" cy="1200329"/>
              </a:xfrm>
              <a:prstGeom prst="rect">
                <a:avLst/>
              </a:prstGeom>
              <a:blipFill>
                <a:blip r:embed="rId5"/>
                <a:stretch>
                  <a:fillRect l="-256" t="-2538" b="-7107"/>
                </a:stretch>
              </a:blipFill>
            </p:spPr>
            <p:txBody>
              <a:bodyPr/>
              <a:lstStyle/>
              <a:p>
                <a:r>
                  <a:rPr lang="cs-CZ">
                    <a:noFill/>
                  </a:rPr>
                  <a:t> </a:t>
                </a:r>
              </a:p>
            </p:txBody>
          </p:sp>
        </mc:Fallback>
      </mc:AlternateContent>
      <p:sp>
        <p:nvSpPr>
          <p:cNvPr id="17" name="TextovéPole 16">
            <a:extLst>
              <a:ext uri="{FF2B5EF4-FFF2-40B4-BE49-F238E27FC236}">
                <a16:creationId xmlns:a16="http://schemas.microsoft.com/office/drawing/2014/main" id="{9281378E-8638-1B73-6F01-3CF10C2265C6}"/>
              </a:ext>
            </a:extLst>
          </p:cNvPr>
          <p:cNvSpPr txBox="1"/>
          <p:nvPr/>
        </p:nvSpPr>
        <p:spPr>
          <a:xfrm>
            <a:off x="7155556" y="644403"/>
            <a:ext cx="2521844" cy="400110"/>
          </a:xfrm>
          <a:prstGeom prst="rect">
            <a:avLst/>
          </a:prstGeom>
          <a:solidFill>
            <a:srgbClr val="CCFFFF"/>
          </a:solidFill>
          <a:ln w="28575">
            <a:solidFill>
              <a:srgbClr val="002060"/>
            </a:solidFill>
          </a:ln>
        </p:spPr>
        <p:txBody>
          <a:bodyPr wrap="none" rtlCol="0">
            <a:spAutoFit/>
          </a:bodyPr>
          <a:lstStyle/>
          <a:p>
            <a:r>
              <a:rPr lang="en-US" sz="2000" b="1" dirty="0">
                <a:solidFill>
                  <a:srgbClr val="FF0000"/>
                </a:solidFill>
              </a:rPr>
              <a:t>EPJC 80 (2020) 925</a:t>
            </a:r>
            <a:endParaRPr lang="en-US" sz="2000" dirty="0">
              <a:solidFill>
                <a:srgbClr val="FF0000"/>
              </a:solidFill>
            </a:endParaRPr>
          </a:p>
        </p:txBody>
      </p:sp>
      <p:pic>
        <p:nvPicPr>
          <p:cNvPr id="6" name="Obrázek 5">
            <a:extLst>
              <a:ext uri="{FF2B5EF4-FFF2-40B4-BE49-F238E27FC236}">
                <a16:creationId xmlns:a16="http://schemas.microsoft.com/office/drawing/2014/main" id="{863E623B-D5C4-A85A-7C1E-5E5D5DF544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86" y="6374571"/>
            <a:ext cx="2060571" cy="483429"/>
          </a:xfrm>
          <a:prstGeom prst="rect">
            <a:avLst/>
          </a:prstGeom>
        </p:spPr>
      </p:pic>
    </p:spTree>
    <p:extLst>
      <p:ext uri="{BB962C8B-B14F-4D97-AF65-F5344CB8AC3E}">
        <p14:creationId xmlns:p14="http://schemas.microsoft.com/office/powerpoint/2010/main" val="88353390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2"/>
          <p:cNvSpPr>
            <a:spLocks noGrp="1" noChangeArrowheads="1"/>
          </p:cNvSpPr>
          <p:nvPr>
            <p:ph type="title"/>
          </p:nvPr>
        </p:nvSpPr>
        <p:spPr/>
        <p:txBody>
          <a:bodyPr/>
          <a:lstStyle/>
          <a:p>
            <a:pPr eaLnBrk="1" hangingPunct="1"/>
            <a:r>
              <a:rPr lang="en-US" altLang="en-US" sz="2800"/>
              <a:t>Evidence of exclusive dijets at Tevatron</a:t>
            </a:r>
            <a:endParaRPr lang="cs-CZ" altLang="en-US" sz="2800"/>
          </a:p>
        </p:txBody>
      </p:sp>
      <p:pic>
        <p:nvPicPr>
          <p:cNvPr id="8198"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5486400" y="838200"/>
            <a:ext cx="4205288" cy="2755900"/>
          </a:xfrm>
          <a:noFill/>
          <a:extLst>
            <a:ext uri="{91240B29-F687-4F45-9708-019B960494DF}">
              <a14:hiddenLine xmlns:a14="http://schemas.microsoft.com/office/drawing/2010/main" w="47625" cap="flat" cmpd="sng" algn="ctr">
                <a:solidFill>
                  <a:srgbClr val="CC0000"/>
                </a:solidFill>
                <a:prstDash val="solid"/>
                <a:miter lim="800000"/>
                <a:headEnd/>
                <a:tailEnd/>
              </a14:hiddenLine>
            </a:ext>
          </a:extLst>
        </p:spPr>
      </p:pic>
      <p:pic>
        <p:nvPicPr>
          <p:cNvPr id="819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38200"/>
            <a:ext cx="4171950" cy="255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47625" algn="ctr">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4338638"/>
            <a:ext cx="3360738" cy="251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47625" algn="ctr">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01" name="Text Box 8"/>
          <p:cNvSpPr txBox="1">
            <a:spLocks noChangeArrowheads="1"/>
          </p:cNvSpPr>
          <p:nvPr/>
        </p:nvSpPr>
        <p:spPr bwMode="auto">
          <a:xfrm>
            <a:off x="5778500" y="3962400"/>
            <a:ext cx="3822700" cy="338138"/>
          </a:xfrm>
          <a:prstGeom prst="rect">
            <a:avLst/>
          </a:prstGeom>
          <a:solidFill>
            <a:srgbClr val="CCFFFF"/>
          </a:solidFill>
          <a:ln w="28575"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a:solidFill>
                  <a:schemeClr val="tx1"/>
                </a:solidFill>
                <a:latin typeface="Comic Sans MS" panose="030F0702030302020204" pitchFamily="66" charset="0"/>
              </a:defRPr>
            </a:lvl1pPr>
            <a:lvl2pPr marL="742950" indent="-285750" eaLnBrk="0" hangingPunct="0">
              <a:spcBef>
                <a:spcPct val="20000"/>
              </a:spcBef>
              <a:buChar char="–"/>
              <a:defRPr>
                <a:solidFill>
                  <a:schemeClr val="tx1"/>
                </a:solidFill>
                <a:latin typeface="Comic Sans MS" panose="030F0702030302020204" pitchFamily="66" charset="0"/>
              </a:defRPr>
            </a:lvl2pPr>
            <a:lvl3pPr marL="1143000" indent="-228600" eaLnBrk="0" hangingPunct="0">
              <a:spcBef>
                <a:spcPct val="20000"/>
              </a:spcBef>
              <a:buChar char="•"/>
              <a:defRPr>
                <a:solidFill>
                  <a:schemeClr val="tx1"/>
                </a:solidFill>
                <a:latin typeface="Comic Sans MS" panose="030F0702030302020204" pitchFamily="66" charset="0"/>
              </a:defRPr>
            </a:lvl3pPr>
            <a:lvl4pPr marL="1600200" indent="-228600" eaLnBrk="0" hangingPunct="0">
              <a:spcBef>
                <a:spcPct val="20000"/>
              </a:spcBef>
              <a:buChar char="–"/>
              <a:defRPr>
                <a:solidFill>
                  <a:schemeClr val="tx1"/>
                </a:solidFill>
                <a:latin typeface="Comic Sans MS" panose="030F0702030302020204" pitchFamily="66" charset="0"/>
              </a:defRPr>
            </a:lvl4pPr>
            <a:lvl5pPr marL="2057400" indent="-228600" eaLnBrk="0" hangingPunct="0">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eaLnBrk="1" hangingPunct="1">
              <a:spcBef>
                <a:spcPct val="0"/>
              </a:spcBef>
              <a:buFontTx/>
              <a:buNone/>
            </a:pPr>
            <a:r>
              <a:rPr lang="en-US" altLang="en-US" b="1">
                <a:solidFill>
                  <a:srgbClr val="0000CC"/>
                </a:solidFill>
                <a:latin typeface="Times New Roman" panose="02020603050405020304" pitchFamily="18" charset="0"/>
              </a:rPr>
              <a:t>Suppression of bƃ production as expected</a:t>
            </a:r>
            <a:endParaRPr lang="el-GR" altLang="en-US" b="1">
              <a:solidFill>
                <a:srgbClr val="0000CC"/>
              </a:solidFill>
              <a:latin typeface="Times New Roman" panose="02020603050405020304" pitchFamily="18" charset="0"/>
            </a:endParaRPr>
          </a:p>
        </p:txBody>
      </p:sp>
      <p:sp>
        <p:nvSpPr>
          <p:cNvPr id="8202" name="Text Box 10"/>
          <p:cNvSpPr txBox="1">
            <a:spLocks noChangeArrowheads="1"/>
          </p:cNvSpPr>
          <p:nvPr/>
        </p:nvSpPr>
        <p:spPr bwMode="auto">
          <a:xfrm>
            <a:off x="381000" y="3581400"/>
            <a:ext cx="3549650" cy="338138"/>
          </a:xfrm>
          <a:prstGeom prst="rect">
            <a:avLst/>
          </a:prstGeom>
          <a:solidFill>
            <a:srgbClr val="CCFFFF"/>
          </a:solidFill>
          <a:ln w="28575"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a:solidFill>
                  <a:schemeClr val="tx1"/>
                </a:solidFill>
                <a:latin typeface="Comic Sans MS" panose="030F0702030302020204" pitchFamily="66" charset="0"/>
              </a:defRPr>
            </a:lvl1pPr>
            <a:lvl2pPr marL="742950" indent="-285750" eaLnBrk="0" hangingPunct="0">
              <a:spcBef>
                <a:spcPct val="20000"/>
              </a:spcBef>
              <a:buChar char="–"/>
              <a:defRPr>
                <a:solidFill>
                  <a:schemeClr val="tx1"/>
                </a:solidFill>
                <a:latin typeface="Comic Sans MS" panose="030F0702030302020204" pitchFamily="66" charset="0"/>
              </a:defRPr>
            </a:lvl2pPr>
            <a:lvl3pPr marL="1143000" indent="-228600" eaLnBrk="0" hangingPunct="0">
              <a:spcBef>
                <a:spcPct val="20000"/>
              </a:spcBef>
              <a:buChar char="•"/>
              <a:defRPr>
                <a:solidFill>
                  <a:schemeClr val="tx1"/>
                </a:solidFill>
                <a:latin typeface="Comic Sans MS" panose="030F0702030302020204" pitchFamily="66" charset="0"/>
              </a:defRPr>
            </a:lvl3pPr>
            <a:lvl4pPr marL="1600200" indent="-228600" eaLnBrk="0" hangingPunct="0">
              <a:spcBef>
                <a:spcPct val="20000"/>
              </a:spcBef>
              <a:buChar char="–"/>
              <a:defRPr>
                <a:solidFill>
                  <a:schemeClr val="tx1"/>
                </a:solidFill>
                <a:latin typeface="Comic Sans MS" panose="030F0702030302020204" pitchFamily="66" charset="0"/>
              </a:defRPr>
            </a:lvl4pPr>
            <a:lvl5pPr marL="2057400" indent="-228600" eaLnBrk="0" hangingPunct="0">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eaLnBrk="1" hangingPunct="1">
              <a:spcBef>
                <a:spcPct val="0"/>
              </a:spcBef>
              <a:buFontTx/>
              <a:buNone/>
            </a:pPr>
            <a:r>
              <a:rPr lang="en-US" altLang="en-US" b="1">
                <a:solidFill>
                  <a:srgbClr val="0000CC"/>
                </a:solidFill>
                <a:latin typeface="Times New Roman" panose="02020603050405020304" pitchFamily="18" charset="0"/>
              </a:rPr>
              <a:t>Data consistent with KMR predictions</a:t>
            </a:r>
            <a:endParaRPr lang="cs-CZ" altLang="en-US" b="1">
              <a:solidFill>
                <a:srgbClr val="0000CC"/>
              </a:solidFill>
              <a:latin typeface="Times New Roman" panose="02020603050405020304" pitchFamily="18" charset="0"/>
            </a:endParaRPr>
          </a:p>
        </p:txBody>
      </p:sp>
      <p:sp>
        <p:nvSpPr>
          <p:cNvPr id="8203" name="Text Box 11"/>
          <p:cNvSpPr txBox="1">
            <a:spLocks noChangeArrowheads="1"/>
          </p:cNvSpPr>
          <p:nvPr/>
        </p:nvSpPr>
        <p:spPr bwMode="auto">
          <a:xfrm>
            <a:off x="4191000" y="2743200"/>
            <a:ext cx="1703388" cy="1077913"/>
          </a:xfrm>
          <a:prstGeom prst="rect">
            <a:avLst/>
          </a:prstGeom>
          <a:solidFill>
            <a:srgbClr val="CCFFFF"/>
          </a:solidFill>
          <a:ln w="28575"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a:solidFill>
                  <a:schemeClr val="tx1"/>
                </a:solidFill>
                <a:latin typeface="Comic Sans MS" panose="030F0702030302020204" pitchFamily="66" charset="0"/>
              </a:defRPr>
            </a:lvl1pPr>
            <a:lvl2pPr marL="742950" indent="-285750" eaLnBrk="0" hangingPunct="0">
              <a:spcBef>
                <a:spcPct val="20000"/>
              </a:spcBef>
              <a:buChar char="–"/>
              <a:defRPr>
                <a:solidFill>
                  <a:schemeClr val="tx1"/>
                </a:solidFill>
                <a:latin typeface="Comic Sans MS" panose="030F0702030302020204" pitchFamily="66" charset="0"/>
              </a:defRPr>
            </a:lvl2pPr>
            <a:lvl3pPr marL="1143000" indent="-228600" eaLnBrk="0" hangingPunct="0">
              <a:spcBef>
                <a:spcPct val="20000"/>
              </a:spcBef>
              <a:buChar char="•"/>
              <a:defRPr>
                <a:solidFill>
                  <a:schemeClr val="tx1"/>
                </a:solidFill>
                <a:latin typeface="Comic Sans MS" panose="030F0702030302020204" pitchFamily="66" charset="0"/>
              </a:defRPr>
            </a:lvl3pPr>
            <a:lvl4pPr marL="1600200" indent="-228600" eaLnBrk="0" hangingPunct="0">
              <a:spcBef>
                <a:spcPct val="20000"/>
              </a:spcBef>
              <a:buChar char="–"/>
              <a:defRPr>
                <a:solidFill>
                  <a:schemeClr val="tx1"/>
                </a:solidFill>
                <a:latin typeface="Comic Sans MS" panose="030F0702030302020204" pitchFamily="66" charset="0"/>
              </a:defRPr>
            </a:lvl4pPr>
            <a:lvl5pPr marL="2057400" indent="-228600" eaLnBrk="0" hangingPunct="0">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eaLnBrk="1" hangingPunct="1">
              <a:spcBef>
                <a:spcPct val="0"/>
              </a:spcBef>
              <a:buFontTx/>
              <a:buNone/>
            </a:pPr>
            <a:r>
              <a:rPr lang="en-US" altLang="en-US" b="1">
                <a:solidFill>
                  <a:srgbClr val="0000CC"/>
                </a:solidFill>
                <a:latin typeface="Times New Roman" panose="02020603050405020304" pitchFamily="18" charset="0"/>
              </a:rPr>
              <a:t>E</a:t>
            </a:r>
            <a:r>
              <a:rPr lang="en-US" altLang="en-US" b="1" baseline="-25000">
                <a:solidFill>
                  <a:srgbClr val="0000CC"/>
                </a:solidFill>
                <a:latin typeface="Times New Roman" panose="02020603050405020304" pitchFamily="18" charset="0"/>
              </a:rPr>
              <a:t>Tjet </a:t>
            </a:r>
            <a:r>
              <a:rPr lang="en-US" altLang="en-US" b="1">
                <a:solidFill>
                  <a:srgbClr val="0000CC"/>
                </a:solidFill>
                <a:latin typeface="Times New Roman" panose="02020603050405020304" pitchFamily="18" charset="0"/>
              </a:rPr>
              <a:t>&gt; 10 GeV &amp; </a:t>
            </a:r>
          </a:p>
          <a:p>
            <a:pPr eaLnBrk="1" hangingPunct="1">
              <a:spcBef>
                <a:spcPct val="0"/>
              </a:spcBef>
              <a:buFontTx/>
              <a:buNone/>
            </a:pPr>
            <a:r>
              <a:rPr lang="en-US" altLang="en-US" b="1">
                <a:solidFill>
                  <a:srgbClr val="0000CC"/>
                </a:solidFill>
                <a:latin typeface="Times New Roman" panose="02020603050405020304" pitchFamily="18" charset="0"/>
              </a:rPr>
              <a:t>R</a:t>
            </a:r>
            <a:r>
              <a:rPr lang="en-US" altLang="en-US" b="1" baseline="-25000">
                <a:solidFill>
                  <a:srgbClr val="0000CC"/>
                </a:solidFill>
                <a:latin typeface="Times New Roman" panose="02020603050405020304" pitchFamily="18" charset="0"/>
              </a:rPr>
              <a:t>JJ</a:t>
            </a:r>
            <a:r>
              <a:rPr lang="en-US" altLang="en-US" b="1">
                <a:solidFill>
                  <a:srgbClr val="0000CC"/>
                </a:solidFill>
                <a:latin typeface="Times New Roman" panose="02020603050405020304" pitchFamily="18" charset="0"/>
              </a:rPr>
              <a:t> &gt;0.8: </a:t>
            </a:r>
          </a:p>
          <a:p>
            <a:pPr eaLnBrk="1" hangingPunct="1">
              <a:spcBef>
                <a:spcPct val="0"/>
              </a:spcBef>
              <a:buFontTx/>
              <a:buNone/>
            </a:pPr>
            <a:r>
              <a:rPr lang="en-US" altLang="en-US" b="1">
                <a:solidFill>
                  <a:srgbClr val="0000CC"/>
                </a:solidFill>
                <a:latin typeface="Times New Roman" panose="02020603050405020304" pitchFamily="18" charset="0"/>
              </a:rPr>
              <a:t>CED with </a:t>
            </a:r>
          </a:p>
          <a:p>
            <a:pPr eaLnBrk="1" hangingPunct="1">
              <a:spcBef>
                <a:spcPct val="0"/>
              </a:spcBef>
              <a:buFontTx/>
              <a:buNone/>
            </a:pPr>
            <a:r>
              <a:rPr lang="en-US" altLang="en-US" b="1">
                <a:solidFill>
                  <a:srgbClr val="0000CC"/>
                </a:solidFill>
                <a:latin typeface="Times New Roman" panose="02020603050405020304" pitchFamily="18" charset="0"/>
              </a:rPr>
              <a:t>significance of 6</a:t>
            </a:r>
            <a:r>
              <a:rPr lang="el-GR" altLang="en-US" b="1">
                <a:solidFill>
                  <a:srgbClr val="0000CC"/>
                </a:solidFill>
                <a:latin typeface="Times New Roman" panose="02020603050405020304" pitchFamily="18" charset="0"/>
              </a:rPr>
              <a:t>σ</a:t>
            </a:r>
            <a:endParaRPr lang="cs-CZ" altLang="en-US" b="1">
              <a:solidFill>
                <a:srgbClr val="0000CC"/>
              </a:solidFill>
              <a:latin typeface="Times New Roman" panose="02020603050405020304" pitchFamily="18" charset="0"/>
            </a:endParaRPr>
          </a:p>
        </p:txBody>
      </p:sp>
      <p:sp>
        <p:nvSpPr>
          <p:cNvPr id="8204" name="Rectangle 12"/>
          <p:cNvSpPr>
            <a:spLocks noChangeArrowheads="1"/>
          </p:cNvSpPr>
          <p:nvPr/>
        </p:nvSpPr>
        <p:spPr bwMode="auto">
          <a:xfrm>
            <a:off x="4156075" y="2117725"/>
            <a:ext cx="1804988" cy="461963"/>
          </a:xfrm>
          <a:prstGeom prst="rect">
            <a:avLst/>
          </a:prstGeom>
          <a:solidFill>
            <a:srgbClr val="FFFF00">
              <a:alpha val="38039"/>
            </a:srgbClr>
          </a:soli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chemeClr val="tx1"/>
                </a:solidFill>
                <a:latin typeface="Comic Sans MS" panose="030F0702030302020204" pitchFamily="66" charset="0"/>
              </a:defRPr>
            </a:lvl1pPr>
            <a:lvl2pPr marL="742950" indent="-285750" eaLnBrk="0" hangingPunct="0">
              <a:spcBef>
                <a:spcPct val="20000"/>
              </a:spcBef>
              <a:buChar char="–"/>
              <a:defRPr>
                <a:solidFill>
                  <a:schemeClr val="tx1"/>
                </a:solidFill>
                <a:latin typeface="Comic Sans MS" panose="030F0702030302020204" pitchFamily="66" charset="0"/>
              </a:defRPr>
            </a:lvl2pPr>
            <a:lvl3pPr marL="1143000" indent="-228600" eaLnBrk="0" hangingPunct="0">
              <a:spcBef>
                <a:spcPct val="20000"/>
              </a:spcBef>
              <a:buChar char="•"/>
              <a:defRPr>
                <a:solidFill>
                  <a:schemeClr val="tx1"/>
                </a:solidFill>
                <a:latin typeface="Comic Sans MS" panose="030F0702030302020204" pitchFamily="66" charset="0"/>
              </a:defRPr>
            </a:lvl3pPr>
            <a:lvl4pPr marL="1600200" indent="-228600" eaLnBrk="0" hangingPunct="0">
              <a:spcBef>
                <a:spcPct val="20000"/>
              </a:spcBef>
              <a:buChar char="–"/>
              <a:defRPr>
                <a:solidFill>
                  <a:schemeClr val="tx1"/>
                </a:solidFill>
                <a:latin typeface="Comic Sans MS" panose="030F0702030302020204" pitchFamily="66" charset="0"/>
              </a:defRPr>
            </a:lvl4pPr>
            <a:lvl5pPr marL="2057400" indent="-228600" eaLnBrk="0" hangingPunct="0">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eaLnBrk="1" hangingPunct="1">
              <a:spcBef>
                <a:spcPct val="0"/>
              </a:spcBef>
              <a:buFontTx/>
              <a:buNone/>
            </a:pPr>
            <a:r>
              <a:rPr lang="en-GB" altLang="en-US" sz="1200" b="1">
                <a:latin typeface="Arial" panose="020B0604020202020204" pitchFamily="34" charset="0"/>
              </a:rPr>
              <a:t>CDF Collaboration</a:t>
            </a:r>
            <a:endParaRPr lang="en-GB" altLang="en-US" sz="1400">
              <a:latin typeface="Arial" panose="020B0604020202020204" pitchFamily="34" charset="0"/>
            </a:endParaRPr>
          </a:p>
          <a:p>
            <a:pPr eaLnBrk="1" hangingPunct="1">
              <a:spcBef>
                <a:spcPct val="0"/>
              </a:spcBef>
              <a:buFontTx/>
              <a:buNone/>
            </a:pPr>
            <a:r>
              <a:rPr lang="en-GB" altLang="en-US" sz="1200">
                <a:solidFill>
                  <a:srgbClr val="000099"/>
                </a:solidFill>
                <a:latin typeface="Arial" panose="020B0604020202020204" pitchFamily="34" charset="0"/>
              </a:rPr>
              <a:t>PR D77 (2008) 052004 </a:t>
            </a:r>
          </a:p>
        </p:txBody>
      </p:sp>
      <p:sp>
        <p:nvSpPr>
          <p:cNvPr id="8205" name="Line 13"/>
          <p:cNvSpPr>
            <a:spLocks noChangeShapeType="1"/>
          </p:cNvSpPr>
          <p:nvPr/>
        </p:nvSpPr>
        <p:spPr bwMode="auto">
          <a:xfrm flipH="1" flipV="1">
            <a:off x="2819400" y="3124200"/>
            <a:ext cx="381000" cy="457200"/>
          </a:xfrm>
          <a:prstGeom prst="line">
            <a:avLst/>
          </a:prstGeom>
          <a:noFill/>
          <a:ln w="4762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206" name="Line 15"/>
          <p:cNvSpPr>
            <a:spLocks noChangeShapeType="1"/>
          </p:cNvSpPr>
          <p:nvPr/>
        </p:nvSpPr>
        <p:spPr bwMode="auto">
          <a:xfrm>
            <a:off x="7467600" y="4343400"/>
            <a:ext cx="457200" cy="457200"/>
          </a:xfrm>
          <a:prstGeom prst="line">
            <a:avLst/>
          </a:prstGeom>
          <a:noFill/>
          <a:ln w="4762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8207" name="Picture 16"/>
          <p:cNvPicPr>
            <a:picLocks noChangeArrowheads="1"/>
          </p:cNvPicPr>
          <p:nvPr/>
        </p:nvPicPr>
        <p:blipFill>
          <a:blip r:embed="rId6" cstate="print">
            <a:extLst>
              <a:ext uri="{28A0092B-C50C-407E-A947-70E740481C1C}">
                <a14:useLocalDpi xmlns:a14="http://schemas.microsoft.com/office/drawing/2010/main" val="0"/>
              </a:ext>
            </a:extLst>
          </a:blip>
          <a:srcRect l="33777" t="44099" r="28609" b="25397"/>
          <a:stretch>
            <a:fillRect/>
          </a:stretch>
        </p:blipFill>
        <p:spPr bwMode="auto">
          <a:xfrm>
            <a:off x="4191000" y="762000"/>
            <a:ext cx="1544638" cy="9413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8" name="Picture 18"/>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4159250"/>
            <a:ext cx="3962400" cy="269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47625" algn="ctr">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09" name="Line 19"/>
          <p:cNvSpPr>
            <a:spLocks noChangeShapeType="1"/>
          </p:cNvSpPr>
          <p:nvPr/>
        </p:nvSpPr>
        <p:spPr bwMode="auto">
          <a:xfrm flipH="1">
            <a:off x="2743200" y="3962400"/>
            <a:ext cx="381000" cy="457200"/>
          </a:xfrm>
          <a:prstGeom prst="line">
            <a:avLst/>
          </a:prstGeom>
          <a:noFill/>
          <a:ln w="4762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5138" name="Text Box 20"/>
          <p:cNvSpPr txBox="1">
            <a:spLocks noRot="1" noChangeAspect="1" noMove="1" noResize="1" noEditPoints="1" noAdjustHandles="1" noChangeArrowheads="1" noChangeShapeType="1" noTextEdit="1"/>
          </p:cNvSpPr>
          <p:nvPr/>
        </p:nvSpPr>
        <p:spPr bwMode="auto">
          <a:xfrm>
            <a:off x="4267200" y="5486400"/>
            <a:ext cx="1885453" cy="1077218"/>
          </a:xfrm>
          <a:prstGeom prst="rect">
            <a:avLst/>
          </a:prstGeom>
          <a:blipFill rotWithShape="1">
            <a:blip r:embed="rId8"/>
            <a:stretch>
              <a:fillRect l="-955" t="-549" b="-4396"/>
            </a:stretch>
          </a:blipFill>
          <a:ln w="28575"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r>
              <a:rPr lang="en-US">
                <a:noFill/>
                <a:latin typeface="Arial" charset="0"/>
                <a:cs typeface="Arial" charset="0"/>
              </a:rPr>
              <a:t> </a:t>
            </a:r>
          </a:p>
        </p:txBody>
      </p:sp>
      <p:sp>
        <p:nvSpPr>
          <p:cNvPr id="8211" name="Rectangle 21"/>
          <p:cNvSpPr>
            <a:spLocks noChangeArrowheads="1"/>
          </p:cNvSpPr>
          <p:nvPr/>
        </p:nvSpPr>
        <p:spPr bwMode="auto">
          <a:xfrm>
            <a:off x="4495800" y="4743450"/>
            <a:ext cx="1539875" cy="460375"/>
          </a:xfrm>
          <a:prstGeom prst="rect">
            <a:avLst/>
          </a:prstGeom>
          <a:solidFill>
            <a:srgbClr val="FFFF00">
              <a:alpha val="38039"/>
            </a:srgbClr>
          </a:soli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a:solidFill>
                  <a:schemeClr val="tx1"/>
                </a:solidFill>
                <a:latin typeface="Comic Sans MS" panose="030F0702030302020204" pitchFamily="66" charset="0"/>
              </a:defRPr>
            </a:lvl1pPr>
            <a:lvl2pPr marL="742950" indent="-285750" eaLnBrk="0" hangingPunct="0">
              <a:spcBef>
                <a:spcPct val="20000"/>
              </a:spcBef>
              <a:buChar char="–"/>
              <a:defRPr>
                <a:solidFill>
                  <a:schemeClr val="tx1"/>
                </a:solidFill>
                <a:latin typeface="Comic Sans MS" panose="030F0702030302020204" pitchFamily="66" charset="0"/>
              </a:defRPr>
            </a:lvl2pPr>
            <a:lvl3pPr marL="1143000" indent="-228600" eaLnBrk="0" hangingPunct="0">
              <a:spcBef>
                <a:spcPct val="20000"/>
              </a:spcBef>
              <a:buChar char="•"/>
              <a:defRPr>
                <a:solidFill>
                  <a:schemeClr val="tx1"/>
                </a:solidFill>
                <a:latin typeface="Comic Sans MS" panose="030F0702030302020204" pitchFamily="66" charset="0"/>
              </a:defRPr>
            </a:lvl3pPr>
            <a:lvl4pPr marL="1600200" indent="-228600" eaLnBrk="0" hangingPunct="0">
              <a:spcBef>
                <a:spcPct val="20000"/>
              </a:spcBef>
              <a:buChar char="–"/>
              <a:defRPr>
                <a:solidFill>
                  <a:schemeClr val="tx1"/>
                </a:solidFill>
                <a:latin typeface="Comic Sans MS" panose="030F0702030302020204" pitchFamily="66" charset="0"/>
              </a:defRPr>
            </a:lvl4pPr>
            <a:lvl5pPr marL="2057400" indent="-228600" eaLnBrk="0" hangingPunct="0">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eaLnBrk="1" hangingPunct="1">
              <a:spcBef>
                <a:spcPct val="0"/>
              </a:spcBef>
              <a:buFontTx/>
              <a:buNone/>
            </a:pPr>
            <a:r>
              <a:rPr lang="en-GB" altLang="en-US" sz="1200" b="1">
                <a:latin typeface="Arial" panose="020B0604020202020204" pitchFamily="34" charset="0"/>
              </a:rPr>
              <a:t>D0 collaboration</a:t>
            </a:r>
            <a:endParaRPr lang="en-GB" altLang="en-US" sz="1400">
              <a:latin typeface="Arial" panose="020B0604020202020204" pitchFamily="34" charset="0"/>
            </a:endParaRPr>
          </a:p>
          <a:p>
            <a:pPr eaLnBrk="1" hangingPunct="1">
              <a:spcBef>
                <a:spcPct val="0"/>
              </a:spcBef>
              <a:buFontTx/>
              <a:buNone/>
            </a:pPr>
            <a:r>
              <a:rPr lang="en-GB" altLang="en-US" sz="1200">
                <a:solidFill>
                  <a:srgbClr val="000099"/>
                </a:solidFill>
                <a:latin typeface="Arial" panose="020B0604020202020204" pitchFamily="34" charset="0"/>
              </a:rPr>
              <a:t>PL B705 (2011) 193</a:t>
            </a:r>
          </a:p>
        </p:txBody>
      </p:sp>
      <p:sp>
        <p:nvSpPr>
          <p:cNvPr id="8212" name="AutoShape 22"/>
          <p:cNvSpPr>
            <a:spLocks noChangeArrowheads="1"/>
          </p:cNvSpPr>
          <p:nvPr/>
        </p:nvSpPr>
        <p:spPr bwMode="auto">
          <a:xfrm rot="643732">
            <a:off x="5943600" y="3505200"/>
            <a:ext cx="685800" cy="3048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rgbClr val="FF0000"/>
          </a:solidFill>
          <a:ln w="38100" algn="ctr">
            <a:solidFill>
              <a:srgbClr val="CC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pic>
        <p:nvPicPr>
          <p:cNvPr id="20" name="Obrázek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2400" y="6454360"/>
            <a:ext cx="2060571" cy="483429"/>
          </a:xfrm>
          <a:prstGeom prst="rect">
            <a:avLst/>
          </a:prstGeom>
        </p:spPr>
      </p:pic>
      <p:sp>
        <p:nvSpPr>
          <p:cNvPr id="3" name="Zástupný symbol pro číslo snímku 2"/>
          <p:cNvSpPr>
            <a:spLocks noGrp="1"/>
          </p:cNvSpPr>
          <p:nvPr>
            <p:ph type="sldNum" sz="quarter" idx="12"/>
          </p:nvPr>
        </p:nvSpPr>
        <p:spPr/>
        <p:txBody>
          <a:bodyPr/>
          <a:lstStyle/>
          <a:p>
            <a:pPr>
              <a:defRPr/>
            </a:pPr>
            <a:fld id="{7F85D29B-CEBA-48ED-BF7C-3DA92537335C}" type="slidenum">
              <a:rPr lang="fr-CH" altLang="en-US" smtClean="0"/>
              <a:pPr>
                <a:defRPr/>
              </a:pPr>
              <a:t>107</a:t>
            </a:fld>
            <a:r>
              <a:rPr lang="fr-CH" altLang="en-US"/>
              <a:t> </a:t>
            </a:r>
            <a:endParaRPr lang="fr-FR" altLang="en-US"/>
          </a:p>
        </p:txBody>
      </p:sp>
      <p:sp>
        <p:nvSpPr>
          <p:cNvPr id="22" name="Zástupný symbol pro zápatí 4"/>
          <p:cNvSpPr>
            <a:spLocks noGrp="1"/>
          </p:cNvSpPr>
          <p:nvPr>
            <p:ph type="ftr" sz="quarter" idx="11"/>
          </p:nvPr>
        </p:nvSpPr>
        <p:spPr>
          <a:xfrm>
            <a:off x="1821295" y="6613939"/>
            <a:ext cx="7010400" cy="323850"/>
          </a:xfrm>
        </p:spPr>
        <p:txBody>
          <a:bodyPr/>
          <a:lstStyle/>
          <a:p>
            <a:pPr>
              <a:defRPr/>
            </a:pPr>
            <a:r>
              <a:rPr lang="en-US">
                <a:solidFill>
                  <a:srgbClr val="006600"/>
                </a:solidFill>
              </a:rPr>
              <a:t>Marek Taševský                        FZU seminar: Exclusivity as a road to New Physics</a:t>
            </a:r>
            <a:endParaRPr lang="fr-FR" i="1" dirty="0">
              <a:solidFill>
                <a:srgbClr val="006600"/>
              </a:solidFill>
            </a:endParaRPr>
          </a:p>
        </p:txBody>
      </p:sp>
    </p:spTree>
    <p:extLst>
      <p:ext uri="{BB962C8B-B14F-4D97-AF65-F5344CB8AC3E}">
        <p14:creationId xmlns:p14="http://schemas.microsoft.com/office/powerpoint/2010/main" val="311249003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pic>
        <p:nvPicPr>
          <p:cNvPr id="6" name="Obráze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0" y="90488"/>
            <a:ext cx="8572500" cy="6429375"/>
          </a:xfrm>
          <a:prstGeom prst="rect">
            <a:avLst/>
          </a:prstGeom>
        </p:spPr>
      </p:pic>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86" y="6400800"/>
            <a:ext cx="2060571" cy="483429"/>
          </a:xfrm>
          <a:prstGeom prst="rect">
            <a:avLst/>
          </a:prstGeom>
        </p:spPr>
      </p:pic>
      <p:sp>
        <p:nvSpPr>
          <p:cNvPr id="8" name="Zástupný symbol pro číslo snímku 7"/>
          <p:cNvSpPr>
            <a:spLocks noGrp="1"/>
          </p:cNvSpPr>
          <p:nvPr>
            <p:ph type="sldNum" sz="quarter" idx="12"/>
          </p:nvPr>
        </p:nvSpPr>
        <p:spPr/>
        <p:txBody>
          <a:bodyPr/>
          <a:lstStyle/>
          <a:p>
            <a:pPr>
              <a:defRPr/>
            </a:pPr>
            <a:fld id="{7F85D29B-CEBA-48ED-BF7C-3DA92537335C}" type="slidenum">
              <a:rPr lang="fr-CH" altLang="en-US" smtClean="0"/>
              <a:pPr>
                <a:defRPr/>
              </a:pPr>
              <a:t>108</a:t>
            </a:fld>
            <a:r>
              <a:rPr lang="fr-CH" altLang="en-US"/>
              <a:t> </a:t>
            </a:r>
            <a:endParaRPr lang="fr-FR" altLang="en-US"/>
          </a:p>
        </p:txBody>
      </p:sp>
      <p:sp>
        <p:nvSpPr>
          <p:cNvPr id="9" name="Zástupný symbol pro zápatí 3"/>
          <p:cNvSpPr>
            <a:spLocks noGrp="1"/>
          </p:cNvSpPr>
          <p:nvPr>
            <p:ph type="ftr" sz="quarter" idx="11"/>
          </p:nvPr>
        </p:nvSpPr>
        <p:spPr>
          <a:xfrm>
            <a:off x="2514600" y="6519863"/>
            <a:ext cx="7010400" cy="323850"/>
          </a:xfrm>
        </p:spPr>
        <p:txBody>
          <a:bodyPr/>
          <a:lstStyle/>
          <a:p>
            <a:pPr>
              <a:defRPr/>
            </a:pPr>
            <a:r>
              <a:rPr lang="en-US">
                <a:solidFill>
                  <a:srgbClr val="006600"/>
                </a:solidFill>
              </a:rPr>
              <a:t>Marek Taševský                        FZU seminar: Exclusivity as a road to New Physics</a:t>
            </a:r>
            <a:endParaRPr lang="fr-FR" i="1" dirty="0">
              <a:solidFill>
                <a:srgbClr val="006600"/>
              </a:solidFill>
            </a:endParaRPr>
          </a:p>
        </p:txBody>
      </p:sp>
    </p:spTree>
    <p:extLst>
      <p:ext uri="{BB962C8B-B14F-4D97-AF65-F5344CB8AC3E}">
        <p14:creationId xmlns:p14="http://schemas.microsoft.com/office/powerpoint/2010/main" val="122236726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Exclusive </a:t>
            </a:r>
            <a:r>
              <a:rPr lang="el-GR" dirty="0">
                <a:latin typeface="Cambria Math" panose="02040503050406030204" pitchFamily="18" charset="0"/>
                <a:ea typeface="Cambria Math" panose="02040503050406030204" pitchFamily="18" charset="0"/>
              </a:rPr>
              <a:t>γγ</a:t>
            </a:r>
            <a:r>
              <a:rPr lang="en-US" dirty="0">
                <a:latin typeface="Cambria Math" panose="02040503050406030204" pitchFamily="18" charset="0"/>
                <a:ea typeface="Cambria Math" panose="02040503050406030204" pitchFamily="18" charset="0"/>
              </a:rPr>
              <a:t> </a:t>
            </a:r>
            <a:r>
              <a:rPr lang="el-GR" dirty="0">
                <a:latin typeface="Cambria Math" panose="02040503050406030204" pitchFamily="18" charset="0"/>
                <a:ea typeface="Cambria Math" panose="02040503050406030204" pitchFamily="18" charset="0"/>
                <a:cs typeface="Arial" panose="020B0604020202020204" pitchFamily="34" charset="0"/>
              </a:rPr>
              <a:t>→</a:t>
            </a:r>
            <a:r>
              <a:rPr lang="en-US" dirty="0">
                <a:latin typeface="Cambria Math" panose="02040503050406030204" pitchFamily="18" charset="0"/>
                <a:ea typeface="Cambria Math" panose="02040503050406030204" pitchFamily="18" charset="0"/>
                <a:cs typeface="Arial" panose="020B0604020202020204" pitchFamily="34" charset="0"/>
              </a:rPr>
              <a:t> </a:t>
            </a:r>
            <a:r>
              <a:rPr lang="en-US" dirty="0" err="1">
                <a:latin typeface="Cambria Math" panose="02040503050406030204" pitchFamily="18" charset="0"/>
                <a:ea typeface="Cambria Math" panose="02040503050406030204" pitchFamily="18" charset="0"/>
                <a:cs typeface="Arial" panose="020B0604020202020204" pitchFamily="34" charset="0"/>
              </a:rPr>
              <a:t>ll</a:t>
            </a:r>
            <a:r>
              <a:rPr lang="en-US" dirty="0">
                <a:latin typeface="Cambria Math" panose="02040503050406030204" pitchFamily="18" charset="0"/>
                <a:ea typeface="Cambria Math" panose="02040503050406030204" pitchFamily="18" charset="0"/>
                <a:cs typeface="Arial" panose="020B0604020202020204" pitchFamily="34" charset="0"/>
              </a:rPr>
              <a:t> </a:t>
            </a:r>
            <a:r>
              <a:rPr lang="en-US" dirty="0">
                <a:ea typeface="Cambria Math" panose="02040503050406030204" pitchFamily="18" charset="0"/>
                <a:cs typeface="Arial" panose="020B0604020202020204" pitchFamily="34" charset="0"/>
              </a:rPr>
              <a:t>(without FPDs)</a:t>
            </a:r>
          </a:p>
        </p:txBody>
      </p:sp>
      <p:pic>
        <p:nvPicPr>
          <p:cNvPr id="6" name="Obrázek 5"/>
          <p:cNvPicPr>
            <a:picLocks noChangeAspect="1"/>
          </p:cNvPicPr>
          <p:nvPr/>
        </p:nvPicPr>
        <p:blipFill>
          <a:blip r:embed="rId2"/>
          <a:stretch>
            <a:fillRect/>
          </a:stretch>
        </p:blipFill>
        <p:spPr>
          <a:xfrm>
            <a:off x="4572000" y="1415957"/>
            <a:ext cx="2308068" cy="2261574"/>
          </a:xfrm>
          <a:prstGeom prst="rect">
            <a:avLst/>
          </a:prstGeom>
        </p:spPr>
      </p:pic>
      <p:pic>
        <p:nvPicPr>
          <p:cNvPr id="7" name="Obrázek 6"/>
          <p:cNvPicPr>
            <a:picLocks noChangeAspect="1"/>
          </p:cNvPicPr>
          <p:nvPr/>
        </p:nvPicPr>
        <p:blipFill>
          <a:blip r:embed="rId3"/>
          <a:stretch>
            <a:fillRect/>
          </a:stretch>
        </p:blipFill>
        <p:spPr>
          <a:xfrm>
            <a:off x="7086600" y="1356283"/>
            <a:ext cx="2591352" cy="2334529"/>
          </a:xfrm>
          <a:prstGeom prst="rect">
            <a:avLst/>
          </a:prstGeom>
        </p:spPr>
      </p:pic>
      <p:pic>
        <p:nvPicPr>
          <p:cNvPr id="8" name="Obrázek 7"/>
          <p:cNvPicPr>
            <a:picLocks noChangeAspect="1"/>
          </p:cNvPicPr>
          <p:nvPr/>
        </p:nvPicPr>
        <p:blipFill>
          <a:blip r:embed="rId4"/>
          <a:stretch>
            <a:fillRect/>
          </a:stretch>
        </p:blipFill>
        <p:spPr>
          <a:xfrm>
            <a:off x="4570485" y="4190602"/>
            <a:ext cx="2898630" cy="2292261"/>
          </a:xfrm>
          <a:prstGeom prst="rect">
            <a:avLst/>
          </a:prstGeom>
        </p:spPr>
      </p:pic>
      <p:sp>
        <p:nvSpPr>
          <p:cNvPr id="9" name="TextovéPole 8"/>
          <p:cNvSpPr txBox="1"/>
          <p:nvPr/>
        </p:nvSpPr>
        <p:spPr>
          <a:xfrm>
            <a:off x="228600" y="1465723"/>
            <a:ext cx="3637791" cy="1569660"/>
          </a:xfrm>
          <a:prstGeom prst="rect">
            <a:avLst/>
          </a:prstGeom>
          <a:noFill/>
        </p:spPr>
        <p:txBody>
          <a:bodyPr wrap="none" rtlCol="0">
            <a:spAutoFit/>
          </a:bodyPr>
          <a:lstStyle/>
          <a:p>
            <a:r>
              <a:rPr lang="en-US" sz="2000" dirty="0">
                <a:solidFill>
                  <a:schemeClr val="tx1"/>
                </a:solidFill>
              </a:rPr>
              <a:t>Run 1:</a:t>
            </a:r>
          </a:p>
          <a:p>
            <a:pPr marL="285750" indent="-285750">
              <a:buFont typeface="Wingdings" panose="05000000000000000000" pitchFamily="2" charset="2"/>
              <a:buChar char="§"/>
            </a:pPr>
            <a:r>
              <a:rPr lang="en-US" sz="2000" dirty="0">
                <a:solidFill>
                  <a:schemeClr val="tx1"/>
                </a:solidFill>
              </a:rPr>
              <a:t>Veto on additional activity in</a:t>
            </a:r>
          </a:p>
          <a:p>
            <a:r>
              <a:rPr lang="en-US" sz="2000" dirty="0">
                <a:solidFill>
                  <a:schemeClr val="tx1"/>
                </a:solidFill>
              </a:rPr>
              <a:t>     the whole detector</a:t>
            </a:r>
          </a:p>
          <a:p>
            <a:pPr marL="285750" indent="-285750">
              <a:buFont typeface="Wingdings" panose="05000000000000000000" pitchFamily="2" charset="2"/>
              <a:buChar char="§"/>
            </a:pPr>
            <a:r>
              <a:rPr lang="en-US" sz="2000" dirty="0">
                <a:solidFill>
                  <a:schemeClr val="tx1"/>
                </a:solidFill>
              </a:rPr>
              <a:t>Low pile-up</a:t>
            </a:r>
          </a:p>
          <a:p>
            <a:r>
              <a:rPr lang="en-US" dirty="0"/>
              <a:t> </a:t>
            </a:r>
          </a:p>
        </p:txBody>
      </p:sp>
      <p:sp>
        <p:nvSpPr>
          <p:cNvPr id="10" name="TextovéPole 9"/>
          <p:cNvSpPr txBox="1"/>
          <p:nvPr/>
        </p:nvSpPr>
        <p:spPr>
          <a:xfrm>
            <a:off x="228600" y="4190602"/>
            <a:ext cx="4288353" cy="1877437"/>
          </a:xfrm>
          <a:prstGeom prst="rect">
            <a:avLst/>
          </a:prstGeom>
          <a:noFill/>
        </p:spPr>
        <p:txBody>
          <a:bodyPr wrap="none" rtlCol="0">
            <a:spAutoFit/>
          </a:bodyPr>
          <a:lstStyle/>
          <a:p>
            <a:r>
              <a:rPr lang="en-US" sz="2000" dirty="0">
                <a:solidFill>
                  <a:schemeClr val="tx1"/>
                </a:solidFill>
              </a:rPr>
              <a:t>Run 2:</a:t>
            </a:r>
          </a:p>
          <a:p>
            <a:pPr marL="285750" indent="-285750">
              <a:buFont typeface="Wingdings" panose="05000000000000000000" pitchFamily="2" charset="2"/>
              <a:buChar char="§"/>
            </a:pPr>
            <a:r>
              <a:rPr lang="en-US" sz="2000" dirty="0">
                <a:solidFill>
                  <a:schemeClr val="tx1"/>
                </a:solidFill>
              </a:rPr>
              <a:t>z-vertex veto: no additional tracks</a:t>
            </a:r>
          </a:p>
          <a:p>
            <a:r>
              <a:rPr lang="en-US" sz="2000" dirty="0">
                <a:solidFill>
                  <a:schemeClr val="tx1"/>
                </a:solidFill>
              </a:rPr>
              <a:t>     and vertices in a +-1mm region </a:t>
            </a:r>
          </a:p>
          <a:p>
            <a:r>
              <a:rPr lang="en-US" sz="2000" dirty="0">
                <a:solidFill>
                  <a:schemeClr val="tx1"/>
                </a:solidFill>
              </a:rPr>
              <a:t>     around primary vertex </a:t>
            </a:r>
          </a:p>
          <a:p>
            <a:pPr marL="285750" indent="-285750">
              <a:buFont typeface="Wingdings" panose="05000000000000000000" pitchFamily="2" charset="2"/>
              <a:buChar char="§"/>
            </a:pPr>
            <a:r>
              <a:rPr lang="en-US" sz="2000" dirty="0">
                <a:solidFill>
                  <a:schemeClr val="tx1"/>
                </a:solidFill>
              </a:rPr>
              <a:t>Standard pile-up</a:t>
            </a:r>
          </a:p>
          <a:p>
            <a:r>
              <a:rPr lang="en-US" dirty="0"/>
              <a:t> </a:t>
            </a:r>
          </a:p>
        </p:txBody>
      </p:sp>
      <p:sp>
        <p:nvSpPr>
          <p:cNvPr id="11" name="TextovéPole 10"/>
          <p:cNvSpPr txBox="1"/>
          <p:nvPr/>
        </p:nvSpPr>
        <p:spPr>
          <a:xfrm>
            <a:off x="4845677" y="1057294"/>
            <a:ext cx="2038828" cy="338554"/>
          </a:xfrm>
          <a:prstGeom prst="rect">
            <a:avLst/>
          </a:prstGeom>
          <a:noFill/>
        </p:spPr>
        <p:txBody>
          <a:bodyPr wrap="none" rtlCol="0">
            <a:spAutoFit/>
          </a:bodyPr>
          <a:lstStyle/>
          <a:p>
            <a:r>
              <a:rPr lang="en-US" i="1" dirty="0"/>
              <a:t>JHEP 01 (2012) 052</a:t>
            </a:r>
          </a:p>
        </p:txBody>
      </p:sp>
      <p:sp>
        <p:nvSpPr>
          <p:cNvPr id="12" name="TextovéPole 11"/>
          <p:cNvSpPr txBox="1"/>
          <p:nvPr/>
        </p:nvSpPr>
        <p:spPr>
          <a:xfrm>
            <a:off x="7490790" y="1050421"/>
            <a:ext cx="2023567" cy="338554"/>
          </a:xfrm>
          <a:prstGeom prst="rect">
            <a:avLst/>
          </a:prstGeom>
          <a:noFill/>
        </p:spPr>
        <p:txBody>
          <a:bodyPr wrap="none" rtlCol="0">
            <a:spAutoFit/>
          </a:bodyPr>
          <a:lstStyle/>
          <a:p>
            <a:r>
              <a:rPr lang="en-US" i="1" dirty="0"/>
              <a:t>JHEP 11 (2012) 080</a:t>
            </a:r>
          </a:p>
        </p:txBody>
      </p:sp>
      <p:sp>
        <p:nvSpPr>
          <p:cNvPr id="13" name="TextovéPole 12"/>
          <p:cNvSpPr txBox="1"/>
          <p:nvPr/>
        </p:nvSpPr>
        <p:spPr>
          <a:xfrm>
            <a:off x="7469115" y="4597506"/>
            <a:ext cx="2020105" cy="338554"/>
          </a:xfrm>
          <a:prstGeom prst="rect">
            <a:avLst/>
          </a:prstGeom>
          <a:noFill/>
        </p:spPr>
        <p:txBody>
          <a:bodyPr wrap="none" rtlCol="0">
            <a:spAutoFit/>
          </a:bodyPr>
          <a:lstStyle/>
          <a:p>
            <a:r>
              <a:rPr lang="en-US" i="1" dirty="0"/>
              <a:t>PLB 777 (2018) 303</a:t>
            </a:r>
          </a:p>
        </p:txBody>
      </p:sp>
      <p:sp>
        <p:nvSpPr>
          <p:cNvPr id="14" name="TextovéPole 13"/>
          <p:cNvSpPr txBox="1"/>
          <p:nvPr/>
        </p:nvSpPr>
        <p:spPr>
          <a:xfrm>
            <a:off x="7492520" y="5105338"/>
            <a:ext cx="2020105" cy="338554"/>
          </a:xfrm>
          <a:prstGeom prst="rect">
            <a:avLst/>
          </a:prstGeom>
          <a:noFill/>
        </p:spPr>
        <p:txBody>
          <a:bodyPr wrap="none" rtlCol="0">
            <a:spAutoFit/>
          </a:bodyPr>
          <a:lstStyle/>
          <a:p>
            <a:r>
              <a:rPr lang="en-US" i="1" dirty="0"/>
              <a:t>PLB 749 (2015) 242</a:t>
            </a:r>
          </a:p>
        </p:txBody>
      </p:sp>
      <p:pic>
        <p:nvPicPr>
          <p:cNvPr id="15" name="Obrázek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86" y="6374571"/>
            <a:ext cx="2060571" cy="483429"/>
          </a:xfrm>
          <a:prstGeom prst="rect">
            <a:avLst/>
          </a:prstGeom>
        </p:spPr>
      </p:pic>
      <p:sp>
        <p:nvSpPr>
          <p:cNvPr id="3" name="Zástupný symbol pro číslo snímku 2"/>
          <p:cNvSpPr>
            <a:spLocks noGrp="1"/>
          </p:cNvSpPr>
          <p:nvPr>
            <p:ph type="sldNum" sz="quarter" idx="12"/>
          </p:nvPr>
        </p:nvSpPr>
        <p:spPr/>
        <p:txBody>
          <a:bodyPr/>
          <a:lstStyle/>
          <a:p>
            <a:pPr>
              <a:defRPr/>
            </a:pPr>
            <a:fld id="{7F85D29B-CEBA-48ED-BF7C-3DA92537335C}" type="slidenum">
              <a:rPr lang="fr-CH" altLang="en-US" smtClean="0"/>
              <a:pPr>
                <a:defRPr/>
              </a:pPr>
              <a:t>109</a:t>
            </a:fld>
            <a:r>
              <a:rPr lang="fr-CH" altLang="en-US"/>
              <a:t> </a:t>
            </a:r>
            <a:endParaRPr lang="fr-FR" altLang="en-US"/>
          </a:p>
        </p:txBody>
      </p:sp>
      <p:sp>
        <p:nvSpPr>
          <p:cNvPr id="16" name="Zástupný symbol pro zápatí 3"/>
          <p:cNvSpPr>
            <a:spLocks noGrp="1"/>
          </p:cNvSpPr>
          <p:nvPr>
            <p:ph type="ftr" sz="quarter" idx="11"/>
          </p:nvPr>
        </p:nvSpPr>
        <p:spPr>
          <a:xfrm>
            <a:off x="2514600" y="6519863"/>
            <a:ext cx="7010400" cy="323850"/>
          </a:xfrm>
        </p:spPr>
        <p:txBody>
          <a:bodyPr/>
          <a:lstStyle/>
          <a:p>
            <a:pPr>
              <a:defRPr/>
            </a:pPr>
            <a:r>
              <a:rPr lang="en-US">
                <a:solidFill>
                  <a:srgbClr val="006600"/>
                </a:solidFill>
              </a:rPr>
              <a:t>Marek Taševský                        FZU seminar: Exclusivity as a road to New Physics</a:t>
            </a:r>
            <a:endParaRPr lang="fr-FR" i="1" dirty="0">
              <a:solidFill>
                <a:srgbClr val="006600"/>
              </a:solidFill>
            </a:endParaRPr>
          </a:p>
        </p:txBody>
      </p:sp>
    </p:spTree>
    <p:extLst>
      <p:ext uri="{BB962C8B-B14F-4D97-AF65-F5344CB8AC3E}">
        <p14:creationId xmlns:p14="http://schemas.microsoft.com/office/powerpoint/2010/main" val="4270711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B3245F0-CAC1-C917-C877-C48690CFADCD}"/>
              </a:ext>
            </a:extLst>
          </p:cNvPr>
          <p:cNvSpPr>
            <a:spLocks noGrp="1"/>
          </p:cNvSpPr>
          <p:nvPr>
            <p:ph type="title"/>
          </p:nvPr>
        </p:nvSpPr>
        <p:spPr/>
        <p:txBody>
          <a:bodyPr/>
          <a:lstStyle/>
          <a:p>
            <a:r>
              <a:rPr lang="en-US" dirty="0"/>
              <a:t>Forward physics </a:t>
            </a:r>
            <a:r>
              <a:rPr lang="en-US" dirty="0">
                <a:cs typeface="Arial" panose="020B0604020202020204" pitchFamily="34" charset="0"/>
              </a:rPr>
              <a:t>→ New physics</a:t>
            </a:r>
            <a:endParaRPr lang="cs-CZ" dirty="0"/>
          </a:p>
        </p:txBody>
      </p:sp>
      <p:sp>
        <p:nvSpPr>
          <p:cNvPr id="5" name="Zástupný symbol pro zápatí 4">
            <a:extLst>
              <a:ext uri="{FF2B5EF4-FFF2-40B4-BE49-F238E27FC236}">
                <a16:creationId xmlns:a16="http://schemas.microsoft.com/office/drawing/2014/main" id="{9224D0EE-26F9-325A-B824-4FFB86C74253}"/>
              </a:ext>
            </a:extLst>
          </p:cNvPr>
          <p:cNvSpPr>
            <a:spLocks noGrp="1"/>
          </p:cNvSpPr>
          <p:nvPr>
            <p:ph type="ftr" sz="quarter" idx="11"/>
          </p:nvPr>
        </p:nvSpPr>
        <p:spPr/>
        <p:txBody>
          <a:bodyPr/>
          <a:lstStyle/>
          <a:p>
            <a:pPr>
              <a:defRPr/>
            </a:pPr>
            <a:r>
              <a:rPr lang="en-US"/>
              <a:t>Marek Taševský                        FZU seminar: Exclusivity as a road to New Physics</a:t>
            </a:r>
            <a:endParaRPr lang="fr-FR" i="1">
              <a:solidFill>
                <a:srgbClr val="006666"/>
              </a:solidFill>
            </a:endParaRPr>
          </a:p>
        </p:txBody>
      </p:sp>
      <p:sp>
        <p:nvSpPr>
          <p:cNvPr id="6" name="Zástupný symbol pro číslo snímku 5">
            <a:extLst>
              <a:ext uri="{FF2B5EF4-FFF2-40B4-BE49-F238E27FC236}">
                <a16:creationId xmlns:a16="http://schemas.microsoft.com/office/drawing/2014/main" id="{8B919435-5770-F0E9-96ED-157E0E8C9397}"/>
              </a:ext>
            </a:extLst>
          </p:cNvPr>
          <p:cNvSpPr>
            <a:spLocks noGrp="1"/>
          </p:cNvSpPr>
          <p:nvPr>
            <p:ph type="sldNum" sz="quarter" idx="12"/>
          </p:nvPr>
        </p:nvSpPr>
        <p:spPr/>
        <p:txBody>
          <a:bodyPr/>
          <a:lstStyle/>
          <a:p>
            <a:pPr>
              <a:defRPr/>
            </a:pPr>
            <a:fld id="{7F85D29B-CEBA-48ED-BF7C-3DA92537335C}" type="slidenum">
              <a:rPr lang="fr-CH" altLang="en-US" smtClean="0"/>
              <a:pPr>
                <a:defRPr/>
              </a:pPr>
              <a:t>11</a:t>
            </a:fld>
            <a:r>
              <a:rPr lang="fr-CH" altLang="en-US"/>
              <a:t> </a:t>
            </a:r>
            <a:endParaRPr lang="fr-FR" altLang="en-US"/>
          </a:p>
        </p:txBody>
      </p:sp>
      <p:pic>
        <p:nvPicPr>
          <p:cNvPr id="10" name="Obrázek 9">
            <a:extLst>
              <a:ext uri="{FF2B5EF4-FFF2-40B4-BE49-F238E27FC236}">
                <a16:creationId xmlns:a16="http://schemas.microsoft.com/office/drawing/2014/main" id="{BE30B505-D5A9-8E76-06D8-78DE13F64DD5}"/>
              </a:ext>
            </a:extLst>
          </p:cNvPr>
          <p:cNvPicPr>
            <a:picLocks noChangeAspect="1"/>
          </p:cNvPicPr>
          <p:nvPr/>
        </p:nvPicPr>
        <p:blipFill>
          <a:blip r:embed="rId2"/>
          <a:stretch>
            <a:fillRect/>
          </a:stretch>
        </p:blipFill>
        <p:spPr>
          <a:xfrm>
            <a:off x="598714" y="671342"/>
            <a:ext cx="8708571" cy="5752495"/>
          </a:xfrm>
          <a:prstGeom prst="rect">
            <a:avLst/>
          </a:prstGeom>
        </p:spPr>
      </p:pic>
      <p:sp>
        <p:nvSpPr>
          <p:cNvPr id="7" name="TextovéPole 6">
            <a:extLst>
              <a:ext uri="{FF2B5EF4-FFF2-40B4-BE49-F238E27FC236}">
                <a16:creationId xmlns:a16="http://schemas.microsoft.com/office/drawing/2014/main" id="{2F71359F-52E3-F6CB-AD59-43D1CBAEC563}"/>
              </a:ext>
            </a:extLst>
          </p:cNvPr>
          <p:cNvSpPr txBox="1"/>
          <p:nvPr/>
        </p:nvSpPr>
        <p:spPr>
          <a:xfrm>
            <a:off x="228600" y="6400800"/>
            <a:ext cx="1641475" cy="338554"/>
          </a:xfrm>
          <a:prstGeom prst="rect">
            <a:avLst/>
          </a:prstGeom>
          <a:solidFill>
            <a:srgbClr val="FFFF99"/>
          </a:solidFill>
          <a:ln w="9525">
            <a:solidFill>
              <a:schemeClr val="tx1"/>
            </a:solidFill>
          </a:ln>
        </p:spPr>
        <p:txBody>
          <a:bodyPr wrap="none" rtlCol="0">
            <a:spAutoFit/>
          </a:bodyPr>
          <a:lstStyle/>
          <a:p>
            <a:r>
              <a:rPr lang="en-US" dirty="0">
                <a:solidFill>
                  <a:schemeClr val="tx1"/>
                </a:solidFill>
              </a:rPr>
              <a:t>Slide by F. Kling</a:t>
            </a:r>
            <a:endParaRPr lang="cs-CZ" dirty="0">
              <a:solidFill>
                <a:schemeClr val="tx1"/>
              </a:solidFill>
            </a:endParaRPr>
          </a:p>
        </p:txBody>
      </p:sp>
    </p:spTree>
    <p:extLst>
      <p:ext uri="{BB962C8B-B14F-4D97-AF65-F5344CB8AC3E}">
        <p14:creationId xmlns:p14="http://schemas.microsoft.com/office/powerpoint/2010/main" val="412694593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Exclusive </a:t>
            </a:r>
            <a:r>
              <a:rPr lang="el-GR" dirty="0">
                <a:latin typeface="Cambria Math" panose="02040503050406030204" pitchFamily="18" charset="0"/>
                <a:ea typeface="Cambria Math" panose="02040503050406030204" pitchFamily="18" charset="0"/>
              </a:rPr>
              <a:t>γγ</a:t>
            </a:r>
            <a:r>
              <a:rPr lang="en-US" dirty="0">
                <a:latin typeface="Cambria Math" panose="02040503050406030204" pitchFamily="18" charset="0"/>
                <a:ea typeface="Cambria Math" panose="02040503050406030204" pitchFamily="18" charset="0"/>
              </a:rPr>
              <a:t> </a:t>
            </a:r>
            <a:r>
              <a:rPr lang="el-GR" dirty="0">
                <a:latin typeface="Cambria Math" panose="02040503050406030204" pitchFamily="18" charset="0"/>
                <a:ea typeface="Cambria Math" panose="02040503050406030204" pitchFamily="18" charset="0"/>
                <a:cs typeface="Arial" panose="020B0604020202020204" pitchFamily="34" charset="0"/>
              </a:rPr>
              <a:t>→</a:t>
            </a:r>
            <a:r>
              <a:rPr lang="en-US" dirty="0">
                <a:latin typeface="Cambria Math" panose="02040503050406030204" pitchFamily="18" charset="0"/>
                <a:ea typeface="Cambria Math" panose="02040503050406030204" pitchFamily="18" charset="0"/>
                <a:cs typeface="Arial" panose="020B0604020202020204" pitchFamily="34" charset="0"/>
              </a:rPr>
              <a:t> </a:t>
            </a:r>
            <a:r>
              <a:rPr lang="en-US" dirty="0" err="1">
                <a:latin typeface="Cambria Math" panose="02040503050406030204" pitchFamily="18" charset="0"/>
                <a:ea typeface="Cambria Math" panose="02040503050406030204" pitchFamily="18" charset="0"/>
                <a:cs typeface="Arial" panose="020B0604020202020204" pitchFamily="34" charset="0"/>
              </a:rPr>
              <a:t>ll</a:t>
            </a:r>
            <a:r>
              <a:rPr lang="en-US" dirty="0">
                <a:latin typeface="Cambria Math" panose="02040503050406030204" pitchFamily="18" charset="0"/>
                <a:ea typeface="Cambria Math" panose="02040503050406030204" pitchFamily="18" charset="0"/>
                <a:cs typeface="Arial" panose="020B0604020202020204" pitchFamily="34" charset="0"/>
              </a:rPr>
              <a:t> </a:t>
            </a:r>
            <a:r>
              <a:rPr lang="en-US" dirty="0">
                <a:ea typeface="Cambria Math" panose="02040503050406030204" pitchFamily="18" charset="0"/>
                <a:cs typeface="Arial" panose="020B0604020202020204" pitchFamily="34" charset="0"/>
              </a:rPr>
              <a:t>(with FPDs)</a:t>
            </a:r>
            <a:endParaRPr lang="en-US" dirty="0"/>
          </a:p>
        </p:txBody>
      </p:sp>
      <p:pic>
        <p:nvPicPr>
          <p:cNvPr id="6" name="Obrázek 5"/>
          <p:cNvPicPr>
            <a:picLocks noChangeAspect="1"/>
          </p:cNvPicPr>
          <p:nvPr/>
        </p:nvPicPr>
        <p:blipFill>
          <a:blip r:embed="rId2"/>
          <a:stretch>
            <a:fillRect/>
          </a:stretch>
        </p:blipFill>
        <p:spPr>
          <a:xfrm>
            <a:off x="524024" y="661170"/>
            <a:ext cx="8885521" cy="5820881"/>
          </a:xfrm>
          <a:prstGeom prst="rect">
            <a:avLst/>
          </a:prstGeom>
        </p:spPr>
      </p:pic>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86" y="6374571"/>
            <a:ext cx="2060571" cy="483429"/>
          </a:xfrm>
          <a:prstGeom prst="rect">
            <a:avLst/>
          </a:prstGeom>
        </p:spPr>
      </p:pic>
      <p:sp>
        <p:nvSpPr>
          <p:cNvPr id="3" name="Zástupný symbol pro číslo snímku 2"/>
          <p:cNvSpPr>
            <a:spLocks noGrp="1"/>
          </p:cNvSpPr>
          <p:nvPr>
            <p:ph type="sldNum" sz="quarter" idx="12"/>
          </p:nvPr>
        </p:nvSpPr>
        <p:spPr/>
        <p:txBody>
          <a:bodyPr/>
          <a:lstStyle/>
          <a:p>
            <a:pPr>
              <a:defRPr/>
            </a:pPr>
            <a:fld id="{7F85D29B-CEBA-48ED-BF7C-3DA92537335C}" type="slidenum">
              <a:rPr lang="fr-CH" altLang="en-US" smtClean="0"/>
              <a:pPr>
                <a:defRPr/>
              </a:pPr>
              <a:t>110</a:t>
            </a:fld>
            <a:r>
              <a:rPr lang="fr-CH" altLang="en-US"/>
              <a:t> </a:t>
            </a:r>
            <a:endParaRPr lang="fr-FR" altLang="en-US"/>
          </a:p>
        </p:txBody>
      </p:sp>
      <p:sp>
        <p:nvSpPr>
          <p:cNvPr id="8" name="Zástupný symbol pro zápatí 3"/>
          <p:cNvSpPr>
            <a:spLocks noGrp="1"/>
          </p:cNvSpPr>
          <p:nvPr>
            <p:ph type="ftr" sz="quarter" idx="11"/>
          </p:nvPr>
        </p:nvSpPr>
        <p:spPr>
          <a:xfrm>
            <a:off x="2514600" y="6519863"/>
            <a:ext cx="7010400" cy="323850"/>
          </a:xfrm>
        </p:spPr>
        <p:txBody>
          <a:bodyPr/>
          <a:lstStyle/>
          <a:p>
            <a:pPr>
              <a:defRPr/>
            </a:pPr>
            <a:r>
              <a:rPr lang="en-US">
                <a:solidFill>
                  <a:srgbClr val="006600"/>
                </a:solidFill>
              </a:rPr>
              <a:t>Marek Taševský                        FZU seminar: Exclusivity as a road to New Physics</a:t>
            </a:r>
            <a:endParaRPr lang="fr-FR" i="1" dirty="0">
              <a:solidFill>
                <a:srgbClr val="006600"/>
              </a:solidFill>
            </a:endParaRPr>
          </a:p>
        </p:txBody>
      </p:sp>
    </p:spTree>
    <p:extLst>
      <p:ext uri="{BB962C8B-B14F-4D97-AF65-F5344CB8AC3E}">
        <p14:creationId xmlns:p14="http://schemas.microsoft.com/office/powerpoint/2010/main" val="68430462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Rectangle 2"/>
          <p:cNvSpPr>
            <a:spLocks noGrp="1" noChangeArrowheads="1"/>
          </p:cNvSpPr>
          <p:nvPr>
            <p:ph type="title"/>
          </p:nvPr>
        </p:nvSpPr>
        <p:spPr>
          <a:xfrm>
            <a:off x="0" y="-5016"/>
            <a:ext cx="9958976" cy="490791"/>
          </a:xfrm>
        </p:spPr>
        <p:txBody>
          <a:bodyPr/>
          <a:lstStyle/>
          <a:p>
            <a:pPr eaLnBrk="1" hangingPunct="1"/>
            <a:r>
              <a:rPr lang="en-US" altLang="en-US" dirty="0"/>
              <a:t>Summary on Exclusive Higgs</a:t>
            </a:r>
            <a:endParaRPr lang="cs-CZ" altLang="en-US" dirty="0"/>
          </a:p>
        </p:txBody>
      </p:sp>
      <p:graphicFrame>
        <p:nvGraphicFramePr>
          <p:cNvPr id="707587" name="Group 3"/>
          <p:cNvGraphicFramePr>
            <a:graphicFrameLocks noGrp="1"/>
          </p:cNvGraphicFramePr>
          <p:nvPr>
            <p:ph sz="half" idx="2"/>
            <p:extLst>
              <p:ext uri="{D42A27DB-BD31-4B8C-83A1-F6EECF244321}">
                <p14:modId xmlns:p14="http://schemas.microsoft.com/office/powerpoint/2010/main" val="2120552880"/>
              </p:ext>
            </p:extLst>
          </p:nvPr>
        </p:nvGraphicFramePr>
        <p:xfrm>
          <a:off x="228854" y="694296"/>
          <a:ext cx="7505698" cy="1676528"/>
        </p:xfrm>
        <a:graphic>
          <a:graphicData uri="http://schemas.openxmlformats.org/drawingml/2006/table">
            <a:tbl>
              <a:tblPr/>
              <a:tblGrid>
                <a:gridCol w="1464527">
                  <a:extLst>
                    <a:ext uri="{9D8B030D-6E8A-4147-A177-3AD203B41FA5}">
                      <a16:colId xmlns:a16="http://schemas.microsoft.com/office/drawing/2014/main" val="20000"/>
                    </a:ext>
                  </a:extLst>
                </a:gridCol>
                <a:gridCol w="1538054">
                  <a:extLst>
                    <a:ext uri="{9D8B030D-6E8A-4147-A177-3AD203B41FA5}">
                      <a16:colId xmlns:a16="http://schemas.microsoft.com/office/drawing/2014/main" val="20001"/>
                    </a:ext>
                  </a:extLst>
                </a:gridCol>
                <a:gridCol w="1500538">
                  <a:extLst>
                    <a:ext uri="{9D8B030D-6E8A-4147-A177-3AD203B41FA5}">
                      <a16:colId xmlns:a16="http://schemas.microsoft.com/office/drawing/2014/main" val="20002"/>
                    </a:ext>
                  </a:extLst>
                </a:gridCol>
                <a:gridCol w="1499034">
                  <a:extLst>
                    <a:ext uri="{9D8B030D-6E8A-4147-A177-3AD203B41FA5}">
                      <a16:colId xmlns:a16="http://schemas.microsoft.com/office/drawing/2014/main" val="20003"/>
                    </a:ext>
                  </a:extLst>
                </a:gridCol>
                <a:gridCol w="1503545">
                  <a:extLst>
                    <a:ext uri="{9D8B030D-6E8A-4147-A177-3AD203B41FA5}">
                      <a16:colId xmlns:a16="http://schemas.microsoft.com/office/drawing/2014/main" val="20004"/>
                    </a:ext>
                  </a:extLst>
                </a:gridCol>
              </a:tblGrid>
              <a:tr h="17529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M</a:t>
                      </a:r>
                      <a:r>
                        <a:rPr kumimoji="0" lang="en-US" sz="1400" b="1" i="0" u="none" strike="noStrike" cap="none" normalizeH="0" baseline="-25000" dirty="0">
                          <a:ln>
                            <a:noFill/>
                          </a:ln>
                          <a:solidFill>
                            <a:schemeClr val="tx1"/>
                          </a:solidFill>
                          <a:effectLst/>
                          <a:latin typeface="Arial" charset="0"/>
                        </a:rPr>
                        <a:t>H </a:t>
                      </a:r>
                      <a:r>
                        <a:rPr kumimoji="0" lang="en-US" sz="1400" b="0" i="0" u="none" strike="noStrike" cap="none" normalizeH="0" baseline="0" dirty="0">
                          <a:ln>
                            <a:noFill/>
                          </a:ln>
                          <a:solidFill>
                            <a:schemeClr val="tx1"/>
                          </a:solidFill>
                          <a:effectLst/>
                          <a:latin typeface="Arial" charset="0"/>
                        </a:rPr>
                        <a:t>[</a:t>
                      </a:r>
                      <a:r>
                        <a:rPr kumimoji="0" lang="en-US" sz="1400" b="0" i="0" u="none" strike="noStrike" cap="none" normalizeH="0" baseline="0" dirty="0" err="1">
                          <a:ln>
                            <a:noFill/>
                          </a:ln>
                          <a:solidFill>
                            <a:schemeClr val="tx1"/>
                          </a:solidFill>
                          <a:effectLst/>
                          <a:latin typeface="Arial" charset="0"/>
                        </a:rPr>
                        <a:t>GeV</a:t>
                      </a:r>
                      <a:r>
                        <a:rPr kumimoji="0" lang="en-US" sz="1400" b="0" i="0" u="none" strike="noStrike" cap="none" normalizeH="0" baseline="0" dirty="0">
                          <a:ln>
                            <a:noFill/>
                          </a:ln>
                          <a:solidFill>
                            <a:schemeClr val="tx1"/>
                          </a:solidFill>
                          <a:effectLst/>
                          <a:latin typeface="Arial" charset="0"/>
                        </a:rPr>
                        <a:t>]</a:t>
                      </a:r>
                    </a:p>
                  </a:txBody>
                  <a:tcPr marT="45719" marB="457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dirty="0">
                          <a:ln>
                            <a:noFill/>
                          </a:ln>
                          <a:solidFill>
                            <a:schemeClr val="tx1"/>
                          </a:solidFill>
                          <a:effectLst/>
                          <a:latin typeface="Arial" charset="0"/>
                          <a:cs typeface="Arial" charset="0"/>
                        </a:rPr>
                        <a:t>σ</a:t>
                      </a:r>
                      <a:r>
                        <a:rPr kumimoji="0" lang="en-US" sz="1400" b="1" i="0" u="none" strike="noStrike" cap="none" normalizeH="0" baseline="0" dirty="0">
                          <a:ln>
                            <a:noFill/>
                          </a:ln>
                          <a:solidFill>
                            <a:schemeClr val="tx1"/>
                          </a:solidFill>
                          <a:effectLst/>
                          <a:latin typeface="Arial" charset="0"/>
                          <a:cs typeface="Arial" charset="0"/>
                        </a:rPr>
                        <a:t> (bb)</a:t>
                      </a:r>
                      <a:r>
                        <a:rPr kumimoji="0" lang="en-US" sz="1400" b="0" i="0" u="none" strike="noStrike" cap="none" normalizeH="0" baseline="0" dirty="0">
                          <a:ln>
                            <a:noFill/>
                          </a:ln>
                          <a:solidFill>
                            <a:schemeClr val="tx1"/>
                          </a:solidFill>
                          <a:effectLst/>
                          <a:latin typeface="Arial" charset="0"/>
                          <a:cs typeface="Arial" charset="0"/>
                        </a:rPr>
                        <a:t> [</a:t>
                      </a:r>
                      <a:r>
                        <a:rPr kumimoji="0" lang="en-US" sz="1400" b="0" i="0" u="none" strike="noStrike" cap="none" normalizeH="0" baseline="0" dirty="0" err="1">
                          <a:ln>
                            <a:noFill/>
                          </a:ln>
                          <a:solidFill>
                            <a:schemeClr val="tx1"/>
                          </a:solidFill>
                          <a:effectLst/>
                          <a:latin typeface="Arial" charset="0"/>
                          <a:cs typeface="Arial" charset="0"/>
                        </a:rPr>
                        <a:t>fb</a:t>
                      </a:r>
                      <a:r>
                        <a:rPr kumimoji="0" lang="en-US" sz="1400" b="0" i="0" u="none" strike="noStrike" cap="none" normalizeH="0" baseline="0" dirty="0">
                          <a:ln>
                            <a:noFill/>
                          </a:ln>
                          <a:solidFill>
                            <a:schemeClr val="tx1"/>
                          </a:solidFill>
                          <a:effectLst/>
                          <a:latin typeface="Arial" charset="0"/>
                          <a:cs typeface="Arial" charset="0"/>
                        </a:rPr>
                        <a:t>]</a:t>
                      </a: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dirty="0">
                          <a:ln>
                            <a:noFill/>
                          </a:ln>
                          <a:solidFill>
                            <a:schemeClr val="tx1"/>
                          </a:solidFill>
                          <a:effectLst/>
                          <a:latin typeface="Arial" charset="0"/>
                          <a:cs typeface="Arial" charset="0"/>
                        </a:rPr>
                        <a:t>σ</a:t>
                      </a:r>
                      <a:r>
                        <a:rPr kumimoji="0" lang="en-US" sz="1400" b="1" i="0" u="none" strike="noStrike" cap="none" normalizeH="0" baseline="0" dirty="0">
                          <a:ln>
                            <a:noFill/>
                          </a:ln>
                          <a:solidFill>
                            <a:schemeClr val="tx1"/>
                          </a:solidFill>
                          <a:effectLst/>
                          <a:latin typeface="Arial" charset="0"/>
                          <a:cs typeface="Arial" charset="0"/>
                        </a:rPr>
                        <a:t> (WW</a:t>
                      </a:r>
                      <a:r>
                        <a:rPr kumimoji="0" lang="en-US" sz="1400" b="1" i="0" u="none" strike="noStrike" cap="none" normalizeH="0" baseline="30000" dirty="0">
                          <a:ln>
                            <a:noFill/>
                          </a:ln>
                          <a:solidFill>
                            <a:schemeClr val="tx1"/>
                          </a:solidFill>
                          <a:effectLst/>
                          <a:latin typeface="Arial" charset="0"/>
                          <a:cs typeface="Arial" charset="0"/>
                        </a:rPr>
                        <a:t>*</a:t>
                      </a:r>
                      <a:r>
                        <a:rPr kumimoji="0" lang="en-US" sz="1400" b="1" i="0" u="none" strike="noStrike" cap="none" normalizeH="0" baseline="0" dirty="0">
                          <a:ln>
                            <a:noFill/>
                          </a:ln>
                          <a:solidFill>
                            <a:schemeClr val="tx1"/>
                          </a:solidFill>
                          <a:effectLst/>
                          <a:latin typeface="Arial" charset="0"/>
                          <a:cs typeface="Arial" charset="0"/>
                        </a:rPr>
                        <a:t>)</a:t>
                      </a:r>
                      <a:r>
                        <a:rPr kumimoji="0" lang="en-US" sz="1400" b="0" i="0" u="none" strike="noStrike" cap="none" normalizeH="0" baseline="0" dirty="0">
                          <a:ln>
                            <a:noFill/>
                          </a:ln>
                          <a:solidFill>
                            <a:schemeClr val="tx1"/>
                          </a:solidFill>
                          <a:effectLst/>
                          <a:latin typeface="Arial" charset="0"/>
                          <a:cs typeface="Arial" charset="0"/>
                        </a:rPr>
                        <a:t> [</a:t>
                      </a:r>
                      <a:r>
                        <a:rPr kumimoji="0" lang="en-US" sz="1400" b="0" i="0" u="none" strike="noStrike" cap="none" normalizeH="0" baseline="0" dirty="0" err="1">
                          <a:ln>
                            <a:noFill/>
                          </a:ln>
                          <a:solidFill>
                            <a:schemeClr val="tx1"/>
                          </a:solidFill>
                          <a:effectLst/>
                          <a:latin typeface="Arial" charset="0"/>
                          <a:cs typeface="Arial" charset="0"/>
                        </a:rPr>
                        <a:t>fb</a:t>
                      </a:r>
                      <a:r>
                        <a:rPr kumimoji="0" lang="en-US" sz="1400" b="0" i="0" u="none" strike="noStrike" cap="none" normalizeH="0" baseline="0" dirty="0">
                          <a:ln>
                            <a:noFill/>
                          </a:ln>
                          <a:solidFill>
                            <a:schemeClr val="tx1"/>
                          </a:solidFill>
                          <a:effectLst/>
                          <a:latin typeface="Arial" charset="0"/>
                          <a:cs typeface="Arial" charset="0"/>
                        </a:rPr>
                        <a:t>]</a:t>
                      </a:r>
                      <a:endParaRPr kumimoji="0" lang="cs-CZ" sz="1400" b="0" i="0" u="none" strike="noStrike" cap="none" normalizeH="0" baseline="0" dirty="0">
                        <a:ln>
                          <a:noFill/>
                        </a:ln>
                        <a:solidFill>
                          <a:schemeClr val="tx1"/>
                        </a:solidFill>
                        <a:effectLst/>
                        <a:latin typeface="Arial" charset="0"/>
                        <a:cs typeface="Arial" charset="0"/>
                      </a:endParaRP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err="1">
                          <a:ln>
                            <a:noFill/>
                          </a:ln>
                          <a:solidFill>
                            <a:schemeClr val="tx1"/>
                          </a:solidFill>
                          <a:effectLst/>
                          <a:latin typeface="Arial" charset="0"/>
                        </a:rPr>
                        <a:t>Acc</a:t>
                      </a:r>
                      <a:r>
                        <a:rPr kumimoji="0" lang="en-US" sz="1400" b="1" i="0" u="none" strike="noStrike" cap="none" normalizeH="0" baseline="-25000" dirty="0">
                          <a:ln>
                            <a:noFill/>
                          </a:ln>
                          <a:solidFill>
                            <a:schemeClr val="tx1"/>
                          </a:solidFill>
                          <a:effectLst/>
                          <a:latin typeface="Arial" charset="0"/>
                        </a:rPr>
                        <a:t> </a:t>
                      </a:r>
                      <a:r>
                        <a:rPr kumimoji="0" lang="en-US" sz="1400" b="1" i="0" u="none" strike="noStrike" cap="none" normalizeH="0" baseline="0" dirty="0">
                          <a:ln>
                            <a:noFill/>
                          </a:ln>
                          <a:solidFill>
                            <a:schemeClr val="tx1"/>
                          </a:solidFill>
                          <a:effectLst/>
                          <a:latin typeface="Arial" charset="0"/>
                        </a:rPr>
                        <a:t>(420+420)</a:t>
                      </a:r>
                      <a:endParaRPr kumimoji="0" lang="cs-CZ" sz="1400" b="1" i="0" u="none" strike="noStrike" cap="none" normalizeH="0" baseline="0" dirty="0">
                        <a:ln>
                          <a:noFill/>
                        </a:ln>
                        <a:solidFill>
                          <a:schemeClr val="tx1"/>
                        </a:solidFill>
                        <a:effectLst/>
                        <a:latin typeface="Arial" charset="0"/>
                      </a:endParaRP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err="1">
                          <a:ln>
                            <a:noFill/>
                          </a:ln>
                          <a:solidFill>
                            <a:schemeClr val="tx1"/>
                          </a:solidFill>
                          <a:effectLst/>
                          <a:latin typeface="Arial" charset="0"/>
                        </a:rPr>
                        <a:t>Acc</a:t>
                      </a:r>
                      <a:r>
                        <a:rPr kumimoji="0" lang="en-US" sz="1400" b="1" i="0" u="none" strike="noStrike" cap="none" normalizeH="0" baseline="0" dirty="0">
                          <a:ln>
                            <a:noFill/>
                          </a:ln>
                          <a:solidFill>
                            <a:schemeClr val="tx1"/>
                          </a:solidFill>
                          <a:effectLst/>
                          <a:latin typeface="Arial" charset="0"/>
                        </a:rPr>
                        <a:t>(420+220)</a:t>
                      </a:r>
                      <a:endParaRPr kumimoji="0" lang="cs-CZ" sz="1400" b="1" i="0" u="none" strike="noStrike" cap="none" normalizeH="0" baseline="0" dirty="0">
                        <a:ln>
                          <a:noFill/>
                        </a:ln>
                        <a:solidFill>
                          <a:schemeClr val="tx1"/>
                        </a:solidFill>
                        <a:effectLst/>
                        <a:latin typeface="Arial" charset="0"/>
                      </a:endParaRPr>
                    </a:p>
                  </a:txBody>
                  <a:tcPr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7434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rgbClr val="FF0000"/>
                          </a:solidFill>
                          <a:effectLst/>
                          <a:latin typeface="Arial" charset="0"/>
                        </a:rPr>
                        <a:t>       120</a:t>
                      </a:r>
                      <a:endParaRPr kumimoji="0" lang="cs-CZ" sz="1200" b="1" i="0" u="none" strike="noStrike" cap="none" normalizeH="0" baseline="0" dirty="0">
                        <a:ln>
                          <a:noFill/>
                        </a:ln>
                        <a:solidFill>
                          <a:srgbClr val="FF0000"/>
                        </a:solidFill>
                        <a:effectLst/>
                        <a:latin typeface="Arial" charset="0"/>
                      </a:endParaRPr>
                    </a:p>
                  </a:txBody>
                  <a:tcPr marT="45719" marB="457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        1.9</a:t>
                      </a:r>
                      <a:endParaRPr kumimoji="0" lang="cs-CZ" sz="1200" b="1" i="0" u="none" strike="noStrike" cap="none" normalizeH="0" baseline="0" dirty="0">
                        <a:ln>
                          <a:noFill/>
                        </a:ln>
                        <a:solidFill>
                          <a:schemeClr val="tx1"/>
                        </a:solidFill>
                        <a:effectLst/>
                        <a:latin typeface="Arial" charset="0"/>
                      </a:endParaRP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        0.37</a:t>
                      </a:r>
                      <a:endParaRPr kumimoji="0" lang="cs-CZ" sz="1200" b="1" i="0" u="none" strike="noStrike" cap="none" normalizeH="0" baseline="0" dirty="0">
                        <a:ln>
                          <a:noFill/>
                        </a:ln>
                        <a:solidFill>
                          <a:schemeClr val="tx1"/>
                        </a:solidFill>
                        <a:effectLst/>
                        <a:latin typeface="Arial" charset="0"/>
                      </a:endParaRP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        0.20</a:t>
                      </a:r>
                      <a:endParaRPr kumimoji="0" lang="cs-CZ" sz="1200" b="1" i="0" u="none" strike="noStrike" cap="none" normalizeH="0" baseline="0" dirty="0">
                        <a:ln>
                          <a:noFill/>
                        </a:ln>
                        <a:solidFill>
                          <a:schemeClr val="tx1"/>
                        </a:solidFill>
                        <a:effectLst/>
                        <a:latin typeface="Arial" charset="0"/>
                      </a:endParaRP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       0.17</a:t>
                      </a:r>
                      <a:endParaRPr kumimoji="0" lang="cs-CZ" sz="1200" b="1" i="0" u="none" strike="noStrike" cap="none" normalizeH="0" baseline="0" dirty="0">
                        <a:ln>
                          <a:noFill/>
                        </a:ln>
                        <a:solidFill>
                          <a:schemeClr val="tx1"/>
                        </a:solidFill>
                        <a:effectLst/>
                        <a:latin typeface="Arial" charset="0"/>
                      </a:endParaRPr>
                    </a:p>
                  </a:txBody>
                  <a:tcPr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434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rgbClr val="FF0000"/>
                          </a:solidFill>
                          <a:effectLst/>
                          <a:latin typeface="Arial" charset="0"/>
                        </a:rPr>
                        <a:t>       130</a:t>
                      </a:r>
                      <a:r>
                        <a:rPr kumimoji="0" lang="en-US" sz="1200" b="0" i="0" u="none" strike="noStrike" cap="none" normalizeH="0" baseline="0" dirty="0">
                          <a:ln>
                            <a:noFill/>
                          </a:ln>
                          <a:solidFill>
                            <a:srgbClr val="FF0000"/>
                          </a:solidFill>
                          <a:effectLst/>
                          <a:latin typeface="Arial" charset="0"/>
                        </a:rPr>
                        <a:t> </a:t>
                      </a:r>
                      <a:endParaRPr kumimoji="0" lang="cs-CZ" sz="1200" b="0" i="0" u="none" strike="noStrike" cap="none" normalizeH="0" baseline="0" dirty="0">
                        <a:ln>
                          <a:noFill/>
                        </a:ln>
                        <a:solidFill>
                          <a:srgbClr val="FF0000"/>
                        </a:solidFill>
                        <a:effectLst/>
                        <a:latin typeface="Arial" charset="0"/>
                      </a:endParaRPr>
                    </a:p>
                  </a:txBody>
                  <a:tcPr marT="45719" marB="457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1200" b="0" i="0" u="none" strike="noStrike" cap="none" normalizeH="0" baseline="0">
                        <a:ln>
                          <a:noFill/>
                        </a:ln>
                        <a:solidFill>
                          <a:schemeClr val="tx1"/>
                        </a:solidFill>
                        <a:effectLst/>
                        <a:latin typeface="Comic Sans MS" pitchFamily="66" charset="0"/>
                      </a:endParaRP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        0.70</a:t>
                      </a:r>
                      <a:endParaRPr kumimoji="0" lang="cs-CZ" sz="1200" b="1" i="0" u="none" strike="noStrike" cap="none" normalizeH="0" baseline="0" dirty="0">
                        <a:ln>
                          <a:noFill/>
                        </a:ln>
                        <a:solidFill>
                          <a:schemeClr val="tx1"/>
                        </a:solidFill>
                        <a:effectLst/>
                        <a:latin typeface="Arial" charset="0"/>
                      </a:endParaRP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        0.15  </a:t>
                      </a:r>
                      <a:endParaRPr kumimoji="0" lang="cs-CZ" sz="1200" b="1" i="0" u="none" strike="noStrike" cap="none" normalizeH="0" baseline="0" dirty="0">
                        <a:ln>
                          <a:noFill/>
                        </a:ln>
                        <a:solidFill>
                          <a:schemeClr val="tx1"/>
                        </a:solidFill>
                        <a:effectLst/>
                        <a:latin typeface="Arial" charset="0"/>
                      </a:endParaRP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       0.24</a:t>
                      </a:r>
                      <a:endParaRPr kumimoji="0" lang="cs-CZ" sz="1200" b="1" i="0" u="none" strike="noStrike" cap="none" normalizeH="0" baseline="0">
                        <a:ln>
                          <a:noFill/>
                        </a:ln>
                        <a:solidFill>
                          <a:schemeClr val="tx1"/>
                        </a:solidFill>
                        <a:effectLst/>
                        <a:latin typeface="Arial" charset="0"/>
                      </a:endParaRPr>
                    </a:p>
                  </a:txBody>
                  <a:tcPr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7434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rgbClr val="FF0000"/>
                          </a:solidFill>
                          <a:effectLst/>
                          <a:latin typeface="Arial" charset="0"/>
                        </a:rPr>
                        <a:t>       140</a:t>
                      </a:r>
                      <a:endParaRPr kumimoji="0" lang="cs-CZ" sz="1200" b="1" i="0" u="none" strike="noStrike" cap="none" normalizeH="0" baseline="0">
                        <a:ln>
                          <a:noFill/>
                        </a:ln>
                        <a:solidFill>
                          <a:srgbClr val="FF0000"/>
                        </a:solidFill>
                        <a:effectLst/>
                        <a:latin typeface="Arial" charset="0"/>
                      </a:endParaRPr>
                    </a:p>
                  </a:txBody>
                  <a:tcPr marT="45719" marB="457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        0.6</a:t>
                      </a:r>
                      <a:endParaRPr kumimoji="0" lang="cs-CZ" sz="1200" b="1" i="0" u="none" strike="noStrike" cap="none" normalizeH="0" baseline="0" dirty="0">
                        <a:ln>
                          <a:noFill/>
                        </a:ln>
                        <a:solidFill>
                          <a:schemeClr val="tx1"/>
                        </a:solidFill>
                        <a:effectLst/>
                        <a:latin typeface="Arial" charset="0"/>
                      </a:endParaRP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        0.87</a:t>
                      </a:r>
                      <a:endParaRPr kumimoji="0" lang="cs-CZ" sz="1200" b="1" i="0" u="none" strike="noStrike" cap="none" normalizeH="0" baseline="0">
                        <a:ln>
                          <a:noFill/>
                        </a:ln>
                        <a:solidFill>
                          <a:schemeClr val="tx1"/>
                        </a:solidFill>
                        <a:effectLst/>
                        <a:latin typeface="Arial" charset="0"/>
                      </a:endParaRP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        0.11 </a:t>
                      </a:r>
                      <a:endParaRPr kumimoji="0" lang="cs-CZ" sz="1200" b="1" i="0" u="none" strike="noStrike" cap="none" normalizeH="0" baseline="0" dirty="0">
                        <a:ln>
                          <a:noFill/>
                        </a:ln>
                        <a:solidFill>
                          <a:schemeClr val="tx1"/>
                        </a:solidFill>
                        <a:effectLst/>
                        <a:latin typeface="Arial" charset="0"/>
                      </a:endParaRP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       0.31</a:t>
                      </a:r>
                      <a:endParaRPr kumimoji="0" lang="cs-CZ" sz="1200" b="1" i="0" u="none" strike="noStrike" cap="none" normalizeH="0" baseline="0" dirty="0">
                        <a:ln>
                          <a:noFill/>
                        </a:ln>
                        <a:solidFill>
                          <a:schemeClr val="tx1"/>
                        </a:solidFill>
                        <a:effectLst/>
                        <a:latin typeface="Arial" charset="0"/>
                      </a:endParaRPr>
                    </a:p>
                  </a:txBody>
                  <a:tcPr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7434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rgbClr val="FF0000"/>
                          </a:solidFill>
                          <a:effectLst/>
                          <a:latin typeface="Arial" charset="0"/>
                        </a:rPr>
                        <a:t>       160</a:t>
                      </a:r>
                      <a:endParaRPr kumimoji="0" lang="cs-CZ" sz="1200" b="1" i="0" u="none" strike="noStrike" cap="none" normalizeH="0" baseline="0">
                        <a:ln>
                          <a:noFill/>
                        </a:ln>
                        <a:solidFill>
                          <a:srgbClr val="FF0000"/>
                        </a:solidFill>
                        <a:effectLst/>
                        <a:latin typeface="Arial" charset="0"/>
                      </a:endParaRPr>
                    </a:p>
                  </a:txBody>
                  <a:tcPr marT="45719" marB="457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        0.045</a:t>
                      </a:r>
                      <a:endParaRPr kumimoji="0" lang="cs-CZ" sz="1200" b="1" i="0" u="none" strike="noStrike" cap="none" normalizeH="0" baseline="0" dirty="0">
                        <a:ln>
                          <a:noFill/>
                        </a:ln>
                        <a:solidFill>
                          <a:schemeClr val="tx1"/>
                        </a:solidFill>
                        <a:effectLst/>
                        <a:latin typeface="Arial" charset="0"/>
                      </a:endParaRP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        1.10</a:t>
                      </a:r>
                      <a:endParaRPr kumimoji="0" lang="cs-CZ" sz="1200" b="1" i="0" u="none" strike="noStrike" cap="none" normalizeH="0" baseline="0">
                        <a:ln>
                          <a:noFill/>
                        </a:ln>
                        <a:solidFill>
                          <a:schemeClr val="tx1"/>
                        </a:solidFill>
                        <a:effectLst/>
                        <a:latin typeface="Arial" charset="0"/>
                      </a:endParaRP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        0.04</a:t>
                      </a:r>
                      <a:endParaRPr kumimoji="0" lang="cs-CZ" sz="1200" b="1" i="0" u="none" strike="noStrike" cap="none" normalizeH="0" baseline="0">
                        <a:ln>
                          <a:noFill/>
                        </a:ln>
                        <a:solidFill>
                          <a:schemeClr val="tx1"/>
                        </a:solidFill>
                        <a:effectLst/>
                        <a:latin typeface="Arial" charset="0"/>
                      </a:endParaRP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       0.43</a:t>
                      </a:r>
                      <a:endParaRPr kumimoji="0" lang="cs-CZ" sz="1200" b="1" i="0" u="none" strike="noStrike" cap="none" normalizeH="0" baseline="0" dirty="0">
                        <a:ln>
                          <a:noFill/>
                        </a:ln>
                        <a:solidFill>
                          <a:schemeClr val="tx1"/>
                        </a:solidFill>
                        <a:effectLst/>
                        <a:latin typeface="Arial" charset="0"/>
                      </a:endParaRPr>
                    </a:p>
                  </a:txBody>
                  <a:tcPr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7434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rgbClr val="FF0000"/>
                          </a:solidFill>
                          <a:effectLst/>
                          <a:latin typeface="Arial" charset="0"/>
                        </a:rPr>
                        <a:t>       180</a:t>
                      </a:r>
                      <a:endParaRPr kumimoji="0" lang="cs-CZ" sz="1200" b="1" i="0" u="none" strike="noStrike" cap="none" normalizeH="0" baseline="0" dirty="0">
                        <a:ln>
                          <a:noFill/>
                        </a:ln>
                        <a:solidFill>
                          <a:srgbClr val="FF0000"/>
                        </a:solidFill>
                        <a:effectLst/>
                        <a:latin typeface="Arial" charset="0"/>
                      </a:endParaRPr>
                    </a:p>
                  </a:txBody>
                  <a:tcPr marT="45719" marB="457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        0.0042</a:t>
                      </a:r>
                      <a:endParaRPr kumimoji="0" lang="cs-CZ" sz="1200" b="1" i="0" u="none" strike="noStrike" cap="none" normalizeH="0" baseline="0">
                        <a:ln>
                          <a:noFill/>
                        </a:ln>
                        <a:solidFill>
                          <a:schemeClr val="tx1"/>
                        </a:solidFill>
                        <a:effectLst/>
                        <a:latin typeface="Arial" charset="0"/>
                      </a:endParaRP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        0.76</a:t>
                      </a:r>
                      <a:endParaRPr kumimoji="0" lang="cs-CZ" sz="1200" b="1" i="0" u="none" strike="noStrike" cap="none" normalizeH="0" baseline="0" dirty="0">
                        <a:ln>
                          <a:noFill/>
                        </a:ln>
                        <a:solidFill>
                          <a:schemeClr val="tx1"/>
                        </a:solidFill>
                        <a:effectLst/>
                        <a:latin typeface="Arial" charset="0"/>
                      </a:endParaRP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        0.01</a:t>
                      </a:r>
                      <a:endParaRPr kumimoji="0" lang="cs-CZ" sz="1200" b="1" i="0" u="none" strike="noStrike" cap="none" normalizeH="0" baseline="0" dirty="0">
                        <a:ln>
                          <a:noFill/>
                        </a:ln>
                        <a:solidFill>
                          <a:schemeClr val="tx1"/>
                        </a:solidFill>
                        <a:effectLst/>
                        <a:latin typeface="Arial" charset="0"/>
                      </a:endParaRP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       0.53</a:t>
                      </a:r>
                      <a:endParaRPr kumimoji="0" lang="cs-CZ" sz="1200" b="1" i="0" u="none" strike="noStrike" cap="none" normalizeH="0" baseline="0" dirty="0">
                        <a:ln>
                          <a:noFill/>
                        </a:ln>
                        <a:solidFill>
                          <a:schemeClr val="tx1"/>
                        </a:solidFill>
                        <a:effectLst/>
                        <a:latin typeface="Arial" charset="0"/>
                      </a:endParaRPr>
                    </a:p>
                  </a:txBody>
                  <a:tcPr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2338" name="Text Box 49"/>
          <p:cNvSpPr txBox="1">
            <a:spLocks noChangeArrowheads="1"/>
          </p:cNvSpPr>
          <p:nvPr/>
        </p:nvSpPr>
        <p:spPr bwMode="auto">
          <a:xfrm>
            <a:off x="7772400" y="685800"/>
            <a:ext cx="164782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47625" algn="ctr">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a:solidFill>
                  <a:schemeClr val="tx1"/>
                </a:solidFill>
                <a:latin typeface="Comic Sans MS" panose="030F0702030302020204" pitchFamily="66" charset="0"/>
              </a:defRPr>
            </a:lvl1pPr>
            <a:lvl2pPr marL="742950" indent="-285750" eaLnBrk="0" hangingPunct="0">
              <a:spcBef>
                <a:spcPct val="20000"/>
              </a:spcBef>
              <a:buChar char="–"/>
              <a:defRPr>
                <a:solidFill>
                  <a:schemeClr val="tx1"/>
                </a:solidFill>
                <a:latin typeface="Comic Sans MS" panose="030F0702030302020204" pitchFamily="66" charset="0"/>
              </a:defRPr>
            </a:lvl2pPr>
            <a:lvl3pPr marL="1143000" indent="-228600" eaLnBrk="0" hangingPunct="0">
              <a:spcBef>
                <a:spcPct val="20000"/>
              </a:spcBef>
              <a:buChar char="•"/>
              <a:defRPr>
                <a:solidFill>
                  <a:schemeClr val="tx1"/>
                </a:solidFill>
                <a:latin typeface="Comic Sans MS" panose="030F0702030302020204" pitchFamily="66" charset="0"/>
              </a:defRPr>
            </a:lvl3pPr>
            <a:lvl4pPr marL="1600200" indent="-228600" eaLnBrk="0" hangingPunct="0">
              <a:spcBef>
                <a:spcPct val="20000"/>
              </a:spcBef>
              <a:buChar char="–"/>
              <a:defRPr>
                <a:solidFill>
                  <a:schemeClr val="tx1"/>
                </a:solidFill>
                <a:latin typeface="Comic Sans MS" panose="030F0702030302020204" pitchFamily="66" charset="0"/>
              </a:defRPr>
            </a:lvl4pPr>
            <a:lvl5pPr marL="2057400" indent="-228600" eaLnBrk="0" hangingPunct="0">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eaLnBrk="1" hangingPunct="1">
              <a:spcBef>
                <a:spcPct val="0"/>
              </a:spcBef>
              <a:buFontTx/>
              <a:buNone/>
            </a:pPr>
            <a:r>
              <a:rPr lang="en-US" altLang="en-US" sz="1400">
                <a:solidFill>
                  <a:srgbClr val="0000CC"/>
                </a:solidFill>
              </a:rPr>
              <a:t>AFP 220/420: </a:t>
            </a:r>
          </a:p>
          <a:p>
            <a:pPr eaLnBrk="1" hangingPunct="1">
              <a:spcBef>
                <a:spcPct val="0"/>
              </a:spcBef>
              <a:buFontTx/>
              <a:buNone/>
            </a:pPr>
            <a:r>
              <a:rPr lang="en-US" altLang="en-US" sz="1400">
                <a:solidFill>
                  <a:srgbClr val="0000CC"/>
                </a:solidFill>
              </a:rPr>
              <a:t>2.5mm/4mm </a:t>
            </a:r>
          </a:p>
          <a:p>
            <a:pPr eaLnBrk="1" hangingPunct="1">
              <a:spcBef>
                <a:spcPct val="0"/>
              </a:spcBef>
              <a:buFontTx/>
              <a:buNone/>
            </a:pPr>
            <a:r>
              <a:rPr lang="en-US" altLang="en-US" sz="1400">
                <a:solidFill>
                  <a:srgbClr val="0000CC"/>
                </a:solidFill>
              </a:rPr>
              <a:t>from the beam </a:t>
            </a:r>
          </a:p>
          <a:p>
            <a:pPr eaLnBrk="1" hangingPunct="1">
              <a:spcBef>
                <a:spcPct val="0"/>
              </a:spcBef>
              <a:buFontTx/>
              <a:buNone/>
            </a:pPr>
            <a:r>
              <a:rPr lang="en-US" altLang="en-US" sz="1400">
                <a:solidFill>
                  <a:srgbClr val="0000CC"/>
                </a:solidFill>
              </a:rPr>
              <a:t>(1mm dead space)</a:t>
            </a:r>
          </a:p>
          <a:p>
            <a:pPr eaLnBrk="1" hangingPunct="1">
              <a:spcBef>
                <a:spcPct val="0"/>
              </a:spcBef>
              <a:buFontTx/>
              <a:buNone/>
            </a:pPr>
            <a:endParaRPr lang="en-US" altLang="en-US" sz="1400">
              <a:solidFill>
                <a:srgbClr val="0000CC"/>
              </a:solidFill>
            </a:endParaRPr>
          </a:p>
          <a:p>
            <a:pPr eaLnBrk="1" hangingPunct="1">
              <a:spcBef>
                <a:spcPct val="0"/>
              </a:spcBef>
              <a:buFontTx/>
              <a:buNone/>
            </a:pPr>
            <a:r>
              <a:rPr lang="en-US" altLang="en-US" sz="1400">
                <a:solidFill>
                  <a:srgbClr val="0070C0"/>
                </a:solidFill>
              </a:rPr>
              <a:t>Cross-sections</a:t>
            </a:r>
          </a:p>
          <a:p>
            <a:pPr eaLnBrk="1" hangingPunct="1">
              <a:spcBef>
                <a:spcPct val="0"/>
              </a:spcBef>
              <a:buFontTx/>
              <a:buNone/>
            </a:pPr>
            <a:r>
              <a:rPr lang="en-US" altLang="en-US" sz="1400">
                <a:solidFill>
                  <a:srgbClr val="0070C0"/>
                </a:solidFill>
              </a:rPr>
              <a:t>by KMR group</a:t>
            </a:r>
            <a:endParaRPr lang="cs-CZ" altLang="en-US" sz="1400">
              <a:solidFill>
                <a:srgbClr val="0070C0"/>
              </a:solidFill>
            </a:endParaRPr>
          </a:p>
        </p:txBody>
      </p:sp>
      <p:sp>
        <p:nvSpPr>
          <p:cNvPr id="12339" name="TextovéPole 1"/>
          <p:cNvSpPr txBox="1">
            <a:spLocks noChangeArrowheads="1"/>
          </p:cNvSpPr>
          <p:nvPr/>
        </p:nvSpPr>
        <p:spPr bwMode="auto">
          <a:xfrm>
            <a:off x="76200" y="2412525"/>
            <a:ext cx="8089900" cy="365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a:solidFill>
                  <a:schemeClr val="tx1"/>
                </a:solidFill>
                <a:latin typeface="Comic Sans MS" panose="030F0702030302020204" pitchFamily="66" charset="0"/>
              </a:defRPr>
            </a:lvl1pPr>
            <a:lvl2pPr marL="742950" indent="-285750" eaLnBrk="0" hangingPunct="0">
              <a:spcBef>
                <a:spcPct val="20000"/>
              </a:spcBef>
              <a:buChar char="–"/>
              <a:defRPr>
                <a:solidFill>
                  <a:schemeClr val="tx1"/>
                </a:solidFill>
                <a:latin typeface="Comic Sans MS" panose="030F0702030302020204" pitchFamily="66" charset="0"/>
              </a:defRPr>
            </a:lvl2pPr>
            <a:lvl3pPr marL="1143000" indent="-228600" eaLnBrk="0" hangingPunct="0">
              <a:spcBef>
                <a:spcPct val="20000"/>
              </a:spcBef>
              <a:buChar char="•"/>
              <a:defRPr>
                <a:solidFill>
                  <a:schemeClr val="tx1"/>
                </a:solidFill>
                <a:latin typeface="Comic Sans MS" panose="030F0702030302020204" pitchFamily="66" charset="0"/>
              </a:defRPr>
            </a:lvl3pPr>
            <a:lvl4pPr marL="1600200" indent="-228600" eaLnBrk="0" hangingPunct="0">
              <a:spcBef>
                <a:spcPct val="20000"/>
              </a:spcBef>
              <a:buChar char="–"/>
              <a:defRPr>
                <a:solidFill>
                  <a:schemeClr val="tx1"/>
                </a:solidFill>
                <a:latin typeface="Comic Sans MS" panose="030F0702030302020204" pitchFamily="66" charset="0"/>
              </a:defRPr>
            </a:lvl4pPr>
            <a:lvl5pPr marL="2057400" indent="-228600" eaLnBrk="0" hangingPunct="0">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eaLnBrk="1" hangingPunct="1">
              <a:spcBef>
                <a:spcPct val="0"/>
              </a:spcBef>
              <a:buFontTx/>
              <a:buNone/>
            </a:pPr>
            <a:r>
              <a:rPr lang="en-US" altLang="en-US" b="1" dirty="0">
                <a:solidFill>
                  <a:srgbClr val="7030A0"/>
                </a:solidFill>
                <a:latin typeface="Arial" panose="020B0604020202020204" pitchFamily="34" charset="0"/>
              </a:rPr>
              <a:t>Experimental analyses:</a:t>
            </a:r>
          </a:p>
          <a:p>
            <a:pPr eaLnBrk="1" hangingPunct="1">
              <a:lnSpc>
                <a:spcPct val="90000"/>
              </a:lnSpc>
              <a:spcBef>
                <a:spcPct val="0"/>
              </a:spcBef>
              <a:buFontTx/>
              <a:buNone/>
            </a:pPr>
            <a:r>
              <a:rPr lang="en-US" altLang="en-US" b="1" dirty="0">
                <a:solidFill>
                  <a:srgbClr val="FF0000"/>
                </a:solidFill>
                <a:latin typeface="Arial" panose="020B0604020202020204" pitchFamily="34" charset="0"/>
              </a:rPr>
              <a:t>CMS</a:t>
            </a:r>
            <a:r>
              <a:rPr lang="en-US" altLang="en-US" dirty="0">
                <a:solidFill>
                  <a:srgbClr val="0000CC"/>
                </a:solidFill>
                <a:latin typeface="Arial" panose="020B0604020202020204" pitchFamily="34" charset="0"/>
              </a:rPr>
              <a:t>: </a:t>
            </a:r>
          </a:p>
          <a:p>
            <a:pPr eaLnBrk="1" hangingPunct="1">
              <a:lnSpc>
                <a:spcPct val="90000"/>
              </a:lnSpc>
              <a:spcBef>
                <a:spcPct val="0"/>
              </a:spcBef>
              <a:buFontTx/>
              <a:buNone/>
            </a:pPr>
            <a:r>
              <a:rPr lang="en-US" altLang="en-US" dirty="0" err="1">
                <a:solidFill>
                  <a:schemeClr val="accent2"/>
                </a:solidFill>
                <a:latin typeface="Arial" panose="020B0604020202020204" pitchFamily="34" charset="0"/>
              </a:rPr>
              <a:t>H→bb</a:t>
            </a:r>
            <a:r>
              <a:rPr lang="en-US" altLang="en-US" dirty="0">
                <a:solidFill>
                  <a:srgbClr val="0000CC"/>
                </a:solidFill>
                <a:latin typeface="Arial" panose="020B0604020202020204" pitchFamily="34" charset="0"/>
              </a:rPr>
              <a:t>: fast simulation, 100 &lt; M</a:t>
            </a:r>
            <a:r>
              <a:rPr lang="en-US" altLang="en-US" b="1" baseline="-25000" dirty="0">
                <a:solidFill>
                  <a:srgbClr val="0000CC"/>
                </a:solidFill>
                <a:latin typeface="Arial" panose="020B0604020202020204" pitchFamily="34" charset="0"/>
              </a:rPr>
              <a:t>H</a:t>
            </a:r>
            <a:r>
              <a:rPr lang="en-US" altLang="en-US" dirty="0">
                <a:solidFill>
                  <a:srgbClr val="0000CC"/>
                </a:solidFill>
                <a:latin typeface="Arial" panose="020B0604020202020204" pitchFamily="34" charset="0"/>
              </a:rPr>
              <a:t> &lt; 300 GeV, d</a:t>
            </a:r>
            <a:r>
              <a:rPr lang="en-US" altLang="en-US" b="1" baseline="-25000" dirty="0">
                <a:solidFill>
                  <a:srgbClr val="0000CC"/>
                </a:solidFill>
                <a:latin typeface="Arial" panose="020B0604020202020204" pitchFamily="34" charset="0"/>
              </a:rPr>
              <a:t>220</a:t>
            </a:r>
            <a:r>
              <a:rPr lang="en-US" altLang="en-US" dirty="0">
                <a:solidFill>
                  <a:srgbClr val="0000CC"/>
                </a:solidFill>
                <a:latin typeface="Arial" panose="020B0604020202020204" pitchFamily="34" charset="0"/>
              </a:rPr>
              <a:t>~1.5mm, d</a:t>
            </a:r>
            <a:r>
              <a:rPr lang="en-US" altLang="en-US" b="1" baseline="-25000" dirty="0">
                <a:solidFill>
                  <a:srgbClr val="0000CC"/>
                </a:solidFill>
                <a:latin typeface="Arial" panose="020B0604020202020204" pitchFamily="34" charset="0"/>
              </a:rPr>
              <a:t>420</a:t>
            </a:r>
            <a:r>
              <a:rPr lang="en-US" altLang="en-US" dirty="0">
                <a:solidFill>
                  <a:srgbClr val="0000CC"/>
                </a:solidFill>
                <a:latin typeface="Arial" panose="020B0604020202020204" pitchFamily="34" charset="0"/>
              </a:rPr>
              <a:t>~4.5mm, </a:t>
            </a:r>
            <a:r>
              <a:rPr lang="en-US" altLang="en-US" dirty="0" err="1">
                <a:solidFill>
                  <a:srgbClr val="0000CC"/>
                </a:solidFill>
                <a:latin typeface="Arial" panose="020B0604020202020204" pitchFamily="34" charset="0"/>
              </a:rPr>
              <a:t>Acc</a:t>
            </a:r>
            <a:r>
              <a:rPr lang="en-US" altLang="en-US" dirty="0">
                <a:solidFill>
                  <a:srgbClr val="0000CC"/>
                </a:solidFill>
                <a:latin typeface="Arial" panose="020B0604020202020204" pitchFamily="34" charset="0"/>
              </a:rPr>
              <a:t>=</a:t>
            </a:r>
            <a:r>
              <a:rPr lang="en-US" altLang="en-US" dirty="0" err="1">
                <a:solidFill>
                  <a:srgbClr val="0000CC"/>
                </a:solidFill>
                <a:latin typeface="Arial" panose="020B0604020202020204" pitchFamily="34" charset="0"/>
              </a:rPr>
              <a:t>Acc</a:t>
            </a:r>
            <a:r>
              <a:rPr lang="en-US" altLang="en-US" dirty="0">
                <a:solidFill>
                  <a:srgbClr val="0000CC"/>
                </a:solidFill>
                <a:latin typeface="Arial" panose="020B0604020202020204" pitchFamily="34" charset="0"/>
              </a:rPr>
              <a:t>(</a:t>
            </a:r>
            <a:r>
              <a:rPr lang="el-GR" altLang="en-US" dirty="0">
                <a:solidFill>
                  <a:srgbClr val="0000CC"/>
                </a:solidFill>
                <a:latin typeface="Arial" panose="020B0604020202020204" pitchFamily="34" charset="0"/>
              </a:rPr>
              <a:t>ξ</a:t>
            </a:r>
            <a:r>
              <a:rPr lang="en-US" altLang="en-US" dirty="0">
                <a:solidFill>
                  <a:srgbClr val="0000CC"/>
                </a:solidFill>
                <a:latin typeface="Arial" panose="020B0604020202020204" pitchFamily="34" charset="0"/>
              </a:rPr>
              <a:t>,t,</a:t>
            </a:r>
            <a:r>
              <a:rPr lang="el-GR" altLang="en-US" dirty="0">
                <a:solidFill>
                  <a:srgbClr val="0000CC"/>
                </a:solidFill>
                <a:latin typeface="Arial" panose="020B0604020202020204" pitchFamily="34" charset="0"/>
              </a:rPr>
              <a:t>φ</a:t>
            </a:r>
            <a:r>
              <a:rPr lang="en-US" altLang="en-US" dirty="0">
                <a:solidFill>
                  <a:srgbClr val="0000CC"/>
                </a:solidFill>
                <a:latin typeface="Arial" panose="020B0604020202020204" pitchFamily="34" charset="0"/>
              </a:rPr>
              <a:t>) </a:t>
            </a:r>
          </a:p>
          <a:p>
            <a:pPr eaLnBrk="1" hangingPunct="1">
              <a:lnSpc>
                <a:spcPct val="90000"/>
              </a:lnSpc>
              <a:spcBef>
                <a:spcPct val="0"/>
              </a:spcBef>
              <a:buFontTx/>
              <a:buNone/>
            </a:pPr>
            <a:r>
              <a:rPr lang="en-US" altLang="en-US" dirty="0">
                <a:solidFill>
                  <a:srgbClr val="0000CC"/>
                </a:solidFill>
                <a:latin typeface="Arial" panose="020B0604020202020204" pitchFamily="34" charset="0"/>
              </a:rPr>
              <a:t>            - published in CMS-Totem document </a:t>
            </a:r>
            <a:r>
              <a:rPr lang="en-US" altLang="en-US" sz="1400" b="1" dirty="0">
                <a:latin typeface="Arial" panose="020B0604020202020204" pitchFamily="34" charset="0"/>
              </a:rPr>
              <a:t>CERN/LHCC 2006-039/G-124            </a:t>
            </a:r>
          </a:p>
          <a:p>
            <a:pPr eaLnBrk="1" hangingPunct="1">
              <a:lnSpc>
                <a:spcPct val="90000"/>
              </a:lnSpc>
              <a:spcBef>
                <a:spcPct val="0"/>
              </a:spcBef>
              <a:buFontTx/>
              <a:buNone/>
            </a:pPr>
            <a:r>
              <a:rPr lang="en-US" altLang="en-US" dirty="0">
                <a:solidFill>
                  <a:srgbClr val="0000CC"/>
                </a:solidFill>
                <a:latin typeface="Arial" panose="020B0604020202020204" pitchFamily="34" charset="0"/>
              </a:rPr>
              <a:t>            - signal selection efficiencies used in MSSM studies </a:t>
            </a:r>
          </a:p>
          <a:p>
            <a:pPr eaLnBrk="1" hangingPunct="1">
              <a:lnSpc>
                <a:spcPct val="90000"/>
              </a:lnSpc>
              <a:spcBef>
                <a:spcPct val="0"/>
              </a:spcBef>
              <a:buFontTx/>
              <a:buNone/>
            </a:pPr>
            <a:r>
              <a:rPr lang="en-US" altLang="en-US" sz="1400" dirty="0">
                <a:solidFill>
                  <a:srgbClr val="0000CC"/>
                </a:solidFill>
                <a:latin typeface="Arial" panose="020B0604020202020204" pitchFamily="34" charset="0"/>
              </a:rPr>
              <a:t>             (</a:t>
            </a:r>
            <a:r>
              <a:rPr lang="en-US" altLang="en-US" sz="1400" dirty="0">
                <a:solidFill>
                  <a:srgbClr val="FF0000"/>
                </a:solidFill>
                <a:latin typeface="Arial" panose="020B0604020202020204" pitchFamily="34" charset="0"/>
              </a:rPr>
              <a:t>EPJC 53 (2008) 231, EPJC 71 (2011) 1649, EPJC 73 (2013) 2672</a:t>
            </a:r>
            <a:r>
              <a:rPr lang="en-US" altLang="en-US" sz="1400" dirty="0">
                <a:solidFill>
                  <a:srgbClr val="0000CC"/>
                </a:solidFill>
                <a:latin typeface="Arial" panose="020B0604020202020204" pitchFamily="34" charset="0"/>
              </a:rPr>
              <a:t>)</a:t>
            </a:r>
          </a:p>
          <a:p>
            <a:pPr eaLnBrk="1" hangingPunct="1">
              <a:lnSpc>
                <a:spcPct val="90000"/>
              </a:lnSpc>
              <a:spcBef>
                <a:spcPct val="0"/>
              </a:spcBef>
              <a:buFontTx/>
              <a:buNone/>
            </a:pPr>
            <a:r>
              <a:rPr lang="en-US" altLang="en-US" b="1" dirty="0">
                <a:solidFill>
                  <a:srgbClr val="FF0000"/>
                </a:solidFill>
                <a:latin typeface="Arial" panose="020B0604020202020204" pitchFamily="34" charset="0"/>
              </a:rPr>
              <a:t>ATLAS:</a:t>
            </a:r>
            <a:r>
              <a:rPr lang="en-US" altLang="en-US" dirty="0">
                <a:solidFill>
                  <a:srgbClr val="0000CC"/>
                </a:solidFill>
                <a:latin typeface="Arial" panose="020B0604020202020204" pitchFamily="34" charset="0"/>
              </a:rPr>
              <a:t> </a:t>
            </a:r>
          </a:p>
          <a:p>
            <a:pPr eaLnBrk="1" hangingPunct="1">
              <a:lnSpc>
                <a:spcPct val="90000"/>
              </a:lnSpc>
              <a:spcBef>
                <a:spcPct val="0"/>
              </a:spcBef>
              <a:buFontTx/>
              <a:buNone/>
            </a:pPr>
            <a:r>
              <a:rPr lang="en-US" altLang="en-US" dirty="0" err="1">
                <a:solidFill>
                  <a:schemeClr val="accent2"/>
                </a:solidFill>
                <a:latin typeface="Arial" panose="020B0604020202020204" pitchFamily="34" charset="0"/>
              </a:rPr>
              <a:t>H→bb</a:t>
            </a:r>
            <a:r>
              <a:rPr lang="en-US" altLang="en-US" dirty="0">
                <a:solidFill>
                  <a:srgbClr val="0000CC"/>
                </a:solidFill>
                <a:latin typeface="Arial" panose="020B0604020202020204" pitchFamily="34" charset="0"/>
              </a:rPr>
              <a:t>: 1) </a:t>
            </a:r>
            <a:r>
              <a:rPr lang="en-US" altLang="en-US" dirty="0" err="1">
                <a:solidFill>
                  <a:srgbClr val="0000CC"/>
                </a:solidFill>
                <a:latin typeface="Arial" panose="020B0604020202020204" pitchFamily="34" charset="0"/>
              </a:rPr>
              <a:t>gen.level</a:t>
            </a:r>
            <a:r>
              <a:rPr lang="en-US" altLang="en-US" dirty="0">
                <a:solidFill>
                  <a:srgbClr val="0000CC"/>
                </a:solidFill>
                <a:latin typeface="Arial" panose="020B0604020202020204" pitchFamily="34" charset="0"/>
              </a:rPr>
              <a:t> + smearing of basic quantities, M</a:t>
            </a:r>
            <a:r>
              <a:rPr lang="en-US" altLang="en-US" b="1" baseline="-25000" dirty="0">
                <a:solidFill>
                  <a:srgbClr val="0000CC"/>
                </a:solidFill>
                <a:latin typeface="Arial" panose="020B0604020202020204" pitchFamily="34" charset="0"/>
              </a:rPr>
              <a:t>H</a:t>
            </a:r>
            <a:r>
              <a:rPr lang="en-US" altLang="en-US" dirty="0">
                <a:solidFill>
                  <a:srgbClr val="0000CC"/>
                </a:solidFill>
                <a:latin typeface="Arial" panose="020B0604020202020204" pitchFamily="34" charset="0"/>
              </a:rPr>
              <a:t> = 120 GeV </a:t>
            </a:r>
          </a:p>
          <a:p>
            <a:pPr eaLnBrk="1" hangingPunct="1">
              <a:lnSpc>
                <a:spcPct val="90000"/>
              </a:lnSpc>
              <a:spcBef>
                <a:spcPct val="0"/>
              </a:spcBef>
              <a:buFontTx/>
              <a:buNone/>
            </a:pPr>
            <a:r>
              <a:rPr lang="en-US" altLang="en-US" dirty="0">
                <a:solidFill>
                  <a:srgbClr val="0000CC"/>
                </a:solidFill>
                <a:latin typeface="Arial" panose="020B0604020202020204" pitchFamily="34" charset="0"/>
              </a:rPr>
              <a:t>                - one MSSM point (tan</a:t>
            </a:r>
            <a:r>
              <a:rPr lang="el-GR" altLang="en-US" dirty="0">
                <a:solidFill>
                  <a:srgbClr val="0000CC"/>
                </a:solidFill>
                <a:latin typeface="Arial" panose="020B0604020202020204" pitchFamily="34" charset="0"/>
              </a:rPr>
              <a:t>β</a:t>
            </a:r>
            <a:r>
              <a:rPr lang="en-US" altLang="en-US" dirty="0">
                <a:solidFill>
                  <a:srgbClr val="0000CC"/>
                </a:solidFill>
                <a:latin typeface="Arial" panose="020B0604020202020204" pitchFamily="34" charset="0"/>
              </a:rPr>
              <a:t> = 40): </a:t>
            </a:r>
            <a:r>
              <a:rPr lang="en-US" altLang="en-US" sz="1400" dirty="0">
                <a:solidFill>
                  <a:srgbClr val="FF0000"/>
                </a:solidFill>
                <a:latin typeface="Arial" panose="020B0604020202020204" pitchFamily="34" charset="0"/>
              </a:rPr>
              <a:t>JHEP 0710 (2007)090</a:t>
            </a:r>
          </a:p>
          <a:p>
            <a:pPr eaLnBrk="1" hangingPunct="1">
              <a:lnSpc>
                <a:spcPct val="90000"/>
              </a:lnSpc>
              <a:spcBef>
                <a:spcPct val="0"/>
              </a:spcBef>
              <a:buFontTx/>
              <a:buNone/>
            </a:pPr>
            <a:r>
              <a:rPr lang="en-US" altLang="en-US" dirty="0">
                <a:solidFill>
                  <a:srgbClr val="0000CC"/>
                </a:solidFill>
                <a:latin typeface="Arial" panose="020B0604020202020204" pitchFamily="34" charset="0"/>
              </a:rPr>
              <a:t>            2) fast simulation, M</a:t>
            </a:r>
            <a:r>
              <a:rPr lang="en-US" altLang="en-US" b="1" baseline="-25000" dirty="0">
                <a:solidFill>
                  <a:srgbClr val="0000CC"/>
                </a:solidFill>
                <a:latin typeface="Arial" panose="020B0604020202020204" pitchFamily="34" charset="0"/>
              </a:rPr>
              <a:t>H</a:t>
            </a:r>
            <a:r>
              <a:rPr lang="en-US" altLang="en-US" dirty="0">
                <a:solidFill>
                  <a:srgbClr val="0000CC"/>
                </a:solidFill>
                <a:latin typeface="Arial" panose="020B0604020202020204" pitchFamily="34" charset="0"/>
              </a:rPr>
              <a:t> = 120 GeV: </a:t>
            </a:r>
            <a:r>
              <a:rPr lang="en-US" altLang="en-US" sz="1400" dirty="0">
                <a:solidFill>
                  <a:srgbClr val="00CC00"/>
                </a:solidFill>
                <a:latin typeface="Arial" panose="020B0604020202020204" pitchFamily="34" charset="0"/>
              </a:rPr>
              <a:t>ATL-COM-PHYS-2010-337</a:t>
            </a:r>
            <a:r>
              <a:rPr lang="en-US" altLang="en-US" dirty="0">
                <a:solidFill>
                  <a:srgbClr val="0000CC"/>
                </a:solidFill>
                <a:latin typeface="Arial" panose="020B0604020202020204" pitchFamily="34" charset="0"/>
              </a:rPr>
              <a:t>                                 </a:t>
            </a:r>
          </a:p>
          <a:p>
            <a:pPr eaLnBrk="1" hangingPunct="1">
              <a:lnSpc>
                <a:spcPct val="90000"/>
              </a:lnSpc>
              <a:spcBef>
                <a:spcPct val="0"/>
              </a:spcBef>
              <a:buFontTx/>
              <a:buNone/>
            </a:pPr>
            <a:r>
              <a:rPr lang="en-US" altLang="en-US" dirty="0">
                <a:solidFill>
                  <a:srgbClr val="7030A0"/>
                </a:solidFill>
                <a:latin typeface="Monotype Corsiva" panose="03010101010201010101" pitchFamily="66" charset="0"/>
              </a:rPr>
              <a:t>                </a:t>
            </a:r>
            <a:r>
              <a:rPr lang="en-US" altLang="en-US" dirty="0">
                <a:solidFill>
                  <a:srgbClr val="0000CC"/>
                </a:solidFill>
                <a:latin typeface="Arial" panose="020B0604020202020204" pitchFamily="34" charset="0"/>
              </a:rPr>
              <a:t>3) Dedicated L1 trigger for </a:t>
            </a:r>
            <a:r>
              <a:rPr lang="en-US" altLang="en-US" dirty="0" err="1">
                <a:solidFill>
                  <a:srgbClr val="0000CC"/>
                </a:solidFill>
                <a:latin typeface="Arial" panose="020B0604020202020204" pitchFamily="34" charset="0"/>
              </a:rPr>
              <a:t>H→bb</a:t>
            </a:r>
            <a:r>
              <a:rPr lang="en-US" altLang="en-US" dirty="0">
                <a:solidFill>
                  <a:srgbClr val="0000CC"/>
                </a:solidFill>
                <a:latin typeface="Arial" panose="020B0604020202020204" pitchFamily="34" charset="0"/>
              </a:rPr>
              <a:t>: </a:t>
            </a:r>
            <a:r>
              <a:rPr lang="en-US" altLang="en-US" sz="1400" dirty="0">
                <a:solidFill>
                  <a:srgbClr val="33CC33"/>
                </a:solidFill>
                <a:latin typeface="Arial" panose="020B0604020202020204" pitchFamily="34" charset="0"/>
              </a:rPr>
              <a:t>ATL-DAQ-PUB-2009-006</a:t>
            </a:r>
          </a:p>
          <a:p>
            <a:pPr eaLnBrk="1" hangingPunct="1">
              <a:lnSpc>
                <a:spcPct val="90000"/>
              </a:lnSpc>
              <a:spcBef>
                <a:spcPct val="0"/>
              </a:spcBef>
              <a:buFontTx/>
              <a:buNone/>
            </a:pPr>
            <a:endParaRPr lang="en-US" altLang="en-US" dirty="0">
              <a:solidFill>
                <a:srgbClr val="0000CC"/>
              </a:solidFill>
              <a:latin typeface="Arial" panose="020B0604020202020204" pitchFamily="34" charset="0"/>
            </a:endParaRPr>
          </a:p>
          <a:p>
            <a:pPr eaLnBrk="1" hangingPunct="1">
              <a:lnSpc>
                <a:spcPct val="90000"/>
              </a:lnSpc>
              <a:spcBef>
                <a:spcPct val="0"/>
              </a:spcBef>
              <a:buFontTx/>
              <a:buNone/>
            </a:pPr>
            <a:endParaRPr lang="en-US" altLang="en-US" dirty="0">
              <a:solidFill>
                <a:srgbClr val="0000CC"/>
              </a:solidFill>
              <a:latin typeface="Arial" panose="020B0604020202020204" pitchFamily="34" charset="0"/>
            </a:endParaRPr>
          </a:p>
          <a:p>
            <a:pPr eaLnBrk="1" hangingPunct="1">
              <a:lnSpc>
                <a:spcPct val="90000"/>
              </a:lnSpc>
              <a:spcBef>
                <a:spcPct val="0"/>
              </a:spcBef>
              <a:buFontTx/>
              <a:buNone/>
            </a:pPr>
            <a:r>
              <a:rPr lang="en-US" altLang="en-US" dirty="0">
                <a:solidFill>
                  <a:schemeClr val="accent2"/>
                </a:solidFill>
                <a:latin typeface="Arial" panose="020B0604020202020204" pitchFamily="34" charset="0"/>
              </a:rPr>
              <a:t>H→WW</a:t>
            </a:r>
            <a:r>
              <a:rPr lang="en-US" altLang="en-US" dirty="0">
                <a:solidFill>
                  <a:srgbClr val="0000CC"/>
                </a:solidFill>
                <a:latin typeface="Arial" panose="020B0604020202020204" pitchFamily="34" charset="0"/>
              </a:rPr>
              <a:t>: fast + full simulation, M</a:t>
            </a:r>
            <a:r>
              <a:rPr lang="en-US" altLang="en-US" b="1" baseline="-25000" dirty="0">
                <a:solidFill>
                  <a:srgbClr val="0000CC"/>
                </a:solidFill>
                <a:latin typeface="Arial" panose="020B0604020202020204" pitchFamily="34" charset="0"/>
              </a:rPr>
              <a:t>H</a:t>
            </a:r>
            <a:r>
              <a:rPr lang="en-US" altLang="en-US" dirty="0">
                <a:solidFill>
                  <a:srgbClr val="0000CC"/>
                </a:solidFill>
                <a:latin typeface="Arial" panose="020B0604020202020204" pitchFamily="34" charset="0"/>
              </a:rPr>
              <a:t> = 160 GeV: </a:t>
            </a:r>
          </a:p>
          <a:p>
            <a:pPr eaLnBrk="1" hangingPunct="1">
              <a:lnSpc>
                <a:spcPct val="90000"/>
              </a:lnSpc>
              <a:spcBef>
                <a:spcPct val="0"/>
              </a:spcBef>
              <a:buFontTx/>
              <a:buNone/>
            </a:pPr>
            <a:r>
              <a:rPr lang="en-US" altLang="en-US" sz="1400" dirty="0">
                <a:solidFill>
                  <a:srgbClr val="00CC00"/>
                </a:solidFill>
                <a:latin typeface="Arial" panose="020B0604020202020204" pitchFamily="34" charset="0"/>
              </a:rPr>
              <a:t>ATL-COM-PHYS-2010-337</a:t>
            </a:r>
            <a:r>
              <a:rPr lang="en-US" altLang="en-US" dirty="0">
                <a:solidFill>
                  <a:srgbClr val="0000CC"/>
                </a:solidFill>
                <a:latin typeface="Arial" panose="020B0604020202020204" pitchFamily="34" charset="0"/>
              </a:rPr>
              <a:t>        </a:t>
            </a:r>
          </a:p>
          <a:p>
            <a:pPr eaLnBrk="1" hangingPunct="1">
              <a:spcBef>
                <a:spcPct val="0"/>
              </a:spcBef>
              <a:buFontTx/>
              <a:buNone/>
            </a:pPr>
            <a:r>
              <a:rPr lang="en-US" altLang="en-US" dirty="0">
                <a:solidFill>
                  <a:srgbClr val="0000CC"/>
                </a:solidFill>
                <a:latin typeface="Arial" panose="020B0604020202020204" pitchFamily="34" charset="0"/>
              </a:rPr>
              <a:t> </a:t>
            </a:r>
          </a:p>
        </p:txBody>
      </p:sp>
      <p:sp>
        <p:nvSpPr>
          <p:cNvPr id="12340" name="TextovéPole 1"/>
          <p:cNvSpPr txBox="1">
            <a:spLocks noChangeArrowheads="1"/>
          </p:cNvSpPr>
          <p:nvPr/>
        </p:nvSpPr>
        <p:spPr bwMode="auto">
          <a:xfrm>
            <a:off x="76200" y="4953000"/>
            <a:ext cx="6024563" cy="3492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a:solidFill>
                  <a:schemeClr val="tx1"/>
                </a:solidFill>
                <a:latin typeface="Comic Sans MS" panose="030F0702030302020204" pitchFamily="66" charset="0"/>
              </a:defRPr>
            </a:lvl1pPr>
            <a:lvl2pPr marL="742950" indent="-285750" eaLnBrk="0" hangingPunct="0">
              <a:spcBef>
                <a:spcPct val="20000"/>
              </a:spcBef>
              <a:buChar char="–"/>
              <a:defRPr>
                <a:solidFill>
                  <a:schemeClr val="tx1"/>
                </a:solidFill>
                <a:latin typeface="Comic Sans MS" panose="030F0702030302020204" pitchFamily="66" charset="0"/>
              </a:defRPr>
            </a:lvl2pPr>
            <a:lvl3pPr marL="1143000" indent="-228600" eaLnBrk="0" hangingPunct="0">
              <a:spcBef>
                <a:spcPct val="20000"/>
              </a:spcBef>
              <a:buChar char="•"/>
              <a:defRPr>
                <a:solidFill>
                  <a:schemeClr val="tx1"/>
                </a:solidFill>
                <a:latin typeface="Comic Sans MS" panose="030F0702030302020204" pitchFamily="66" charset="0"/>
              </a:defRPr>
            </a:lvl3pPr>
            <a:lvl4pPr marL="1600200" indent="-228600" eaLnBrk="0" hangingPunct="0">
              <a:spcBef>
                <a:spcPct val="20000"/>
              </a:spcBef>
              <a:buChar char="–"/>
              <a:defRPr>
                <a:solidFill>
                  <a:schemeClr val="tx1"/>
                </a:solidFill>
                <a:latin typeface="Comic Sans MS" panose="030F0702030302020204" pitchFamily="66" charset="0"/>
              </a:defRPr>
            </a:lvl4pPr>
            <a:lvl5pPr marL="2057400" indent="-228600" eaLnBrk="0" hangingPunct="0">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eaLnBrk="1" hangingPunct="1">
              <a:lnSpc>
                <a:spcPct val="90000"/>
              </a:lnSpc>
              <a:spcBef>
                <a:spcPct val="0"/>
              </a:spcBef>
              <a:buFontTx/>
              <a:buNone/>
            </a:pPr>
            <a:r>
              <a:rPr lang="en-US" altLang="en-US" sz="1800" b="1">
                <a:solidFill>
                  <a:srgbClr val="7030A0"/>
                </a:solidFill>
                <a:latin typeface="Monotype Corsiva" panose="03010101010201010101" pitchFamily="66" charset="0"/>
              </a:rPr>
              <a:t>All analyses on H→bb get very similar yields for signal and background</a:t>
            </a:r>
          </a:p>
        </p:txBody>
      </p:sp>
      <p:pic>
        <p:nvPicPr>
          <p:cNvPr id="12341" name="Picture 6" descr="Efficiencies for SM H→bb (CMS+Totem"/>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8700" y="3444875"/>
            <a:ext cx="3862388"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ovéPole 12"/>
          <p:cNvSpPr txBox="1"/>
          <p:nvPr/>
        </p:nvSpPr>
        <p:spPr>
          <a:xfrm>
            <a:off x="76201" y="5909101"/>
            <a:ext cx="5486400" cy="830997"/>
          </a:xfrm>
          <a:prstGeom prst="rect">
            <a:avLst/>
          </a:prstGeom>
          <a:solidFill>
            <a:srgbClr val="FFFF00"/>
          </a:solidFill>
          <a:ln>
            <a:solidFill>
              <a:srgbClr val="FF0000"/>
            </a:solidFill>
          </a:ln>
          <a:effectLst>
            <a:innerShdw blurRad="63500" dist="50800" dir="135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a:spAutoFit/>
          </a:bodyPr>
          <a:lstStyle/>
          <a:p>
            <a:pPr>
              <a:defRPr/>
            </a:pPr>
            <a:r>
              <a:rPr lang="en-US" dirty="0"/>
              <a:t>Due to stringent cuts to suppress PU </a:t>
            </a:r>
            <a:r>
              <a:rPr lang="en-US" dirty="0" err="1"/>
              <a:t>bg</a:t>
            </a:r>
            <a:r>
              <a:rPr lang="en-US" dirty="0"/>
              <a:t>, experimental </a:t>
            </a:r>
          </a:p>
          <a:p>
            <a:pPr>
              <a:defRPr/>
            </a:pPr>
            <a:r>
              <a:rPr lang="en-US" dirty="0"/>
              <a:t>efficiencies for SM Higgs and hence significances </a:t>
            </a:r>
          </a:p>
          <a:p>
            <a:pPr>
              <a:defRPr/>
            </a:pPr>
            <a:r>
              <a:rPr lang="en-US" dirty="0"/>
              <a:t>are modest.   </a:t>
            </a:r>
            <a:r>
              <a:rPr lang="en-US" b="1" dirty="0">
                <a:solidFill>
                  <a:srgbClr val="0070C0"/>
                </a:solidFill>
              </a:rPr>
              <a:t>Try MSSM !</a:t>
            </a:r>
          </a:p>
        </p:txBody>
      </p:sp>
      <p:sp>
        <p:nvSpPr>
          <p:cNvPr id="12345" name="Text Box 16"/>
          <p:cNvSpPr txBox="1">
            <a:spLocks noChangeArrowheads="1"/>
          </p:cNvSpPr>
          <p:nvPr/>
        </p:nvSpPr>
        <p:spPr bwMode="auto">
          <a:xfrm>
            <a:off x="2514600" y="5559425"/>
            <a:ext cx="1644650" cy="307975"/>
          </a:xfrm>
          <a:prstGeom prst="rect">
            <a:avLst/>
          </a:prstGeom>
          <a:solidFill>
            <a:srgbClr val="FFFF00"/>
          </a:solidFill>
          <a:ln w="28575" algn="ctr">
            <a:solidFill>
              <a:srgbClr val="92D050"/>
            </a:solidFill>
            <a:miter lim="800000"/>
            <a:headEnd/>
            <a:tailEnd/>
          </a:ln>
        </p:spPr>
        <p:txBody>
          <a:bodyPr wrap="none">
            <a:spAutoFit/>
          </a:bodyPr>
          <a:lstStyle>
            <a:lvl1pPr eaLnBrk="0" hangingPunct="0">
              <a:spcBef>
                <a:spcPct val="20000"/>
              </a:spcBef>
              <a:buChar char="•"/>
              <a:defRPr>
                <a:solidFill>
                  <a:schemeClr val="tx1"/>
                </a:solidFill>
                <a:latin typeface="Comic Sans MS" panose="030F0702030302020204" pitchFamily="66" charset="0"/>
              </a:defRPr>
            </a:lvl1pPr>
            <a:lvl2pPr marL="742950" indent="-285750" eaLnBrk="0" hangingPunct="0">
              <a:spcBef>
                <a:spcPct val="20000"/>
              </a:spcBef>
              <a:buChar char="–"/>
              <a:defRPr>
                <a:solidFill>
                  <a:schemeClr val="tx1"/>
                </a:solidFill>
                <a:latin typeface="Comic Sans MS" panose="030F0702030302020204" pitchFamily="66" charset="0"/>
              </a:defRPr>
            </a:lvl2pPr>
            <a:lvl3pPr marL="1143000" indent="-228600" eaLnBrk="0" hangingPunct="0">
              <a:spcBef>
                <a:spcPct val="20000"/>
              </a:spcBef>
              <a:buChar char="•"/>
              <a:defRPr>
                <a:solidFill>
                  <a:schemeClr val="tx1"/>
                </a:solidFill>
                <a:latin typeface="Comic Sans MS" panose="030F0702030302020204" pitchFamily="66" charset="0"/>
              </a:defRPr>
            </a:lvl3pPr>
            <a:lvl4pPr marL="1600200" indent="-228600" eaLnBrk="0" hangingPunct="0">
              <a:spcBef>
                <a:spcPct val="20000"/>
              </a:spcBef>
              <a:buChar char="–"/>
              <a:defRPr>
                <a:solidFill>
                  <a:schemeClr val="tx1"/>
                </a:solidFill>
                <a:latin typeface="Comic Sans MS" panose="030F0702030302020204" pitchFamily="66" charset="0"/>
              </a:defRPr>
            </a:lvl4pPr>
            <a:lvl5pPr marL="2057400" indent="-228600" eaLnBrk="0" hangingPunct="0">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eaLnBrk="1" hangingPunct="1">
              <a:spcBef>
                <a:spcPct val="0"/>
              </a:spcBef>
              <a:buFontTx/>
              <a:buNone/>
            </a:pPr>
            <a:r>
              <a:rPr lang="en-US" altLang="en-US" sz="1400">
                <a:solidFill>
                  <a:srgbClr val="0000CC"/>
                </a:solidFill>
                <a:latin typeface="Times New Roman" panose="02020603050405020304" pitchFamily="18" charset="0"/>
              </a:rPr>
              <a:t>EPJC 45 (2006) 401</a:t>
            </a:r>
            <a:endParaRPr lang="cs-CZ" altLang="en-US" sz="1400">
              <a:solidFill>
                <a:srgbClr val="0000CC"/>
              </a:solidFill>
              <a:latin typeface="Times New Roman" panose="02020603050405020304" pitchFamily="18" charset="0"/>
            </a:endParaRPr>
          </a:p>
        </p:txBody>
      </p:sp>
      <p:sp>
        <p:nvSpPr>
          <p:cNvPr id="2" name="Zástupný symbol pro číslo snímku 1"/>
          <p:cNvSpPr>
            <a:spLocks noGrp="1"/>
          </p:cNvSpPr>
          <p:nvPr>
            <p:ph type="sldNum" sz="quarter" idx="12"/>
          </p:nvPr>
        </p:nvSpPr>
        <p:spPr/>
        <p:txBody>
          <a:bodyPr/>
          <a:lstStyle/>
          <a:p>
            <a:pPr>
              <a:defRPr/>
            </a:pPr>
            <a:fld id="{8E968AE4-33D3-4C7F-8789-E8D5DED3422C}" type="slidenum">
              <a:rPr lang="fr-CH" altLang="en-US" smtClean="0"/>
              <a:pPr>
                <a:defRPr/>
              </a:pPr>
              <a:t>111</a:t>
            </a:fld>
            <a:r>
              <a:rPr lang="fr-CH" altLang="en-US"/>
              <a:t> </a:t>
            </a:r>
            <a:endParaRPr lang="fr-FR" altLang="en-US"/>
          </a:p>
        </p:txBody>
      </p:sp>
      <p:sp>
        <p:nvSpPr>
          <p:cNvPr id="14" name="Zástupný symbol pro zápatí 3"/>
          <p:cNvSpPr>
            <a:spLocks noGrp="1"/>
          </p:cNvSpPr>
          <p:nvPr>
            <p:ph type="ftr" sz="quarter" idx="11"/>
          </p:nvPr>
        </p:nvSpPr>
        <p:spPr>
          <a:xfrm>
            <a:off x="2514600" y="6519863"/>
            <a:ext cx="7010400" cy="323850"/>
          </a:xfrm>
        </p:spPr>
        <p:txBody>
          <a:bodyPr/>
          <a:lstStyle/>
          <a:p>
            <a:pPr>
              <a:defRPr/>
            </a:pPr>
            <a:r>
              <a:rPr lang="en-US">
                <a:solidFill>
                  <a:srgbClr val="006600"/>
                </a:solidFill>
              </a:rPr>
              <a:t>Marek Taševský                        FZU seminar: Exclusivity as a road to New Physics</a:t>
            </a:r>
            <a:endParaRPr lang="fr-FR" i="1" dirty="0">
              <a:solidFill>
                <a:srgbClr val="006600"/>
              </a:solidFill>
            </a:endParaRPr>
          </a:p>
        </p:txBody>
      </p:sp>
    </p:spTree>
    <p:extLst>
      <p:ext uri="{BB962C8B-B14F-4D97-AF65-F5344CB8AC3E}">
        <p14:creationId xmlns:p14="http://schemas.microsoft.com/office/powerpoint/2010/main" val="296869841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Nadpis 1"/>
          <p:cNvSpPr>
            <a:spLocks noGrp="1"/>
          </p:cNvSpPr>
          <p:nvPr>
            <p:ph type="title"/>
          </p:nvPr>
        </p:nvSpPr>
        <p:spPr>
          <a:xfrm>
            <a:off x="914400" y="58016"/>
            <a:ext cx="8382000" cy="514350"/>
          </a:xfrm>
        </p:spPr>
        <p:txBody>
          <a:bodyPr/>
          <a:lstStyle/>
          <a:p>
            <a:pPr eaLnBrk="1" hangingPunct="1"/>
            <a:r>
              <a:rPr lang="en-US" altLang="en-US" dirty="0"/>
              <a:t>Summary on Exclusive SM/BSM Higgs</a:t>
            </a:r>
          </a:p>
        </p:txBody>
      </p:sp>
      <mc:AlternateContent xmlns:mc="http://schemas.openxmlformats.org/markup-compatibility/2006" xmlns:a14="http://schemas.microsoft.com/office/drawing/2010/main">
        <mc:Choice Requires="a14">
          <p:sp>
            <p:nvSpPr>
              <p:cNvPr id="3" name="Zástupný symbol pro obsah 2"/>
              <p:cNvSpPr>
                <a:spLocks noGrp="1"/>
              </p:cNvSpPr>
              <p:nvPr>
                <p:ph idx="1"/>
              </p:nvPr>
            </p:nvSpPr>
            <p:spPr>
              <a:xfrm>
                <a:off x="0" y="572366"/>
                <a:ext cx="9906000" cy="6172200"/>
              </a:xfrm>
            </p:spPr>
            <p:txBody>
              <a:bodyPr/>
              <a:lstStyle/>
              <a:p>
                <a:pPr marL="0" indent="0" eaLnBrk="1" hangingPunct="1">
                  <a:buFontTx/>
                  <a:buNone/>
                  <a:defRPr/>
                </a:pPr>
                <a:r>
                  <a:rPr lang="en-US" b="1" dirty="0">
                    <a:solidFill>
                      <a:srgbClr val="FF0000"/>
                    </a:solidFill>
                    <a:latin typeface="Arial" pitchFamily="34" charset="0"/>
                    <a:cs typeface="Arial" pitchFamily="34" charset="0"/>
                  </a:rPr>
                  <a:t>CEP Higgs production has a decent potential compared to standard LHC searches:</a:t>
                </a:r>
              </a:p>
              <a:p>
                <a:pPr eaLnBrk="1" hangingPunct="1">
                  <a:buFontTx/>
                  <a:buChar char="-"/>
                  <a:defRPr/>
                </a:pPr>
                <a:r>
                  <a:rPr lang="en-US" b="1" dirty="0">
                    <a:solidFill>
                      <a:schemeClr val="accent2"/>
                    </a:solidFill>
                    <a:latin typeface="Times New Roman" pitchFamily="18" charset="0"/>
                    <a:cs typeface="Times New Roman" pitchFamily="18" charset="0"/>
                  </a:rPr>
                  <a:t>excellent mass resolution</a:t>
                </a:r>
              </a:p>
              <a:p>
                <a:pPr marL="0" indent="0" eaLnBrk="1" hangingPunct="1">
                  <a:buFontTx/>
                  <a:buNone/>
                  <a:defRPr/>
                </a:pPr>
                <a:r>
                  <a:rPr lang="en-US" b="1" dirty="0">
                    <a:solidFill>
                      <a:schemeClr val="accent2"/>
                    </a:solidFill>
                    <a:latin typeface="Times New Roman" pitchFamily="18" charset="0"/>
                    <a:cs typeface="Times New Roman" pitchFamily="18" charset="0"/>
                  </a:rPr>
                  <a:t>-     good S/B</a:t>
                </a:r>
              </a:p>
              <a:p>
                <a:pPr eaLnBrk="1" hangingPunct="1">
                  <a:buFontTx/>
                  <a:buChar char="-"/>
                  <a:defRPr/>
                </a:pPr>
                <a:r>
                  <a:rPr lang="en-US" b="1" dirty="0">
                    <a:solidFill>
                      <a:schemeClr val="accent2"/>
                    </a:solidFill>
                    <a:latin typeface="Times New Roman" pitchFamily="18" charset="0"/>
                    <a:cs typeface="Times New Roman" pitchFamily="18" charset="0"/>
                  </a:rPr>
                  <a:t>complementary information about Higgs sector in MSSM</a:t>
                </a:r>
              </a:p>
              <a:p>
                <a:pPr eaLnBrk="1" hangingPunct="1">
                  <a:buFontTx/>
                  <a:buChar char="-"/>
                  <a:defRPr/>
                </a:pPr>
                <a:r>
                  <a:rPr lang="en-US" b="1" dirty="0">
                    <a:solidFill>
                      <a:schemeClr val="accent2"/>
                    </a:solidFill>
                    <a:latin typeface="Times New Roman" pitchFamily="18" charset="0"/>
                    <a:cs typeface="Times New Roman" pitchFamily="18" charset="0"/>
                  </a:rPr>
                  <a:t>complementary information about quantum numbers (a few events are enough and no need for coupling to vector bosons)</a:t>
                </a:r>
              </a:p>
              <a:p>
                <a:pPr eaLnBrk="1" hangingPunct="1">
                  <a:buFontTx/>
                  <a:buChar char="-"/>
                  <a:defRPr/>
                </a:pPr>
                <a:r>
                  <a:rPr lang="en-US" b="1" dirty="0">
                    <a:solidFill>
                      <a:schemeClr val="accent2"/>
                    </a:solidFill>
                    <a:latin typeface="Times New Roman" pitchFamily="18" charset="0"/>
                    <a:cs typeface="Times New Roman" pitchFamily="18" charset="0"/>
                  </a:rPr>
                  <a:t>information about CP-violation effects </a:t>
                </a:r>
              </a:p>
              <a:p>
                <a:pPr eaLnBrk="1" hangingPunct="1">
                  <a:buFontTx/>
                  <a:buChar char="-"/>
                  <a:defRPr/>
                </a:pPr>
                <a:r>
                  <a:rPr lang="en-US" b="1" dirty="0">
                    <a:solidFill>
                      <a:schemeClr val="accent2"/>
                    </a:solidFill>
                    <a:latin typeface="Times New Roman" pitchFamily="18" charset="0"/>
                    <a:cs typeface="Times New Roman" pitchFamily="18" charset="0"/>
                  </a:rPr>
                  <a:t>information about Yukawa </a:t>
                </a:r>
                <a:r>
                  <a:rPr lang="en-US" b="1" dirty="0" err="1">
                    <a:solidFill>
                      <a:schemeClr val="accent2"/>
                    </a:solidFill>
                    <a:latin typeface="Times New Roman" pitchFamily="18" charset="0"/>
                    <a:cs typeface="Times New Roman" pitchFamily="18" charset="0"/>
                  </a:rPr>
                  <a:t>Hbb</a:t>
                </a:r>
                <a:r>
                  <a:rPr lang="en-US" b="1" dirty="0">
                    <a:solidFill>
                      <a:schemeClr val="accent2"/>
                    </a:solidFill>
                    <a:latin typeface="Times New Roman" pitchFamily="18" charset="0"/>
                    <a:cs typeface="Times New Roman" pitchFamily="18" charset="0"/>
                  </a:rPr>
                  <a:t> coupling</a:t>
                </a:r>
              </a:p>
              <a:p>
                <a:pPr marL="0" indent="0" eaLnBrk="1" hangingPunct="1">
                  <a:buNone/>
                  <a:defRPr/>
                </a:pPr>
                <a:endParaRPr lang="en-US" dirty="0">
                  <a:latin typeface="Arial" pitchFamily="34" charset="0"/>
                  <a:cs typeface="Arial" pitchFamily="34" charset="0"/>
                </a:endParaRPr>
              </a:p>
              <a:p>
                <a:pPr marL="0" indent="0" eaLnBrk="1" hangingPunct="1">
                  <a:buNone/>
                  <a:defRPr/>
                </a:pPr>
                <a:r>
                  <a:rPr lang="en-US" dirty="0">
                    <a:latin typeface="Arial" pitchFamily="34" charset="0"/>
                    <a:cs typeface="Arial" pitchFamily="34" charset="0"/>
                  </a:rPr>
                  <a:t>Since the Higgs boson discovery, many BSM scenarios were scrutinized by ATLAS and CMS in </a:t>
                </a:r>
              </a:p>
              <a:p>
                <a:pPr marL="0" indent="0" eaLnBrk="1" hangingPunct="1">
                  <a:buNone/>
                  <a:defRPr/>
                </a:pPr>
                <a:r>
                  <a:rPr lang="en-US" dirty="0">
                    <a:latin typeface="Arial" pitchFamily="34" charset="0"/>
                    <a:cs typeface="Arial" pitchFamily="34" charset="0"/>
                  </a:rPr>
                  <a:t>numerous channels:</a:t>
                </a:r>
              </a:p>
              <a:p>
                <a:pPr eaLnBrk="1" hangingPunct="1">
                  <a:buFontTx/>
                  <a:buChar char="-"/>
                  <a:defRPr/>
                </a:pPr>
                <a:r>
                  <a:rPr lang="en-US" dirty="0">
                    <a:latin typeface="Arial" pitchFamily="34" charset="0"/>
                    <a:cs typeface="Arial" pitchFamily="34" charset="0"/>
                  </a:rPr>
                  <a:t>Heavy Higgs boson excluded for </a:t>
                </a:r>
                <a14:m>
                  <m:oMath xmlns:m="http://schemas.openxmlformats.org/officeDocument/2006/math">
                    <m:sSub>
                      <m:sSubPr>
                        <m:ctrlPr>
                          <a:rPr lang="en-US" i="1" smtClean="0">
                            <a:latin typeface="Cambria Math" panose="02040503050406030204" pitchFamily="18" charset="0"/>
                            <a:cs typeface="Arial" pitchFamily="34" charset="0"/>
                          </a:rPr>
                        </m:ctrlPr>
                      </m:sSubPr>
                      <m:e>
                        <m:r>
                          <a:rPr lang="en-US" b="0" i="1" smtClean="0">
                            <a:latin typeface="Cambria Math" panose="02040503050406030204" pitchFamily="18" charset="0"/>
                            <a:cs typeface="Arial" pitchFamily="34" charset="0"/>
                          </a:rPr>
                          <m:t>𝑚</m:t>
                        </m:r>
                      </m:e>
                      <m:sub>
                        <m:r>
                          <a:rPr lang="en-US" b="0" i="1" smtClean="0">
                            <a:latin typeface="Cambria Math" panose="02040503050406030204" pitchFamily="18" charset="0"/>
                            <a:cs typeface="Arial" pitchFamily="34" charset="0"/>
                          </a:rPr>
                          <m:t>𝐻</m:t>
                        </m:r>
                      </m:sub>
                    </m:sSub>
                  </m:oMath>
                </a14:m>
                <a:r>
                  <a:rPr lang="en-US" dirty="0">
                    <a:latin typeface="Arial" pitchFamily="34" charset="0"/>
                    <a:cs typeface="Arial" pitchFamily="34" charset="0"/>
                  </a:rPr>
                  <a:t>&lt; 400 GeV, except for a few fine-tuned points in Mh125</a:t>
                </a:r>
              </a:p>
              <a:p>
                <a:pPr marL="0" indent="0" eaLnBrk="1" hangingPunct="1">
                  <a:buNone/>
                  <a:defRPr/>
                </a:pPr>
                <a:r>
                  <a:rPr lang="en-US" dirty="0">
                    <a:latin typeface="Arial" pitchFamily="34" charset="0"/>
                    <a:cs typeface="Arial" pitchFamily="34" charset="0"/>
                  </a:rPr>
                  <a:t>alignment scenario. In </a:t>
                </a:r>
                <a14:m>
                  <m:oMath xmlns:m="http://schemas.openxmlformats.org/officeDocument/2006/math">
                    <m:sSubSup>
                      <m:sSubSupPr>
                        <m:ctrlPr>
                          <a:rPr lang="en-US" i="1" smtClean="0">
                            <a:latin typeface="Cambria Math" panose="02040503050406030204" pitchFamily="18" charset="0"/>
                            <a:cs typeface="Arial" pitchFamily="34" charset="0"/>
                          </a:rPr>
                        </m:ctrlPr>
                      </m:sSubSupPr>
                      <m:e>
                        <m:r>
                          <a:rPr lang="en-US" b="0" i="1" smtClean="0">
                            <a:latin typeface="Cambria Math" panose="02040503050406030204" pitchFamily="18" charset="0"/>
                            <a:cs typeface="Arial" pitchFamily="34" charset="0"/>
                          </a:rPr>
                          <m:t>𝑀</m:t>
                        </m:r>
                      </m:e>
                      <m:sub>
                        <m:r>
                          <a:rPr lang="en-US" b="0" i="1" smtClean="0">
                            <a:latin typeface="Cambria Math" panose="02040503050406030204" pitchFamily="18" charset="0"/>
                            <a:cs typeface="Arial" pitchFamily="34" charset="0"/>
                          </a:rPr>
                          <m:t>𝐻</m:t>
                        </m:r>
                      </m:sub>
                      <m:sup>
                        <m:r>
                          <a:rPr lang="en-US" b="0" i="1" smtClean="0">
                            <a:latin typeface="Cambria Math" panose="02040503050406030204" pitchFamily="18" charset="0"/>
                            <a:cs typeface="Arial" pitchFamily="34" charset="0"/>
                          </a:rPr>
                          <m:t>125</m:t>
                        </m:r>
                      </m:sup>
                    </m:sSubSup>
                  </m:oMath>
                </a14:m>
                <a:r>
                  <a:rPr lang="en-US" dirty="0">
                    <a:latin typeface="Arial" pitchFamily="34" charset="0"/>
                    <a:cs typeface="Arial" pitchFamily="34" charset="0"/>
                  </a:rPr>
                  <a:t>scenario, mass of light CP-even Higgs &lt; 125 GeV and discovered</a:t>
                </a:r>
              </a:p>
              <a:p>
                <a:pPr marL="0" indent="0" eaLnBrk="1" hangingPunct="1">
                  <a:buNone/>
                  <a:defRPr/>
                </a:pPr>
                <a:r>
                  <a:rPr lang="en-US" dirty="0">
                    <a:latin typeface="Arial" pitchFamily="34" charset="0"/>
                    <a:cs typeface="Arial" pitchFamily="34" charset="0"/>
                  </a:rPr>
                  <a:t>Higgs is the heavy CP-even MSSM Higgs (triggered by CMS observation of 3</a:t>
                </a:r>
                <a:r>
                  <a:rPr lang="el-GR" dirty="0">
                    <a:latin typeface="Arial" pitchFamily="34" charset="0"/>
                    <a:cs typeface="Arial" pitchFamily="34" charset="0"/>
                  </a:rPr>
                  <a:t>σ</a:t>
                </a:r>
                <a:r>
                  <a:rPr lang="en-US" dirty="0">
                    <a:latin typeface="Arial" pitchFamily="34" charset="0"/>
                    <a:cs typeface="Arial" pitchFamily="34" charset="0"/>
                  </a:rPr>
                  <a:t> excess at 96 GeV in </a:t>
                </a:r>
                <a:r>
                  <a:rPr lang="el-GR" dirty="0">
                    <a:latin typeface="Cambria Math" panose="02040503050406030204" pitchFamily="18" charset="0"/>
                    <a:ea typeface="Cambria Math" panose="02040503050406030204" pitchFamily="18" charset="0"/>
                    <a:cs typeface="Arial" pitchFamily="34" charset="0"/>
                  </a:rPr>
                  <a:t>γγ</a:t>
                </a:r>
                <a:r>
                  <a:rPr lang="en-US" dirty="0">
                    <a:latin typeface="Arial" pitchFamily="34" charset="0"/>
                    <a:cs typeface="Arial" pitchFamily="34" charset="0"/>
                  </a:rPr>
                  <a:t> channel – still to be confirmed by full Run2 data. ATLAS sees weaker excess).</a:t>
                </a:r>
              </a:p>
            </p:txBody>
          </p:sp>
        </mc:Choice>
        <mc:Fallback xmlns="">
          <p:sp>
            <p:nvSpPr>
              <p:cNvPr id="3" name="Zástupný symbol pro obsah 2"/>
              <p:cNvSpPr>
                <a:spLocks noGrp="1" noRot="1" noChangeAspect="1" noMove="1" noResize="1" noEditPoints="1" noAdjustHandles="1" noChangeArrowheads="1" noChangeShapeType="1" noTextEdit="1"/>
              </p:cNvSpPr>
              <p:nvPr>
                <p:ph idx="1"/>
              </p:nvPr>
            </p:nvSpPr>
            <p:spPr>
              <a:xfrm>
                <a:off x="0" y="572366"/>
                <a:ext cx="9906000" cy="6172200"/>
              </a:xfrm>
              <a:blipFill>
                <a:blip r:embed="rId2"/>
                <a:stretch>
                  <a:fillRect l="-492" t="-593" r="-554"/>
                </a:stretch>
              </a:blipFill>
            </p:spPr>
            <p:txBody>
              <a:bodyPr/>
              <a:lstStyle/>
              <a:p>
                <a:r>
                  <a:rPr lang="en-US">
                    <a:noFill/>
                  </a:rPr>
                  <a:t> </a:t>
                </a:r>
              </a:p>
            </p:txBody>
          </p:sp>
        </mc:Fallback>
      </mc:AlternateContent>
      <p:sp>
        <p:nvSpPr>
          <p:cNvPr id="5" name="Zástupný symbol pro zápatí 4"/>
          <p:cNvSpPr>
            <a:spLocks noGrp="1"/>
          </p:cNvSpPr>
          <p:nvPr>
            <p:ph type="ftr" sz="quarter" idx="11"/>
          </p:nvPr>
        </p:nvSpPr>
        <p:spPr/>
        <p:txBody>
          <a:bodyPr/>
          <a:lstStyle/>
          <a:p>
            <a:pPr>
              <a:defRPr/>
            </a:pPr>
            <a:r>
              <a:rPr lang="en-US"/>
              <a:t>Marek Taševský                        FZU seminar: Exclusivity as a road to New Physics</a:t>
            </a:r>
            <a:endParaRPr lang="fr-FR" i="1">
              <a:solidFill>
                <a:srgbClr val="006666"/>
              </a:solidFill>
            </a:endParaRPr>
          </a:p>
        </p:txBody>
      </p:sp>
      <p:sp>
        <p:nvSpPr>
          <p:cNvPr id="16391" name="TextovéPole 1"/>
          <p:cNvSpPr txBox="1">
            <a:spLocks noChangeArrowheads="1"/>
          </p:cNvSpPr>
          <p:nvPr/>
        </p:nvSpPr>
        <p:spPr bwMode="auto">
          <a:xfrm>
            <a:off x="0" y="5529984"/>
            <a:ext cx="9829800" cy="1323975"/>
          </a:xfrm>
          <a:prstGeom prst="rect">
            <a:avLst/>
          </a:prstGeom>
          <a:solidFill>
            <a:srgbClr val="00FF00"/>
          </a:solidFill>
          <a:ln w="19050">
            <a:solidFill>
              <a:srgbClr val="008000"/>
            </a:solidFill>
            <a:miter lim="800000"/>
            <a:headEnd/>
            <a:tailEnd/>
          </a:ln>
        </p:spPr>
        <p:txBody>
          <a:bodyPr>
            <a:spAutoFit/>
          </a:bodyPr>
          <a:lstStyle>
            <a:lvl1pPr eaLnBrk="0" hangingPunct="0">
              <a:defRPr sz="1600">
                <a:solidFill>
                  <a:srgbClr val="0000CC"/>
                </a:solidFill>
                <a:latin typeface="Arial" charset="0"/>
                <a:cs typeface="Arial" charset="0"/>
              </a:defRPr>
            </a:lvl1pPr>
            <a:lvl2pPr marL="742950" indent="-285750" eaLnBrk="0" hangingPunct="0">
              <a:defRPr sz="1600">
                <a:solidFill>
                  <a:srgbClr val="0000CC"/>
                </a:solidFill>
                <a:latin typeface="Arial" charset="0"/>
                <a:cs typeface="Arial" charset="0"/>
              </a:defRPr>
            </a:lvl2pPr>
            <a:lvl3pPr marL="1143000" indent="-228600" eaLnBrk="0" hangingPunct="0">
              <a:defRPr sz="1600">
                <a:solidFill>
                  <a:srgbClr val="0000CC"/>
                </a:solidFill>
                <a:latin typeface="Arial" charset="0"/>
                <a:cs typeface="Arial" charset="0"/>
              </a:defRPr>
            </a:lvl3pPr>
            <a:lvl4pPr marL="1600200" indent="-228600" eaLnBrk="0" hangingPunct="0">
              <a:defRPr sz="1600">
                <a:solidFill>
                  <a:srgbClr val="0000CC"/>
                </a:solidFill>
                <a:latin typeface="Arial" charset="0"/>
                <a:cs typeface="Arial" charset="0"/>
              </a:defRPr>
            </a:lvl4pPr>
            <a:lvl5pPr marL="2057400" indent="-228600" eaLnBrk="0" hangingPunct="0">
              <a:defRPr sz="1600">
                <a:solidFill>
                  <a:srgbClr val="0000CC"/>
                </a:solidFill>
                <a:latin typeface="Arial" charset="0"/>
                <a:cs typeface="Arial" charset="0"/>
              </a:defRPr>
            </a:lvl5pPr>
            <a:lvl6pPr marL="2514600" indent="-228600" eaLnBrk="0" fontAlgn="base" hangingPunct="0">
              <a:spcBef>
                <a:spcPct val="0"/>
              </a:spcBef>
              <a:spcAft>
                <a:spcPct val="0"/>
              </a:spcAft>
              <a:defRPr sz="1600">
                <a:solidFill>
                  <a:srgbClr val="0000CC"/>
                </a:solidFill>
                <a:latin typeface="Arial" charset="0"/>
                <a:cs typeface="Arial" charset="0"/>
              </a:defRPr>
            </a:lvl6pPr>
            <a:lvl7pPr marL="2971800" indent="-228600" eaLnBrk="0" fontAlgn="base" hangingPunct="0">
              <a:spcBef>
                <a:spcPct val="0"/>
              </a:spcBef>
              <a:spcAft>
                <a:spcPct val="0"/>
              </a:spcAft>
              <a:defRPr sz="1600">
                <a:solidFill>
                  <a:srgbClr val="0000CC"/>
                </a:solidFill>
                <a:latin typeface="Arial" charset="0"/>
                <a:cs typeface="Arial" charset="0"/>
              </a:defRPr>
            </a:lvl7pPr>
            <a:lvl8pPr marL="3429000" indent="-228600" eaLnBrk="0" fontAlgn="base" hangingPunct="0">
              <a:spcBef>
                <a:spcPct val="0"/>
              </a:spcBef>
              <a:spcAft>
                <a:spcPct val="0"/>
              </a:spcAft>
              <a:defRPr sz="1600">
                <a:solidFill>
                  <a:srgbClr val="0000CC"/>
                </a:solidFill>
                <a:latin typeface="Arial" charset="0"/>
                <a:cs typeface="Arial" charset="0"/>
              </a:defRPr>
            </a:lvl8pPr>
            <a:lvl9pPr marL="3886200" indent="-228600" eaLnBrk="0" fontAlgn="base" hangingPunct="0">
              <a:spcBef>
                <a:spcPct val="0"/>
              </a:spcBef>
              <a:spcAft>
                <a:spcPct val="0"/>
              </a:spcAft>
              <a:defRPr sz="1600">
                <a:solidFill>
                  <a:srgbClr val="0000CC"/>
                </a:solidFill>
                <a:latin typeface="Arial" charset="0"/>
                <a:cs typeface="Arial" charset="0"/>
              </a:defRPr>
            </a:lvl9pPr>
          </a:lstStyle>
          <a:p>
            <a:pPr marL="342900" indent="-342900" eaLnBrk="1" hangingPunct="1">
              <a:buFontTx/>
              <a:buAutoNum type="arabicParenR"/>
              <a:defRPr/>
            </a:pPr>
            <a:r>
              <a:rPr lang="en-US" dirty="0"/>
              <a:t>Allowed MSSM phase space is very limited. LHC analyses show that the discovered Higgs is more and more SM like. Event yield for the exclusive SM Higgs is low but may be increased by tuning the selection procedure (we know the mass of Higgs). There is room </a:t>
            </a:r>
            <a:r>
              <a:rPr lang="en-US"/>
              <a:t>for improvement.</a:t>
            </a:r>
            <a:endParaRPr lang="en-US" dirty="0"/>
          </a:p>
          <a:p>
            <a:pPr eaLnBrk="1" hangingPunct="1">
              <a:defRPr/>
            </a:pPr>
            <a:r>
              <a:rPr lang="en-US" dirty="0"/>
              <a:t> </a:t>
            </a:r>
          </a:p>
          <a:p>
            <a:pPr eaLnBrk="1" hangingPunct="1">
              <a:defRPr/>
            </a:pPr>
            <a:r>
              <a:rPr lang="en-US" dirty="0"/>
              <a:t>2)   Whether Higgs is SM or MSSM, the low-mass exclusive Higgs needs stations at 420 m.</a:t>
            </a:r>
          </a:p>
        </p:txBody>
      </p:sp>
      <p:sp>
        <p:nvSpPr>
          <p:cNvPr id="2" name="Zástupný symbol pro číslo snímku 1"/>
          <p:cNvSpPr>
            <a:spLocks noGrp="1"/>
          </p:cNvSpPr>
          <p:nvPr>
            <p:ph type="sldNum" sz="quarter" idx="12"/>
          </p:nvPr>
        </p:nvSpPr>
        <p:spPr/>
        <p:txBody>
          <a:bodyPr/>
          <a:lstStyle/>
          <a:p>
            <a:pPr>
              <a:defRPr/>
            </a:pPr>
            <a:fld id="{7F85D29B-CEBA-48ED-BF7C-3DA92537335C}" type="slidenum">
              <a:rPr lang="fr-CH" altLang="en-US" smtClean="0"/>
              <a:pPr>
                <a:defRPr/>
              </a:pPr>
              <a:t>112</a:t>
            </a:fld>
            <a:r>
              <a:rPr lang="fr-CH" altLang="en-US"/>
              <a:t> </a:t>
            </a:r>
            <a:endParaRPr lang="fr-FR" altLang="en-US"/>
          </a:p>
        </p:txBody>
      </p:sp>
      <p:sp>
        <p:nvSpPr>
          <p:cNvPr id="4" name="TextovéPole 3">
            <a:extLst>
              <a:ext uri="{FF2B5EF4-FFF2-40B4-BE49-F238E27FC236}">
                <a16:creationId xmlns:a16="http://schemas.microsoft.com/office/drawing/2014/main" id="{694D19D1-7DA8-30D0-1793-8B285A576548}"/>
              </a:ext>
            </a:extLst>
          </p:cNvPr>
          <p:cNvSpPr txBox="1"/>
          <p:nvPr/>
        </p:nvSpPr>
        <p:spPr>
          <a:xfrm>
            <a:off x="6488802" y="990600"/>
            <a:ext cx="3190617" cy="400110"/>
          </a:xfrm>
          <a:prstGeom prst="rect">
            <a:avLst/>
          </a:prstGeom>
          <a:solidFill>
            <a:srgbClr val="CCFFFF"/>
          </a:solidFill>
          <a:ln w="28575">
            <a:solidFill>
              <a:srgbClr val="002060"/>
            </a:solidFill>
          </a:ln>
        </p:spPr>
        <p:txBody>
          <a:bodyPr wrap="none" rtlCol="0">
            <a:spAutoFit/>
          </a:bodyPr>
          <a:lstStyle/>
          <a:p>
            <a:r>
              <a:rPr lang="en-US" sz="2000" b="1" dirty="0">
                <a:solidFill>
                  <a:srgbClr val="FF0000"/>
                </a:solidFill>
              </a:rPr>
              <a:t>IJMP A29 (2014) 1446012</a:t>
            </a:r>
            <a:endParaRPr lang="en-US" sz="2000" dirty="0">
              <a:solidFill>
                <a:srgbClr val="FF0000"/>
              </a:solidFill>
            </a:endParaRPr>
          </a:p>
        </p:txBody>
      </p:sp>
    </p:spTree>
    <p:extLst>
      <p:ext uri="{BB962C8B-B14F-4D97-AF65-F5344CB8AC3E}">
        <p14:creationId xmlns:p14="http://schemas.microsoft.com/office/powerpoint/2010/main" val="350868687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D10E0-2135-AFAA-9A0A-339F24FD7C68}"/>
            </a:ext>
          </a:extLst>
        </p:cNvPr>
        <p:cNvGrpSpPr/>
        <p:nvPr/>
      </p:nvGrpSpPr>
      <p:grpSpPr>
        <a:xfrm>
          <a:off x="0" y="0"/>
          <a:ext cx="0" cy="0"/>
          <a:chOff x="0" y="0"/>
          <a:chExt cx="0" cy="0"/>
        </a:xfrm>
      </p:grpSpPr>
      <p:pic>
        <p:nvPicPr>
          <p:cNvPr id="184" name="Obrázek 183">
            <a:extLst>
              <a:ext uri="{FF2B5EF4-FFF2-40B4-BE49-F238E27FC236}">
                <a16:creationId xmlns:a16="http://schemas.microsoft.com/office/drawing/2014/main" id="{9D47D1EE-1447-2FAB-60F1-266683D6F275}"/>
              </a:ext>
            </a:extLst>
          </p:cNvPr>
          <p:cNvPicPr/>
          <p:nvPr/>
        </p:nvPicPr>
        <p:blipFill>
          <a:blip r:embed="rId2"/>
          <a:stretch/>
        </p:blipFill>
        <p:spPr>
          <a:xfrm>
            <a:off x="896678" y="573447"/>
            <a:ext cx="2003928" cy="2159383"/>
          </a:xfrm>
          <a:prstGeom prst="rect">
            <a:avLst/>
          </a:prstGeom>
          <a:ln>
            <a:noFill/>
          </a:ln>
        </p:spPr>
      </p:pic>
      <p:pic>
        <p:nvPicPr>
          <p:cNvPr id="185" name="Obrázek 184">
            <a:extLst>
              <a:ext uri="{FF2B5EF4-FFF2-40B4-BE49-F238E27FC236}">
                <a16:creationId xmlns:a16="http://schemas.microsoft.com/office/drawing/2014/main" id="{35DB8FCC-8873-B1DF-4CC2-6E223865E15E}"/>
              </a:ext>
            </a:extLst>
          </p:cNvPr>
          <p:cNvPicPr/>
          <p:nvPr/>
        </p:nvPicPr>
        <p:blipFill>
          <a:blip r:embed="rId3"/>
          <a:stretch/>
        </p:blipFill>
        <p:spPr>
          <a:xfrm>
            <a:off x="3582322" y="943314"/>
            <a:ext cx="2245928" cy="1295565"/>
          </a:xfrm>
          <a:prstGeom prst="rect">
            <a:avLst/>
          </a:prstGeom>
          <a:ln>
            <a:noFill/>
          </a:ln>
        </p:spPr>
      </p:pic>
      <p:pic>
        <p:nvPicPr>
          <p:cNvPr id="186" name="Obrázek 185">
            <a:extLst>
              <a:ext uri="{FF2B5EF4-FFF2-40B4-BE49-F238E27FC236}">
                <a16:creationId xmlns:a16="http://schemas.microsoft.com/office/drawing/2014/main" id="{A2FE9388-9B3B-5669-23DE-73A51EC9808B}"/>
              </a:ext>
            </a:extLst>
          </p:cNvPr>
          <p:cNvPicPr/>
          <p:nvPr/>
        </p:nvPicPr>
        <p:blipFill>
          <a:blip r:embed="rId4"/>
          <a:stretch/>
        </p:blipFill>
        <p:spPr>
          <a:xfrm>
            <a:off x="2811437" y="1287697"/>
            <a:ext cx="509147" cy="526456"/>
          </a:xfrm>
          <a:prstGeom prst="rect">
            <a:avLst/>
          </a:prstGeom>
          <a:ln>
            <a:noFill/>
          </a:ln>
        </p:spPr>
      </p:pic>
      <p:pic>
        <p:nvPicPr>
          <p:cNvPr id="187" name="Obrázek 186">
            <a:extLst>
              <a:ext uri="{FF2B5EF4-FFF2-40B4-BE49-F238E27FC236}">
                <a16:creationId xmlns:a16="http://schemas.microsoft.com/office/drawing/2014/main" id="{1689706D-19B2-7D42-1E4A-03935233EF4C}"/>
              </a:ext>
            </a:extLst>
          </p:cNvPr>
          <p:cNvPicPr/>
          <p:nvPr/>
        </p:nvPicPr>
        <p:blipFill>
          <a:blip r:embed="rId5"/>
          <a:stretch/>
        </p:blipFill>
        <p:spPr>
          <a:xfrm>
            <a:off x="5908733" y="1244711"/>
            <a:ext cx="362510" cy="569892"/>
          </a:xfrm>
          <a:prstGeom prst="rect">
            <a:avLst/>
          </a:prstGeom>
          <a:ln>
            <a:noFill/>
          </a:ln>
        </p:spPr>
      </p:pic>
      <p:pic>
        <p:nvPicPr>
          <p:cNvPr id="188" name="Obrázek 187">
            <a:extLst>
              <a:ext uri="{FF2B5EF4-FFF2-40B4-BE49-F238E27FC236}">
                <a16:creationId xmlns:a16="http://schemas.microsoft.com/office/drawing/2014/main" id="{89BEDC98-2D7D-F0C1-57E3-8EE557CB281C}"/>
              </a:ext>
            </a:extLst>
          </p:cNvPr>
          <p:cNvPicPr/>
          <p:nvPr/>
        </p:nvPicPr>
        <p:blipFill>
          <a:blip r:embed="rId6"/>
          <a:stretch/>
        </p:blipFill>
        <p:spPr>
          <a:xfrm>
            <a:off x="6371984" y="1054046"/>
            <a:ext cx="2254419" cy="984329"/>
          </a:xfrm>
          <a:prstGeom prst="rect">
            <a:avLst/>
          </a:prstGeom>
          <a:ln>
            <a:noFill/>
          </a:ln>
        </p:spPr>
      </p:pic>
      <p:pic>
        <p:nvPicPr>
          <p:cNvPr id="189" name="Obrázek 188">
            <a:extLst>
              <a:ext uri="{FF2B5EF4-FFF2-40B4-BE49-F238E27FC236}">
                <a16:creationId xmlns:a16="http://schemas.microsoft.com/office/drawing/2014/main" id="{079E5C50-8CC6-681C-2664-6E207D357E66}"/>
              </a:ext>
            </a:extLst>
          </p:cNvPr>
          <p:cNvPicPr/>
          <p:nvPr/>
        </p:nvPicPr>
        <p:blipFill>
          <a:blip r:embed="rId7"/>
          <a:stretch/>
        </p:blipFill>
        <p:spPr>
          <a:xfrm>
            <a:off x="7409937" y="1948302"/>
            <a:ext cx="362510" cy="310583"/>
          </a:xfrm>
          <a:prstGeom prst="rect">
            <a:avLst/>
          </a:prstGeom>
          <a:ln>
            <a:noFill/>
          </a:ln>
        </p:spPr>
      </p:pic>
      <p:pic>
        <p:nvPicPr>
          <p:cNvPr id="190" name="Obrázek 189">
            <a:extLst>
              <a:ext uri="{FF2B5EF4-FFF2-40B4-BE49-F238E27FC236}">
                <a16:creationId xmlns:a16="http://schemas.microsoft.com/office/drawing/2014/main" id="{8C159A84-7D28-9E78-4B4B-C2A02D0B114F}"/>
              </a:ext>
            </a:extLst>
          </p:cNvPr>
          <p:cNvPicPr/>
          <p:nvPr/>
        </p:nvPicPr>
        <p:blipFill>
          <a:blip r:embed="rId8"/>
          <a:stretch/>
        </p:blipFill>
        <p:spPr>
          <a:xfrm>
            <a:off x="8706265" y="1353668"/>
            <a:ext cx="172437" cy="474855"/>
          </a:xfrm>
          <a:prstGeom prst="rect">
            <a:avLst/>
          </a:prstGeom>
          <a:ln>
            <a:noFill/>
          </a:ln>
        </p:spPr>
      </p:pic>
      <p:sp>
        <p:nvSpPr>
          <p:cNvPr id="191" name="CustomShape 3">
            <a:extLst>
              <a:ext uri="{FF2B5EF4-FFF2-40B4-BE49-F238E27FC236}">
                <a16:creationId xmlns:a16="http://schemas.microsoft.com/office/drawing/2014/main" id="{0F4A30A0-5ADB-259E-0C12-F8F145655C87}"/>
              </a:ext>
            </a:extLst>
          </p:cNvPr>
          <p:cNvSpPr/>
          <p:nvPr/>
        </p:nvSpPr>
        <p:spPr>
          <a:xfrm>
            <a:off x="7239307" y="1571492"/>
            <a:ext cx="163293" cy="163293"/>
          </a:xfrm>
          <a:prstGeom prst="ellipse">
            <a:avLst/>
          </a:prstGeom>
          <a:solidFill>
            <a:srgbClr val="000000"/>
          </a:solidFill>
          <a:ln>
            <a:solidFill>
              <a:srgbClr val="3465A4"/>
            </a:solidFill>
          </a:ln>
        </p:spPr>
        <p:style>
          <a:lnRef idx="0">
            <a:scrgbClr r="0" g="0" b="0"/>
          </a:lnRef>
          <a:fillRef idx="0">
            <a:scrgbClr r="0" g="0" b="0"/>
          </a:fillRef>
          <a:effectRef idx="0">
            <a:scrgbClr r="0" g="0" b="0"/>
          </a:effectRef>
          <a:fontRef idx="minor"/>
        </p:style>
        <p:txBody>
          <a:bodyPr/>
          <a:lstStyle/>
          <a:p>
            <a:endParaRPr lang="cs-CZ"/>
          </a:p>
        </p:txBody>
      </p:sp>
      <p:sp>
        <p:nvSpPr>
          <p:cNvPr id="192" name="CustomShape 4">
            <a:extLst>
              <a:ext uri="{FF2B5EF4-FFF2-40B4-BE49-F238E27FC236}">
                <a16:creationId xmlns:a16="http://schemas.microsoft.com/office/drawing/2014/main" id="{EDE4865E-2057-1713-2569-CC44631FD721}"/>
              </a:ext>
            </a:extLst>
          </p:cNvPr>
          <p:cNvSpPr/>
          <p:nvPr/>
        </p:nvSpPr>
        <p:spPr>
          <a:xfrm>
            <a:off x="7581895" y="1287697"/>
            <a:ext cx="163293" cy="163293"/>
          </a:xfrm>
          <a:prstGeom prst="ellipse">
            <a:avLst/>
          </a:prstGeom>
          <a:solidFill>
            <a:srgbClr val="000000"/>
          </a:solidFill>
          <a:ln>
            <a:solidFill>
              <a:srgbClr val="3465A4"/>
            </a:solidFill>
          </a:ln>
        </p:spPr>
        <p:style>
          <a:lnRef idx="0">
            <a:scrgbClr r="0" g="0" b="0"/>
          </a:lnRef>
          <a:fillRef idx="0">
            <a:scrgbClr r="0" g="0" b="0"/>
          </a:fillRef>
          <a:effectRef idx="0">
            <a:scrgbClr r="0" g="0" b="0"/>
          </a:effectRef>
          <a:fontRef idx="minor"/>
        </p:style>
        <p:txBody>
          <a:bodyPr/>
          <a:lstStyle/>
          <a:p>
            <a:endParaRPr lang="cs-CZ"/>
          </a:p>
        </p:txBody>
      </p:sp>
      <p:sp>
        <p:nvSpPr>
          <p:cNvPr id="193" name="CustomShape 5">
            <a:extLst>
              <a:ext uri="{FF2B5EF4-FFF2-40B4-BE49-F238E27FC236}">
                <a16:creationId xmlns:a16="http://schemas.microsoft.com/office/drawing/2014/main" id="{EE660EEF-988C-F6EF-A9F9-B557C1B3B796}"/>
              </a:ext>
            </a:extLst>
          </p:cNvPr>
          <p:cNvSpPr/>
          <p:nvPr/>
        </p:nvSpPr>
        <p:spPr>
          <a:xfrm rot="16200000">
            <a:off x="4608476" y="1245001"/>
            <a:ext cx="261268" cy="1978455"/>
          </a:xfrm>
          <a:custGeom>
            <a:avLst/>
            <a:gdLst/>
            <a:ahLst/>
            <a:cxnLst/>
            <a:rect l="0" t="0" r="r" b="b"/>
            <a:pathLst>
              <a:path w="802" h="6059">
                <a:moveTo>
                  <a:pt x="801" y="0"/>
                </a:moveTo>
                <a:cubicBezTo>
                  <a:pt x="600" y="0"/>
                  <a:pt x="400" y="252"/>
                  <a:pt x="400" y="504"/>
                </a:cubicBezTo>
                <a:lnTo>
                  <a:pt x="400" y="2524"/>
                </a:lnTo>
                <a:cubicBezTo>
                  <a:pt x="400" y="2777"/>
                  <a:pt x="200" y="3029"/>
                  <a:pt x="0" y="3029"/>
                </a:cubicBezTo>
                <a:cubicBezTo>
                  <a:pt x="200" y="3029"/>
                  <a:pt x="400" y="3281"/>
                  <a:pt x="400" y="3534"/>
                </a:cubicBezTo>
                <a:lnTo>
                  <a:pt x="400" y="5554"/>
                </a:lnTo>
                <a:cubicBezTo>
                  <a:pt x="400" y="5806"/>
                  <a:pt x="600" y="6058"/>
                  <a:pt x="801" y="6058"/>
                </a:cubicBezTo>
              </a:path>
            </a:pathLst>
          </a:custGeom>
          <a:noFill/>
          <a:ln>
            <a:solidFill>
              <a:srgbClr val="3465A4"/>
            </a:solidFill>
          </a:ln>
        </p:spPr>
        <p:style>
          <a:lnRef idx="0">
            <a:scrgbClr r="0" g="0" b="0"/>
          </a:lnRef>
          <a:fillRef idx="0">
            <a:scrgbClr r="0" g="0" b="0"/>
          </a:fillRef>
          <a:effectRef idx="0">
            <a:scrgbClr r="0" g="0" b="0"/>
          </a:effectRef>
          <a:fontRef idx="minor"/>
        </p:style>
        <p:txBody>
          <a:bodyPr/>
          <a:lstStyle/>
          <a:p>
            <a:endParaRPr lang="cs-CZ"/>
          </a:p>
        </p:txBody>
      </p:sp>
      <p:sp>
        <p:nvSpPr>
          <p:cNvPr id="194" name="CustomShape 6">
            <a:extLst>
              <a:ext uri="{FF2B5EF4-FFF2-40B4-BE49-F238E27FC236}">
                <a16:creationId xmlns:a16="http://schemas.microsoft.com/office/drawing/2014/main" id="{65360B33-0B17-20C3-FEDC-0DE8A50C477B}"/>
              </a:ext>
            </a:extLst>
          </p:cNvPr>
          <p:cNvSpPr/>
          <p:nvPr/>
        </p:nvSpPr>
        <p:spPr>
          <a:xfrm rot="16200000">
            <a:off x="7368560" y="1242121"/>
            <a:ext cx="261268" cy="1978455"/>
          </a:xfrm>
          <a:custGeom>
            <a:avLst/>
            <a:gdLst/>
            <a:ahLst/>
            <a:cxnLst/>
            <a:rect l="0" t="0" r="r" b="b"/>
            <a:pathLst>
              <a:path w="802" h="6059">
                <a:moveTo>
                  <a:pt x="801" y="0"/>
                </a:moveTo>
                <a:cubicBezTo>
                  <a:pt x="600" y="0"/>
                  <a:pt x="400" y="252"/>
                  <a:pt x="400" y="504"/>
                </a:cubicBezTo>
                <a:lnTo>
                  <a:pt x="400" y="2524"/>
                </a:lnTo>
                <a:cubicBezTo>
                  <a:pt x="400" y="2777"/>
                  <a:pt x="200" y="3029"/>
                  <a:pt x="0" y="3029"/>
                </a:cubicBezTo>
                <a:cubicBezTo>
                  <a:pt x="200" y="3029"/>
                  <a:pt x="400" y="3281"/>
                  <a:pt x="400" y="3534"/>
                </a:cubicBezTo>
                <a:lnTo>
                  <a:pt x="400" y="5554"/>
                </a:lnTo>
                <a:cubicBezTo>
                  <a:pt x="400" y="5806"/>
                  <a:pt x="600" y="6058"/>
                  <a:pt x="801" y="6058"/>
                </a:cubicBezTo>
              </a:path>
            </a:pathLst>
          </a:custGeom>
          <a:noFill/>
          <a:ln>
            <a:solidFill>
              <a:srgbClr val="3465A4"/>
            </a:solidFill>
          </a:ln>
        </p:spPr>
        <p:style>
          <a:lnRef idx="0">
            <a:scrgbClr r="0" g="0" b="0"/>
          </a:lnRef>
          <a:fillRef idx="0">
            <a:scrgbClr r="0" g="0" b="0"/>
          </a:fillRef>
          <a:effectRef idx="0">
            <a:scrgbClr r="0" g="0" b="0"/>
          </a:effectRef>
          <a:fontRef idx="minor"/>
        </p:style>
        <p:txBody>
          <a:bodyPr/>
          <a:lstStyle/>
          <a:p>
            <a:endParaRPr lang="cs-CZ"/>
          </a:p>
        </p:txBody>
      </p:sp>
      <p:sp>
        <p:nvSpPr>
          <p:cNvPr id="195" name="TextShape 7">
            <a:extLst>
              <a:ext uri="{FF2B5EF4-FFF2-40B4-BE49-F238E27FC236}">
                <a16:creationId xmlns:a16="http://schemas.microsoft.com/office/drawing/2014/main" id="{78964A13-78F2-0261-88CF-8879755F29CF}"/>
              </a:ext>
            </a:extLst>
          </p:cNvPr>
          <p:cNvSpPr txBox="1"/>
          <p:nvPr/>
        </p:nvSpPr>
        <p:spPr>
          <a:xfrm>
            <a:off x="3604536" y="2399149"/>
            <a:ext cx="2144632" cy="687131"/>
          </a:xfrm>
          <a:prstGeom prst="rect">
            <a:avLst/>
          </a:prstGeom>
          <a:noFill/>
          <a:ln>
            <a:noFill/>
          </a:ln>
        </p:spPr>
        <p:txBody>
          <a:bodyPr lIns="81646" tIns="40823" rIns="81646" bIns="40823"/>
          <a:lstStyle/>
          <a:p>
            <a:pPr marL="409220" indent="-310916" defTabSz="829544" eaLnBrk="1" fontAlgn="auto" hangingPunct="1">
              <a:spcBef>
                <a:spcPts val="0"/>
              </a:spcBef>
              <a:spcAft>
                <a:spcPts val="0"/>
              </a:spcAft>
              <a:buClr>
                <a:srgbClr val="000000"/>
              </a:buClr>
              <a:buSzPct val="45000"/>
              <a:buFont typeface="Wingdings" charset="2"/>
              <a:buChar char=""/>
            </a:pPr>
            <a:r>
              <a:rPr lang="pt-BR" sz="1814" spc="-1" dirty="0">
                <a:solidFill>
                  <a:srgbClr val="FF0000"/>
                </a:solidFill>
                <a:uFill>
                  <a:solidFill>
                    <a:srgbClr val="FFFFFF"/>
                  </a:solidFill>
                </a:uFill>
                <a:latin typeface="Purisa"/>
                <a:ea typeface="DejaVu Sans"/>
              </a:rPr>
              <a:t>Semiexclusive production</a:t>
            </a:r>
            <a:endParaRPr lang="pt-BR" sz="1633" spc="-1" dirty="0">
              <a:solidFill>
                <a:srgbClr val="000000"/>
              </a:solidFill>
              <a:uFill>
                <a:solidFill>
                  <a:srgbClr val="FFFFFF"/>
                </a:solidFill>
              </a:uFill>
              <a:latin typeface="Arial"/>
            </a:endParaRPr>
          </a:p>
        </p:txBody>
      </p:sp>
      <p:sp>
        <p:nvSpPr>
          <p:cNvPr id="196" name="TextShape 8">
            <a:extLst>
              <a:ext uri="{FF2B5EF4-FFF2-40B4-BE49-F238E27FC236}">
                <a16:creationId xmlns:a16="http://schemas.microsoft.com/office/drawing/2014/main" id="{B644C86C-13B2-8D9C-D9CB-D89DE35DEDFA}"/>
              </a:ext>
            </a:extLst>
          </p:cNvPr>
          <p:cNvSpPr txBox="1"/>
          <p:nvPr/>
        </p:nvSpPr>
        <p:spPr>
          <a:xfrm>
            <a:off x="6741780" y="2416249"/>
            <a:ext cx="2003929" cy="652933"/>
          </a:xfrm>
          <a:prstGeom prst="rect">
            <a:avLst/>
          </a:prstGeom>
          <a:noFill/>
          <a:ln>
            <a:noFill/>
          </a:ln>
        </p:spPr>
        <p:txBody>
          <a:bodyPr lIns="81646" tIns="40823" rIns="81646" bIns="40823"/>
          <a:lstStyle/>
          <a:p>
            <a:pPr marL="409220" indent="-310916" defTabSz="829544" eaLnBrk="1" fontAlgn="auto" hangingPunct="1">
              <a:spcBef>
                <a:spcPts val="0"/>
              </a:spcBef>
              <a:spcAft>
                <a:spcPts val="0"/>
              </a:spcAft>
              <a:buClr>
                <a:srgbClr val="000000"/>
              </a:buClr>
              <a:buSzPct val="45000"/>
              <a:buFont typeface="Wingdings" charset="2"/>
              <a:buChar char=""/>
            </a:pPr>
            <a:r>
              <a:rPr lang="pt-BR" sz="1814" spc="-1" dirty="0">
                <a:solidFill>
                  <a:srgbClr val="FF0000"/>
                </a:solidFill>
                <a:uFill>
                  <a:solidFill>
                    <a:srgbClr val="FFFFFF"/>
                  </a:solidFill>
                </a:uFill>
                <a:latin typeface="Purisa"/>
                <a:ea typeface="DejaVu Sans"/>
              </a:rPr>
              <a:t>Exclusive</a:t>
            </a:r>
            <a:endParaRPr lang="pt-BR" sz="1633" spc="-1" dirty="0">
              <a:solidFill>
                <a:srgbClr val="000000"/>
              </a:solidFill>
              <a:uFill>
                <a:solidFill>
                  <a:srgbClr val="FFFFFF"/>
                </a:solidFill>
              </a:uFill>
              <a:latin typeface="Arial"/>
            </a:endParaRPr>
          </a:p>
          <a:p>
            <a:pPr marL="409220" indent="-310916" defTabSz="829544" eaLnBrk="1" fontAlgn="auto" hangingPunct="1">
              <a:spcBef>
                <a:spcPts val="0"/>
              </a:spcBef>
              <a:spcAft>
                <a:spcPts val="0"/>
              </a:spcAft>
              <a:buClr>
                <a:srgbClr val="000000"/>
              </a:buClr>
              <a:buSzPct val="45000"/>
              <a:buFont typeface="Wingdings" charset="2"/>
              <a:buChar char=""/>
            </a:pPr>
            <a:r>
              <a:rPr lang="pt-BR" sz="1814" spc="-1" dirty="0">
                <a:solidFill>
                  <a:srgbClr val="FF0000"/>
                </a:solidFill>
                <a:uFill>
                  <a:solidFill>
                    <a:srgbClr val="FFFFFF"/>
                  </a:solidFill>
                </a:uFill>
                <a:latin typeface="Purisa"/>
                <a:ea typeface="DejaVu Sans"/>
              </a:rPr>
              <a:t>production</a:t>
            </a:r>
            <a:endParaRPr lang="pt-BR" sz="1633" spc="-1" dirty="0">
              <a:solidFill>
                <a:srgbClr val="000000"/>
              </a:solidFill>
              <a:uFill>
                <a:solidFill>
                  <a:srgbClr val="FFFFFF"/>
                </a:solidFill>
              </a:uFill>
              <a:latin typeface="Arial"/>
            </a:endParaRPr>
          </a:p>
        </p:txBody>
      </p:sp>
      <p:sp>
        <p:nvSpPr>
          <p:cNvPr id="18" name="Nadpis 1">
            <a:extLst>
              <a:ext uri="{FF2B5EF4-FFF2-40B4-BE49-F238E27FC236}">
                <a16:creationId xmlns:a16="http://schemas.microsoft.com/office/drawing/2014/main" id="{A6DA1B12-7DF6-5014-3C1A-7ABCE14A6F88}"/>
              </a:ext>
            </a:extLst>
          </p:cNvPr>
          <p:cNvSpPr txBox="1">
            <a:spLocks/>
          </p:cNvSpPr>
          <p:nvPr/>
        </p:nvSpPr>
        <p:spPr bwMode="auto">
          <a:xfrm>
            <a:off x="990599" y="59097"/>
            <a:ext cx="8382000" cy="514350"/>
          </a:xfrm>
          <a:prstGeom prst="rect">
            <a:avLst/>
          </a:prstGeom>
          <a:gradFill rotWithShape="0">
            <a:gsLst>
              <a:gs pos="0">
                <a:srgbClr val="0099FF"/>
              </a:gs>
              <a:gs pos="50000">
                <a:srgbClr val="CCECFF"/>
              </a:gs>
              <a:gs pos="100000">
                <a:srgbClr val="0099FF"/>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rgbClr val="0000CC"/>
                </a:solidFill>
                <a:latin typeface="+mj-lt"/>
                <a:ea typeface="+mj-ea"/>
                <a:cs typeface="+mj-cs"/>
              </a:defRPr>
            </a:lvl1pPr>
            <a:lvl2pPr algn="ctr" rtl="0" eaLnBrk="0" fontAlgn="base" hangingPunct="0">
              <a:spcBef>
                <a:spcPct val="0"/>
              </a:spcBef>
              <a:spcAft>
                <a:spcPct val="0"/>
              </a:spcAft>
              <a:defRPr sz="3200" b="1">
                <a:solidFill>
                  <a:srgbClr val="0000CC"/>
                </a:solidFill>
                <a:latin typeface="Comic Sans MS" pitchFamily="66" charset="0"/>
              </a:defRPr>
            </a:lvl2pPr>
            <a:lvl3pPr algn="ctr" rtl="0" eaLnBrk="0" fontAlgn="base" hangingPunct="0">
              <a:spcBef>
                <a:spcPct val="0"/>
              </a:spcBef>
              <a:spcAft>
                <a:spcPct val="0"/>
              </a:spcAft>
              <a:defRPr sz="3200" b="1">
                <a:solidFill>
                  <a:srgbClr val="0000CC"/>
                </a:solidFill>
                <a:latin typeface="Comic Sans MS" pitchFamily="66" charset="0"/>
              </a:defRPr>
            </a:lvl3pPr>
            <a:lvl4pPr algn="ctr" rtl="0" eaLnBrk="0" fontAlgn="base" hangingPunct="0">
              <a:spcBef>
                <a:spcPct val="0"/>
              </a:spcBef>
              <a:spcAft>
                <a:spcPct val="0"/>
              </a:spcAft>
              <a:defRPr sz="3200" b="1">
                <a:solidFill>
                  <a:srgbClr val="0000CC"/>
                </a:solidFill>
                <a:latin typeface="Comic Sans MS" pitchFamily="66" charset="0"/>
              </a:defRPr>
            </a:lvl4pPr>
            <a:lvl5pPr algn="ctr" rtl="0" eaLnBrk="0" fontAlgn="base" hangingPunct="0">
              <a:spcBef>
                <a:spcPct val="0"/>
              </a:spcBef>
              <a:spcAft>
                <a:spcPct val="0"/>
              </a:spcAft>
              <a:defRPr sz="3200" b="1">
                <a:solidFill>
                  <a:srgbClr val="0000CC"/>
                </a:solidFill>
                <a:latin typeface="Comic Sans MS" pitchFamily="66" charset="0"/>
              </a:defRPr>
            </a:lvl5pPr>
            <a:lvl6pPr marL="457200" algn="ctr" rtl="0" fontAlgn="base">
              <a:spcBef>
                <a:spcPct val="0"/>
              </a:spcBef>
              <a:spcAft>
                <a:spcPct val="0"/>
              </a:spcAft>
              <a:defRPr sz="3200" b="1">
                <a:solidFill>
                  <a:srgbClr val="0000CC"/>
                </a:solidFill>
                <a:latin typeface="Comic Sans MS" pitchFamily="66" charset="0"/>
              </a:defRPr>
            </a:lvl6pPr>
            <a:lvl7pPr marL="914400" algn="ctr" rtl="0" fontAlgn="base">
              <a:spcBef>
                <a:spcPct val="0"/>
              </a:spcBef>
              <a:spcAft>
                <a:spcPct val="0"/>
              </a:spcAft>
              <a:defRPr sz="3200" b="1">
                <a:solidFill>
                  <a:srgbClr val="0000CC"/>
                </a:solidFill>
                <a:latin typeface="Comic Sans MS" pitchFamily="66" charset="0"/>
              </a:defRPr>
            </a:lvl7pPr>
            <a:lvl8pPr marL="1371600" algn="ctr" rtl="0" fontAlgn="base">
              <a:spcBef>
                <a:spcPct val="0"/>
              </a:spcBef>
              <a:spcAft>
                <a:spcPct val="0"/>
              </a:spcAft>
              <a:defRPr sz="3200" b="1">
                <a:solidFill>
                  <a:srgbClr val="0000CC"/>
                </a:solidFill>
                <a:latin typeface="Comic Sans MS" pitchFamily="66" charset="0"/>
              </a:defRPr>
            </a:lvl8pPr>
            <a:lvl9pPr marL="1828800" algn="ctr" rtl="0" fontAlgn="base">
              <a:spcBef>
                <a:spcPct val="0"/>
              </a:spcBef>
              <a:spcAft>
                <a:spcPct val="0"/>
              </a:spcAft>
              <a:defRPr sz="3200" b="1">
                <a:solidFill>
                  <a:srgbClr val="0000CC"/>
                </a:solidFill>
                <a:latin typeface="Comic Sans MS" pitchFamily="66"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kern="0" dirty="0">
                <a:latin typeface="Comic Sans MS"/>
              </a:rPr>
              <a:t>(Semi) exclusive processes</a:t>
            </a:r>
            <a:endParaRPr kumimoji="0" lang="en-US" sz="3200" b="1" i="0" u="none" strike="noStrike" kern="0" cap="none" spc="0" normalizeH="0" baseline="0" noProof="0" dirty="0">
              <a:ln>
                <a:noFill/>
              </a:ln>
              <a:solidFill>
                <a:srgbClr val="0000CC"/>
              </a:solidFill>
              <a:effectLst/>
              <a:uLnTx/>
              <a:uFillTx/>
              <a:latin typeface="Comic Sans MS"/>
              <a:ea typeface="+mj-ea"/>
              <a:cs typeface="+mj-cs"/>
            </a:endParaRPr>
          </a:p>
        </p:txBody>
      </p:sp>
      <p:pic>
        <p:nvPicPr>
          <p:cNvPr id="19" name="Obrázek 18">
            <a:extLst>
              <a:ext uri="{FF2B5EF4-FFF2-40B4-BE49-F238E27FC236}">
                <a16:creationId xmlns:a16="http://schemas.microsoft.com/office/drawing/2014/main" id="{4FDB2F94-A3F2-EA28-6177-19DC00A47E9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686" y="6374571"/>
            <a:ext cx="2060571" cy="483429"/>
          </a:xfrm>
          <a:prstGeom prst="rect">
            <a:avLst/>
          </a:prstGeom>
        </p:spPr>
      </p:pic>
      <p:sp>
        <p:nvSpPr>
          <p:cNvPr id="4" name="TextovéPole 3">
            <a:extLst>
              <a:ext uri="{FF2B5EF4-FFF2-40B4-BE49-F238E27FC236}">
                <a16:creationId xmlns:a16="http://schemas.microsoft.com/office/drawing/2014/main" id="{3BEFFDD8-A969-E3B5-A3BE-95A2667FB534}"/>
              </a:ext>
            </a:extLst>
          </p:cNvPr>
          <p:cNvSpPr txBox="1"/>
          <p:nvPr/>
        </p:nvSpPr>
        <p:spPr>
          <a:xfrm>
            <a:off x="4676852" y="698020"/>
            <a:ext cx="4759636" cy="338554"/>
          </a:xfrm>
          <a:prstGeom prst="rect">
            <a:avLst/>
          </a:prstGeom>
          <a:noFill/>
        </p:spPr>
        <p:txBody>
          <a:bodyPr wrap="none" rtlCol="0">
            <a:spAutoFit/>
          </a:bodyPr>
          <a:lstStyle/>
          <a:p>
            <a:r>
              <a:rPr lang="en-US" dirty="0">
                <a:solidFill>
                  <a:schemeClr val="tx1"/>
                </a:solidFill>
              </a:rPr>
              <a:t>Proton detected in Forward Proton Detector (FPD)</a:t>
            </a:r>
          </a:p>
        </p:txBody>
      </p:sp>
      <p:sp>
        <p:nvSpPr>
          <p:cNvPr id="5" name="Šipka dolů 4">
            <a:extLst>
              <a:ext uri="{FF2B5EF4-FFF2-40B4-BE49-F238E27FC236}">
                <a16:creationId xmlns:a16="http://schemas.microsoft.com/office/drawing/2014/main" id="{9DCCCF9C-9CC6-6FE8-280C-9C6799F68212}"/>
              </a:ext>
            </a:extLst>
          </p:cNvPr>
          <p:cNvSpPr/>
          <p:nvPr/>
        </p:nvSpPr>
        <p:spPr>
          <a:xfrm rot="18538219">
            <a:off x="5966772" y="906945"/>
            <a:ext cx="246432" cy="643864"/>
          </a:xfrm>
          <a:prstGeom prst="downArrow">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ovéPole 5">
            <a:extLst>
              <a:ext uri="{FF2B5EF4-FFF2-40B4-BE49-F238E27FC236}">
                <a16:creationId xmlns:a16="http://schemas.microsoft.com/office/drawing/2014/main" id="{20A7016E-4D52-627D-32F0-E96C308D92F9}"/>
              </a:ext>
            </a:extLst>
          </p:cNvPr>
          <p:cNvSpPr txBox="1"/>
          <p:nvPr/>
        </p:nvSpPr>
        <p:spPr>
          <a:xfrm>
            <a:off x="1831570" y="1054046"/>
            <a:ext cx="775662" cy="338554"/>
          </a:xfrm>
          <a:prstGeom prst="rect">
            <a:avLst/>
          </a:prstGeom>
          <a:noFill/>
        </p:spPr>
        <p:txBody>
          <a:bodyPr wrap="none" rtlCol="0">
            <a:spAutoFit/>
          </a:bodyPr>
          <a:lstStyle/>
          <a:p>
            <a:r>
              <a:rPr lang="en-US" dirty="0">
                <a:solidFill>
                  <a:srgbClr val="FF0000"/>
                </a:solidFill>
              </a:rPr>
              <a:t>IP </a:t>
            </a:r>
            <a:r>
              <a:rPr lang="en-US" dirty="0">
                <a:solidFill>
                  <a:schemeClr val="tx1"/>
                </a:solidFill>
              </a:rPr>
              <a:t>or</a:t>
            </a:r>
            <a:r>
              <a:rPr lang="en-US" dirty="0">
                <a:solidFill>
                  <a:srgbClr val="FF0000"/>
                </a:solidFill>
              </a:rPr>
              <a:t> </a:t>
            </a:r>
            <a:r>
              <a:rPr lang="el-GR" b="1" dirty="0">
                <a:solidFill>
                  <a:srgbClr val="FF0000"/>
                </a:solidFill>
                <a:latin typeface="Cambria Math" panose="02040503050406030204" pitchFamily="18" charset="0"/>
                <a:ea typeface="Cambria Math" panose="02040503050406030204" pitchFamily="18" charset="0"/>
              </a:rPr>
              <a:t>γ</a:t>
            </a:r>
            <a:endParaRPr lang="en-US" b="1" dirty="0">
              <a:solidFill>
                <a:srgbClr val="FF0000"/>
              </a:solidFill>
              <a:latin typeface="Cambria Math" panose="02040503050406030204" pitchFamily="18" charset="0"/>
              <a:ea typeface="Cambria Math" panose="02040503050406030204" pitchFamily="18" charset="0"/>
            </a:endParaRPr>
          </a:p>
        </p:txBody>
      </p:sp>
      <p:sp>
        <p:nvSpPr>
          <p:cNvPr id="24" name="TextovéPole 23">
            <a:extLst>
              <a:ext uri="{FF2B5EF4-FFF2-40B4-BE49-F238E27FC236}">
                <a16:creationId xmlns:a16="http://schemas.microsoft.com/office/drawing/2014/main" id="{74E87D4F-F84E-0928-1E8F-B971BFEE02D9}"/>
              </a:ext>
            </a:extLst>
          </p:cNvPr>
          <p:cNvSpPr txBox="1"/>
          <p:nvPr/>
        </p:nvSpPr>
        <p:spPr>
          <a:xfrm>
            <a:off x="1836516" y="1757381"/>
            <a:ext cx="775662" cy="338554"/>
          </a:xfrm>
          <a:prstGeom prst="rect">
            <a:avLst/>
          </a:prstGeom>
          <a:noFill/>
        </p:spPr>
        <p:txBody>
          <a:bodyPr wrap="none" rtlCol="0">
            <a:spAutoFit/>
          </a:bodyPr>
          <a:lstStyle/>
          <a:p>
            <a:r>
              <a:rPr lang="en-US" dirty="0">
                <a:solidFill>
                  <a:srgbClr val="FF0000"/>
                </a:solidFill>
              </a:rPr>
              <a:t>IP </a:t>
            </a:r>
            <a:r>
              <a:rPr lang="en-US" dirty="0">
                <a:solidFill>
                  <a:schemeClr val="tx1"/>
                </a:solidFill>
              </a:rPr>
              <a:t>or</a:t>
            </a:r>
            <a:r>
              <a:rPr lang="en-US" dirty="0">
                <a:solidFill>
                  <a:srgbClr val="FF0000"/>
                </a:solidFill>
              </a:rPr>
              <a:t> </a:t>
            </a:r>
            <a:r>
              <a:rPr lang="el-GR" b="1" dirty="0">
                <a:solidFill>
                  <a:srgbClr val="FF0000"/>
                </a:solidFill>
                <a:latin typeface="Cambria Math" panose="02040503050406030204" pitchFamily="18" charset="0"/>
                <a:ea typeface="Cambria Math" panose="02040503050406030204" pitchFamily="18" charset="0"/>
              </a:rPr>
              <a:t>γ</a:t>
            </a:r>
            <a:endParaRPr lang="en-US" b="1" dirty="0">
              <a:solidFill>
                <a:srgbClr val="FF0000"/>
              </a:solidFill>
              <a:latin typeface="Cambria Math" panose="02040503050406030204" pitchFamily="18" charset="0"/>
              <a:ea typeface="Cambria Math" panose="02040503050406030204" pitchFamily="18" charset="0"/>
            </a:endParaRPr>
          </a:p>
        </p:txBody>
      </p:sp>
      <p:sp>
        <p:nvSpPr>
          <p:cNvPr id="25" name="Zástupný symbol pro zápatí 4">
            <a:extLst>
              <a:ext uri="{FF2B5EF4-FFF2-40B4-BE49-F238E27FC236}">
                <a16:creationId xmlns:a16="http://schemas.microsoft.com/office/drawing/2014/main" id="{5947C724-08DB-94E8-DDB5-7BA858972325}"/>
              </a:ext>
            </a:extLst>
          </p:cNvPr>
          <p:cNvSpPr>
            <a:spLocks noGrp="1"/>
          </p:cNvSpPr>
          <p:nvPr>
            <p:ph type="ftr" sz="quarter" idx="11"/>
          </p:nvPr>
        </p:nvSpPr>
        <p:spPr>
          <a:xfrm>
            <a:off x="2514600" y="6519863"/>
            <a:ext cx="7010400" cy="323850"/>
          </a:xfrm>
        </p:spPr>
        <p:txBody>
          <a:bodyPr/>
          <a:lstStyle/>
          <a:p>
            <a:pPr>
              <a:defRPr/>
            </a:pPr>
            <a:r>
              <a:rPr lang="en-US">
                <a:solidFill>
                  <a:srgbClr val="006600"/>
                </a:solidFill>
              </a:rPr>
              <a:t>Marek Taševský                        FZU seminar: Exclusivity as a road to New Physics</a:t>
            </a:r>
            <a:endParaRPr lang="fr-FR" i="1" dirty="0">
              <a:solidFill>
                <a:srgbClr val="006600"/>
              </a:solidFill>
            </a:endParaRPr>
          </a:p>
        </p:txBody>
      </p:sp>
      <p:sp>
        <p:nvSpPr>
          <p:cNvPr id="3" name="Zástupný symbol pro číslo snímku 2">
            <a:extLst>
              <a:ext uri="{FF2B5EF4-FFF2-40B4-BE49-F238E27FC236}">
                <a16:creationId xmlns:a16="http://schemas.microsoft.com/office/drawing/2014/main" id="{45829745-F72D-A768-0656-53F0EC430534}"/>
              </a:ext>
            </a:extLst>
          </p:cNvPr>
          <p:cNvSpPr>
            <a:spLocks noGrp="1"/>
          </p:cNvSpPr>
          <p:nvPr>
            <p:ph type="sldNum" sz="quarter" idx="12"/>
          </p:nvPr>
        </p:nvSpPr>
        <p:spPr/>
        <p:txBody>
          <a:bodyPr/>
          <a:lstStyle/>
          <a:p>
            <a:pPr>
              <a:defRPr/>
            </a:pPr>
            <a:fld id="{31087AF0-54F8-4C74-A523-C903AB54579B}" type="slidenum">
              <a:rPr lang="fr-CH" altLang="en-US" smtClean="0"/>
              <a:pPr>
                <a:defRPr/>
              </a:pPr>
              <a:t>113</a:t>
            </a:fld>
            <a:r>
              <a:rPr lang="fr-CH" altLang="en-US"/>
              <a:t> </a:t>
            </a:r>
            <a:endParaRPr lang="fr-FR" altLang="en-US"/>
          </a:p>
        </p:txBody>
      </p:sp>
      <p:sp>
        <p:nvSpPr>
          <p:cNvPr id="7" name="Šipka: nahoru 6">
            <a:extLst>
              <a:ext uri="{FF2B5EF4-FFF2-40B4-BE49-F238E27FC236}">
                <a16:creationId xmlns:a16="http://schemas.microsoft.com/office/drawing/2014/main" id="{880D6BD9-49DF-DD92-450D-E7DF606F3AFD}"/>
              </a:ext>
            </a:extLst>
          </p:cNvPr>
          <p:cNvSpPr/>
          <p:nvPr/>
        </p:nvSpPr>
        <p:spPr bwMode="auto">
          <a:xfrm rot="19950404">
            <a:off x="5560361" y="1653136"/>
            <a:ext cx="210200" cy="1274203"/>
          </a:xfrm>
          <a:prstGeom prst="upArrow">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600" b="0" i="0" u="none" strike="noStrike" cap="none" normalizeH="0" baseline="0">
              <a:ln>
                <a:noFill/>
              </a:ln>
              <a:solidFill>
                <a:srgbClr val="0000CC"/>
              </a:solidFill>
              <a:effectLst/>
              <a:latin typeface="Arial" charset="0"/>
            </a:endParaRPr>
          </a:p>
        </p:txBody>
      </p:sp>
      <p:sp>
        <p:nvSpPr>
          <p:cNvPr id="8" name="Šipka: nahoru 7">
            <a:extLst>
              <a:ext uri="{FF2B5EF4-FFF2-40B4-BE49-F238E27FC236}">
                <a16:creationId xmlns:a16="http://schemas.microsoft.com/office/drawing/2014/main" id="{038F9C40-A25D-D4E7-86DD-9FFA91C0BA14}"/>
              </a:ext>
            </a:extLst>
          </p:cNvPr>
          <p:cNvSpPr/>
          <p:nvPr/>
        </p:nvSpPr>
        <p:spPr bwMode="auto">
          <a:xfrm rot="1781220">
            <a:off x="6467403" y="1661686"/>
            <a:ext cx="210200" cy="1274203"/>
          </a:xfrm>
          <a:prstGeom prst="upArrow">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600" b="0" i="0" u="none" strike="noStrike" cap="none" normalizeH="0" baseline="0">
              <a:ln>
                <a:noFill/>
              </a:ln>
              <a:solidFill>
                <a:srgbClr val="0000CC"/>
              </a:solidFill>
              <a:effectLst/>
              <a:latin typeface="Arial" charset="0"/>
            </a:endParaRPr>
          </a:p>
        </p:txBody>
      </p:sp>
      <p:sp>
        <p:nvSpPr>
          <p:cNvPr id="9" name="TextovéPole 8">
            <a:extLst>
              <a:ext uri="{FF2B5EF4-FFF2-40B4-BE49-F238E27FC236}">
                <a16:creationId xmlns:a16="http://schemas.microsoft.com/office/drawing/2014/main" id="{34F468CB-A4D4-77D9-4B86-05A29F9C09F1}"/>
              </a:ext>
            </a:extLst>
          </p:cNvPr>
          <p:cNvSpPr txBox="1"/>
          <p:nvPr/>
        </p:nvSpPr>
        <p:spPr>
          <a:xfrm>
            <a:off x="5133620" y="2860753"/>
            <a:ext cx="2661306" cy="584775"/>
          </a:xfrm>
          <a:prstGeom prst="rect">
            <a:avLst/>
          </a:prstGeom>
          <a:noFill/>
        </p:spPr>
        <p:txBody>
          <a:bodyPr wrap="none" rtlCol="0">
            <a:spAutoFit/>
          </a:bodyPr>
          <a:lstStyle/>
          <a:p>
            <a:r>
              <a:rPr lang="en-US" dirty="0">
                <a:solidFill>
                  <a:schemeClr val="tx1"/>
                </a:solidFill>
              </a:rPr>
              <a:t>Large rapidity gap </a:t>
            </a:r>
          </a:p>
          <a:p>
            <a:r>
              <a:rPr lang="en-US" dirty="0">
                <a:solidFill>
                  <a:schemeClr val="tx1"/>
                </a:solidFill>
              </a:rPr>
              <a:t>detected in central detector</a:t>
            </a:r>
            <a:endParaRPr lang="cs-CZ" dirty="0">
              <a:solidFill>
                <a:schemeClr val="tx1"/>
              </a:solidFill>
            </a:endParaRPr>
          </a:p>
        </p:txBody>
      </p:sp>
      <mc:AlternateContent xmlns:mc="http://schemas.openxmlformats.org/markup-compatibility/2006" xmlns:a14="http://schemas.microsoft.com/office/drawing/2010/main">
        <mc:Choice Requires="a14">
          <p:sp>
            <p:nvSpPr>
              <p:cNvPr id="11" name="TextovéPole 10">
                <a:extLst>
                  <a:ext uri="{FF2B5EF4-FFF2-40B4-BE49-F238E27FC236}">
                    <a16:creationId xmlns:a16="http://schemas.microsoft.com/office/drawing/2014/main" id="{602D3A3C-1154-2F33-2B4A-10BA14DDAF92}"/>
                  </a:ext>
                </a:extLst>
              </p:cNvPr>
              <p:cNvSpPr txBox="1"/>
              <p:nvPr/>
            </p:nvSpPr>
            <p:spPr>
              <a:xfrm>
                <a:off x="457200" y="2732830"/>
                <a:ext cx="2249334" cy="652615"/>
              </a:xfrm>
              <a:prstGeom prst="rect">
                <a:avLst/>
              </a:prstGeom>
              <a:noFill/>
            </p:spPr>
            <p:txBody>
              <a:bodyPr wrap="none" rtlCol="0">
                <a:spAutoFit/>
              </a:bodyPr>
              <a:lstStyle/>
              <a:p>
                <a:r>
                  <a:rPr lang="en-US" sz="1800" dirty="0" err="1">
                    <a:solidFill>
                      <a:schemeClr val="tx1"/>
                    </a:solidFill>
                  </a:rPr>
                  <a:t>Semileptonic</a:t>
                </a:r>
                <a:r>
                  <a:rPr lang="en-US" sz="1800" dirty="0">
                    <a:solidFill>
                      <a:schemeClr val="tx1"/>
                    </a:solidFill>
                  </a:rPr>
                  <a:t> decay:</a:t>
                </a:r>
              </a:p>
              <a:p>
                <a14:m>
                  <m:oMath xmlns:m="http://schemas.openxmlformats.org/officeDocument/2006/math">
                    <m:r>
                      <a:rPr lang="en-US" sz="1800" b="1" i="1">
                        <a:solidFill>
                          <a:schemeClr val="tx1"/>
                        </a:solidFill>
                        <a:latin typeface="Cambria Math" panose="02040503050406030204" pitchFamily="18" charset="0"/>
                      </a:rPr>
                      <m:t>𝒕</m:t>
                    </m:r>
                    <m:acc>
                      <m:accPr>
                        <m:chr m:val="̅"/>
                        <m:ctrlPr>
                          <a:rPr lang="en-US" sz="1800" b="1" i="1">
                            <a:solidFill>
                              <a:schemeClr val="tx1"/>
                            </a:solidFill>
                            <a:latin typeface="Cambria Math" panose="02040503050406030204" pitchFamily="18" charset="0"/>
                          </a:rPr>
                        </m:ctrlPr>
                      </m:accPr>
                      <m:e>
                        <m:r>
                          <a:rPr lang="en-US" sz="1800" b="1" i="1">
                            <a:solidFill>
                              <a:schemeClr val="tx1"/>
                            </a:solidFill>
                            <a:latin typeface="Cambria Math" panose="02040503050406030204" pitchFamily="18" charset="0"/>
                          </a:rPr>
                          <m:t>𝒕</m:t>
                        </m:r>
                      </m:e>
                    </m:acc>
                  </m:oMath>
                </a14:m>
                <a:r>
                  <a:rPr lang="en-US" sz="1800" b="1" dirty="0">
                    <a:solidFill>
                      <a:schemeClr val="tx1"/>
                    </a:solidFill>
                  </a:rPr>
                  <a:t> → </a:t>
                </a:r>
                <a14:m>
                  <m:oMath xmlns:m="http://schemas.openxmlformats.org/officeDocument/2006/math">
                    <m:r>
                      <a:rPr lang="en-US" sz="1800" b="1" i="1">
                        <a:solidFill>
                          <a:schemeClr val="tx1"/>
                        </a:solidFill>
                        <a:latin typeface="Cambria Math" panose="02040503050406030204" pitchFamily="18" charset="0"/>
                      </a:rPr>
                      <m:t>𝒋</m:t>
                    </m:r>
                    <m:r>
                      <a:rPr lang="en-US" sz="1800" b="1" i="1">
                        <a:solidFill>
                          <a:schemeClr val="tx1"/>
                        </a:solidFill>
                        <a:latin typeface="Cambria Math" panose="02040503050406030204" pitchFamily="18" charset="0"/>
                      </a:rPr>
                      <m:t> </m:t>
                    </m:r>
                    <m:r>
                      <a:rPr lang="en-US" sz="1800" b="1" i="1">
                        <a:solidFill>
                          <a:schemeClr val="tx1"/>
                        </a:solidFill>
                        <a:latin typeface="Cambria Math" panose="02040503050406030204" pitchFamily="18" charset="0"/>
                      </a:rPr>
                      <m:t>𝒋</m:t>
                    </m:r>
                  </m:oMath>
                </a14:m>
                <a:r>
                  <a:rPr lang="en-US" sz="1800" b="1" dirty="0">
                    <a:solidFill>
                      <a:schemeClr val="tx1"/>
                    </a:solidFill>
                  </a:rPr>
                  <a:t> </a:t>
                </a:r>
                <a14:m>
                  <m:oMath xmlns:m="http://schemas.openxmlformats.org/officeDocument/2006/math">
                    <m:r>
                      <a:rPr lang="en-US" sz="1800" b="1" i="1">
                        <a:solidFill>
                          <a:schemeClr val="tx1"/>
                        </a:solidFill>
                        <a:latin typeface="Cambria Math" panose="02040503050406030204" pitchFamily="18" charset="0"/>
                      </a:rPr>
                      <m:t>𝒃</m:t>
                    </m:r>
                    <m:r>
                      <a:rPr lang="en-US" sz="1800" b="1" i="1">
                        <a:solidFill>
                          <a:schemeClr val="tx1"/>
                        </a:solidFill>
                        <a:latin typeface="Cambria Math" panose="02040503050406030204" pitchFamily="18" charset="0"/>
                      </a:rPr>
                      <m:t> </m:t>
                    </m:r>
                    <m:acc>
                      <m:accPr>
                        <m:chr m:val="̅"/>
                        <m:ctrlPr>
                          <a:rPr lang="en-US" sz="1800" b="1" i="1">
                            <a:solidFill>
                              <a:schemeClr val="tx1"/>
                            </a:solidFill>
                            <a:latin typeface="Cambria Math" panose="02040503050406030204" pitchFamily="18" charset="0"/>
                          </a:rPr>
                        </m:ctrlPr>
                      </m:accPr>
                      <m:e>
                        <m:r>
                          <a:rPr lang="en-US" sz="1800" b="1" i="1">
                            <a:solidFill>
                              <a:schemeClr val="tx1"/>
                            </a:solidFill>
                            <a:latin typeface="Cambria Math" panose="02040503050406030204" pitchFamily="18" charset="0"/>
                          </a:rPr>
                          <m:t>𝒃</m:t>
                        </m:r>
                      </m:e>
                    </m:acc>
                  </m:oMath>
                </a14:m>
                <a:r>
                  <a:rPr lang="en-US" sz="1800" b="1" dirty="0">
                    <a:solidFill>
                      <a:schemeClr val="tx1"/>
                    </a:solidFill>
                  </a:rPr>
                  <a:t> </a:t>
                </a:r>
                <a14:m>
                  <m:oMath xmlns:m="http://schemas.openxmlformats.org/officeDocument/2006/math">
                    <m:r>
                      <a:rPr lang="en-US" sz="1800" b="1" i="1" dirty="0">
                        <a:solidFill>
                          <a:schemeClr val="tx1"/>
                        </a:solidFill>
                        <a:latin typeface="Cambria Math" panose="02040503050406030204" pitchFamily="18" charset="0"/>
                      </a:rPr>
                      <m:t>𝒍</m:t>
                    </m:r>
                    <m:r>
                      <a:rPr lang="en-US" sz="1800" b="1" i="1" dirty="0">
                        <a:solidFill>
                          <a:schemeClr val="tx1"/>
                        </a:solidFill>
                        <a:latin typeface="Cambria Math" panose="02040503050406030204" pitchFamily="18" charset="0"/>
                      </a:rPr>
                      <m:t> </m:t>
                    </m:r>
                    <m:r>
                      <a:rPr lang="el-GR" sz="1800" b="1" i="1" dirty="0">
                        <a:solidFill>
                          <a:schemeClr val="tx1"/>
                        </a:solidFill>
                        <a:latin typeface="Cambria Math" panose="02040503050406030204" pitchFamily="18" charset="0"/>
                      </a:rPr>
                      <m:t>𝝂</m:t>
                    </m:r>
                  </m:oMath>
                </a14:m>
                <a:r>
                  <a:rPr lang="en-US" sz="1800" b="1" dirty="0">
                    <a:solidFill>
                      <a:schemeClr val="tx1"/>
                    </a:solidFill>
                  </a:rPr>
                  <a:t> </a:t>
                </a:r>
              </a:p>
            </p:txBody>
          </p:sp>
        </mc:Choice>
        <mc:Fallback xmlns="">
          <p:sp>
            <p:nvSpPr>
              <p:cNvPr id="11" name="TextovéPole 10">
                <a:extLst>
                  <a:ext uri="{FF2B5EF4-FFF2-40B4-BE49-F238E27FC236}">
                    <a16:creationId xmlns:a16="http://schemas.microsoft.com/office/drawing/2014/main" id="{602D3A3C-1154-2F33-2B4A-10BA14DDAF92}"/>
                  </a:ext>
                </a:extLst>
              </p:cNvPr>
              <p:cNvSpPr txBox="1">
                <a:spLocks noRot="1" noChangeAspect="1" noMove="1" noResize="1" noEditPoints="1" noAdjustHandles="1" noChangeArrowheads="1" noChangeShapeType="1" noTextEdit="1"/>
              </p:cNvSpPr>
              <p:nvPr/>
            </p:nvSpPr>
            <p:spPr>
              <a:xfrm>
                <a:off x="457200" y="2732830"/>
                <a:ext cx="2249334" cy="652615"/>
              </a:xfrm>
              <a:prstGeom prst="rect">
                <a:avLst/>
              </a:prstGeom>
              <a:blipFill>
                <a:blip r:embed="rId10"/>
                <a:stretch>
                  <a:fillRect l="-2168" t="-4673" r="-1355" b="-14953"/>
                </a:stretch>
              </a:blipFill>
            </p:spPr>
            <p:txBody>
              <a:bodyPr/>
              <a:lstStyle/>
              <a:p>
                <a:r>
                  <a:rPr lang="cs-CZ">
                    <a:noFill/>
                  </a:rPr>
                  <a:t> </a:t>
                </a:r>
              </a:p>
            </p:txBody>
          </p:sp>
        </mc:Fallback>
      </mc:AlternateContent>
      <p:sp>
        <p:nvSpPr>
          <p:cNvPr id="12" name="CustomShape 3">
            <a:extLst>
              <a:ext uri="{FF2B5EF4-FFF2-40B4-BE49-F238E27FC236}">
                <a16:creationId xmlns:a16="http://schemas.microsoft.com/office/drawing/2014/main" id="{7829BCBB-3C04-183D-79AC-0DFE5F1C6A67}"/>
              </a:ext>
            </a:extLst>
          </p:cNvPr>
          <p:cNvSpPr/>
          <p:nvPr/>
        </p:nvSpPr>
        <p:spPr>
          <a:xfrm>
            <a:off x="345538" y="3426575"/>
            <a:ext cx="2209800" cy="38100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lIns="90000" tIns="45000" rIns="90000" bIns="45000"/>
          <a:lstStyle/>
          <a:p>
            <a:pPr marL="360">
              <a:lnSpc>
                <a:spcPct val="100000"/>
              </a:lnSpc>
              <a:buClr>
                <a:srgbClr val="FF0000"/>
              </a:buClr>
            </a:pPr>
            <a:r>
              <a:rPr lang="pt-BR" sz="2000" b="1" strike="noStrike" spc="-1" dirty="0">
                <a:solidFill>
                  <a:srgbClr val="FF0000"/>
                </a:solidFill>
                <a:uFill>
                  <a:solidFill>
                    <a:srgbClr val="FFFFFF"/>
                  </a:solidFill>
                </a:uFill>
                <a:latin typeface="Purisa"/>
                <a:ea typeface="DejaVu Sans"/>
              </a:rPr>
              <a:t>Photon – photon</a:t>
            </a:r>
            <a:endParaRPr lang="pt-BR" sz="1400" b="0" strike="noStrike" spc="-1" dirty="0">
              <a:solidFill>
                <a:srgbClr val="000000"/>
              </a:solidFill>
              <a:uFill>
                <a:solidFill>
                  <a:srgbClr val="FFFFFF"/>
                </a:solidFill>
              </a:uFill>
              <a:latin typeface="Arial"/>
            </a:endParaRPr>
          </a:p>
        </p:txBody>
      </p:sp>
      <p:sp>
        <p:nvSpPr>
          <p:cNvPr id="13" name="CustomShape 3">
            <a:extLst>
              <a:ext uri="{FF2B5EF4-FFF2-40B4-BE49-F238E27FC236}">
                <a16:creationId xmlns:a16="http://schemas.microsoft.com/office/drawing/2014/main" id="{78847620-7202-1407-7BE1-E50E6C15446B}"/>
              </a:ext>
            </a:extLst>
          </p:cNvPr>
          <p:cNvSpPr/>
          <p:nvPr/>
        </p:nvSpPr>
        <p:spPr>
          <a:xfrm>
            <a:off x="3325195" y="3426575"/>
            <a:ext cx="2514600" cy="341746"/>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lIns="90000" tIns="45000" rIns="90000" bIns="45000"/>
          <a:lstStyle/>
          <a:p>
            <a:pPr marL="360">
              <a:lnSpc>
                <a:spcPct val="100000"/>
              </a:lnSpc>
              <a:buClr>
                <a:srgbClr val="FF0000"/>
              </a:buClr>
            </a:pPr>
            <a:r>
              <a:rPr lang="pt-BR" sz="2000" b="1" strike="noStrike" spc="-1" dirty="0">
                <a:solidFill>
                  <a:srgbClr val="FF0000"/>
                </a:solidFill>
                <a:uFill>
                  <a:solidFill>
                    <a:srgbClr val="FFFFFF"/>
                  </a:solidFill>
                </a:uFill>
                <a:latin typeface="Purisa"/>
                <a:ea typeface="DejaVu Sans"/>
              </a:rPr>
              <a:t>Photon – </a:t>
            </a:r>
            <a:r>
              <a:rPr lang="pt-BR" sz="2000" b="1" spc="-1" dirty="0">
                <a:solidFill>
                  <a:srgbClr val="FF0000"/>
                </a:solidFill>
                <a:uFill>
                  <a:solidFill>
                    <a:srgbClr val="FFFFFF"/>
                  </a:solidFill>
                </a:uFill>
                <a:latin typeface="Purisa"/>
                <a:ea typeface="DejaVu Sans"/>
              </a:rPr>
              <a:t>Pomero</a:t>
            </a:r>
            <a:r>
              <a:rPr lang="pt-BR" sz="2000" b="1" strike="noStrike" spc="-1" dirty="0">
                <a:solidFill>
                  <a:srgbClr val="FF0000"/>
                </a:solidFill>
                <a:uFill>
                  <a:solidFill>
                    <a:srgbClr val="FFFFFF"/>
                  </a:solidFill>
                </a:uFill>
                <a:latin typeface="Purisa"/>
                <a:ea typeface="DejaVu Sans"/>
              </a:rPr>
              <a:t>n</a:t>
            </a:r>
            <a:endParaRPr lang="pt-BR" sz="1400" b="0" strike="noStrike" spc="-1" dirty="0">
              <a:solidFill>
                <a:srgbClr val="000000"/>
              </a:solidFill>
              <a:uFill>
                <a:solidFill>
                  <a:srgbClr val="FFFFFF"/>
                </a:solidFill>
              </a:uFill>
              <a:latin typeface="Arial"/>
            </a:endParaRPr>
          </a:p>
        </p:txBody>
      </p:sp>
      <p:sp>
        <p:nvSpPr>
          <p:cNvPr id="14" name="CustomShape 3">
            <a:extLst>
              <a:ext uri="{FF2B5EF4-FFF2-40B4-BE49-F238E27FC236}">
                <a16:creationId xmlns:a16="http://schemas.microsoft.com/office/drawing/2014/main" id="{1B9B95A7-C102-71DA-B3D1-22833750C75B}"/>
              </a:ext>
            </a:extLst>
          </p:cNvPr>
          <p:cNvSpPr/>
          <p:nvPr/>
        </p:nvSpPr>
        <p:spPr>
          <a:xfrm>
            <a:off x="6891811" y="3388018"/>
            <a:ext cx="2667000" cy="381001"/>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lIns="90000" tIns="45000" rIns="90000" bIns="45000"/>
          <a:lstStyle/>
          <a:p>
            <a:pPr marL="360">
              <a:lnSpc>
                <a:spcPct val="100000"/>
              </a:lnSpc>
              <a:buClr>
                <a:srgbClr val="FF0000"/>
              </a:buClr>
            </a:pPr>
            <a:r>
              <a:rPr lang="pt-BR" sz="2000" b="1" strike="noStrike" spc="-1" dirty="0">
                <a:solidFill>
                  <a:srgbClr val="FF0000"/>
                </a:solidFill>
                <a:uFill>
                  <a:solidFill>
                    <a:srgbClr val="FFFFFF"/>
                  </a:solidFill>
                </a:uFill>
                <a:latin typeface="Purisa"/>
                <a:ea typeface="DejaVu Sans"/>
              </a:rPr>
              <a:t>Pomeron – </a:t>
            </a:r>
            <a:r>
              <a:rPr lang="pt-BR" sz="2000" b="1" spc="-1" dirty="0">
                <a:solidFill>
                  <a:srgbClr val="FF0000"/>
                </a:solidFill>
                <a:uFill>
                  <a:solidFill>
                    <a:srgbClr val="FFFFFF"/>
                  </a:solidFill>
                </a:uFill>
                <a:latin typeface="Purisa"/>
                <a:ea typeface="DejaVu Sans"/>
              </a:rPr>
              <a:t>Pomer</a:t>
            </a:r>
            <a:r>
              <a:rPr lang="pt-BR" sz="2000" b="1" strike="noStrike" spc="-1" dirty="0">
                <a:solidFill>
                  <a:srgbClr val="FF0000"/>
                </a:solidFill>
                <a:uFill>
                  <a:solidFill>
                    <a:srgbClr val="FFFFFF"/>
                  </a:solidFill>
                </a:uFill>
                <a:latin typeface="Purisa"/>
                <a:ea typeface="DejaVu Sans"/>
              </a:rPr>
              <a:t>on</a:t>
            </a:r>
            <a:endParaRPr lang="pt-BR" sz="1400" b="0" strike="noStrike" spc="-1" dirty="0">
              <a:solidFill>
                <a:srgbClr val="000000"/>
              </a:solidFill>
              <a:uFill>
                <a:solidFill>
                  <a:srgbClr val="FFFFFF"/>
                </a:solidFill>
              </a:uFill>
              <a:latin typeface="Arial"/>
            </a:endParaRPr>
          </a:p>
        </p:txBody>
      </p:sp>
      <p:pic>
        <p:nvPicPr>
          <p:cNvPr id="15" name="Obrázek 14">
            <a:extLst>
              <a:ext uri="{FF2B5EF4-FFF2-40B4-BE49-F238E27FC236}">
                <a16:creationId xmlns:a16="http://schemas.microsoft.com/office/drawing/2014/main" id="{EB189224-5BAF-4514-247B-1CD4A653F551}"/>
              </a:ext>
            </a:extLst>
          </p:cNvPr>
          <p:cNvPicPr>
            <a:picLocks noChangeAspect="1"/>
          </p:cNvPicPr>
          <p:nvPr/>
        </p:nvPicPr>
        <p:blipFill>
          <a:blip r:embed="rId11"/>
          <a:stretch/>
        </p:blipFill>
        <p:spPr>
          <a:xfrm>
            <a:off x="228600" y="3781238"/>
            <a:ext cx="2460000" cy="2593333"/>
          </a:xfrm>
          <a:prstGeom prst="rect">
            <a:avLst/>
          </a:prstGeom>
          <a:ln>
            <a:noFill/>
          </a:ln>
        </p:spPr>
      </p:pic>
      <p:pic>
        <p:nvPicPr>
          <p:cNvPr id="16" name="Obrázek 15">
            <a:extLst>
              <a:ext uri="{FF2B5EF4-FFF2-40B4-BE49-F238E27FC236}">
                <a16:creationId xmlns:a16="http://schemas.microsoft.com/office/drawing/2014/main" id="{12E540DF-8087-149F-18D8-5C2F46A748DD}"/>
              </a:ext>
            </a:extLst>
          </p:cNvPr>
          <p:cNvPicPr>
            <a:picLocks noChangeAspect="1"/>
          </p:cNvPicPr>
          <p:nvPr/>
        </p:nvPicPr>
        <p:blipFill>
          <a:blip r:embed="rId12"/>
          <a:stretch/>
        </p:blipFill>
        <p:spPr>
          <a:xfrm>
            <a:off x="3386722" y="3717857"/>
            <a:ext cx="2460000" cy="2886666"/>
          </a:xfrm>
          <a:prstGeom prst="rect">
            <a:avLst/>
          </a:prstGeom>
          <a:ln>
            <a:noFill/>
          </a:ln>
        </p:spPr>
      </p:pic>
      <p:pic>
        <p:nvPicPr>
          <p:cNvPr id="17" name="Obrázek 16">
            <a:extLst>
              <a:ext uri="{FF2B5EF4-FFF2-40B4-BE49-F238E27FC236}">
                <a16:creationId xmlns:a16="http://schemas.microsoft.com/office/drawing/2014/main" id="{8D8EC910-6DD7-E175-A8A1-54419FA600FD}"/>
              </a:ext>
            </a:extLst>
          </p:cNvPr>
          <p:cNvPicPr>
            <a:picLocks noChangeAspect="1"/>
          </p:cNvPicPr>
          <p:nvPr/>
        </p:nvPicPr>
        <p:blipFill>
          <a:blip r:embed="rId13"/>
          <a:stretch/>
        </p:blipFill>
        <p:spPr>
          <a:xfrm>
            <a:off x="6609652" y="3717857"/>
            <a:ext cx="2566667" cy="2886666"/>
          </a:xfrm>
          <a:prstGeom prst="rect">
            <a:avLst/>
          </a:prstGeom>
          <a:ln>
            <a:noFill/>
          </a:ln>
        </p:spPr>
      </p:pic>
    </p:spTree>
    <p:extLst>
      <p:ext uri="{BB962C8B-B14F-4D97-AF65-F5344CB8AC3E}">
        <p14:creationId xmlns:p14="http://schemas.microsoft.com/office/powerpoint/2010/main" val="188972758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480" y="76200"/>
            <a:ext cx="9829800" cy="609600"/>
          </a:xfrm>
        </p:spPr>
        <p:txBody>
          <a:bodyPr/>
          <a:lstStyle/>
          <a:p>
            <a:r>
              <a:rPr lang="en-US" dirty="0"/>
              <a:t>Signal selection and Background rejection cuts</a:t>
            </a:r>
          </a:p>
        </p:txBody>
      </p:sp>
      <p:pic>
        <p:nvPicPr>
          <p:cNvPr id="7" name="Obrázek 6"/>
          <p:cNvPicPr>
            <a:picLocks noChangeAspect="1"/>
          </p:cNvPicPr>
          <p:nvPr/>
        </p:nvPicPr>
        <p:blipFill>
          <a:blip r:embed="rId2"/>
          <a:stretch/>
        </p:blipFill>
        <p:spPr>
          <a:xfrm>
            <a:off x="41760" y="874954"/>
            <a:ext cx="5739429" cy="3198857"/>
          </a:xfrm>
          <a:prstGeom prst="rect">
            <a:avLst/>
          </a:prstGeom>
          <a:ln>
            <a:noFill/>
          </a:ln>
        </p:spPr>
      </p:pic>
      <p:sp>
        <p:nvSpPr>
          <p:cNvPr id="8" name="TextovéPole 7"/>
          <p:cNvSpPr txBox="1"/>
          <p:nvPr/>
        </p:nvSpPr>
        <p:spPr>
          <a:xfrm>
            <a:off x="5776109" y="843023"/>
            <a:ext cx="3794629" cy="1778757"/>
          </a:xfrm>
          <a:prstGeom prst="rect">
            <a:avLst/>
          </a:prstGeom>
          <a:solidFill>
            <a:srgbClr val="FFFF00"/>
          </a:solidFill>
          <a:ln w="19050">
            <a:solidFill>
              <a:schemeClr val="tx1"/>
            </a:solidFill>
          </a:ln>
        </p:spPr>
        <p:txBody>
          <a:bodyPr wrap="none" rtlCol="0">
            <a:spAutoFit/>
          </a:bodyPr>
          <a:lstStyle/>
          <a:p>
            <a:r>
              <a:rPr lang="en-US" sz="1800" dirty="0">
                <a:solidFill>
                  <a:schemeClr val="tx1"/>
                </a:solidFill>
              </a:rPr>
              <a:t>Usual </a:t>
            </a:r>
            <a:r>
              <a:rPr lang="en-US" sz="1800" b="1" dirty="0" err="1">
                <a:solidFill>
                  <a:schemeClr val="tx1"/>
                </a:solidFill>
              </a:rPr>
              <a:t>semileptonic</a:t>
            </a:r>
            <a:r>
              <a:rPr lang="en-US" sz="1800" b="1" dirty="0">
                <a:solidFill>
                  <a:schemeClr val="tx1"/>
                </a:solidFill>
              </a:rPr>
              <a:t> cuts </a:t>
            </a:r>
            <a:r>
              <a:rPr lang="en-US" sz="1800" dirty="0">
                <a:solidFill>
                  <a:schemeClr val="tx1"/>
                </a:solidFill>
              </a:rPr>
              <a:t>used in </a:t>
            </a:r>
          </a:p>
          <a:p>
            <a:r>
              <a:rPr lang="en-US" sz="1800" dirty="0">
                <a:solidFill>
                  <a:schemeClr val="tx1"/>
                </a:solidFill>
              </a:rPr>
              <a:t>inclusive ATLAS &amp; CMS analyses:</a:t>
            </a:r>
          </a:p>
          <a:p>
            <a:endParaRPr lang="en-US" sz="1800" dirty="0">
              <a:solidFill>
                <a:schemeClr val="tx1"/>
              </a:solidFill>
            </a:endParaRPr>
          </a:p>
          <a:p>
            <a:pPr marL="285750" indent="-285750">
              <a:buFontTx/>
              <a:buChar char="-"/>
            </a:pPr>
            <a:r>
              <a:rPr lang="en-US" sz="1800" dirty="0">
                <a:solidFill>
                  <a:schemeClr val="tx1"/>
                </a:solidFill>
              </a:rPr>
              <a:t>Reasonable S/B, purities, trigger</a:t>
            </a:r>
          </a:p>
          <a:p>
            <a:r>
              <a:rPr lang="en-US" sz="1800" dirty="0">
                <a:solidFill>
                  <a:schemeClr val="tx1"/>
                </a:solidFill>
              </a:rPr>
              <a:t>     efficiencies</a:t>
            </a:r>
          </a:p>
          <a:p>
            <a:pPr marL="285750" indent="-285750">
              <a:buFontTx/>
              <a:buChar char="-"/>
            </a:pPr>
            <a:r>
              <a:rPr lang="en-US" sz="1800" dirty="0">
                <a:solidFill>
                  <a:schemeClr val="tx1"/>
                </a:solidFill>
              </a:rPr>
              <a:t>Remaining backgrounds &lt; 10% </a:t>
            </a:r>
          </a:p>
        </p:txBody>
      </p:sp>
      <p:sp>
        <p:nvSpPr>
          <p:cNvPr id="9" name="TextovéPole 8"/>
          <p:cNvSpPr txBox="1"/>
          <p:nvPr/>
        </p:nvSpPr>
        <p:spPr>
          <a:xfrm>
            <a:off x="5865951" y="3200721"/>
            <a:ext cx="3826689" cy="369332"/>
          </a:xfrm>
          <a:prstGeom prst="rect">
            <a:avLst/>
          </a:prstGeom>
          <a:solidFill>
            <a:srgbClr val="CCFFCC"/>
          </a:solidFill>
          <a:ln w="19050">
            <a:solidFill>
              <a:schemeClr val="tx1"/>
            </a:solidFill>
          </a:ln>
        </p:spPr>
        <p:txBody>
          <a:bodyPr wrap="none" rtlCol="0">
            <a:spAutoFit/>
          </a:bodyPr>
          <a:lstStyle/>
          <a:p>
            <a:r>
              <a:rPr lang="en-US" sz="1800" b="1" dirty="0">
                <a:solidFill>
                  <a:schemeClr val="tx1"/>
                </a:solidFill>
              </a:rPr>
              <a:t>FPD acceptance </a:t>
            </a:r>
            <a:r>
              <a:rPr lang="en-US" sz="1800" dirty="0">
                <a:solidFill>
                  <a:schemeClr val="tx1"/>
                </a:solidFill>
              </a:rPr>
              <a:t>(assuming 100%)</a:t>
            </a:r>
          </a:p>
        </p:txBody>
      </p:sp>
      <p:sp>
        <p:nvSpPr>
          <p:cNvPr id="10" name="TextovéPole 9"/>
          <p:cNvSpPr txBox="1"/>
          <p:nvPr/>
        </p:nvSpPr>
        <p:spPr>
          <a:xfrm>
            <a:off x="304800" y="4491958"/>
            <a:ext cx="8520281" cy="923330"/>
          </a:xfrm>
          <a:prstGeom prst="rect">
            <a:avLst/>
          </a:prstGeom>
          <a:solidFill>
            <a:schemeClr val="accent6">
              <a:lumMod val="20000"/>
              <a:lumOff val="80000"/>
            </a:schemeClr>
          </a:solidFill>
          <a:ln w="19050">
            <a:solidFill>
              <a:schemeClr val="tx1"/>
            </a:solidFill>
          </a:ln>
        </p:spPr>
        <p:txBody>
          <a:bodyPr wrap="none" rtlCol="0">
            <a:spAutoFit/>
          </a:bodyPr>
          <a:lstStyle/>
          <a:p>
            <a:r>
              <a:rPr lang="en-US" sz="1800" b="1" dirty="0">
                <a:solidFill>
                  <a:schemeClr val="tx1"/>
                </a:solidFill>
              </a:rPr>
              <a:t>Exclusivity cut:</a:t>
            </a:r>
          </a:p>
          <a:p>
            <a:r>
              <a:rPr lang="en-US" sz="1800" dirty="0">
                <a:solidFill>
                  <a:schemeClr val="tx1"/>
                </a:solidFill>
              </a:rPr>
              <a:t>Number of tracks close to the primary vertex and outside </a:t>
            </a:r>
            <a:r>
              <a:rPr lang="en-US" sz="1800" dirty="0" err="1">
                <a:solidFill>
                  <a:schemeClr val="tx1"/>
                </a:solidFill>
              </a:rPr>
              <a:t>ttbar</a:t>
            </a:r>
            <a:r>
              <a:rPr lang="en-US" sz="1800" dirty="0">
                <a:solidFill>
                  <a:schemeClr val="tx1"/>
                </a:solidFill>
              </a:rPr>
              <a:t> system must be low</a:t>
            </a:r>
          </a:p>
          <a:p>
            <a:r>
              <a:rPr lang="en-US" sz="1800" dirty="0">
                <a:solidFill>
                  <a:schemeClr val="tx1"/>
                </a:solidFill>
              </a:rPr>
              <a:t>(not sufficient to remove the </a:t>
            </a:r>
            <a:r>
              <a:rPr lang="en-US" sz="1800" dirty="0" err="1">
                <a:solidFill>
                  <a:schemeClr val="tx1"/>
                </a:solidFill>
              </a:rPr>
              <a:t>incl.ttbar+PU</a:t>
            </a:r>
            <a:r>
              <a:rPr lang="en-US" sz="1800" dirty="0">
                <a:solidFill>
                  <a:schemeClr val="tx1"/>
                </a:solidFill>
              </a:rPr>
              <a:t> → use Time-of-Flight (</a:t>
            </a:r>
            <a:r>
              <a:rPr lang="en-US" sz="1800" dirty="0" err="1">
                <a:solidFill>
                  <a:schemeClr val="tx1"/>
                </a:solidFill>
              </a:rPr>
              <a:t>ToF</a:t>
            </a:r>
            <a:r>
              <a:rPr lang="en-US" sz="1800" dirty="0">
                <a:solidFill>
                  <a:schemeClr val="tx1"/>
                </a:solidFill>
              </a:rPr>
              <a:t>) in FPD)</a:t>
            </a:r>
          </a:p>
        </p:txBody>
      </p:sp>
      <p:sp>
        <p:nvSpPr>
          <p:cNvPr id="11" name="CustomShape 5"/>
          <p:cNvSpPr/>
          <p:nvPr/>
        </p:nvSpPr>
        <p:spPr>
          <a:xfrm rot="10800000">
            <a:off x="5441681" y="1897767"/>
            <a:ext cx="304801" cy="1195262"/>
          </a:xfrm>
          <a:custGeom>
            <a:avLst/>
            <a:gdLst/>
            <a:ahLst/>
            <a:cxnLst/>
            <a:rect l="0" t="0" r="r" b="b"/>
            <a:pathLst>
              <a:path w="802" h="6059">
                <a:moveTo>
                  <a:pt x="801" y="0"/>
                </a:moveTo>
                <a:cubicBezTo>
                  <a:pt x="600" y="0"/>
                  <a:pt x="400" y="252"/>
                  <a:pt x="400" y="504"/>
                </a:cubicBezTo>
                <a:lnTo>
                  <a:pt x="400" y="2524"/>
                </a:lnTo>
                <a:cubicBezTo>
                  <a:pt x="400" y="2777"/>
                  <a:pt x="200" y="3029"/>
                  <a:pt x="0" y="3029"/>
                </a:cubicBezTo>
                <a:cubicBezTo>
                  <a:pt x="200" y="3029"/>
                  <a:pt x="400" y="3281"/>
                  <a:pt x="400" y="3534"/>
                </a:cubicBezTo>
                <a:lnTo>
                  <a:pt x="400" y="5554"/>
                </a:lnTo>
                <a:cubicBezTo>
                  <a:pt x="400" y="5806"/>
                  <a:pt x="600" y="6058"/>
                  <a:pt x="801" y="6058"/>
                </a:cubicBezTo>
              </a:path>
            </a:pathLst>
          </a:custGeom>
          <a:noFill/>
          <a:ln>
            <a:solidFill>
              <a:srgbClr val="3465A4"/>
            </a:solidFill>
          </a:ln>
        </p:spPr>
        <p:style>
          <a:lnRef idx="0">
            <a:scrgbClr r="0" g="0" b="0"/>
          </a:lnRef>
          <a:fillRef idx="0">
            <a:scrgbClr r="0" g="0" b="0"/>
          </a:fillRef>
          <a:effectRef idx="0">
            <a:scrgbClr r="0" g="0" b="0"/>
          </a:effectRef>
          <a:fontRef idx="minor"/>
        </p:style>
        <p:txBody>
          <a:bodyPr/>
          <a:lstStyle/>
          <a:p>
            <a:endParaRPr lang="cs-CZ"/>
          </a:p>
        </p:txBody>
      </p:sp>
      <p:sp>
        <p:nvSpPr>
          <p:cNvPr id="12" name="Šipka dolů 11"/>
          <p:cNvSpPr/>
          <p:nvPr/>
        </p:nvSpPr>
        <p:spPr bwMode="auto">
          <a:xfrm rot="10800000">
            <a:off x="2133600" y="3773761"/>
            <a:ext cx="484632" cy="978408"/>
          </a:xfrm>
          <a:prstGeom prst="downArrow">
            <a:avLst/>
          </a:prstGeom>
          <a:solidFill>
            <a:schemeClr val="accent6">
              <a:lumMod val="20000"/>
              <a:lumOff val="80000"/>
            </a:schemeClr>
          </a:solidFill>
          <a:ln w="19050">
            <a:solidFill>
              <a:schemeClr val="tx1"/>
            </a:solidFill>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rgbClr val="0000CC"/>
              </a:solidFill>
              <a:effectLst/>
              <a:latin typeface="Arial" charset="0"/>
            </a:endParaRPr>
          </a:p>
        </p:txBody>
      </p:sp>
      <p:sp>
        <p:nvSpPr>
          <p:cNvPr id="13" name="Šipka dolů 12"/>
          <p:cNvSpPr/>
          <p:nvPr/>
        </p:nvSpPr>
        <p:spPr bwMode="auto">
          <a:xfrm rot="5400000">
            <a:off x="4226785" y="2064278"/>
            <a:ext cx="367164" cy="2651909"/>
          </a:xfrm>
          <a:prstGeom prst="downArrow">
            <a:avLst/>
          </a:prstGeom>
          <a:solidFill>
            <a:srgbClr val="CCFFCC"/>
          </a:solidFill>
          <a:ln w="19050">
            <a:solidFill>
              <a:schemeClr val="tx1"/>
            </a:solid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rgbClr val="0000CC"/>
              </a:solidFill>
              <a:effectLst/>
              <a:latin typeface="Arial" charset="0"/>
            </a:endParaRPr>
          </a:p>
        </p:txBody>
      </p:sp>
      <p:sp>
        <p:nvSpPr>
          <p:cNvPr id="14" name="TextovéPole 13"/>
          <p:cNvSpPr txBox="1"/>
          <p:nvPr/>
        </p:nvSpPr>
        <p:spPr>
          <a:xfrm>
            <a:off x="304800" y="5719674"/>
            <a:ext cx="9725739" cy="646331"/>
          </a:xfrm>
          <a:prstGeom prst="rect">
            <a:avLst/>
          </a:prstGeom>
          <a:noFill/>
        </p:spPr>
        <p:txBody>
          <a:bodyPr wrap="none" rtlCol="0">
            <a:spAutoFit/>
          </a:bodyPr>
          <a:lstStyle/>
          <a:p>
            <a:pPr marL="285750" indent="-285750">
              <a:buFont typeface="Wingdings" panose="05000000000000000000" pitchFamily="2" charset="2"/>
              <a:buChar char="ü"/>
            </a:pPr>
            <a:r>
              <a:rPr lang="en-US" sz="1800" dirty="0" err="1">
                <a:latin typeface="+mn-lt"/>
              </a:rPr>
              <a:t>Delphes</a:t>
            </a:r>
            <a:r>
              <a:rPr lang="en-US" sz="1800" dirty="0">
                <a:latin typeface="+mn-lt"/>
              </a:rPr>
              <a:t> with proper input cards takes care of applying central detector acceptances, </a:t>
            </a:r>
          </a:p>
          <a:p>
            <a:r>
              <a:rPr lang="en-US" sz="1800" dirty="0">
                <a:latin typeface="+mn-lt"/>
              </a:rPr>
              <a:t>efficiencies, b-tagging, pile-up mixing…</a:t>
            </a:r>
          </a:p>
        </p:txBody>
      </p:sp>
      <p:pic>
        <p:nvPicPr>
          <p:cNvPr id="15" name="Obrázek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86" y="6374571"/>
            <a:ext cx="2060571" cy="483429"/>
          </a:xfrm>
          <a:prstGeom prst="rect">
            <a:avLst/>
          </a:prstGeom>
        </p:spPr>
      </p:pic>
      <p:sp>
        <p:nvSpPr>
          <p:cNvPr id="18" name="Zástupný symbol pro zápatí 12"/>
          <p:cNvSpPr>
            <a:spLocks noGrp="1"/>
          </p:cNvSpPr>
          <p:nvPr>
            <p:ph type="ftr" sz="quarter" idx="11"/>
          </p:nvPr>
        </p:nvSpPr>
        <p:spPr>
          <a:xfrm>
            <a:off x="2514600" y="6519863"/>
            <a:ext cx="7010400" cy="323850"/>
          </a:xfrm>
        </p:spPr>
        <p:txBody>
          <a:bodyPr/>
          <a:lstStyle/>
          <a:p>
            <a:pPr>
              <a:defRPr/>
            </a:pPr>
            <a:r>
              <a:rPr lang="en-US">
                <a:solidFill>
                  <a:schemeClr val="accent1">
                    <a:lumMod val="50000"/>
                  </a:schemeClr>
                </a:solidFill>
              </a:rPr>
              <a:t>Marek Taševský                        FZU seminar: Exclusivity as a road to New Physics</a:t>
            </a:r>
            <a:endParaRPr lang="fr-FR" i="1" dirty="0">
              <a:solidFill>
                <a:schemeClr val="accent1">
                  <a:lumMod val="50000"/>
                </a:schemeClr>
              </a:solidFill>
            </a:endParaRPr>
          </a:p>
        </p:txBody>
      </p:sp>
      <p:sp>
        <p:nvSpPr>
          <p:cNvPr id="3" name="Zástupný symbol pro číslo snímku 2"/>
          <p:cNvSpPr>
            <a:spLocks noGrp="1"/>
          </p:cNvSpPr>
          <p:nvPr>
            <p:ph type="sldNum" sz="quarter" idx="12"/>
          </p:nvPr>
        </p:nvSpPr>
        <p:spPr/>
        <p:txBody>
          <a:bodyPr/>
          <a:lstStyle/>
          <a:p>
            <a:pPr>
              <a:defRPr/>
            </a:pPr>
            <a:fld id="{7F85D29B-CEBA-48ED-BF7C-3DA92537335C}" type="slidenum">
              <a:rPr lang="fr-CH" altLang="en-US" smtClean="0"/>
              <a:pPr>
                <a:defRPr/>
              </a:pPr>
              <a:t>114</a:t>
            </a:fld>
            <a:r>
              <a:rPr lang="fr-CH" altLang="en-US"/>
              <a:t> </a:t>
            </a:r>
            <a:endParaRPr lang="fr-FR" altLang="en-US"/>
          </a:p>
        </p:txBody>
      </p:sp>
    </p:spTree>
    <p:extLst>
      <p:ext uri="{BB962C8B-B14F-4D97-AF65-F5344CB8AC3E}">
        <p14:creationId xmlns:p14="http://schemas.microsoft.com/office/powerpoint/2010/main" val="395272584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65032"/>
            <a:ext cx="9906000" cy="701529"/>
          </a:xfrm>
        </p:spPr>
        <p:txBody>
          <a:bodyPr/>
          <a:lstStyle/>
          <a:p>
            <a:r>
              <a:rPr lang="en-US" dirty="0"/>
              <a:t>Top-pair production in (semi)exclusive processes</a:t>
            </a:r>
          </a:p>
        </p:txBody>
      </p:sp>
      <p:sp>
        <p:nvSpPr>
          <p:cNvPr id="6" name="CustomShape 3"/>
          <p:cNvSpPr/>
          <p:nvPr/>
        </p:nvSpPr>
        <p:spPr>
          <a:xfrm>
            <a:off x="0" y="806873"/>
            <a:ext cx="2209800" cy="38100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lIns="90000" tIns="45000" rIns="90000" bIns="45000"/>
          <a:lstStyle/>
          <a:p>
            <a:pPr marL="360">
              <a:lnSpc>
                <a:spcPct val="100000"/>
              </a:lnSpc>
              <a:buClr>
                <a:srgbClr val="FF0000"/>
              </a:buClr>
            </a:pPr>
            <a:r>
              <a:rPr lang="pt-BR" sz="2000" b="1" strike="noStrike" spc="-1" dirty="0">
                <a:solidFill>
                  <a:srgbClr val="FF0000"/>
                </a:solidFill>
                <a:uFill>
                  <a:solidFill>
                    <a:srgbClr val="FFFFFF"/>
                  </a:solidFill>
                </a:uFill>
                <a:latin typeface="Purisa"/>
                <a:ea typeface="DejaVu Sans"/>
              </a:rPr>
              <a:t>Photon – photon</a:t>
            </a:r>
            <a:endParaRPr lang="pt-BR" sz="1400" b="0" strike="noStrike" spc="-1" dirty="0">
              <a:solidFill>
                <a:srgbClr val="000000"/>
              </a:solidFill>
              <a:uFill>
                <a:solidFill>
                  <a:srgbClr val="FFFFFF"/>
                </a:solidFill>
              </a:uFill>
              <a:latin typeface="Arial"/>
            </a:endParaRPr>
          </a:p>
        </p:txBody>
      </p:sp>
      <p:sp>
        <p:nvSpPr>
          <p:cNvPr id="7" name="CustomShape 3"/>
          <p:cNvSpPr/>
          <p:nvPr/>
        </p:nvSpPr>
        <p:spPr>
          <a:xfrm>
            <a:off x="3546699" y="795162"/>
            <a:ext cx="2514600" cy="341746"/>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lIns="90000" tIns="45000" rIns="90000" bIns="45000"/>
          <a:lstStyle/>
          <a:p>
            <a:pPr marL="360">
              <a:lnSpc>
                <a:spcPct val="100000"/>
              </a:lnSpc>
              <a:buClr>
                <a:srgbClr val="FF0000"/>
              </a:buClr>
            </a:pPr>
            <a:r>
              <a:rPr lang="pt-BR" sz="2000" b="1" strike="noStrike" spc="-1" dirty="0">
                <a:solidFill>
                  <a:srgbClr val="FF0000"/>
                </a:solidFill>
                <a:uFill>
                  <a:solidFill>
                    <a:srgbClr val="FFFFFF"/>
                  </a:solidFill>
                </a:uFill>
                <a:latin typeface="Purisa"/>
                <a:ea typeface="DejaVu Sans"/>
              </a:rPr>
              <a:t>Photon – </a:t>
            </a:r>
            <a:r>
              <a:rPr lang="pt-BR" sz="2000" b="1" spc="-1" dirty="0">
                <a:solidFill>
                  <a:srgbClr val="FF0000"/>
                </a:solidFill>
                <a:uFill>
                  <a:solidFill>
                    <a:srgbClr val="FFFFFF"/>
                  </a:solidFill>
                </a:uFill>
                <a:latin typeface="Purisa"/>
                <a:ea typeface="DejaVu Sans"/>
              </a:rPr>
              <a:t>Pomero</a:t>
            </a:r>
            <a:r>
              <a:rPr lang="pt-BR" sz="2000" b="1" strike="noStrike" spc="-1" dirty="0">
                <a:solidFill>
                  <a:srgbClr val="FF0000"/>
                </a:solidFill>
                <a:uFill>
                  <a:solidFill>
                    <a:srgbClr val="FFFFFF"/>
                  </a:solidFill>
                </a:uFill>
                <a:latin typeface="Purisa"/>
                <a:ea typeface="DejaVu Sans"/>
              </a:rPr>
              <a:t>n</a:t>
            </a:r>
            <a:endParaRPr lang="pt-BR" sz="1400" b="0" strike="noStrike" spc="-1" dirty="0">
              <a:solidFill>
                <a:srgbClr val="000000"/>
              </a:solidFill>
              <a:uFill>
                <a:solidFill>
                  <a:srgbClr val="FFFFFF"/>
                </a:solidFill>
              </a:uFill>
              <a:latin typeface="Arial"/>
            </a:endParaRPr>
          </a:p>
        </p:txBody>
      </p:sp>
      <p:sp>
        <p:nvSpPr>
          <p:cNvPr id="8" name="CustomShape 3"/>
          <p:cNvSpPr/>
          <p:nvPr/>
        </p:nvSpPr>
        <p:spPr>
          <a:xfrm>
            <a:off x="7086600" y="802376"/>
            <a:ext cx="2667000" cy="381001"/>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lIns="90000" tIns="45000" rIns="90000" bIns="45000"/>
          <a:lstStyle/>
          <a:p>
            <a:pPr marL="360">
              <a:lnSpc>
                <a:spcPct val="100000"/>
              </a:lnSpc>
              <a:buClr>
                <a:srgbClr val="FF0000"/>
              </a:buClr>
            </a:pPr>
            <a:r>
              <a:rPr lang="pt-BR" sz="2000" b="1" strike="noStrike" spc="-1" dirty="0">
                <a:solidFill>
                  <a:srgbClr val="FF0000"/>
                </a:solidFill>
                <a:uFill>
                  <a:solidFill>
                    <a:srgbClr val="FFFFFF"/>
                  </a:solidFill>
                </a:uFill>
                <a:latin typeface="Purisa"/>
                <a:ea typeface="DejaVu Sans"/>
              </a:rPr>
              <a:t>Pomeron – </a:t>
            </a:r>
            <a:r>
              <a:rPr lang="pt-BR" sz="2000" b="1" spc="-1" dirty="0">
                <a:solidFill>
                  <a:srgbClr val="FF0000"/>
                </a:solidFill>
                <a:uFill>
                  <a:solidFill>
                    <a:srgbClr val="FFFFFF"/>
                  </a:solidFill>
                </a:uFill>
                <a:latin typeface="Purisa"/>
                <a:ea typeface="DejaVu Sans"/>
              </a:rPr>
              <a:t>Pomer</a:t>
            </a:r>
            <a:r>
              <a:rPr lang="pt-BR" sz="2000" b="1" strike="noStrike" spc="-1" dirty="0">
                <a:solidFill>
                  <a:srgbClr val="FF0000"/>
                </a:solidFill>
                <a:uFill>
                  <a:solidFill>
                    <a:srgbClr val="FFFFFF"/>
                  </a:solidFill>
                </a:uFill>
                <a:latin typeface="Purisa"/>
                <a:ea typeface="DejaVu Sans"/>
              </a:rPr>
              <a:t>on</a:t>
            </a:r>
            <a:endParaRPr lang="pt-BR" sz="1400" b="0" strike="noStrike" spc="-1" dirty="0">
              <a:solidFill>
                <a:srgbClr val="000000"/>
              </a:solidFill>
              <a:uFill>
                <a:solidFill>
                  <a:srgbClr val="FFFFFF"/>
                </a:solidFill>
              </a:uFill>
              <a:latin typeface="Arial"/>
            </a:endParaRPr>
          </a:p>
        </p:txBody>
      </p:sp>
      <p:pic>
        <p:nvPicPr>
          <p:cNvPr id="9" name="Obrázek 8"/>
          <p:cNvPicPr>
            <a:picLocks noChangeAspect="1"/>
          </p:cNvPicPr>
          <p:nvPr/>
        </p:nvPicPr>
        <p:blipFill>
          <a:blip r:embed="rId2"/>
          <a:stretch/>
        </p:blipFill>
        <p:spPr>
          <a:xfrm>
            <a:off x="0" y="1185496"/>
            <a:ext cx="2460000" cy="2593333"/>
          </a:xfrm>
          <a:prstGeom prst="rect">
            <a:avLst/>
          </a:prstGeom>
          <a:ln>
            <a:noFill/>
          </a:ln>
        </p:spPr>
      </p:pic>
      <p:sp>
        <p:nvSpPr>
          <p:cNvPr id="10" name="CustomShape 4"/>
          <p:cNvSpPr/>
          <p:nvPr/>
        </p:nvSpPr>
        <p:spPr>
          <a:xfrm>
            <a:off x="68157" y="3892020"/>
            <a:ext cx="9656444" cy="2463736"/>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08360">
              <a:lnSpc>
                <a:spcPct val="100000"/>
              </a:lnSpc>
              <a:buClr>
                <a:srgbClr val="000000"/>
              </a:buClr>
              <a:buSzPct val="45000"/>
            </a:pPr>
            <a:r>
              <a:rPr lang="pt-BR" sz="2000" b="1" strike="noStrike" spc="-1" dirty="0">
                <a:solidFill>
                  <a:srgbClr val="6666FF"/>
                </a:solidFill>
                <a:uFill>
                  <a:solidFill>
                    <a:srgbClr val="FFFFFF"/>
                  </a:solidFill>
                </a:uFill>
                <a:latin typeface="Purisa"/>
                <a:ea typeface="DejaVu Sans"/>
              </a:rPr>
              <a:t>Cross section:</a:t>
            </a:r>
            <a:endParaRPr lang="pt-BR" sz="1800" b="0" strike="noStrike" spc="-1" dirty="0">
              <a:solidFill>
                <a:srgbClr val="000000"/>
              </a:solidFill>
              <a:uFill>
                <a:solidFill>
                  <a:srgbClr val="FFFFFF"/>
                </a:solidFill>
              </a:uFill>
              <a:latin typeface="Arial"/>
            </a:endParaRPr>
          </a:p>
          <a:p>
            <a:pPr marL="108360">
              <a:lnSpc>
                <a:spcPct val="100000"/>
              </a:lnSpc>
              <a:buClr>
                <a:srgbClr val="000000"/>
              </a:buClr>
              <a:buSzPct val="45000"/>
            </a:pPr>
            <a:r>
              <a:rPr lang="pt-BR" sz="2000" b="0" strike="noStrike" spc="-1" dirty="0">
                <a:solidFill>
                  <a:srgbClr val="000000"/>
                </a:solidFill>
                <a:uFill>
                  <a:solidFill>
                    <a:srgbClr val="FFFFFF"/>
                  </a:solidFill>
                </a:uFill>
                <a:latin typeface="Purisa"/>
                <a:ea typeface="DejaVu Sans"/>
              </a:rPr>
              <a:t>  </a:t>
            </a:r>
            <a:endParaRPr lang="pt-BR" sz="1800" b="0" strike="noStrike" spc="-1" dirty="0">
              <a:solidFill>
                <a:srgbClr val="000000"/>
              </a:solidFill>
              <a:uFill>
                <a:solidFill>
                  <a:srgbClr val="FFFFFF"/>
                </a:solidFill>
              </a:uFill>
              <a:latin typeface="Arial"/>
            </a:endParaRPr>
          </a:p>
          <a:p>
            <a:pPr marL="108360">
              <a:lnSpc>
                <a:spcPct val="100000"/>
              </a:lnSpc>
              <a:buClr>
                <a:srgbClr val="000000"/>
              </a:buClr>
              <a:buSzPct val="45000"/>
            </a:pPr>
            <a:r>
              <a:rPr lang="pt-BR" sz="2000" b="0" strike="noStrike" spc="-1" dirty="0">
                <a:solidFill>
                  <a:srgbClr val="000000"/>
                </a:solidFill>
                <a:uFill>
                  <a:solidFill>
                    <a:srgbClr val="FFFFFF"/>
                  </a:solidFill>
                </a:uFill>
                <a:latin typeface="Purisa"/>
                <a:ea typeface="DejaVu Sans"/>
              </a:rPr>
              <a:t> </a:t>
            </a:r>
            <a:endParaRPr lang="pt-BR" sz="1800" b="0" strike="noStrike" spc="-1" dirty="0">
              <a:solidFill>
                <a:srgbClr val="000000"/>
              </a:solidFill>
              <a:uFill>
                <a:solidFill>
                  <a:srgbClr val="FFFFFF"/>
                </a:solidFill>
              </a:uFill>
              <a:latin typeface="Arial"/>
            </a:endParaRPr>
          </a:p>
          <a:p>
            <a:pPr marL="108360">
              <a:lnSpc>
                <a:spcPct val="100000"/>
              </a:lnSpc>
              <a:buClr>
                <a:srgbClr val="000000"/>
              </a:buClr>
              <a:buSzPct val="45000"/>
            </a:pPr>
            <a:endParaRPr lang="pt-BR" sz="2000" b="1" strike="noStrike" spc="-1" dirty="0">
              <a:solidFill>
                <a:srgbClr val="6666FF"/>
              </a:solidFill>
              <a:uFill>
                <a:solidFill>
                  <a:srgbClr val="FFFFFF"/>
                </a:solidFill>
              </a:uFill>
              <a:latin typeface="Purisa"/>
              <a:ea typeface="DejaVu Sans"/>
            </a:endParaRPr>
          </a:p>
          <a:p>
            <a:pPr marL="108360">
              <a:lnSpc>
                <a:spcPct val="100000"/>
              </a:lnSpc>
              <a:buClr>
                <a:srgbClr val="000000"/>
              </a:buClr>
              <a:buSzPct val="45000"/>
            </a:pPr>
            <a:r>
              <a:rPr lang="pt-BR" sz="2000" b="1" strike="noStrike" spc="-1" dirty="0">
                <a:solidFill>
                  <a:srgbClr val="6666FF"/>
                </a:solidFill>
                <a:uFill>
                  <a:solidFill>
                    <a:srgbClr val="FFFFFF"/>
                  </a:solidFill>
                </a:uFill>
                <a:latin typeface="Purisa"/>
                <a:ea typeface="DejaVu Sans"/>
              </a:rPr>
              <a:t>Photon flux:                                                       Diffractive PDFs:           </a:t>
            </a:r>
            <a:endParaRPr lang="pt-BR" sz="1800" b="0" strike="noStrike" spc="-1" dirty="0">
              <a:solidFill>
                <a:srgbClr val="000000"/>
              </a:solidFill>
              <a:uFill>
                <a:solidFill>
                  <a:srgbClr val="FFFFFF"/>
                </a:solidFill>
              </a:uFill>
              <a:latin typeface="Arial"/>
            </a:endParaRPr>
          </a:p>
          <a:p>
            <a:pPr marL="108360">
              <a:lnSpc>
                <a:spcPct val="100000"/>
              </a:lnSpc>
              <a:buClr>
                <a:srgbClr val="000000"/>
              </a:buClr>
              <a:buSzPct val="45000"/>
            </a:pPr>
            <a:r>
              <a:rPr lang="pt-BR" sz="2000" b="1" strike="noStrike" spc="-1" dirty="0">
                <a:solidFill>
                  <a:srgbClr val="6666FF"/>
                </a:solidFill>
                <a:uFill>
                  <a:solidFill>
                    <a:srgbClr val="FFFFFF"/>
                  </a:solidFill>
                </a:uFill>
                <a:latin typeface="Purisa"/>
                <a:ea typeface="DejaVu Sans"/>
              </a:rPr>
              <a:t> </a:t>
            </a:r>
            <a:endParaRPr lang="pt-BR" sz="1800" b="0" strike="noStrike" spc="-1" dirty="0">
              <a:solidFill>
                <a:srgbClr val="000000"/>
              </a:solidFill>
              <a:uFill>
                <a:solidFill>
                  <a:srgbClr val="FFFFFF"/>
                </a:solidFill>
              </a:uFill>
              <a:latin typeface="Arial"/>
            </a:endParaRPr>
          </a:p>
          <a:p>
            <a:pPr marL="108360">
              <a:lnSpc>
                <a:spcPct val="100000"/>
              </a:lnSpc>
              <a:buClr>
                <a:srgbClr val="000000"/>
              </a:buClr>
              <a:buSzPct val="45000"/>
            </a:pPr>
            <a:r>
              <a:rPr lang="pt-BR" sz="2000" b="1" strike="noStrike" spc="-1" dirty="0">
                <a:solidFill>
                  <a:srgbClr val="6666FF"/>
                </a:solidFill>
                <a:uFill>
                  <a:solidFill>
                    <a:srgbClr val="FFFFFF"/>
                  </a:solidFill>
                </a:uFill>
                <a:latin typeface="Purisa"/>
                <a:ea typeface="DejaVu Sans"/>
              </a:rPr>
              <a:t> </a:t>
            </a:r>
            <a:endParaRPr lang="pt-BR" sz="1800" b="0" strike="noStrike" spc="-1" dirty="0">
              <a:solidFill>
                <a:srgbClr val="000000"/>
              </a:solidFill>
              <a:uFill>
                <a:solidFill>
                  <a:srgbClr val="FFFFFF"/>
                </a:solidFill>
              </a:uFill>
              <a:latin typeface="Arial"/>
            </a:endParaRPr>
          </a:p>
          <a:p>
            <a:pPr marL="451080" indent="-342720">
              <a:lnSpc>
                <a:spcPct val="100000"/>
              </a:lnSpc>
              <a:buClr>
                <a:srgbClr val="000000"/>
              </a:buClr>
              <a:buSzPct val="45000"/>
              <a:buFont typeface="Wingdings" charset="2"/>
              <a:buChar char=""/>
            </a:pPr>
            <a:r>
              <a:rPr lang="pt-BR" sz="2000" b="1" strike="noStrike" spc="-1" dirty="0">
                <a:solidFill>
                  <a:srgbClr val="6666FF"/>
                </a:solidFill>
                <a:uFill>
                  <a:solidFill>
                    <a:srgbClr val="FFFFFF"/>
                  </a:solidFill>
                </a:uFill>
                <a:latin typeface="Purisa"/>
                <a:ea typeface="DejaVu Sans"/>
              </a:rPr>
              <a:t>                                                                        </a:t>
            </a:r>
            <a:r>
              <a:rPr lang="pt-BR" strike="noStrike" spc="-1" dirty="0">
                <a:solidFill>
                  <a:schemeClr val="tx1"/>
                </a:solidFill>
                <a:uFill>
                  <a:solidFill>
                    <a:srgbClr val="FFFFFF"/>
                  </a:solidFill>
                </a:uFill>
                <a:latin typeface="Purisa"/>
                <a:ea typeface="DejaVu Sans"/>
              </a:rPr>
              <a:t>(constrained by HERA data)</a:t>
            </a:r>
          </a:p>
          <a:p>
            <a:pPr marL="108360">
              <a:lnSpc>
                <a:spcPct val="100000"/>
              </a:lnSpc>
              <a:buClr>
                <a:srgbClr val="000000"/>
              </a:buClr>
              <a:buSzPct val="45000"/>
            </a:pPr>
            <a:r>
              <a:rPr lang="pt-BR" sz="2000" b="1" strike="noStrike" spc="-1" dirty="0">
                <a:solidFill>
                  <a:srgbClr val="6666FF"/>
                </a:solidFill>
                <a:uFill>
                  <a:solidFill>
                    <a:srgbClr val="FFFFFF"/>
                  </a:solidFill>
                </a:uFill>
                <a:latin typeface="Purisa"/>
                <a:ea typeface="DejaVu Sans"/>
              </a:rPr>
              <a:t>Survival factor:</a:t>
            </a:r>
            <a:endParaRPr lang="pt-BR" sz="1800" b="0" strike="noStrike" spc="-1" dirty="0">
              <a:solidFill>
                <a:srgbClr val="000000"/>
              </a:solidFill>
              <a:uFill>
                <a:solidFill>
                  <a:srgbClr val="FFFFFF"/>
                </a:solidFill>
              </a:uFill>
              <a:latin typeface="Arial"/>
            </a:endParaRPr>
          </a:p>
          <a:p>
            <a:pPr marL="108360">
              <a:lnSpc>
                <a:spcPct val="100000"/>
              </a:lnSpc>
              <a:buClr>
                <a:srgbClr val="000000"/>
              </a:buClr>
              <a:buSzPct val="45000"/>
            </a:pPr>
            <a:endParaRPr lang="pt-BR" sz="1800" b="0" strike="noStrike" spc="-1" dirty="0">
              <a:solidFill>
                <a:srgbClr val="000000"/>
              </a:solidFill>
              <a:uFill>
                <a:solidFill>
                  <a:srgbClr val="FFFFFF"/>
                </a:solidFill>
              </a:uFill>
              <a:latin typeface="Arial"/>
            </a:endParaRPr>
          </a:p>
        </p:txBody>
      </p:sp>
      <p:pic>
        <p:nvPicPr>
          <p:cNvPr id="11" name="Obrázek 10"/>
          <p:cNvPicPr>
            <a:picLocks noChangeAspect="1"/>
          </p:cNvPicPr>
          <p:nvPr/>
        </p:nvPicPr>
        <p:blipFill>
          <a:blip r:embed="rId3"/>
          <a:stretch/>
        </p:blipFill>
        <p:spPr>
          <a:xfrm>
            <a:off x="127845" y="4143255"/>
            <a:ext cx="3268571" cy="940952"/>
          </a:xfrm>
          <a:prstGeom prst="rect">
            <a:avLst/>
          </a:prstGeom>
          <a:ln>
            <a:noFill/>
          </a:ln>
        </p:spPr>
      </p:pic>
      <p:pic>
        <p:nvPicPr>
          <p:cNvPr id="12" name="Obrázek 11"/>
          <p:cNvPicPr>
            <a:picLocks noChangeAspect="1"/>
          </p:cNvPicPr>
          <p:nvPr/>
        </p:nvPicPr>
        <p:blipFill>
          <a:blip r:embed="rId4"/>
          <a:stretch/>
        </p:blipFill>
        <p:spPr>
          <a:xfrm>
            <a:off x="68157" y="5349313"/>
            <a:ext cx="3337143" cy="1045714"/>
          </a:xfrm>
          <a:prstGeom prst="rect">
            <a:avLst/>
          </a:prstGeom>
          <a:ln>
            <a:noFill/>
          </a:ln>
        </p:spPr>
      </p:pic>
      <p:pic>
        <p:nvPicPr>
          <p:cNvPr id="13" name="Obrázek 12"/>
          <p:cNvPicPr>
            <a:picLocks noChangeAspect="1"/>
          </p:cNvPicPr>
          <p:nvPr/>
        </p:nvPicPr>
        <p:blipFill>
          <a:blip r:embed="rId5"/>
          <a:stretch/>
        </p:blipFill>
        <p:spPr>
          <a:xfrm>
            <a:off x="2319538" y="6318556"/>
            <a:ext cx="784459" cy="329826"/>
          </a:xfrm>
          <a:prstGeom prst="rect">
            <a:avLst/>
          </a:prstGeom>
          <a:ln>
            <a:noFill/>
          </a:ln>
        </p:spPr>
      </p:pic>
      <p:pic>
        <p:nvPicPr>
          <p:cNvPr id="14" name="Obrázek 13"/>
          <p:cNvPicPr>
            <a:picLocks noChangeAspect="1"/>
          </p:cNvPicPr>
          <p:nvPr/>
        </p:nvPicPr>
        <p:blipFill>
          <a:blip r:embed="rId6"/>
          <a:stretch/>
        </p:blipFill>
        <p:spPr>
          <a:xfrm>
            <a:off x="3543300" y="1094366"/>
            <a:ext cx="2460000" cy="2886666"/>
          </a:xfrm>
          <a:prstGeom prst="rect">
            <a:avLst/>
          </a:prstGeom>
          <a:ln>
            <a:noFill/>
          </a:ln>
        </p:spPr>
      </p:pic>
      <p:pic>
        <p:nvPicPr>
          <p:cNvPr id="15" name="Obrázek 14"/>
          <p:cNvPicPr>
            <a:picLocks noChangeAspect="1"/>
          </p:cNvPicPr>
          <p:nvPr/>
        </p:nvPicPr>
        <p:blipFill>
          <a:blip r:embed="rId7"/>
          <a:stretch/>
        </p:blipFill>
        <p:spPr>
          <a:xfrm>
            <a:off x="3589856" y="3919611"/>
            <a:ext cx="2847619" cy="1219524"/>
          </a:xfrm>
          <a:prstGeom prst="rect">
            <a:avLst/>
          </a:prstGeom>
          <a:ln>
            <a:noFill/>
          </a:ln>
        </p:spPr>
      </p:pic>
      <p:pic>
        <p:nvPicPr>
          <p:cNvPr id="16" name="Obrázek 15"/>
          <p:cNvPicPr>
            <a:picLocks noChangeAspect="1"/>
          </p:cNvPicPr>
          <p:nvPr/>
        </p:nvPicPr>
        <p:blipFill>
          <a:blip r:embed="rId8"/>
          <a:stretch/>
        </p:blipFill>
        <p:spPr>
          <a:xfrm>
            <a:off x="5791200" y="5490875"/>
            <a:ext cx="1033333" cy="459878"/>
          </a:xfrm>
          <a:prstGeom prst="rect">
            <a:avLst/>
          </a:prstGeom>
          <a:ln>
            <a:noFill/>
          </a:ln>
        </p:spPr>
      </p:pic>
      <p:pic>
        <p:nvPicPr>
          <p:cNvPr id="17" name="Obrázek 16"/>
          <p:cNvPicPr>
            <a:picLocks noChangeAspect="1"/>
          </p:cNvPicPr>
          <p:nvPr/>
        </p:nvPicPr>
        <p:blipFill>
          <a:blip r:embed="rId9"/>
          <a:stretch/>
        </p:blipFill>
        <p:spPr>
          <a:xfrm>
            <a:off x="6685266" y="5511244"/>
            <a:ext cx="2326666" cy="586667"/>
          </a:xfrm>
          <a:prstGeom prst="rect">
            <a:avLst/>
          </a:prstGeom>
          <a:ln>
            <a:noFill/>
          </a:ln>
        </p:spPr>
      </p:pic>
      <p:pic>
        <p:nvPicPr>
          <p:cNvPr id="18" name="Obrázek 17"/>
          <p:cNvPicPr>
            <a:picLocks noChangeAspect="1"/>
          </p:cNvPicPr>
          <p:nvPr/>
        </p:nvPicPr>
        <p:blipFill>
          <a:blip r:embed="rId5"/>
          <a:stretch/>
        </p:blipFill>
        <p:spPr>
          <a:xfrm>
            <a:off x="4653053" y="6275278"/>
            <a:ext cx="784459" cy="329826"/>
          </a:xfrm>
          <a:prstGeom prst="rect">
            <a:avLst/>
          </a:prstGeom>
          <a:ln>
            <a:noFill/>
          </a:ln>
        </p:spPr>
      </p:pic>
      <p:pic>
        <p:nvPicPr>
          <p:cNvPr id="19" name="Obrázek 18"/>
          <p:cNvPicPr>
            <a:picLocks noChangeAspect="1"/>
          </p:cNvPicPr>
          <p:nvPr/>
        </p:nvPicPr>
        <p:blipFill>
          <a:blip r:embed="rId10"/>
          <a:stretch/>
        </p:blipFill>
        <p:spPr>
          <a:xfrm>
            <a:off x="7215932" y="1145119"/>
            <a:ext cx="2566667" cy="2886666"/>
          </a:xfrm>
          <a:prstGeom prst="rect">
            <a:avLst/>
          </a:prstGeom>
          <a:ln>
            <a:noFill/>
          </a:ln>
        </p:spPr>
      </p:pic>
      <p:pic>
        <p:nvPicPr>
          <p:cNvPr id="20" name="Obrázek 19"/>
          <p:cNvPicPr>
            <a:picLocks noChangeAspect="1"/>
          </p:cNvPicPr>
          <p:nvPr/>
        </p:nvPicPr>
        <p:blipFill>
          <a:blip r:embed="rId11"/>
          <a:stretch/>
        </p:blipFill>
        <p:spPr>
          <a:xfrm>
            <a:off x="6420898" y="4020754"/>
            <a:ext cx="3497143" cy="799789"/>
          </a:xfrm>
          <a:prstGeom prst="rect">
            <a:avLst/>
          </a:prstGeom>
          <a:ln>
            <a:noFill/>
          </a:ln>
        </p:spPr>
      </p:pic>
      <p:pic>
        <p:nvPicPr>
          <p:cNvPr id="23" name="Obrázek 22"/>
          <p:cNvPicPr>
            <a:picLocks noChangeAspect="1"/>
          </p:cNvPicPr>
          <p:nvPr/>
        </p:nvPicPr>
        <p:blipFill>
          <a:blip r:embed="rId12"/>
          <a:stretch/>
        </p:blipFill>
        <p:spPr>
          <a:xfrm>
            <a:off x="7738033" y="6300414"/>
            <a:ext cx="975076" cy="337066"/>
          </a:xfrm>
          <a:prstGeom prst="rect">
            <a:avLst/>
          </a:prstGeom>
          <a:ln>
            <a:noFill/>
          </a:ln>
        </p:spPr>
      </p:pic>
      <p:sp>
        <p:nvSpPr>
          <p:cNvPr id="4" name="Zástupný symbol pro zápatí 3"/>
          <p:cNvSpPr>
            <a:spLocks noGrp="1"/>
          </p:cNvSpPr>
          <p:nvPr>
            <p:ph type="ftr" sz="quarter" idx="11"/>
          </p:nvPr>
        </p:nvSpPr>
        <p:spPr>
          <a:xfrm>
            <a:off x="2460000" y="6620452"/>
            <a:ext cx="7010400" cy="323850"/>
          </a:xfrm>
        </p:spPr>
        <p:txBody>
          <a:bodyPr/>
          <a:lstStyle/>
          <a:p>
            <a:pPr>
              <a:defRPr/>
            </a:pPr>
            <a:r>
              <a:rPr lang="en-US">
                <a:solidFill>
                  <a:srgbClr val="006600"/>
                </a:solidFill>
              </a:rPr>
              <a:t>Marek Taševský                        FZU seminar: Exclusivity as a road to New Physics</a:t>
            </a:r>
            <a:endParaRPr lang="fr-FR" i="1" dirty="0">
              <a:solidFill>
                <a:srgbClr val="006600"/>
              </a:solidFill>
            </a:endParaRPr>
          </a:p>
        </p:txBody>
      </p:sp>
      <p:pic>
        <p:nvPicPr>
          <p:cNvPr id="21" name="Obrázek 2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2336" y="6440191"/>
            <a:ext cx="2060571" cy="483429"/>
          </a:xfrm>
          <a:prstGeom prst="rect">
            <a:avLst/>
          </a:prstGeom>
        </p:spPr>
      </p:pic>
      <p:sp>
        <p:nvSpPr>
          <p:cNvPr id="3" name="Zástupný symbol pro číslo snímku 2"/>
          <p:cNvSpPr>
            <a:spLocks noGrp="1"/>
          </p:cNvSpPr>
          <p:nvPr>
            <p:ph type="sldNum" sz="quarter" idx="12"/>
          </p:nvPr>
        </p:nvSpPr>
        <p:spPr/>
        <p:txBody>
          <a:bodyPr/>
          <a:lstStyle/>
          <a:p>
            <a:pPr>
              <a:defRPr/>
            </a:pPr>
            <a:fld id="{7F85D29B-CEBA-48ED-BF7C-3DA92537335C}" type="slidenum">
              <a:rPr lang="fr-CH" altLang="en-US" smtClean="0"/>
              <a:pPr>
                <a:defRPr/>
              </a:pPr>
              <a:t>115</a:t>
            </a:fld>
            <a:r>
              <a:rPr lang="fr-CH" altLang="en-US"/>
              <a:t> </a:t>
            </a:r>
            <a:endParaRPr lang="fr-FR" altLang="en-US"/>
          </a:p>
        </p:txBody>
      </p:sp>
    </p:spTree>
    <p:extLst>
      <p:ext uri="{BB962C8B-B14F-4D97-AF65-F5344CB8AC3E}">
        <p14:creationId xmlns:p14="http://schemas.microsoft.com/office/powerpoint/2010/main" val="260650715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Use SuperChic4 for Exclusive </a:t>
            </a:r>
            <a:r>
              <a:rPr lang="el-GR" dirty="0">
                <a:latin typeface="Cambria Math" panose="02040503050406030204" pitchFamily="18" charset="0"/>
                <a:ea typeface="Cambria Math" panose="02040503050406030204" pitchFamily="18" charset="0"/>
              </a:rPr>
              <a:t>γγ</a:t>
            </a:r>
            <a:r>
              <a:rPr lang="en-US" dirty="0">
                <a:latin typeface="Cambria Math" panose="02040503050406030204" pitchFamily="18" charset="0"/>
                <a:ea typeface="Cambria Math" panose="02040503050406030204" pitchFamily="18" charset="0"/>
              </a:rPr>
              <a:t> </a:t>
            </a:r>
            <a:r>
              <a:rPr lang="el-GR" dirty="0">
                <a:latin typeface="Cambria Math" panose="02040503050406030204" pitchFamily="18" charset="0"/>
                <a:ea typeface="Cambria Math" panose="02040503050406030204" pitchFamily="18" charset="0"/>
                <a:cs typeface="Arial" panose="020B0604020202020204" pitchFamily="34" charset="0"/>
              </a:rPr>
              <a:t>→</a:t>
            </a:r>
            <a:r>
              <a:rPr lang="en-US" dirty="0">
                <a:latin typeface="Cambria Math" panose="02040503050406030204" pitchFamily="18" charset="0"/>
                <a:ea typeface="Cambria Math" panose="02040503050406030204" pitchFamily="18" charset="0"/>
                <a:cs typeface="Arial" panose="020B0604020202020204" pitchFamily="34" charset="0"/>
              </a:rPr>
              <a:t> </a:t>
            </a:r>
            <a:r>
              <a:rPr lang="en-US" dirty="0" err="1">
                <a:latin typeface="Cambria Math" panose="02040503050406030204" pitchFamily="18" charset="0"/>
                <a:ea typeface="Cambria Math" panose="02040503050406030204" pitchFamily="18" charset="0"/>
                <a:cs typeface="Arial" panose="020B0604020202020204" pitchFamily="34" charset="0"/>
              </a:rPr>
              <a:t>ll</a:t>
            </a:r>
            <a:endParaRPr lang="en-US" dirty="0"/>
          </a:p>
        </p:txBody>
      </p:sp>
      <p:sp>
        <p:nvSpPr>
          <p:cNvPr id="4" name="Zástupný symbol pro zápatí 3"/>
          <p:cNvSpPr>
            <a:spLocks noGrp="1"/>
          </p:cNvSpPr>
          <p:nvPr>
            <p:ph type="ftr" sz="quarter" idx="11"/>
          </p:nvPr>
        </p:nvSpPr>
        <p:spPr/>
        <p:txBody>
          <a:bodyPr/>
          <a:lstStyle/>
          <a:p>
            <a:pPr>
              <a:defRPr/>
            </a:pPr>
            <a:r>
              <a:rPr lang="en-US">
                <a:solidFill>
                  <a:srgbClr val="006600"/>
                </a:solidFill>
              </a:rPr>
              <a:t>Marek Taševský                        FZU seminar: Exclusivity as a road to New Physics</a:t>
            </a:r>
            <a:endParaRPr lang="fr-FR" i="1" dirty="0">
              <a:solidFill>
                <a:srgbClr val="006600"/>
              </a:solidFill>
            </a:endParaRPr>
          </a:p>
        </p:txBody>
      </p:sp>
      <p:grpSp>
        <p:nvGrpSpPr>
          <p:cNvPr id="6" name="Group 51"/>
          <p:cNvGrpSpPr>
            <a:grpSpLocks/>
          </p:cNvGrpSpPr>
          <p:nvPr/>
        </p:nvGrpSpPr>
        <p:grpSpPr bwMode="auto">
          <a:xfrm>
            <a:off x="-52740" y="3236311"/>
            <a:ext cx="8625240" cy="1889125"/>
            <a:chOff x="-892623" y="3810000"/>
            <a:chExt cx="7961760" cy="1889125"/>
          </a:xfrm>
        </p:grpSpPr>
        <p:sp>
          <p:nvSpPr>
            <p:cNvPr id="7" name="AutoShape 10"/>
            <p:cNvSpPr>
              <a:spLocks noChangeArrowheads="1"/>
            </p:cNvSpPr>
            <p:nvPr/>
          </p:nvSpPr>
          <p:spPr bwMode="auto">
            <a:xfrm>
              <a:off x="5791200" y="4953000"/>
              <a:ext cx="211137" cy="228600"/>
            </a:xfrm>
            <a:prstGeom prst="can">
              <a:avLst>
                <a:gd name="adj" fmla="val 27068"/>
              </a:avLst>
            </a:prstGeom>
            <a:solidFill>
              <a:srgbClr val="00B0F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endParaRPr lang="cs-CZ" altLang="en-US" b="1"/>
            </a:p>
          </p:txBody>
        </p:sp>
        <p:sp>
          <p:nvSpPr>
            <p:cNvPr id="8" name="AutoShape 10"/>
            <p:cNvSpPr>
              <a:spLocks noChangeArrowheads="1"/>
            </p:cNvSpPr>
            <p:nvPr/>
          </p:nvSpPr>
          <p:spPr bwMode="auto">
            <a:xfrm>
              <a:off x="762000" y="4876800"/>
              <a:ext cx="211137" cy="228600"/>
            </a:xfrm>
            <a:prstGeom prst="can">
              <a:avLst>
                <a:gd name="adj" fmla="val 27068"/>
              </a:avLst>
            </a:prstGeom>
            <a:solidFill>
              <a:srgbClr val="CC0099"/>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endParaRPr lang="cs-CZ" altLang="en-US" b="1"/>
            </a:p>
          </p:txBody>
        </p:sp>
        <p:sp>
          <p:nvSpPr>
            <p:cNvPr id="9" name="Arc 12"/>
            <p:cNvSpPr>
              <a:spLocks/>
            </p:cNvSpPr>
            <p:nvPr/>
          </p:nvSpPr>
          <p:spPr bwMode="auto">
            <a:xfrm rot="1882380" flipH="1">
              <a:off x="1120775" y="4125913"/>
              <a:ext cx="660400" cy="979488"/>
            </a:xfrm>
            <a:custGeom>
              <a:avLst/>
              <a:gdLst>
                <a:gd name="T0" fmla="*/ 0 w 21600"/>
                <a:gd name="T1" fmla="*/ 0 h 21283"/>
                <a:gd name="T2" fmla="*/ 0 w 21600"/>
                <a:gd name="T3" fmla="*/ 0 h 21283"/>
                <a:gd name="T4" fmla="*/ 0 w 21600"/>
                <a:gd name="T5" fmla="*/ 0 h 21283"/>
                <a:gd name="T6" fmla="*/ 0 60000 65536"/>
                <a:gd name="T7" fmla="*/ 0 60000 65536"/>
                <a:gd name="T8" fmla="*/ 0 60000 65536"/>
                <a:gd name="T9" fmla="*/ 0 w 21600"/>
                <a:gd name="T10" fmla="*/ 0 h 21283"/>
                <a:gd name="T11" fmla="*/ 21600 w 21600"/>
                <a:gd name="T12" fmla="*/ 21283 h 21283"/>
              </a:gdLst>
              <a:ahLst/>
              <a:cxnLst>
                <a:cxn ang="T6">
                  <a:pos x="T0" y="T1"/>
                </a:cxn>
                <a:cxn ang="T7">
                  <a:pos x="T2" y="T3"/>
                </a:cxn>
                <a:cxn ang="T8">
                  <a:pos x="T4" y="T5"/>
                </a:cxn>
              </a:cxnLst>
              <a:rect l="T9" t="T10" r="T11" b="T12"/>
              <a:pathLst>
                <a:path w="21600" h="21283" fill="none" extrusionOk="0">
                  <a:moveTo>
                    <a:pt x="3686" y="0"/>
                  </a:moveTo>
                  <a:cubicBezTo>
                    <a:pt x="14039" y="1793"/>
                    <a:pt x="21600" y="10776"/>
                    <a:pt x="21600" y="21283"/>
                  </a:cubicBezTo>
                </a:path>
                <a:path w="21600" h="21283" stroke="0" extrusionOk="0">
                  <a:moveTo>
                    <a:pt x="3686" y="0"/>
                  </a:moveTo>
                  <a:cubicBezTo>
                    <a:pt x="14039" y="1793"/>
                    <a:pt x="21600" y="10776"/>
                    <a:pt x="21600" y="21283"/>
                  </a:cubicBezTo>
                  <a:lnTo>
                    <a:pt x="0" y="21283"/>
                  </a:lnTo>
                  <a:close/>
                </a:path>
              </a:pathLst>
            </a:custGeom>
            <a:noFill/>
            <a:ln w="95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 name="Text Box 14"/>
            <p:cNvSpPr txBox="1">
              <a:spLocks noChangeArrowheads="1"/>
            </p:cNvSpPr>
            <p:nvPr/>
          </p:nvSpPr>
          <p:spPr bwMode="auto">
            <a:xfrm>
              <a:off x="211138" y="3810000"/>
              <a:ext cx="682869"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r>
                <a:rPr lang="en-US" altLang="en-US" sz="1800" dirty="0">
                  <a:latin typeface="Comic Sans MS" panose="030F0702030302020204" pitchFamily="66" charset="0"/>
                </a:rPr>
                <a:t>beam</a:t>
              </a:r>
            </a:p>
          </p:txBody>
        </p:sp>
        <p:sp>
          <p:nvSpPr>
            <p:cNvPr id="11" name="Text Box 15"/>
            <p:cNvSpPr txBox="1">
              <a:spLocks noChangeArrowheads="1"/>
            </p:cNvSpPr>
            <p:nvPr/>
          </p:nvSpPr>
          <p:spPr bwMode="auto">
            <a:xfrm>
              <a:off x="1125538" y="4648200"/>
              <a:ext cx="320919"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r>
                <a:rPr lang="en-US" altLang="en-US" sz="1800">
                  <a:latin typeface="Comic Sans MS" panose="030F0702030302020204" pitchFamily="66" charset="0"/>
                </a:rPr>
                <a:t>p’</a:t>
              </a:r>
            </a:p>
          </p:txBody>
        </p:sp>
        <p:sp>
          <p:nvSpPr>
            <p:cNvPr id="12" name="Text Box 16"/>
            <p:cNvSpPr txBox="1">
              <a:spLocks noChangeArrowheads="1"/>
            </p:cNvSpPr>
            <p:nvPr/>
          </p:nvSpPr>
          <p:spPr bwMode="auto">
            <a:xfrm>
              <a:off x="5334122" y="5029200"/>
              <a:ext cx="320919"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r>
                <a:rPr lang="en-US" altLang="en-US" sz="1800">
                  <a:latin typeface="Comic Sans MS" panose="030F0702030302020204" pitchFamily="66" charset="0"/>
                </a:rPr>
                <a:t>p’</a:t>
              </a:r>
            </a:p>
          </p:txBody>
        </p:sp>
        <p:sp>
          <p:nvSpPr>
            <p:cNvPr id="13" name="Text Box 17"/>
            <p:cNvSpPr txBox="1">
              <a:spLocks noChangeArrowheads="1"/>
            </p:cNvSpPr>
            <p:nvPr/>
          </p:nvSpPr>
          <p:spPr bwMode="auto">
            <a:xfrm>
              <a:off x="-892623" y="4248834"/>
              <a:ext cx="187211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r>
                <a:rPr lang="en-US" altLang="en-US" sz="1800" dirty="0">
                  <a:latin typeface="Comic Sans MS" panose="030F0702030302020204" pitchFamily="66" charset="0"/>
                </a:rPr>
                <a:t>No Forward </a:t>
              </a:r>
            </a:p>
            <a:p>
              <a:r>
                <a:rPr lang="en-US" altLang="en-US" sz="1800" dirty="0">
                  <a:latin typeface="Comic Sans MS" panose="030F0702030302020204" pitchFamily="66" charset="0"/>
                </a:rPr>
                <a:t>Proton detectors</a:t>
              </a:r>
            </a:p>
          </p:txBody>
        </p:sp>
        <p:sp>
          <p:nvSpPr>
            <p:cNvPr id="14" name="Line 19"/>
            <p:cNvSpPr>
              <a:spLocks noChangeShapeType="1"/>
            </p:cNvSpPr>
            <p:nvPr/>
          </p:nvSpPr>
          <p:spPr bwMode="auto">
            <a:xfrm>
              <a:off x="4360863" y="4572000"/>
              <a:ext cx="2601912" cy="3810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5" name="Line 20"/>
            <p:cNvSpPr>
              <a:spLocks noChangeShapeType="1"/>
            </p:cNvSpPr>
            <p:nvPr/>
          </p:nvSpPr>
          <p:spPr bwMode="auto">
            <a:xfrm flipH="1" flipV="1">
              <a:off x="914400" y="4191000"/>
              <a:ext cx="1970087" cy="2286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6" name="AutoShape 21"/>
            <p:cNvSpPr>
              <a:spLocks noChangeArrowheads="1"/>
            </p:cNvSpPr>
            <p:nvPr/>
          </p:nvSpPr>
          <p:spPr bwMode="auto">
            <a:xfrm rot="480000" flipV="1">
              <a:off x="4852988" y="4572000"/>
              <a:ext cx="565150" cy="268288"/>
            </a:xfrm>
            <a:prstGeom prst="cube">
              <a:avLst>
                <a:gd name="adj" fmla="val 25000"/>
              </a:avLst>
            </a:prstGeom>
            <a:solidFill>
              <a:srgbClr val="99CC00"/>
            </a:solidFill>
            <a:ln w="9525">
              <a:solidFill>
                <a:schemeClr val="tx1"/>
              </a:solidFill>
              <a:miter lim="800000"/>
              <a:headEnd/>
              <a:tailEnd/>
            </a:ln>
          </p:spPr>
          <p:txBody>
            <a:bodyPr rot="10800000"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endParaRPr lang="cs-CZ" altLang="en-US" b="1"/>
            </a:p>
          </p:txBody>
        </p:sp>
        <p:sp>
          <p:nvSpPr>
            <p:cNvPr id="17" name="AutoShape 22"/>
            <p:cNvSpPr>
              <a:spLocks noChangeArrowheads="1"/>
            </p:cNvSpPr>
            <p:nvPr/>
          </p:nvSpPr>
          <p:spPr bwMode="auto">
            <a:xfrm rot="480000" flipV="1">
              <a:off x="1970088" y="4191000"/>
              <a:ext cx="563562" cy="268288"/>
            </a:xfrm>
            <a:prstGeom prst="cube">
              <a:avLst>
                <a:gd name="adj" fmla="val 25000"/>
              </a:avLst>
            </a:prstGeom>
            <a:solidFill>
              <a:srgbClr val="99CC00"/>
            </a:solidFill>
            <a:ln w="9525">
              <a:solidFill>
                <a:schemeClr val="tx1"/>
              </a:solidFill>
              <a:miter lim="800000"/>
              <a:headEnd/>
              <a:tailEnd/>
            </a:ln>
          </p:spPr>
          <p:txBody>
            <a:bodyPr rot="10800000"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endParaRPr lang="cs-CZ" altLang="en-US" b="1"/>
            </a:p>
          </p:txBody>
        </p:sp>
        <p:sp>
          <p:nvSpPr>
            <p:cNvPr id="18" name="Arc 13"/>
            <p:cNvSpPr>
              <a:spLocks/>
            </p:cNvSpPr>
            <p:nvPr/>
          </p:nvSpPr>
          <p:spPr bwMode="auto">
            <a:xfrm rot="1314465">
              <a:off x="5414963" y="4772025"/>
              <a:ext cx="430212" cy="927100"/>
            </a:xfrm>
            <a:custGeom>
              <a:avLst/>
              <a:gdLst>
                <a:gd name="T0" fmla="*/ 0 w 15989"/>
                <a:gd name="T1" fmla="*/ 0 h 21449"/>
                <a:gd name="T2" fmla="*/ 0 w 15989"/>
                <a:gd name="T3" fmla="*/ 0 h 21449"/>
                <a:gd name="T4" fmla="*/ 0 w 15989"/>
                <a:gd name="T5" fmla="*/ 0 h 21449"/>
                <a:gd name="T6" fmla="*/ 0 60000 65536"/>
                <a:gd name="T7" fmla="*/ 0 60000 65536"/>
                <a:gd name="T8" fmla="*/ 0 60000 65536"/>
                <a:gd name="T9" fmla="*/ 0 w 15989"/>
                <a:gd name="T10" fmla="*/ 0 h 21449"/>
                <a:gd name="T11" fmla="*/ 15989 w 15989"/>
                <a:gd name="T12" fmla="*/ 21449 h 21449"/>
              </a:gdLst>
              <a:ahLst/>
              <a:cxnLst>
                <a:cxn ang="T6">
                  <a:pos x="T0" y="T1"/>
                </a:cxn>
                <a:cxn ang="T7">
                  <a:pos x="T2" y="T3"/>
                </a:cxn>
                <a:cxn ang="T8">
                  <a:pos x="T4" y="T5"/>
                </a:cxn>
              </a:cxnLst>
              <a:rect l="T9" t="T10" r="T11" b="T12"/>
              <a:pathLst>
                <a:path w="15989" h="21449" fill="none" extrusionOk="0">
                  <a:moveTo>
                    <a:pt x="2547" y="-1"/>
                  </a:moveTo>
                  <a:cubicBezTo>
                    <a:pt x="7715" y="613"/>
                    <a:pt x="12489" y="3073"/>
                    <a:pt x="15988" y="6926"/>
                  </a:cubicBezTo>
                </a:path>
                <a:path w="15989" h="21449" stroke="0" extrusionOk="0">
                  <a:moveTo>
                    <a:pt x="2547" y="-1"/>
                  </a:moveTo>
                  <a:cubicBezTo>
                    <a:pt x="7715" y="613"/>
                    <a:pt x="12489" y="3073"/>
                    <a:pt x="15988" y="6926"/>
                  </a:cubicBezTo>
                  <a:lnTo>
                    <a:pt x="0" y="21449"/>
                  </a:lnTo>
                  <a:close/>
                </a:path>
              </a:pathLst>
            </a:custGeom>
            <a:noFill/>
            <a:ln w="95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19" name="Picture 5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3200" y="3886200"/>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AutoShape 10"/>
            <p:cNvSpPr>
              <a:spLocks noChangeArrowheads="1"/>
            </p:cNvSpPr>
            <p:nvPr/>
          </p:nvSpPr>
          <p:spPr bwMode="auto">
            <a:xfrm>
              <a:off x="1600200" y="4343400"/>
              <a:ext cx="211137" cy="228600"/>
            </a:xfrm>
            <a:prstGeom prst="can">
              <a:avLst>
                <a:gd name="adj" fmla="val 27068"/>
              </a:avLst>
            </a:prstGeom>
            <a:solidFill>
              <a:srgbClr val="00B0F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endParaRPr lang="cs-CZ" altLang="en-US" b="1"/>
            </a:p>
          </p:txBody>
        </p:sp>
        <p:sp>
          <p:nvSpPr>
            <p:cNvPr id="21" name="AutoShape 10"/>
            <p:cNvSpPr>
              <a:spLocks noChangeArrowheads="1"/>
            </p:cNvSpPr>
            <p:nvPr/>
          </p:nvSpPr>
          <p:spPr bwMode="auto">
            <a:xfrm>
              <a:off x="6858000" y="5029200"/>
              <a:ext cx="211137" cy="228600"/>
            </a:xfrm>
            <a:prstGeom prst="can">
              <a:avLst>
                <a:gd name="adj" fmla="val 27068"/>
              </a:avLst>
            </a:prstGeom>
            <a:solidFill>
              <a:srgbClr val="CC0099"/>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endParaRPr lang="cs-CZ" altLang="en-US" b="1"/>
            </a:p>
          </p:txBody>
        </p:sp>
        <p:sp>
          <p:nvSpPr>
            <p:cNvPr id="22" name="Text Box 23"/>
            <p:cNvSpPr txBox="1">
              <a:spLocks noChangeArrowheads="1"/>
            </p:cNvSpPr>
            <p:nvPr/>
          </p:nvSpPr>
          <p:spPr bwMode="auto">
            <a:xfrm>
              <a:off x="1506538" y="3810000"/>
              <a:ext cx="130712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127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r>
                <a:rPr lang="en-US" altLang="en-US" sz="1600">
                  <a:latin typeface="Comic Sans MS" panose="030F0702030302020204" pitchFamily="66" charset="0"/>
                </a:rPr>
                <a:t>LHC magnets</a:t>
              </a:r>
            </a:p>
          </p:txBody>
        </p:sp>
      </p:grpSp>
      <mc:AlternateContent xmlns:mc="http://schemas.openxmlformats.org/markup-compatibility/2006" xmlns:a14="http://schemas.microsoft.com/office/drawing/2010/main">
        <mc:Choice Requires="a14">
          <p:sp>
            <p:nvSpPr>
              <p:cNvPr id="23" name="AutoShape 32"/>
              <p:cNvSpPr>
                <a:spLocks noChangeArrowheads="1"/>
              </p:cNvSpPr>
              <p:nvPr/>
            </p:nvSpPr>
            <p:spPr bwMode="auto">
              <a:xfrm>
                <a:off x="4434902" y="3683945"/>
                <a:ext cx="990600" cy="914400"/>
              </a:xfrm>
              <a:prstGeom prst="irregularSeal1">
                <a:avLst/>
              </a:prstGeom>
              <a:solidFill>
                <a:srgbClr val="FFFF00">
                  <a:alpha val="45097"/>
                </a:srgbClr>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ctr"/>
                <a:r>
                  <a:rPr lang="en-US" sz="2800" b="1" dirty="0">
                    <a:solidFill>
                      <a:srgbClr val="FF0000"/>
                    </a:solidFill>
                    <a:ea typeface="Cambria Math" panose="02040503050406030204" pitchFamily="18" charset="0"/>
                  </a:rPr>
                  <a:t> </a:t>
                </a:r>
                <a14:m>
                  <m:oMath xmlns:m="http://schemas.openxmlformats.org/officeDocument/2006/math">
                    <m:sSup>
                      <m:sSupPr>
                        <m:ctrlPr>
                          <a:rPr lang="en-US" sz="2800" b="1" i="1" smtClean="0">
                            <a:solidFill>
                              <a:srgbClr val="FF0000"/>
                            </a:solidFill>
                            <a:latin typeface="Cambria Math" panose="02040503050406030204" pitchFamily="18" charset="0"/>
                            <a:ea typeface="Cambria Math" panose="02040503050406030204" pitchFamily="18" charset="0"/>
                          </a:rPr>
                        </m:ctrlPr>
                      </m:sSupPr>
                      <m:e>
                        <m:r>
                          <a:rPr lang="en-US" sz="2800" b="1" i="1" smtClean="0">
                            <a:solidFill>
                              <a:srgbClr val="FF0000"/>
                            </a:solidFill>
                            <a:latin typeface="Cambria Math" panose="02040503050406030204" pitchFamily="18" charset="0"/>
                            <a:ea typeface="Cambria Math" panose="02040503050406030204" pitchFamily="18" charset="0"/>
                          </a:rPr>
                          <m:t>𝒍</m:t>
                        </m:r>
                      </m:e>
                      <m:sup>
                        <m:r>
                          <a:rPr lang="en-US" sz="2800" b="1" i="1">
                            <a:solidFill>
                              <a:srgbClr val="FF0000"/>
                            </a:solidFill>
                            <a:latin typeface="Cambria Math" panose="02040503050406030204" pitchFamily="18" charset="0"/>
                            <a:ea typeface="Cambria Math" panose="02040503050406030204" pitchFamily="18" charset="0"/>
                          </a:rPr>
                          <m:t>+</m:t>
                        </m:r>
                      </m:sup>
                    </m:sSup>
                    <m:sSup>
                      <m:sSupPr>
                        <m:ctrlPr>
                          <a:rPr lang="en-US" sz="2800" b="1" i="1">
                            <a:solidFill>
                              <a:srgbClr val="FF0000"/>
                            </a:solidFill>
                            <a:latin typeface="Cambria Math" panose="02040503050406030204" pitchFamily="18" charset="0"/>
                            <a:ea typeface="Cambria Math" panose="02040503050406030204" pitchFamily="18" charset="0"/>
                          </a:rPr>
                        </m:ctrlPr>
                      </m:sSupPr>
                      <m:e>
                        <m:r>
                          <a:rPr lang="en-US" sz="2800" b="1" i="1" smtClean="0">
                            <a:solidFill>
                              <a:srgbClr val="FF0000"/>
                            </a:solidFill>
                            <a:latin typeface="Cambria Math" panose="02040503050406030204" pitchFamily="18" charset="0"/>
                            <a:ea typeface="Cambria Math" panose="02040503050406030204" pitchFamily="18" charset="0"/>
                          </a:rPr>
                          <m:t>𝒍</m:t>
                        </m:r>
                      </m:e>
                      <m:sup>
                        <m:r>
                          <a:rPr lang="en-US" sz="2800" b="1" i="1">
                            <a:solidFill>
                              <a:srgbClr val="FF0000"/>
                            </a:solidFill>
                            <a:latin typeface="Cambria Math" panose="02040503050406030204" pitchFamily="18" charset="0"/>
                            <a:ea typeface="Cambria Math" panose="02040503050406030204" pitchFamily="18" charset="0"/>
                          </a:rPr>
                          <m:t>−</m:t>
                        </m:r>
                      </m:sup>
                    </m:sSup>
                  </m:oMath>
                </a14:m>
                <a:endParaRPr lang="en-US" altLang="en-US" sz="2800" b="1" dirty="0">
                  <a:solidFill>
                    <a:srgbClr val="FF0000"/>
                  </a:solidFill>
                </a:endParaRPr>
              </a:p>
            </p:txBody>
          </p:sp>
        </mc:Choice>
        <mc:Fallback xmlns="">
          <p:sp>
            <p:nvSpPr>
              <p:cNvPr id="23" name="AutoShape 32"/>
              <p:cNvSpPr>
                <a:spLocks noRot="1" noChangeAspect="1" noMove="1" noResize="1" noEditPoints="1" noAdjustHandles="1" noChangeArrowheads="1" noChangeShapeType="1" noTextEdit="1"/>
              </p:cNvSpPr>
              <p:nvPr/>
            </p:nvSpPr>
            <p:spPr bwMode="auto">
              <a:xfrm>
                <a:off x="4434902" y="3683945"/>
                <a:ext cx="990600" cy="914400"/>
              </a:xfrm>
              <a:prstGeom prst="irregularSeal1">
                <a:avLst/>
              </a:prstGeom>
              <a:blipFill>
                <a:blip r:embed="rId3"/>
                <a:stretch>
                  <a:fillRect/>
                </a:stretch>
              </a:blipFill>
              <a:ln w="9525">
                <a:solidFill>
                  <a:schemeClr val="tx1"/>
                </a:solidFill>
                <a:miter lim="800000"/>
                <a:headEnd/>
                <a:tailEnd/>
              </a:ln>
            </p:spPr>
            <p:txBody>
              <a:bodyPr/>
              <a:lstStyle/>
              <a:p>
                <a:r>
                  <a:rPr lang="en-US">
                    <a:noFill/>
                  </a:rPr>
                  <a:t> </a:t>
                </a:r>
              </a:p>
            </p:txBody>
          </p:sp>
        </mc:Fallback>
      </mc:AlternateContent>
      <p:pic>
        <p:nvPicPr>
          <p:cNvPr id="24" name="Obrázek 23"/>
          <p:cNvPicPr>
            <a:picLocks noChangeAspect="1"/>
          </p:cNvPicPr>
          <p:nvPr/>
        </p:nvPicPr>
        <p:blipFill>
          <a:blip r:embed="rId4"/>
          <a:stretch>
            <a:fillRect/>
          </a:stretch>
        </p:blipFill>
        <p:spPr>
          <a:xfrm>
            <a:off x="4244201" y="1537560"/>
            <a:ext cx="1911780" cy="1540140"/>
          </a:xfrm>
          <a:prstGeom prst="rect">
            <a:avLst/>
          </a:prstGeom>
        </p:spPr>
      </p:pic>
      <p:pic>
        <p:nvPicPr>
          <p:cNvPr id="26" name="Obrázek 25"/>
          <p:cNvPicPr>
            <a:picLocks noChangeAspect="1"/>
          </p:cNvPicPr>
          <p:nvPr/>
        </p:nvPicPr>
        <p:blipFill>
          <a:blip r:embed="rId5"/>
          <a:stretch>
            <a:fillRect/>
          </a:stretch>
        </p:blipFill>
        <p:spPr>
          <a:xfrm>
            <a:off x="6189463" y="1503548"/>
            <a:ext cx="1813740" cy="1540140"/>
          </a:xfrm>
          <a:prstGeom prst="rect">
            <a:avLst/>
          </a:prstGeom>
        </p:spPr>
      </p:pic>
      <p:pic>
        <p:nvPicPr>
          <p:cNvPr id="27" name="Obrázek 26"/>
          <p:cNvPicPr>
            <a:picLocks noChangeAspect="1"/>
          </p:cNvPicPr>
          <p:nvPr/>
        </p:nvPicPr>
        <p:blipFill>
          <a:blip r:embed="rId6"/>
          <a:stretch>
            <a:fillRect/>
          </a:stretch>
        </p:blipFill>
        <p:spPr>
          <a:xfrm>
            <a:off x="8141280" y="1495685"/>
            <a:ext cx="1764720" cy="1613480"/>
          </a:xfrm>
          <a:prstGeom prst="rect">
            <a:avLst/>
          </a:prstGeom>
        </p:spPr>
      </p:pic>
      <p:pic>
        <p:nvPicPr>
          <p:cNvPr id="28" name="Obrázek 27"/>
          <p:cNvPicPr>
            <a:picLocks noChangeAspect="1"/>
          </p:cNvPicPr>
          <p:nvPr/>
        </p:nvPicPr>
        <p:blipFill>
          <a:blip r:embed="rId7"/>
          <a:stretch>
            <a:fillRect/>
          </a:stretch>
        </p:blipFill>
        <p:spPr>
          <a:xfrm>
            <a:off x="6407520" y="4996512"/>
            <a:ext cx="3467520" cy="1304680"/>
          </a:xfrm>
          <a:prstGeom prst="rect">
            <a:avLst/>
          </a:prstGeom>
        </p:spPr>
      </p:pic>
      <mc:AlternateContent xmlns:mc="http://schemas.openxmlformats.org/markup-compatibility/2006" xmlns:a14="http://schemas.microsoft.com/office/drawing/2010/main">
        <mc:Choice Requires="a14">
          <p:sp>
            <p:nvSpPr>
              <p:cNvPr id="30" name="TextovéPole 29"/>
              <p:cNvSpPr txBox="1"/>
              <p:nvPr/>
            </p:nvSpPr>
            <p:spPr>
              <a:xfrm>
                <a:off x="303169" y="2018389"/>
                <a:ext cx="397128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1" i="1">
                          <a:solidFill>
                            <a:schemeClr val="tx1"/>
                          </a:solidFill>
                          <a:latin typeface="Cambria Math" panose="02040503050406030204" pitchFamily="18" charset="0"/>
                        </a:rPr>
                        <m:t>𝒑𝒑</m:t>
                      </m:r>
                      <m:r>
                        <a:rPr lang="en-US" sz="2400" b="1" i="1">
                          <a:solidFill>
                            <a:schemeClr val="tx1"/>
                          </a:solidFill>
                          <a:latin typeface="Cambria Math" panose="02040503050406030204" pitchFamily="18" charset="0"/>
                        </a:rPr>
                        <m:t> →</m:t>
                      </m:r>
                      <m:r>
                        <a:rPr lang="en-US" sz="2400" b="1" i="1">
                          <a:solidFill>
                            <a:schemeClr val="tx1"/>
                          </a:solidFill>
                          <a:latin typeface="Cambria Math" panose="02040503050406030204" pitchFamily="18" charset="0"/>
                          <a:ea typeface="Cambria Math" panose="02040503050406030204" pitchFamily="18" charset="0"/>
                        </a:rPr>
                        <m:t>𝒑</m:t>
                      </m:r>
                      <m:r>
                        <m:rPr>
                          <m:sty m:val="p"/>
                        </m:rPr>
                        <a:rPr lang="el-GR" sz="2400" b="1" i="1">
                          <a:solidFill>
                            <a:schemeClr val="tx1"/>
                          </a:solidFill>
                          <a:latin typeface="Cambria Math" panose="02040503050406030204" pitchFamily="18" charset="0"/>
                          <a:ea typeface="Cambria Math" panose="02040503050406030204" pitchFamily="18" charset="0"/>
                        </a:rPr>
                        <m:t>γγ</m:t>
                      </m:r>
                      <m:r>
                        <a:rPr lang="en-US" sz="2400" b="1" i="1">
                          <a:solidFill>
                            <a:schemeClr val="tx1"/>
                          </a:solidFill>
                          <a:latin typeface="Cambria Math" panose="02040503050406030204" pitchFamily="18" charset="0"/>
                          <a:ea typeface="Cambria Math" panose="02040503050406030204" pitchFamily="18" charset="0"/>
                        </a:rPr>
                        <m:t>𝒑</m:t>
                      </m:r>
                      <m:r>
                        <a:rPr lang="en-US" sz="2400" b="1" i="1">
                          <a:solidFill>
                            <a:schemeClr val="tx1"/>
                          </a:solidFill>
                          <a:latin typeface="Cambria Math" panose="02040503050406030204" pitchFamily="18" charset="0"/>
                          <a:ea typeface="Cambria Math" panose="02040503050406030204" pitchFamily="18" charset="0"/>
                        </a:rPr>
                        <m:t> →</m:t>
                      </m:r>
                      <m:r>
                        <a:rPr lang="en-US" sz="2400" b="1" i="1">
                          <a:solidFill>
                            <a:schemeClr val="tx1"/>
                          </a:solidFill>
                          <a:latin typeface="Cambria Math" panose="02040503050406030204" pitchFamily="18" charset="0"/>
                          <a:ea typeface="Cambria Math" panose="02040503050406030204" pitchFamily="18" charset="0"/>
                        </a:rPr>
                        <m:t>𝒑</m:t>
                      </m:r>
                      <m:r>
                        <a:rPr lang="en-US" sz="2400" b="1" i="1">
                          <a:solidFill>
                            <a:schemeClr val="tx1"/>
                          </a:solidFill>
                          <a:latin typeface="Cambria Math" panose="02040503050406030204" pitchFamily="18" charset="0"/>
                          <a:ea typeface="Cambria Math" panose="02040503050406030204" pitchFamily="18" charset="0"/>
                        </a:rPr>
                        <m:t> </m:t>
                      </m:r>
                      <m:box>
                        <m:boxPr>
                          <m:ctrlPr>
                            <a:rPr lang="en-US" sz="2400" b="1" i="1">
                              <a:solidFill>
                                <a:schemeClr val="tx1"/>
                              </a:solidFill>
                              <a:latin typeface="Cambria Math" panose="02040503050406030204" pitchFamily="18" charset="0"/>
                              <a:ea typeface="Cambria Math" panose="02040503050406030204" pitchFamily="18" charset="0"/>
                            </a:rPr>
                          </m:ctrlPr>
                        </m:boxPr>
                        <m:e>
                          <m:r>
                            <a:rPr lang="en-US" sz="2400" b="1" i="1">
                              <a:solidFill>
                                <a:schemeClr val="tx1"/>
                              </a:solidFill>
                              <a:latin typeface="Cambria Math" panose="02040503050406030204" pitchFamily="18" charset="0"/>
                              <a:ea typeface="Cambria Math" panose="02040503050406030204" pitchFamily="18" charset="0"/>
                            </a:rPr>
                            <m:t>□</m:t>
                          </m:r>
                        </m:e>
                      </m:box>
                      <m:r>
                        <a:rPr lang="en-US" sz="2400" b="1" i="1">
                          <a:solidFill>
                            <a:schemeClr val="tx1"/>
                          </a:solidFill>
                          <a:latin typeface="Cambria Math" panose="02040503050406030204" pitchFamily="18" charset="0"/>
                          <a:ea typeface="Cambria Math" panose="02040503050406030204" pitchFamily="18" charset="0"/>
                        </a:rPr>
                        <m:t> </m:t>
                      </m:r>
                      <m:sSup>
                        <m:sSupPr>
                          <m:ctrlPr>
                            <a:rPr lang="en-US" sz="2400" b="1" i="1" dirty="0">
                              <a:solidFill>
                                <a:schemeClr val="tx1"/>
                              </a:solidFill>
                              <a:latin typeface="Cambria Math" panose="02040503050406030204" pitchFamily="18" charset="0"/>
                            </a:rPr>
                          </m:ctrlPr>
                        </m:sSupPr>
                        <m:e>
                          <m:r>
                            <a:rPr lang="en-US" sz="2400" b="1" i="1" dirty="0">
                              <a:solidFill>
                                <a:schemeClr val="tx1"/>
                              </a:solidFill>
                              <a:latin typeface="Cambria Math" panose="02040503050406030204" pitchFamily="18" charset="0"/>
                            </a:rPr>
                            <m:t>𝒍</m:t>
                          </m:r>
                        </m:e>
                        <m:sup>
                          <m:r>
                            <a:rPr lang="en-US" sz="2400" b="1" i="1" dirty="0">
                              <a:solidFill>
                                <a:schemeClr val="tx1"/>
                              </a:solidFill>
                              <a:latin typeface="Cambria Math" panose="02040503050406030204" pitchFamily="18" charset="0"/>
                            </a:rPr>
                            <m:t>+</m:t>
                          </m:r>
                        </m:sup>
                      </m:sSup>
                      <m:sSup>
                        <m:sSupPr>
                          <m:ctrlPr>
                            <a:rPr lang="en-US" sz="2400" b="1" i="1" dirty="0">
                              <a:solidFill>
                                <a:schemeClr val="tx1"/>
                              </a:solidFill>
                              <a:latin typeface="Cambria Math" panose="02040503050406030204" pitchFamily="18" charset="0"/>
                            </a:rPr>
                          </m:ctrlPr>
                        </m:sSupPr>
                        <m:e>
                          <m:r>
                            <a:rPr lang="en-US" sz="2400" b="1" i="1" dirty="0">
                              <a:solidFill>
                                <a:schemeClr val="tx1"/>
                              </a:solidFill>
                              <a:latin typeface="Cambria Math" panose="02040503050406030204" pitchFamily="18" charset="0"/>
                            </a:rPr>
                            <m:t>𝒍</m:t>
                          </m:r>
                        </m:e>
                        <m:sup>
                          <m:r>
                            <a:rPr lang="en-US" sz="2400" b="1" i="1" dirty="0">
                              <a:solidFill>
                                <a:schemeClr val="tx1"/>
                              </a:solidFill>
                              <a:latin typeface="Cambria Math" panose="02040503050406030204" pitchFamily="18" charset="0"/>
                            </a:rPr>
                            <m:t>−</m:t>
                          </m:r>
                        </m:sup>
                      </m:sSup>
                      <m:r>
                        <a:rPr lang="en-US" sz="2400" b="1" i="1">
                          <a:solidFill>
                            <a:schemeClr val="tx1"/>
                          </a:solidFill>
                          <a:latin typeface="Cambria Math" panose="02040503050406030204" pitchFamily="18" charset="0"/>
                        </a:rPr>
                        <m:t> </m:t>
                      </m:r>
                      <m:r>
                        <a:rPr lang="en-US" sz="2400" b="1" i="1">
                          <a:solidFill>
                            <a:schemeClr val="tx1"/>
                          </a:solidFill>
                          <a:latin typeface="Cambria Math" panose="02040503050406030204" pitchFamily="18" charset="0"/>
                          <a:ea typeface="Cambria Math" panose="02040503050406030204" pitchFamily="18" charset="0"/>
                        </a:rPr>
                        <m:t>□ </m:t>
                      </m:r>
                      <m:r>
                        <a:rPr lang="en-US" sz="2400" b="1" i="1">
                          <a:solidFill>
                            <a:schemeClr val="tx1"/>
                          </a:solidFill>
                          <a:latin typeface="Cambria Math" panose="02040503050406030204" pitchFamily="18" charset="0"/>
                          <a:ea typeface="Cambria Math" panose="02040503050406030204" pitchFamily="18" charset="0"/>
                        </a:rPr>
                        <m:t>𝒑</m:t>
                      </m:r>
                    </m:oMath>
                  </m:oMathPara>
                </a14:m>
                <a:endParaRPr lang="en-US" sz="2400" b="1" dirty="0">
                  <a:solidFill>
                    <a:schemeClr val="tx1"/>
                  </a:solidFill>
                </a:endParaRPr>
              </a:p>
            </p:txBody>
          </p:sp>
        </mc:Choice>
        <mc:Fallback xmlns="">
          <p:sp>
            <p:nvSpPr>
              <p:cNvPr id="30" name="TextovéPole 29"/>
              <p:cNvSpPr txBox="1">
                <a:spLocks noRot="1" noChangeAspect="1" noMove="1" noResize="1" noEditPoints="1" noAdjustHandles="1" noChangeArrowheads="1" noChangeShapeType="1" noTextEdit="1"/>
              </p:cNvSpPr>
              <p:nvPr/>
            </p:nvSpPr>
            <p:spPr>
              <a:xfrm>
                <a:off x="303169" y="2018389"/>
                <a:ext cx="3971280" cy="461665"/>
              </a:xfrm>
              <a:prstGeom prst="rect">
                <a:avLst/>
              </a:prstGeom>
              <a:blipFill>
                <a:blip r:embed="rId8"/>
                <a:stretch>
                  <a:fillRect b="-131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ovéPole 30"/>
              <p:cNvSpPr txBox="1"/>
              <p:nvPr/>
            </p:nvSpPr>
            <p:spPr>
              <a:xfrm>
                <a:off x="304800" y="5224951"/>
                <a:ext cx="5849678" cy="1015663"/>
              </a:xfrm>
              <a:prstGeom prst="rect">
                <a:avLst/>
              </a:prstGeom>
              <a:gradFill flip="none" rotWithShape="1">
                <a:gsLst>
                  <a:gs pos="0">
                    <a:srgbClr val="FB717E"/>
                  </a:gs>
                  <a:gs pos="50000">
                    <a:schemeClr val="accent1">
                      <a:tint val="44500"/>
                      <a:satMod val="160000"/>
                    </a:schemeClr>
                  </a:gs>
                  <a:gs pos="100000">
                    <a:srgbClr val="FFFF00"/>
                  </a:gs>
                </a:gsLst>
                <a:path path="circle">
                  <a:fillToRect l="100000" t="100000"/>
                </a:path>
                <a:tileRect r="-100000" b="-100000"/>
              </a:gradFill>
              <a:ln>
                <a:solidFill>
                  <a:srgbClr val="FF0000"/>
                </a:solidFill>
              </a:ln>
            </p:spPr>
            <p:txBody>
              <a:bodyPr wrap="none">
                <a:spAutoFit/>
              </a:bodyPr>
              <a:lstStyle/>
              <a:p>
                <a:pPr marL="171450" indent="-171450">
                  <a:buFont typeface="Wingdings" panose="05000000000000000000" pitchFamily="2" charset="2"/>
                  <a:buChar char="Ø"/>
                  <a:defRPr/>
                </a:pPr>
                <a:r>
                  <a:rPr lang="en-US" sz="2000" dirty="0">
                    <a:solidFill>
                      <a:schemeClr val="tx1"/>
                    </a:solidFill>
                    <a:latin typeface="Times New Roman" panose="02020603050405020304" pitchFamily="18" charset="0"/>
                    <a:cs typeface="Times New Roman" panose="02020603050405020304" pitchFamily="18" charset="0"/>
                  </a:rPr>
                  <a:t> Better modeling of Single and Double Dissociation </a:t>
                </a:r>
              </a:p>
              <a:p>
                <a:pPr marL="171450" indent="-171450">
                  <a:buFont typeface="Wingdings" panose="05000000000000000000" pitchFamily="2" charset="2"/>
                  <a:buChar char="Ø"/>
                  <a:defRPr/>
                </a:pPr>
                <a:r>
                  <a:rPr lang="en-US" sz="2000" b="0" dirty="0">
                    <a:solidFill>
                      <a:schemeClr val="tx1"/>
                    </a:solidFill>
                    <a:latin typeface="Times New Roman" panose="02020603050405020304" pitchFamily="18" charset="0"/>
                    <a:cs typeface="Times New Roman" panose="02020603050405020304" pitchFamily="18" charset="0"/>
                  </a:rPr>
                  <a:t> Better modeling of LRG veto condition</a:t>
                </a:r>
              </a:p>
              <a:p>
                <a:pPr marL="171450" indent="-171450">
                  <a:buFont typeface="Wingdings" panose="05000000000000000000" pitchFamily="2" charset="2"/>
                  <a:buChar char="Ø"/>
                  <a:defRPr/>
                </a:pPr>
                <a:r>
                  <a:rPr lang="en-US" sz="2000" dirty="0">
                    <a:solidFill>
                      <a:schemeClr val="tx1"/>
                    </a:solidFill>
                    <a:latin typeface="Times New Roman" panose="02020603050405020304" pitchFamily="18" charset="0"/>
                    <a:cs typeface="Times New Roman" panose="02020603050405020304" pitchFamily="18" charset="0"/>
                  </a:rPr>
                  <a:t> Fully </a:t>
                </a:r>
                <a:r>
                  <a:rPr lang="en-US" sz="2000" dirty="0" err="1">
                    <a:solidFill>
                      <a:schemeClr val="tx1"/>
                    </a:solidFill>
                    <a:latin typeface="Times New Roman" panose="02020603050405020304" pitchFamily="18" charset="0"/>
                    <a:cs typeface="Times New Roman" panose="02020603050405020304" pitchFamily="18" charset="0"/>
                  </a:rPr>
                  <a:t>kinematically</a:t>
                </a:r>
                <a:r>
                  <a:rPr lang="en-US" sz="2000" dirty="0">
                    <a:solidFill>
                      <a:schemeClr val="tx1"/>
                    </a:solidFill>
                    <a:latin typeface="Times New Roman" panose="02020603050405020304" pitchFamily="18" charset="0"/>
                    <a:cs typeface="Times New Roman" panose="02020603050405020304" pitchFamily="18" charset="0"/>
                  </a:rPr>
                  <a:t>-dependent soft survival </a:t>
                </a:r>
                <a14:m>
                  <m:oMath xmlns:m="http://schemas.openxmlformats.org/officeDocument/2006/math">
                    <m:sSup>
                      <m:sSupPr>
                        <m:ctrlPr>
                          <a:rPr lang="en-US" sz="2000" i="1" smtClean="0">
                            <a:solidFill>
                              <a:schemeClr val="tx1"/>
                            </a:solidFill>
                            <a:latin typeface="Cambria Math" panose="02040503050406030204" pitchFamily="18" charset="0"/>
                            <a:cs typeface="Times New Roman" panose="02020603050405020304" pitchFamily="18" charset="0"/>
                          </a:rPr>
                        </m:ctrlPr>
                      </m:sSupPr>
                      <m:e>
                        <m:r>
                          <a:rPr lang="en-US" sz="2000" b="0" i="1" smtClean="0">
                            <a:solidFill>
                              <a:schemeClr val="tx1"/>
                            </a:solidFill>
                            <a:latin typeface="Cambria Math" panose="02040503050406030204" pitchFamily="18" charset="0"/>
                            <a:cs typeface="Times New Roman" panose="02020603050405020304" pitchFamily="18" charset="0"/>
                          </a:rPr>
                          <m:t>𝑆</m:t>
                        </m:r>
                      </m:e>
                      <m:sup>
                        <m:r>
                          <a:rPr lang="en-US" sz="2000" b="0" i="1" smtClean="0">
                            <a:solidFill>
                              <a:schemeClr val="tx1"/>
                            </a:solidFill>
                            <a:latin typeface="Cambria Math" panose="02040503050406030204" pitchFamily="18" charset="0"/>
                            <a:cs typeface="Times New Roman" panose="02020603050405020304" pitchFamily="18" charset="0"/>
                          </a:rPr>
                          <m:t>2</m:t>
                        </m:r>
                      </m:sup>
                    </m:sSup>
                  </m:oMath>
                </a14:m>
                <a:r>
                  <a:rPr lang="en-US" sz="2000" dirty="0">
                    <a:solidFill>
                      <a:schemeClr val="tx1"/>
                    </a:solidFill>
                    <a:latin typeface="Times New Roman" panose="02020603050405020304" pitchFamily="18" charset="0"/>
                    <a:cs typeface="Times New Roman" panose="02020603050405020304" pitchFamily="18" charset="0"/>
                  </a:rPr>
                  <a:t> </a:t>
                </a:r>
              </a:p>
            </p:txBody>
          </p:sp>
        </mc:Choice>
        <mc:Fallback xmlns="">
          <p:sp>
            <p:nvSpPr>
              <p:cNvPr id="31" name="TextovéPole 30"/>
              <p:cNvSpPr txBox="1">
                <a:spLocks noRot="1" noChangeAspect="1" noMove="1" noResize="1" noEditPoints="1" noAdjustHandles="1" noChangeArrowheads="1" noChangeShapeType="1" noTextEdit="1"/>
              </p:cNvSpPr>
              <p:nvPr/>
            </p:nvSpPr>
            <p:spPr>
              <a:xfrm>
                <a:off x="304800" y="5224951"/>
                <a:ext cx="5849678" cy="1015663"/>
              </a:xfrm>
              <a:prstGeom prst="rect">
                <a:avLst/>
              </a:prstGeom>
              <a:blipFill>
                <a:blip r:embed="rId9"/>
                <a:stretch>
                  <a:fillRect l="-832" t="-2367" b="-8876"/>
                </a:stretch>
              </a:blipFill>
              <a:ln>
                <a:solidFill>
                  <a:srgbClr val="FF0000"/>
                </a:solidFill>
              </a:ln>
            </p:spPr>
            <p:txBody>
              <a:bodyPr/>
              <a:lstStyle/>
              <a:p>
                <a:r>
                  <a:rPr lang="en-US">
                    <a:noFill/>
                  </a:rPr>
                  <a:t> </a:t>
                </a:r>
              </a:p>
            </p:txBody>
          </p:sp>
        </mc:Fallback>
      </mc:AlternateContent>
      <p:pic>
        <p:nvPicPr>
          <p:cNvPr id="32" name="Obrázek 3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686" y="6374571"/>
            <a:ext cx="2060571" cy="483429"/>
          </a:xfrm>
          <a:prstGeom prst="rect">
            <a:avLst/>
          </a:prstGeom>
        </p:spPr>
      </p:pic>
      <p:sp>
        <p:nvSpPr>
          <p:cNvPr id="25" name="Zástupný symbol pro číslo snímku 24"/>
          <p:cNvSpPr>
            <a:spLocks noGrp="1"/>
          </p:cNvSpPr>
          <p:nvPr>
            <p:ph type="sldNum" sz="quarter" idx="12"/>
          </p:nvPr>
        </p:nvSpPr>
        <p:spPr/>
        <p:txBody>
          <a:bodyPr/>
          <a:lstStyle/>
          <a:p>
            <a:pPr>
              <a:defRPr/>
            </a:pPr>
            <a:fld id="{7F85D29B-CEBA-48ED-BF7C-3DA92537335C}" type="slidenum">
              <a:rPr lang="fr-CH" altLang="en-US" smtClean="0"/>
              <a:pPr>
                <a:defRPr/>
              </a:pPr>
              <a:t>116</a:t>
            </a:fld>
            <a:r>
              <a:rPr lang="fr-CH" altLang="en-US"/>
              <a:t> </a:t>
            </a:r>
            <a:endParaRPr lang="fr-FR" altLang="en-US"/>
          </a:p>
        </p:txBody>
      </p:sp>
    </p:spTree>
    <p:extLst>
      <p:ext uri="{BB962C8B-B14F-4D97-AF65-F5344CB8AC3E}">
        <p14:creationId xmlns:p14="http://schemas.microsoft.com/office/powerpoint/2010/main" val="91382860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07963" y="53945"/>
            <a:ext cx="8382000" cy="514350"/>
          </a:xfrm>
        </p:spPr>
        <p:txBody>
          <a:bodyPr/>
          <a:lstStyle/>
          <a:p>
            <a:r>
              <a:rPr lang="en-US" dirty="0"/>
              <a:t>SUPERCHIC </a:t>
            </a:r>
          </a:p>
        </p:txBody>
      </p:sp>
      <p:sp>
        <p:nvSpPr>
          <p:cNvPr id="4" name="Zástupný symbol pro zápatí 3"/>
          <p:cNvSpPr>
            <a:spLocks noGrp="1"/>
          </p:cNvSpPr>
          <p:nvPr>
            <p:ph type="ftr" sz="quarter" idx="11"/>
          </p:nvPr>
        </p:nvSpPr>
        <p:spPr/>
        <p:txBody>
          <a:bodyPr/>
          <a:lstStyle/>
          <a:p>
            <a:pPr>
              <a:defRPr/>
            </a:pPr>
            <a:r>
              <a:rPr lang="en-US">
                <a:solidFill>
                  <a:srgbClr val="006600"/>
                </a:solidFill>
              </a:rPr>
              <a:t>Marek Taševský                        FZU seminar: Exclusivity as a road to New Physics</a:t>
            </a:r>
            <a:endParaRPr lang="fr-FR" i="1" dirty="0">
              <a:solidFill>
                <a:srgbClr val="006600"/>
              </a:solidFill>
            </a:endParaRPr>
          </a:p>
        </p:txBody>
      </p:sp>
      <p:sp>
        <p:nvSpPr>
          <p:cNvPr id="6" name="TextovéPole 5"/>
          <p:cNvSpPr txBox="1"/>
          <p:nvPr/>
        </p:nvSpPr>
        <p:spPr>
          <a:xfrm>
            <a:off x="441277" y="568295"/>
            <a:ext cx="9315371" cy="5909310"/>
          </a:xfrm>
          <a:prstGeom prst="rect">
            <a:avLst/>
          </a:prstGeom>
          <a:noFill/>
        </p:spPr>
        <p:txBody>
          <a:bodyPr wrap="none" rtlCol="0">
            <a:spAutoFit/>
          </a:bodyPr>
          <a:lstStyle/>
          <a:p>
            <a:pPr marL="285750" indent="-285750">
              <a:buFont typeface="Wingdings" panose="05000000000000000000" pitchFamily="2" charset="2"/>
              <a:buChar char="q"/>
            </a:pPr>
            <a:r>
              <a:rPr lang="en-US" sz="1800" dirty="0">
                <a:solidFill>
                  <a:schemeClr val="tx1"/>
                </a:solidFill>
              </a:rPr>
              <a:t>MC event generator for Central Exclusive Processes (CEP). Common platform for:</a:t>
            </a:r>
          </a:p>
          <a:p>
            <a:r>
              <a:rPr lang="en-US" sz="1800" dirty="0">
                <a:solidFill>
                  <a:schemeClr val="tx1"/>
                </a:solidFill>
              </a:rPr>
              <a:t>     </a:t>
            </a:r>
            <a:r>
              <a:rPr lang="en-US" sz="1800" b="1" dirty="0">
                <a:solidFill>
                  <a:srgbClr val="0070C0"/>
                </a:solidFill>
              </a:rPr>
              <a:t>1) QCD-induced CEP</a:t>
            </a:r>
          </a:p>
          <a:p>
            <a:r>
              <a:rPr lang="en-US" sz="1800" b="1" dirty="0">
                <a:solidFill>
                  <a:srgbClr val="0070C0"/>
                </a:solidFill>
              </a:rPr>
              <a:t>     2) Photon-Photon CEP</a:t>
            </a:r>
          </a:p>
          <a:p>
            <a:r>
              <a:rPr lang="en-US" sz="1800" b="1" dirty="0">
                <a:solidFill>
                  <a:srgbClr val="0070C0"/>
                </a:solidFill>
              </a:rPr>
              <a:t>     3) </a:t>
            </a:r>
            <a:r>
              <a:rPr lang="en-US" sz="1800" b="1" dirty="0" err="1">
                <a:solidFill>
                  <a:srgbClr val="0070C0"/>
                </a:solidFill>
              </a:rPr>
              <a:t>Photoproduction</a:t>
            </a:r>
            <a:endParaRPr lang="en-US" sz="1800" b="1" dirty="0">
              <a:solidFill>
                <a:srgbClr val="0070C0"/>
              </a:solidFill>
            </a:endParaRPr>
          </a:p>
          <a:p>
            <a:pPr marL="285750" indent="-285750">
              <a:buFont typeface="Wingdings" panose="05000000000000000000" pitchFamily="2" charset="2"/>
              <a:buChar char="q"/>
            </a:pPr>
            <a:r>
              <a:rPr lang="en-US" sz="1800" dirty="0">
                <a:solidFill>
                  <a:schemeClr val="tx1"/>
                </a:solidFill>
              </a:rPr>
              <a:t>For pp, </a:t>
            </a:r>
            <a:r>
              <a:rPr lang="en-US" sz="1800" dirty="0" err="1">
                <a:solidFill>
                  <a:schemeClr val="tx1"/>
                </a:solidFill>
              </a:rPr>
              <a:t>pA</a:t>
            </a:r>
            <a:r>
              <a:rPr lang="en-US" sz="1800" dirty="0">
                <a:solidFill>
                  <a:schemeClr val="tx1"/>
                </a:solidFill>
              </a:rPr>
              <a:t> and AA collisions</a:t>
            </a:r>
          </a:p>
          <a:p>
            <a:pPr marL="285750" indent="-285750">
              <a:buFont typeface="Wingdings" panose="05000000000000000000" pitchFamily="2" charset="2"/>
              <a:buChar char="q"/>
            </a:pPr>
            <a:r>
              <a:rPr lang="en-US" sz="1800" dirty="0">
                <a:solidFill>
                  <a:schemeClr val="tx1"/>
                </a:solidFill>
              </a:rPr>
              <a:t>In LHE, HEPMC format – can be interfaced with Pythia, Herwig, …</a:t>
            </a:r>
          </a:p>
          <a:p>
            <a:pPr marL="285750" indent="-285750">
              <a:buFont typeface="Wingdings" panose="05000000000000000000" pitchFamily="2" charset="2"/>
              <a:buChar char="q"/>
            </a:pPr>
            <a:r>
              <a:rPr lang="en-US" sz="1800" dirty="0">
                <a:solidFill>
                  <a:schemeClr val="tx1"/>
                </a:solidFill>
              </a:rPr>
              <a:t>Applies Structure Function calculation: parameterizes all physics that goes on in the</a:t>
            </a:r>
          </a:p>
          <a:p>
            <a:r>
              <a:rPr lang="el-GR" sz="1800" dirty="0">
                <a:solidFill>
                  <a:schemeClr val="tx1"/>
                </a:solidFill>
              </a:rPr>
              <a:t>γ</a:t>
            </a:r>
            <a:r>
              <a:rPr lang="en-US" sz="1800" dirty="0" err="1">
                <a:solidFill>
                  <a:schemeClr val="tx1"/>
                </a:solidFill>
              </a:rPr>
              <a:t>p→X</a:t>
            </a:r>
            <a:r>
              <a:rPr lang="en-US" sz="1800" dirty="0">
                <a:solidFill>
                  <a:schemeClr val="tx1"/>
                </a:solidFill>
              </a:rPr>
              <a:t> vertex and uses precisely measured q/g PDFs from DIS data → get precision x, Q²</a:t>
            </a:r>
          </a:p>
          <a:p>
            <a:r>
              <a:rPr lang="en-US" sz="1800" dirty="0">
                <a:solidFill>
                  <a:schemeClr val="tx1"/>
                </a:solidFill>
              </a:rPr>
              <a:t>for photon.</a:t>
            </a:r>
          </a:p>
          <a:p>
            <a:pPr marL="285750" indent="-285750">
              <a:buFont typeface="Wingdings" panose="05000000000000000000" pitchFamily="2" charset="2"/>
              <a:buChar char="q"/>
            </a:pPr>
            <a:r>
              <a:rPr lang="en-US" sz="1800" dirty="0">
                <a:solidFill>
                  <a:schemeClr val="tx1"/>
                </a:solidFill>
              </a:rPr>
              <a:t>Used in numerous LHC and </a:t>
            </a:r>
            <a:r>
              <a:rPr lang="en-US" sz="1800" dirty="0" err="1">
                <a:solidFill>
                  <a:schemeClr val="tx1"/>
                </a:solidFill>
              </a:rPr>
              <a:t>Tevatron</a:t>
            </a:r>
            <a:r>
              <a:rPr lang="en-US" sz="1800" dirty="0">
                <a:solidFill>
                  <a:schemeClr val="tx1"/>
                </a:solidFill>
              </a:rPr>
              <a:t> data analyses</a:t>
            </a:r>
          </a:p>
          <a:p>
            <a:pPr marL="285750" indent="-285750">
              <a:buFont typeface="Wingdings" panose="05000000000000000000" pitchFamily="2" charset="2"/>
              <a:buChar char="q"/>
            </a:pPr>
            <a:endParaRPr lang="en-US" sz="1800" dirty="0">
              <a:solidFill>
                <a:schemeClr val="tx1"/>
              </a:solidFill>
            </a:endParaRPr>
          </a:p>
          <a:p>
            <a:pPr marL="285750" indent="-285750">
              <a:buFont typeface="Wingdings" panose="05000000000000000000" pitchFamily="2" charset="2"/>
              <a:buChar char="q"/>
            </a:pPr>
            <a:r>
              <a:rPr lang="en-US" sz="1800" dirty="0">
                <a:solidFill>
                  <a:schemeClr val="tx1"/>
                </a:solidFill>
              </a:rPr>
              <a:t>E.g. photon-photon CEP</a:t>
            </a:r>
          </a:p>
          <a:p>
            <a:pPr marL="285750" indent="-285750">
              <a:buFont typeface="Wingdings" panose="05000000000000000000" pitchFamily="2" charset="2"/>
              <a:buChar char="q"/>
            </a:pPr>
            <a:endParaRPr lang="en-US" sz="1800" dirty="0">
              <a:solidFill>
                <a:schemeClr val="tx1"/>
              </a:solidFill>
            </a:endParaRPr>
          </a:p>
          <a:p>
            <a:pPr marL="285750" indent="-285750">
              <a:buFont typeface="Wingdings" panose="05000000000000000000" pitchFamily="2" charset="2"/>
              <a:buChar char="q"/>
            </a:pPr>
            <a:endParaRPr lang="en-US" sz="1800" dirty="0">
              <a:solidFill>
                <a:schemeClr val="tx1"/>
              </a:solidFill>
            </a:endParaRPr>
          </a:p>
          <a:p>
            <a:pPr marL="285750" indent="-285750">
              <a:buFont typeface="Wingdings" panose="05000000000000000000" pitchFamily="2" charset="2"/>
              <a:buChar char="q"/>
            </a:pPr>
            <a:endParaRPr lang="en-US" sz="1800" dirty="0">
              <a:solidFill>
                <a:schemeClr val="tx1"/>
              </a:solidFill>
            </a:endParaRPr>
          </a:p>
          <a:p>
            <a:pPr marL="285750" indent="-285750">
              <a:buFont typeface="Wingdings" panose="05000000000000000000" pitchFamily="2" charset="2"/>
              <a:buChar char="q"/>
            </a:pPr>
            <a:endParaRPr lang="en-US" sz="1800" dirty="0">
              <a:solidFill>
                <a:schemeClr val="tx1"/>
              </a:solidFill>
            </a:endParaRPr>
          </a:p>
          <a:p>
            <a:pPr marL="285750" indent="-285750">
              <a:buFont typeface="Wingdings" panose="05000000000000000000" pitchFamily="2" charset="2"/>
              <a:buChar char="q"/>
            </a:pPr>
            <a:endParaRPr lang="en-US" sz="1800" dirty="0">
              <a:solidFill>
                <a:schemeClr val="tx1"/>
              </a:solidFill>
            </a:endParaRPr>
          </a:p>
          <a:p>
            <a:pPr marL="285750" indent="-285750">
              <a:buFont typeface="Wingdings" panose="05000000000000000000" pitchFamily="2" charset="2"/>
              <a:buChar char="q"/>
            </a:pPr>
            <a:endParaRPr lang="en-US" sz="1800" dirty="0">
              <a:solidFill>
                <a:schemeClr val="tx1"/>
              </a:solidFill>
            </a:endParaRPr>
          </a:p>
          <a:p>
            <a:pPr marL="285750" indent="-285750">
              <a:buFont typeface="Wingdings" panose="05000000000000000000" pitchFamily="2" charset="2"/>
              <a:buChar char="q"/>
            </a:pPr>
            <a:endParaRPr lang="en-US" sz="1800" dirty="0">
              <a:solidFill>
                <a:schemeClr val="tx1"/>
              </a:solidFill>
            </a:endParaRPr>
          </a:p>
          <a:p>
            <a:pPr marL="285750" indent="-285750">
              <a:buFont typeface="Wingdings" panose="05000000000000000000" pitchFamily="2" charset="2"/>
              <a:buChar char="q"/>
            </a:pPr>
            <a:r>
              <a:rPr lang="en-US" sz="1800" dirty="0">
                <a:solidFill>
                  <a:schemeClr val="tx1"/>
                </a:solidFill>
              </a:rPr>
              <a:t>All are elastic. </a:t>
            </a:r>
            <a:r>
              <a:rPr lang="en-US" sz="1800" dirty="0" err="1">
                <a:solidFill>
                  <a:schemeClr val="tx1"/>
                </a:solidFill>
              </a:rPr>
              <a:t>SuperChic</a:t>
            </a:r>
            <a:r>
              <a:rPr lang="en-US" sz="1800" dirty="0">
                <a:solidFill>
                  <a:schemeClr val="tx1"/>
                </a:solidFill>
              </a:rPr>
              <a:t> 4 provides Single-Dissociation (SD) and Double-Dissociation</a:t>
            </a:r>
          </a:p>
          <a:p>
            <a:r>
              <a:rPr lang="en-US" sz="1800" dirty="0">
                <a:solidFill>
                  <a:schemeClr val="tx1"/>
                </a:solidFill>
              </a:rPr>
              <a:t>(DD) to </a:t>
            </a:r>
            <a:r>
              <a:rPr lang="en-US" sz="1800" dirty="0" err="1">
                <a:solidFill>
                  <a:schemeClr val="tx1"/>
                </a:solidFill>
              </a:rPr>
              <a:t>dilepton</a:t>
            </a:r>
            <a:r>
              <a:rPr lang="en-US" sz="1800" dirty="0">
                <a:solidFill>
                  <a:schemeClr val="tx1"/>
                </a:solidFill>
              </a:rPr>
              <a:t> production. SD/DD to other processes to be implemented soon. </a:t>
            </a:r>
          </a:p>
        </p:txBody>
      </p:sp>
      <p:pic>
        <p:nvPicPr>
          <p:cNvPr id="7" name="Obrázek 6"/>
          <p:cNvPicPr>
            <a:picLocks noChangeAspect="1"/>
          </p:cNvPicPr>
          <p:nvPr/>
        </p:nvPicPr>
        <p:blipFill>
          <a:blip r:embed="rId2"/>
          <a:stretch>
            <a:fillRect/>
          </a:stretch>
        </p:blipFill>
        <p:spPr>
          <a:xfrm>
            <a:off x="127241" y="4301371"/>
            <a:ext cx="2088768" cy="1279462"/>
          </a:xfrm>
          <a:prstGeom prst="rect">
            <a:avLst/>
          </a:prstGeom>
        </p:spPr>
      </p:pic>
      <p:pic>
        <p:nvPicPr>
          <p:cNvPr id="8" name="Obrázek 7"/>
          <p:cNvPicPr>
            <a:picLocks noChangeAspect="1"/>
          </p:cNvPicPr>
          <p:nvPr/>
        </p:nvPicPr>
        <p:blipFill>
          <a:blip r:embed="rId3"/>
          <a:stretch>
            <a:fillRect/>
          </a:stretch>
        </p:blipFill>
        <p:spPr>
          <a:xfrm>
            <a:off x="7845247" y="4126498"/>
            <a:ext cx="2061420" cy="1673310"/>
          </a:xfrm>
          <a:prstGeom prst="rect">
            <a:avLst/>
          </a:prstGeom>
        </p:spPr>
      </p:pic>
      <p:pic>
        <p:nvPicPr>
          <p:cNvPr id="9" name="Obrázek 8"/>
          <p:cNvPicPr>
            <a:picLocks noChangeAspect="1"/>
          </p:cNvPicPr>
          <p:nvPr/>
        </p:nvPicPr>
        <p:blipFill>
          <a:blip r:embed="rId4"/>
          <a:stretch>
            <a:fillRect/>
          </a:stretch>
        </p:blipFill>
        <p:spPr>
          <a:xfrm>
            <a:off x="3994352" y="4120161"/>
            <a:ext cx="2105280" cy="1585816"/>
          </a:xfrm>
          <a:prstGeom prst="rect">
            <a:avLst/>
          </a:prstGeom>
        </p:spPr>
      </p:pic>
      <p:pic>
        <p:nvPicPr>
          <p:cNvPr id="10" name="Obrázek 9"/>
          <p:cNvPicPr>
            <a:picLocks noChangeAspect="1"/>
          </p:cNvPicPr>
          <p:nvPr/>
        </p:nvPicPr>
        <p:blipFill>
          <a:blip r:embed="rId5"/>
          <a:stretch>
            <a:fillRect/>
          </a:stretch>
        </p:blipFill>
        <p:spPr>
          <a:xfrm>
            <a:off x="6019278" y="4053721"/>
            <a:ext cx="1798260" cy="1684246"/>
          </a:xfrm>
          <a:prstGeom prst="rect">
            <a:avLst/>
          </a:prstGeom>
        </p:spPr>
      </p:pic>
      <p:pic>
        <p:nvPicPr>
          <p:cNvPr id="11" name="Obrázek 10"/>
          <p:cNvPicPr>
            <a:picLocks noChangeAspect="1"/>
          </p:cNvPicPr>
          <p:nvPr/>
        </p:nvPicPr>
        <p:blipFill>
          <a:blip r:embed="rId6"/>
          <a:stretch>
            <a:fillRect/>
          </a:stretch>
        </p:blipFill>
        <p:spPr>
          <a:xfrm>
            <a:off x="2216009" y="4181968"/>
            <a:ext cx="1831800" cy="1518267"/>
          </a:xfrm>
          <a:prstGeom prst="rect">
            <a:avLst/>
          </a:prstGeom>
        </p:spPr>
      </p:pic>
      <p:pic>
        <p:nvPicPr>
          <p:cNvPr id="12" name="Obrázek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686" y="6374571"/>
            <a:ext cx="2060571" cy="483429"/>
          </a:xfrm>
          <a:prstGeom prst="rect">
            <a:avLst/>
          </a:prstGeom>
        </p:spPr>
      </p:pic>
      <p:sp>
        <p:nvSpPr>
          <p:cNvPr id="3" name="Zástupný symbol pro číslo snímku 2"/>
          <p:cNvSpPr>
            <a:spLocks noGrp="1"/>
          </p:cNvSpPr>
          <p:nvPr>
            <p:ph type="sldNum" sz="quarter" idx="12"/>
          </p:nvPr>
        </p:nvSpPr>
        <p:spPr/>
        <p:txBody>
          <a:bodyPr/>
          <a:lstStyle/>
          <a:p>
            <a:pPr>
              <a:defRPr/>
            </a:pPr>
            <a:fld id="{7F85D29B-CEBA-48ED-BF7C-3DA92537335C}" type="slidenum">
              <a:rPr lang="fr-CH" altLang="en-US" smtClean="0"/>
              <a:pPr>
                <a:defRPr/>
              </a:pPr>
              <a:t>117</a:t>
            </a:fld>
            <a:r>
              <a:rPr lang="fr-CH" altLang="en-US"/>
              <a:t> </a:t>
            </a:r>
            <a:endParaRPr lang="fr-FR" altLang="en-US"/>
          </a:p>
        </p:txBody>
      </p:sp>
    </p:spTree>
    <p:extLst>
      <p:ext uri="{BB962C8B-B14F-4D97-AF65-F5344CB8AC3E}">
        <p14:creationId xmlns:p14="http://schemas.microsoft.com/office/powerpoint/2010/main" val="250151673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66775" y="78178"/>
            <a:ext cx="8382000" cy="514350"/>
          </a:xfrm>
        </p:spPr>
        <p:txBody>
          <a:bodyPr/>
          <a:lstStyle/>
          <a:p>
            <a:r>
              <a:rPr lang="en-US" dirty="0"/>
              <a:t>SUPERCHIC 4</a:t>
            </a:r>
          </a:p>
        </p:txBody>
      </p:sp>
      <p:sp>
        <p:nvSpPr>
          <p:cNvPr id="4" name="Zástupný symbol pro zápatí 3"/>
          <p:cNvSpPr>
            <a:spLocks noGrp="1"/>
          </p:cNvSpPr>
          <p:nvPr>
            <p:ph type="ftr" sz="quarter" idx="11"/>
          </p:nvPr>
        </p:nvSpPr>
        <p:spPr>
          <a:xfrm>
            <a:off x="2514600" y="6534150"/>
            <a:ext cx="7010400" cy="323850"/>
          </a:xfrm>
        </p:spPr>
        <p:txBody>
          <a:bodyPr/>
          <a:lstStyle/>
          <a:p>
            <a:pPr>
              <a:defRPr/>
            </a:pPr>
            <a:r>
              <a:rPr lang="en-US">
                <a:solidFill>
                  <a:srgbClr val="006600"/>
                </a:solidFill>
              </a:rPr>
              <a:t>Marek Taševský                        FZU seminar: Exclusivity as a road to New Physics</a:t>
            </a:r>
            <a:endParaRPr lang="fr-FR" i="1" dirty="0">
              <a:solidFill>
                <a:srgbClr val="006600"/>
              </a:solidFill>
            </a:endParaRPr>
          </a:p>
        </p:txBody>
      </p:sp>
      <mc:AlternateContent xmlns:mc="http://schemas.openxmlformats.org/markup-compatibility/2006" xmlns:a14="http://schemas.microsoft.com/office/drawing/2010/main">
        <mc:Choice Requires="a14">
          <p:sp>
            <p:nvSpPr>
              <p:cNvPr id="6" name="TextovéPole 5"/>
              <p:cNvSpPr txBox="1"/>
              <p:nvPr/>
            </p:nvSpPr>
            <p:spPr>
              <a:xfrm>
                <a:off x="368855" y="729845"/>
                <a:ext cx="9655720" cy="3845092"/>
              </a:xfrm>
              <a:prstGeom prst="rect">
                <a:avLst/>
              </a:prstGeom>
              <a:noFill/>
            </p:spPr>
            <p:txBody>
              <a:bodyPr wrap="none" rtlCol="0">
                <a:spAutoFit/>
              </a:bodyPr>
              <a:lstStyle/>
              <a:p>
                <a:r>
                  <a:rPr lang="en-US" dirty="0">
                    <a:solidFill>
                      <a:schemeClr val="tx1"/>
                    </a:solidFill>
                  </a:rPr>
                  <a:t>Based on modern Structure Function approach (gives precision photon </a:t>
                </a:r>
                <a:r>
                  <a:rPr lang="en-US" dirty="0">
                    <a:solidFill>
                      <a:schemeClr val="tx1"/>
                    </a:solidFill>
                    <a:latin typeface="Cambria Math" panose="02040503050406030204" pitchFamily="18" charset="0"/>
                    <a:ea typeface="Cambria Math" panose="02040503050406030204" pitchFamily="18" charset="0"/>
                  </a:rPr>
                  <a:t>x</a:t>
                </a:r>
                <a:r>
                  <a:rPr lang="en-US" dirty="0">
                    <a:solidFill>
                      <a:schemeClr val="tx1"/>
                    </a:solidFill>
                  </a:rPr>
                  <a:t>, </a:t>
                </a:r>
                <a14:m>
                  <m:oMath xmlns:m="http://schemas.openxmlformats.org/officeDocument/2006/math">
                    <m:sSup>
                      <m:sSupPr>
                        <m:ctrlPr>
                          <a:rPr lang="en-US" i="1" smtClean="0">
                            <a:solidFill>
                              <a:schemeClr val="tx1"/>
                            </a:solidFill>
                            <a:latin typeface="Cambria Math" panose="02040503050406030204" pitchFamily="18" charset="0"/>
                          </a:rPr>
                        </m:ctrlPr>
                      </m:sSupPr>
                      <m:e>
                        <m:r>
                          <a:rPr lang="en-US" b="0" i="1" smtClean="0">
                            <a:solidFill>
                              <a:schemeClr val="tx1"/>
                            </a:solidFill>
                            <a:latin typeface="Cambria Math" panose="02040503050406030204" pitchFamily="18" charset="0"/>
                          </a:rPr>
                          <m:t>𝑄</m:t>
                        </m:r>
                      </m:e>
                      <m:sup>
                        <m:r>
                          <a:rPr lang="en-US" b="0" i="1" smtClean="0">
                            <a:solidFill>
                              <a:schemeClr val="tx1"/>
                            </a:solidFill>
                            <a:latin typeface="Cambria Math" panose="02040503050406030204" pitchFamily="18" charset="0"/>
                          </a:rPr>
                          <m:t>2</m:t>
                        </m:r>
                      </m:sup>
                    </m:sSup>
                  </m:oMath>
                </a14:m>
                <a:r>
                  <a:rPr lang="en-US" dirty="0">
                    <a:solidFill>
                      <a:schemeClr val="tx1"/>
                    </a:solidFill>
                  </a:rPr>
                  <a:t>) – uniquely suited to </a:t>
                </a:r>
              </a:p>
              <a:p>
                <a:r>
                  <a:rPr lang="en-US" dirty="0">
                    <a:solidFill>
                      <a:schemeClr val="tx1"/>
                    </a:solidFill>
                  </a:rPr>
                  <a:t>deal with situation where we ask for limited hadronic activity / intact protons in photon interactions.</a:t>
                </a:r>
              </a:p>
              <a:p>
                <a:endParaRPr lang="en-US" dirty="0">
                  <a:solidFill>
                    <a:schemeClr val="tx1"/>
                  </a:solidFill>
                </a:endParaRPr>
              </a:p>
              <a:p>
                <a:r>
                  <a:rPr lang="en-US" dirty="0" err="1">
                    <a:solidFill>
                      <a:schemeClr val="tx1"/>
                    </a:solidFill>
                  </a:rPr>
                  <a:t>SuperChic</a:t>
                </a:r>
                <a:r>
                  <a:rPr lang="en-US" dirty="0">
                    <a:solidFill>
                      <a:schemeClr val="tx1"/>
                    </a:solidFill>
                  </a:rPr>
                  <a:t> 4 generates (semi)-exclusive </a:t>
                </a:r>
                <a:r>
                  <a:rPr lang="en-US" dirty="0" err="1">
                    <a:solidFill>
                      <a:schemeClr val="tx1"/>
                    </a:solidFill>
                  </a:rPr>
                  <a:t>dilepton</a:t>
                </a:r>
                <a:r>
                  <a:rPr lang="en-US" dirty="0">
                    <a:solidFill>
                      <a:schemeClr val="tx1"/>
                    </a:solidFill>
                  </a:rPr>
                  <a:t> events and interfaces to Pythia for showering /</a:t>
                </a:r>
              </a:p>
              <a:p>
                <a:r>
                  <a:rPr lang="en-US" dirty="0" err="1">
                    <a:solidFill>
                      <a:schemeClr val="tx1"/>
                    </a:solidFill>
                  </a:rPr>
                  <a:t>hadronization</a:t>
                </a:r>
                <a:r>
                  <a:rPr lang="en-US" dirty="0">
                    <a:solidFill>
                      <a:schemeClr val="tx1"/>
                    </a:solidFill>
                  </a:rPr>
                  <a:t> of dissociated system:</a:t>
                </a:r>
              </a:p>
              <a:p>
                <a:r>
                  <a:rPr lang="en-US" dirty="0">
                    <a:solidFill>
                      <a:schemeClr val="tx1"/>
                    </a:solidFill>
                  </a:rPr>
                  <a:t>                                                                                                             Showering: take LO </a:t>
                </a:r>
                <a:r>
                  <a:rPr lang="en-US" dirty="0" err="1">
                    <a:solidFill>
                      <a:schemeClr val="tx1"/>
                    </a:solidFill>
                  </a:rPr>
                  <a:t>q→q</a:t>
                </a:r>
                <a:r>
                  <a:rPr lang="el-GR" dirty="0">
                    <a:solidFill>
                      <a:schemeClr val="tx1"/>
                    </a:solidFill>
                  </a:rPr>
                  <a:t>γ</a:t>
                </a:r>
                <a:r>
                  <a:rPr lang="en-US" dirty="0">
                    <a:solidFill>
                      <a:schemeClr val="tx1"/>
                    </a:solidFill>
                  </a:rPr>
                  <a:t> vertex</a:t>
                </a:r>
              </a:p>
              <a:p>
                <a:r>
                  <a:rPr lang="en-US" dirty="0">
                    <a:solidFill>
                      <a:schemeClr val="tx1"/>
                    </a:solidFill>
                  </a:rPr>
                  <a:t>                                                                                                             and generate outgoing quark acc.</a:t>
                </a:r>
              </a:p>
              <a:p>
                <a:r>
                  <a:rPr lang="en-US" dirty="0">
                    <a:solidFill>
                      <a:schemeClr val="tx1"/>
                    </a:solidFill>
                  </a:rPr>
                  <a:t>                                                                                                             to momentum conservation,   </a:t>
                </a:r>
              </a:p>
              <a:p>
                <a:r>
                  <a:rPr lang="en-US" dirty="0">
                    <a:solidFill>
                      <a:schemeClr val="tx1"/>
                    </a:solidFill>
                  </a:rPr>
                  <a:t>                                                                                                             preserving photon 4-momentum  </a:t>
                </a:r>
              </a:p>
              <a:p>
                <a:endParaRPr lang="en-US" dirty="0">
                  <a:solidFill>
                    <a:schemeClr val="tx1"/>
                  </a:solidFill>
                </a:endParaRPr>
              </a:p>
              <a:p>
                <a:endParaRPr lang="en-US" dirty="0">
                  <a:solidFill>
                    <a:schemeClr val="tx1"/>
                  </a:solidFill>
                </a:endParaRPr>
              </a:p>
              <a:p>
                <a:r>
                  <a:rPr lang="en-US" dirty="0">
                    <a:solidFill>
                      <a:schemeClr val="tx1"/>
                    </a:solidFill>
                  </a:rPr>
                  <a:t>Then simply impose veto at particle level after passing to Pythia.</a:t>
                </a:r>
              </a:p>
              <a:p>
                <a:endParaRPr lang="en-US" dirty="0">
                  <a:solidFill>
                    <a:schemeClr val="tx1"/>
                  </a:solidFill>
                </a:endParaRPr>
              </a:p>
              <a:p>
                <a:r>
                  <a:rPr lang="en-US" dirty="0">
                    <a:solidFill>
                      <a:schemeClr val="tx1"/>
                    </a:solidFill>
                  </a:rPr>
                  <a:t>Survival factor </a:t>
                </a:r>
                <a14:m>
                  <m:oMath xmlns:m="http://schemas.openxmlformats.org/officeDocument/2006/math">
                    <m:sSup>
                      <m:sSupPr>
                        <m:ctrlPr>
                          <a:rPr lang="en-US" i="1" smtClean="0">
                            <a:solidFill>
                              <a:schemeClr val="tx1"/>
                            </a:solidFill>
                            <a:latin typeface="Cambria Math" panose="02040503050406030204" pitchFamily="18" charset="0"/>
                          </a:rPr>
                        </m:ctrlPr>
                      </m:sSupPr>
                      <m:e>
                        <m:r>
                          <a:rPr lang="en-US" b="0" i="1" smtClean="0">
                            <a:solidFill>
                              <a:schemeClr val="tx1"/>
                            </a:solidFill>
                            <a:latin typeface="Cambria Math" panose="02040503050406030204" pitchFamily="18" charset="0"/>
                          </a:rPr>
                          <m:t>𝑆</m:t>
                        </m:r>
                      </m:e>
                      <m:sup>
                        <m:r>
                          <a:rPr lang="en-US" b="0" i="1" smtClean="0">
                            <a:solidFill>
                              <a:schemeClr val="tx1"/>
                            </a:solidFill>
                            <a:latin typeface="Cambria Math" panose="02040503050406030204" pitchFamily="18" charset="0"/>
                          </a:rPr>
                          <m:t>2</m:t>
                        </m:r>
                      </m:sup>
                    </m:sSup>
                  </m:oMath>
                </a14:m>
                <a:r>
                  <a:rPr lang="en-US" dirty="0">
                    <a:solidFill>
                      <a:schemeClr val="tx1"/>
                    </a:solidFill>
                  </a:rPr>
                  <a:t> = probability of no additional inelastic hadron-hadron interactions</a:t>
                </a:r>
              </a:p>
              <a:p>
                <a:endParaRPr lang="en-US" dirty="0"/>
              </a:p>
            </p:txBody>
          </p:sp>
        </mc:Choice>
        <mc:Fallback xmlns="">
          <p:sp>
            <p:nvSpPr>
              <p:cNvPr id="6" name="TextovéPole 5"/>
              <p:cNvSpPr txBox="1">
                <a:spLocks noRot="1" noChangeAspect="1" noMove="1" noResize="1" noEditPoints="1" noAdjustHandles="1" noChangeArrowheads="1" noChangeShapeType="1" noTextEdit="1"/>
              </p:cNvSpPr>
              <p:nvPr/>
            </p:nvSpPr>
            <p:spPr>
              <a:xfrm>
                <a:off x="368855" y="729845"/>
                <a:ext cx="9655720" cy="3845092"/>
              </a:xfrm>
              <a:prstGeom prst="rect">
                <a:avLst/>
              </a:prstGeom>
              <a:blipFill>
                <a:blip r:embed="rId2"/>
                <a:stretch>
                  <a:fillRect l="-379" t="-635"/>
                </a:stretch>
              </a:blipFill>
            </p:spPr>
            <p:txBody>
              <a:bodyPr/>
              <a:lstStyle/>
              <a:p>
                <a:r>
                  <a:rPr lang="en-US">
                    <a:noFill/>
                  </a:rPr>
                  <a:t> </a:t>
                </a:r>
              </a:p>
            </p:txBody>
          </p:sp>
        </mc:Fallback>
      </mc:AlternateContent>
      <p:pic>
        <p:nvPicPr>
          <p:cNvPr id="7" name="Obrázek 6"/>
          <p:cNvPicPr>
            <a:picLocks noChangeAspect="1"/>
          </p:cNvPicPr>
          <p:nvPr/>
        </p:nvPicPr>
        <p:blipFill>
          <a:blip r:embed="rId3"/>
          <a:stretch>
            <a:fillRect/>
          </a:stretch>
        </p:blipFill>
        <p:spPr>
          <a:xfrm>
            <a:off x="4119096" y="1877110"/>
            <a:ext cx="2470608" cy="1604988"/>
          </a:xfrm>
          <a:prstGeom prst="rect">
            <a:avLst/>
          </a:prstGeom>
        </p:spPr>
      </p:pic>
      <p:pic>
        <p:nvPicPr>
          <p:cNvPr id="8" name="Obrázek 7"/>
          <p:cNvPicPr>
            <a:picLocks noChangeAspect="1"/>
          </p:cNvPicPr>
          <p:nvPr/>
        </p:nvPicPr>
        <p:blipFill>
          <a:blip r:embed="rId4"/>
          <a:stretch>
            <a:fillRect/>
          </a:stretch>
        </p:blipFill>
        <p:spPr>
          <a:xfrm>
            <a:off x="705637" y="4517658"/>
            <a:ext cx="1728600" cy="1917133"/>
          </a:xfrm>
          <a:prstGeom prst="rect">
            <a:avLst/>
          </a:prstGeom>
        </p:spPr>
      </p:pic>
      <p:pic>
        <p:nvPicPr>
          <p:cNvPr id="9" name="Obrázek 8"/>
          <p:cNvPicPr>
            <a:picLocks noChangeAspect="1"/>
          </p:cNvPicPr>
          <p:nvPr/>
        </p:nvPicPr>
        <p:blipFill>
          <a:blip r:embed="rId5"/>
          <a:stretch>
            <a:fillRect/>
          </a:stretch>
        </p:blipFill>
        <p:spPr>
          <a:xfrm>
            <a:off x="3408775" y="4620191"/>
            <a:ext cx="1787940" cy="1634710"/>
          </a:xfrm>
          <a:prstGeom prst="rect">
            <a:avLst/>
          </a:prstGeom>
        </p:spPr>
      </p:pic>
      <p:pic>
        <p:nvPicPr>
          <p:cNvPr id="10" name="Obrázek 9"/>
          <p:cNvPicPr>
            <a:picLocks noChangeAspect="1"/>
          </p:cNvPicPr>
          <p:nvPr/>
        </p:nvPicPr>
        <p:blipFill>
          <a:blip r:embed="rId6"/>
          <a:stretch>
            <a:fillRect/>
          </a:stretch>
        </p:blipFill>
        <p:spPr>
          <a:xfrm>
            <a:off x="2574145" y="4236224"/>
            <a:ext cx="3457200" cy="334533"/>
          </a:xfrm>
          <a:prstGeom prst="rect">
            <a:avLst/>
          </a:prstGeom>
        </p:spPr>
      </p:pic>
      <mc:AlternateContent xmlns:mc="http://schemas.openxmlformats.org/markup-compatibility/2006" xmlns:a14="http://schemas.microsoft.com/office/drawing/2010/main">
        <mc:Choice Requires="a14">
          <p:sp>
            <p:nvSpPr>
              <p:cNvPr id="11" name="TextovéPole 10"/>
              <p:cNvSpPr txBox="1"/>
              <p:nvPr/>
            </p:nvSpPr>
            <p:spPr>
              <a:xfrm>
                <a:off x="5638800" y="4712254"/>
                <a:ext cx="4277133" cy="1823897"/>
              </a:xfrm>
              <a:prstGeom prst="rect">
                <a:avLst/>
              </a:prstGeom>
              <a:noFill/>
            </p:spPr>
            <p:txBody>
              <a:bodyPr wrap="none" rtlCol="0">
                <a:spAutoFit/>
              </a:bodyPr>
              <a:lstStyle/>
              <a:p>
                <a:pPr marL="285750" indent="-285750">
                  <a:buFont typeface="Wingdings" panose="05000000000000000000" pitchFamily="2" charset="2"/>
                  <a:buChar char="§"/>
                </a:pPr>
                <a:r>
                  <a:rPr lang="en-US" dirty="0">
                    <a:solidFill>
                      <a:schemeClr val="tx1"/>
                    </a:solidFill>
                  </a:rPr>
                  <a:t>Depends on </a:t>
                </a:r>
                <a14:m>
                  <m:oMath xmlns:m="http://schemas.openxmlformats.org/officeDocument/2006/math">
                    <m:sSup>
                      <m:sSupPr>
                        <m:ctrlPr>
                          <a:rPr lang="en-US" i="1" smtClean="0">
                            <a:solidFill>
                              <a:schemeClr val="tx1"/>
                            </a:solidFill>
                            <a:latin typeface="Cambria Math" panose="02040503050406030204" pitchFamily="18" charset="0"/>
                          </a:rPr>
                        </m:ctrlPr>
                      </m:sSupPr>
                      <m:e>
                        <m:r>
                          <a:rPr lang="en-US" i="1" smtClean="0">
                            <a:solidFill>
                              <a:schemeClr val="tx1"/>
                            </a:solidFill>
                            <a:latin typeface="Cambria Math" panose="02040503050406030204" pitchFamily="18" charset="0"/>
                            <a:ea typeface="Cambria Math" panose="02040503050406030204" pitchFamily="18" charset="0"/>
                          </a:rPr>
                          <m:t>𝜎</m:t>
                        </m:r>
                      </m:e>
                      <m:sup>
                        <m:r>
                          <a:rPr lang="en-US" b="0" i="1" smtClean="0">
                            <a:solidFill>
                              <a:schemeClr val="tx1"/>
                            </a:solidFill>
                            <a:latin typeface="Cambria Math" panose="02040503050406030204" pitchFamily="18" charset="0"/>
                          </a:rPr>
                          <m:t>𝑖𝑛𝑒𝑙</m:t>
                        </m:r>
                        <m:r>
                          <a:rPr lang="en-US" b="0" i="1" smtClean="0">
                            <a:solidFill>
                              <a:schemeClr val="tx1"/>
                            </a:solidFill>
                            <a:latin typeface="Cambria Math" panose="02040503050406030204" pitchFamily="18" charset="0"/>
                          </a:rPr>
                          <m:t> </m:t>
                        </m:r>
                      </m:sup>
                    </m:sSup>
                  </m:oMath>
                </a14:m>
                <a:r>
                  <a:rPr lang="en-US" dirty="0">
                    <a:solidFill>
                      <a:schemeClr val="tx1"/>
                    </a:solidFill>
                  </a:rPr>
                  <a:t>in soft regime, so on</a:t>
                </a:r>
              </a:p>
              <a:p>
                <a:r>
                  <a:rPr lang="en-US" dirty="0">
                    <a:solidFill>
                      <a:schemeClr val="tx1"/>
                    </a:solidFill>
                  </a:rPr>
                  <a:t>understanding of </a:t>
                </a:r>
                <a:r>
                  <a:rPr lang="en-US" dirty="0" err="1">
                    <a:solidFill>
                      <a:schemeClr val="tx1"/>
                    </a:solidFill>
                  </a:rPr>
                  <a:t>proton+strong</a:t>
                </a:r>
                <a:r>
                  <a:rPr lang="en-US" dirty="0">
                    <a:solidFill>
                      <a:schemeClr val="tx1"/>
                    </a:solidFill>
                  </a:rPr>
                  <a:t> interactions</a:t>
                </a:r>
              </a:p>
              <a:p>
                <a:r>
                  <a:rPr lang="en-US" dirty="0">
                    <a:solidFill>
                      <a:schemeClr val="tx1"/>
                    </a:solidFill>
                  </a:rPr>
                  <a:t>in non-perturbative regime. </a:t>
                </a:r>
              </a:p>
              <a:p>
                <a:pPr marL="285750" indent="-285750">
                  <a:buFont typeface="Wingdings" panose="05000000000000000000" pitchFamily="2" charset="2"/>
                  <a:buChar char="§"/>
                </a:pPr>
                <a:r>
                  <a:rPr lang="en-US" dirty="0">
                    <a:solidFill>
                      <a:schemeClr val="tx1"/>
                    </a:solidFill>
                  </a:rPr>
                  <a:t>Phenomenological model tuned on wealth</a:t>
                </a:r>
              </a:p>
              <a:p>
                <a:r>
                  <a:rPr lang="en-US" dirty="0">
                    <a:solidFill>
                      <a:schemeClr val="tx1"/>
                    </a:solidFill>
                  </a:rPr>
                  <a:t>of elastic and inelastic data. </a:t>
                </a:r>
              </a:p>
              <a:p>
                <a:pPr marL="285750" indent="-285750">
                  <a:buFont typeface="Wingdings" panose="05000000000000000000" pitchFamily="2" charset="2"/>
                  <a:buChar char="§"/>
                </a:pPr>
                <a:r>
                  <a:rPr lang="en-US" dirty="0">
                    <a:solidFill>
                      <a:schemeClr val="tx1"/>
                    </a:solidFill>
                  </a:rPr>
                  <a:t>Depends on type of process (EL/SD/DD)</a:t>
                </a:r>
              </a:p>
              <a:p>
                <a:r>
                  <a:rPr lang="en-US" dirty="0">
                    <a:solidFill>
                      <a:schemeClr val="tx1"/>
                    </a:solidFill>
                  </a:rPr>
                  <a:t>and precise kinematics.</a:t>
                </a:r>
              </a:p>
            </p:txBody>
          </p:sp>
        </mc:Choice>
        <mc:Fallback xmlns="">
          <p:sp>
            <p:nvSpPr>
              <p:cNvPr id="11" name="TextovéPole 10"/>
              <p:cNvSpPr txBox="1">
                <a:spLocks noRot="1" noChangeAspect="1" noMove="1" noResize="1" noEditPoints="1" noAdjustHandles="1" noChangeArrowheads="1" noChangeShapeType="1" noTextEdit="1"/>
              </p:cNvSpPr>
              <p:nvPr/>
            </p:nvSpPr>
            <p:spPr>
              <a:xfrm>
                <a:off x="5638800" y="4712254"/>
                <a:ext cx="4277133" cy="1823897"/>
              </a:xfrm>
              <a:prstGeom prst="rect">
                <a:avLst/>
              </a:prstGeom>
              <a:blipFill>
                <a:blip r:embed="rId7"/>
                <a:stretch>
                  <a:fillRect l="-712" t="-334" b="-3679"/>
                </a:stretch>
              </a:blipFill>
            </p:spPr>
            <p:txBody>
              <a:bodyPr/>
              <a:lstStyle/>
              <a:p>
                <a:r>
                  <a:rPr lang="en-US">
                    <a:noFill/>
                  </a:rPr>
                  <a:t> </a:t>
                </a:r>
              </a:p>
            </p:txBody>
          </p:sp>
        </mc:Fallback>
      </mc:AlternateContent>
      <p:sp>
        <p:nvSpPr>
          <p:cNvPr id="12" name="Šipka doprava 11"/>
          <p:cNvSpPr/>
          <p:nvPr/>
        </p:nvSpPr>
        <p:spPr bwMode="auto">
          <a:xfrm>
            <a:off x="2571346" y="5324883"/>
            <a:ext cx="936294" cy="257386"/>
          </a:xfrm>
          <a:prstGeom prst="rightArrow">
            <a:avLst/>
          </a:prstGeom>
          <a:solidFill>
            <a:srgbClr val="C00000"/>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rgbClr val="0000CC"/>
              </a:solidFill>
              <a:effectLst/>
              <a:latin typeface="Arial" charset="0"/>
            </a:endParaRPr>
          </a:p>
        </p:txBody>
      </p:sp>
      <p:pic>
        <p:nvPicPr>
          <p:cNvPr id="13" name="Obrázek 12"/>
          <p:cNvPicPr>
            <a:picLocks noChangeAspect="1"/>
          </p:cNvPicPr>
          <p:nvPr/>
        </p:nvPicPr>
        <p:blipFill>
          <a:blip r:embed="rId8"/>
          <a:stretch>
            <a:fillRect/>
          </a:stretch>
        </p:blipFill>
        <p:spPr>
          <a:xfrm>
            <a:off x="7239000" y="2974526"/>
            <a:ext cx="1780200" cy="739833"/>
          </a:xfrm>
          <a:prstGeom prst="rect">
            <a:avLst/>
          </a:prstGeom>
        </p:spPr>
      </p:pic>
      <p:pic>
        <p:nvPicPr>
          <p:cNvPr id="14" name="Obrázek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686" y="6374571"/>
            <a:ext cx="2060571" cy="483429"/>
          </a:xfrm>
          <a:prstGeom prst="rect">
            <a:avLst/>
          </a:prstGeom>
        </p:spPr>
      </p:pic>
      <p:sp>
        <p:nvSpPr>
          <p:cNvPr id="3" name="Zástupný symbol pro číslo snímku 2"/>
          <p:cNvSpPr>
            <a:spLocks noGrp="1"/>
          </p:cNvSpPr>
          <p:nvPr>
            <p:ph type="sldNum" sz="quarter" idx="12"/>
          </p:nvPr>
        </p:nvSpPr>
        <p:spPr/>
        <p:txBody>
          <a:bodyPr/>
          <a:lstStyle/>
          <a:p>
            <a:pPr>
              <a:defRPr/>
            </a:pPr>
            <a:fld id="{7F85D29B-CEBA-48ED-BF7C-3DA92537335C}" type="slidenum">
              <a:rPr lang="fr-CH" altLang="en-US" smtClean="0"/>
              <a:pPr>
                <a:defRPr/>
              </a:pPr>
              <a:t>118</a:t>
            </a:fld>
            <a:r>
              <a:rPr lang="fr-CH" altLang="en-US"/>
              <a:t> </a:t>
            </a:r>
            <a:endParaRPr lang="fr-FR" altLang="en-US"/>
          </a:p>
        </p:txBody>
      </p:sp>
    </p:spTree>
    <p:extLst>
      <p:ext uri="{BB962C8B-B14F-4D97-AF65-F5344CB8AC3E}">
        <p14:creationId xmlns:p14="http://schemas.microsoft.com/office/powerpoint/2010/main" val="5284057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Nadpis 1"/>
              <p:cNvSpPr>
                <a:spLocks noGrp="1"/>
              </p:cNvSpPr>
              <p:nvPr>
                <p:ph type="title"/>
              </p:nvPr>
            </p:nvSpPr>
            <p:spPr/>
            <p:txBody>
              <a:bodyPr/>
              <a:lstStyle/>
              <a:p>
                <a:r>
                  <a:rPr lang="en-US" dirty="0"/>
                  <a:t>SUPERCHIC 4: (Semi)-Exclusive </a:t>
                </a:r>
                <a14:m>
                  <m:oMath xmlns:m="http://schemas.openxmlformats.org/officeDocument/2006/math">
                    <m:sSup>
                      <m:sSupPr>
                        <m:ctrlPr>
                          <a:rPr lang="en-US" i="1" smtClean="0">
                            <a:latin typeface="Cambria Math" panose="02040503050406030204" pitchFamily="18" charset="0"/>
                          </a:rPr>
                        </m:ctrlPr>
                      </m:sSupPr>
                      <m:e>
                        <m:r>
                          <a:rPr lang="en-US" b="1" i="1" smtClean="0">
                            <a:latin typeface="Cambria Math" panose="02040503050406030204" pitchFamily="18" charset="0"/>
                          </a:rPr>
                          <m:t>𝒍</m:t>
                        </m:r>
                      </m:e>
                      <m:sup>
                        <m:r>
                          <a:rPr lang="en-US" b="1" i="1" smtClean="0">
                            <a:latin typeface="Cambria Math" panose="02040503050406030204" pitchFamily="18" charset="0"/>
                          </a:rPr>
                          <m:t>+</m:t>
                        </m:r>
                      </m:sup>
                    </m:sSup>
                    <m:sSup>
                      <m:sSupPr>
                        <m:ctrlPr>
                          <a:rPr lang="en-US" i="1" smtClean="0">
                            <a:latin typeface="Cambria Math" panose="02040503050406030204" pitchFamily="18" charset="0"/>
                          </a:rPr>
                        </m:ctrlPr>
                      </m:sSupPr>
                      <m:e>
                        <m:r>
                          <a:rPr lang="en-US" b="1" i="1" smtClean="0">
                            <a:latin typeface="Cambria Math" panose="02040503050406030204" pitchFamily="18" charset="0"/>
                          </a:rPr>
                          <m:t>𝒍</m:t>
                        </m:r>
                      </m:e>
                      <m:sup>
                        <m:r>
                          <a:rPr lang="en-US" b="1" i="1" smtClean="0">
                            <a:latin typeface="Cambria Math" panose="02040503050406030204" pitchFamily="18" charset="0"/>
                          </a:rPr>
                          <m:t>−</m:t>
                        </m:r>
                      </m:sup>
                    </m:sSup>
                  </m:oMath>
                </a14:m>
                <a:r>
                  <a:rPr lang="en-US" dirty="0"/>
                  <a:t> </a:t>
                </a:r>
              </a:p>
            </p:txBody>
          </p:sp>
        </mc:Choice>
        <mc:Fallback xmlns="">
          <p:sp>
            <p:nvSpPr>
              <p:cNvPr id="2" name="Nadpis 1"/>
              <p:cNvSpPr>
                <a:spLocks noGrp="1" noRot="1" noChangeAspect="1" noMove="1" noResize="1" noEditPoints="1" noAdjustHandles="1" noChangeArrowheads="1" noChangeShapeType="1" noTextEdit="1"/>
              </p:cNvSpPr>
              <p:nvPr>
                <p:ph type="title"/>
              </p:nvPr>
            </p:nvSpPr>
            <p:spPr>
              <a:blipFill>
                <a:blip r:embed="rId2"/>
                <a:stretch>
                  <a:fillRect t="-21429" b="-46429"/>
                </a:stretch>
              </a:blipFill>
            </p:spPr>
            <p:txBody>
              <a:bodyPr/>
              <a:lstStyle/>
              <a:p>
                <a:r>
                  <a:rPr lang="en-US">
                    <a:noFill/>
                  </a:rPr>
                  <a:t> </a:t>
                </a:r>
              </a:p>
            </p:txBody>
          </p:sp>
        </mc:Fallback>
      </mc:AlternateContent>
      <p:sp>
        <p:nvSpPr>
          <p:cNvPr id="4" name="Zástupný symbol pro zápatí 3"/>
          <p:cNvSpPr>
            <a:spLocks noGrp="1"/>
          </p:cNvSpPr>
          <p:nvPr>
            <p:ph type="ftr" sz="quarter" idx="11"/>
          </p:nvPr>
        </p:nvSpPr>
        <p:spPr/>
        <p:txBody>
          <a:bodyPr/>
          <a:lstStyle/>
          <a:p>
            <a:pPr>
              <a:defRPr/>
            </a:pPr>
            <a:r>
              <a:rPr lang="en-US">
                <a:solidFill>
                  <a:srgbClr val="006600"/>
                </a:solidFill>
              </a:rPr>
              <a:t>Marek Taševský                        FZU seminar: Exclusivity as a road to New Physics</a:t>
            </a:r>
            <a:endParaRPr lang="fr-FR" i="1" dirty="0">
              <a:solidFill>
                <a:srgbClr val="006600"/>
              </a:solidFill>
            </a:endParaRPr>
          </a:p>
        </p:txBody>
      </p:sp>
      <mc:AlternateContent xmlns:mc="http://schemas.openxmlformats.org/markup-compatibility/2006" xmlns:a14="http://schemas.microsoft.com/office/drawing/2010/main">
        <mc:Choice Requires="a14">
          <p:sp>
            <p:nvSpPr>
              <p:cNvPr id="3" name="TextovéPole 2"/>
              <p:cNvSpPr txBox="1"/>
              <p:nvPr/>
            </p:nvSpPr>
            <p:spPr>
              <a:xfrm>
                <a:off x="152400" y="915949"/>
                <a:ext cx="9276514" cy="5632311"/>
              </a:xfrm>
              <a:prstGeom prst="rect">
                <a:avLst/>
              </a:prstGeom>
              <a:noFill/>
            </p:spPr>
            <p:txBody>
              <a:bodyPr wrap="none" rtlCol="0">
                <a:spAutoFit/>
              </a:bodyPr>
              <a:lstStyle/>
              <a:p>
                <a:pPr marL="285750" indent="-285750">
                  <a:buFont typeface="Arial" panose="020B0604020202020204" pitchFamily="34" charset="0"/>
                  <a:buChar char="•"/>
                </a:pPr>
                <a:r>
                  <a:rPr lang="en-US" sz="1800" dirty="0">
                    <a:solidFill>
                      <a:schemeClr val="tx1"/>
                    </a:solidFill>
                  </a:rPr>
                  <a:t>Basic observable: fraction of events that pass </a:t>
                </a:r>
              </a:p>
              <a:p>
                <a:r>
                  <a:rPr lang="en-US" sz="1800" dirty="0">
                    <a:solidFill>
                      <a:schemeClr val="tx1"/>
                    </a:solidFill>
                  </a:rPr>
                  <a:t>     veto on additional particles in certain region</a:t>
                </a:r>
              </a:p>
              <a:p>
                <a:endParaRPr lang="en-US" sz="1800" dirty="0">
                  <a:solidFill>
                    <a:schemeClr val="tx1"/>
                  </a:solidFill>
                </a:endParaRPr>
              </a:p>
              <a:p>
                <a:pPr marL="285750" indent="-285750">
                  <a:buFont typeface="Arial" panose="020B0604020202020204" pitchFamily="34" charset="0"/>
                  <a:buChar char="•"/>
                </a:pPr>
                <a:r>
                  <a:rPr lang="en-US" sz="1800" dirty="0">
                    <a:solidFill>
                      <a:schemeClr val="tx1"/>
                    </a:solidFill>
                  </a:rPr>
                  <a:t>Very relevant experimentally: e.g. in selection of</a:t>
                </a:r>
              </a:p>
              <a:p>
                <a:r>
                  <a:rPr lang="en-US" sz="1800" dirty="0">
                    <a:solidFill>
                      <a:schemeClr val="tx1"/>
                    </a:solidFill>
                  </a:rPr>
                  <a:t>     exclusive events without proton tagging. </a:t>
                </a:r>
              </a:p>
              <a:p>
                <a:endParaRPr lang="en-US" sz="1800" dirty="0">
                  <a:solidFill>
                    <a:schemeClr val="tx1"/>
                  </a:solidFill>
                </a:endParaRPr>
              </a:p>
              <a:p>
                <a:r>
                  <a:rPr lang="en-US" sz="1800" dirty="0">
                    <a:solidFill>
                      <a:schemeClr val="tx1"/>
                    </a:solidFill>
                  </a:rPr>
                  <a:t>     Example: z-vertex veto: no additional tracks (so |</a:t>
                </a:r>
                <a:r>
                  <a:rPr lang="el-GR" sz="1800" dirty="0">
                    <a:solidFill>
                      <a:schemeClr val="tx1"/>
                    </a:solidFill>
                  </a:rPr>
                  <a:t>η</a:t>
                </a:r>
                <a:r>
                  <a:rPr lang="en-US" sz="1800" dirty="0">
                    <a:solidFill>
                      <a:schemeClr val="tx1"/>
                    </a:solidFill>
                  </a:rPr>
                  <a:t>|&lt;2.5) in region |</a:t>
                </a:r>
                <a14:m>
                  <m:oMath xmlns:m="http://schemas.openxmlformats.org/officeDocument/2006/math">
                    <m:sSub>
                      <m:sSubPr>
                        <m:ctrlPr>
                          <a:rPr lang="en-US" sz="1800" i="1" smtClean="0">
                            <a:solidFill>
                              <a:schemeClr val="tx1"/>
                            </a:solidFill>
                            <a:latin typeface="Cambria Math" panose="02040503050406030204" pitchFamily="18" charset="0"/>
                          </a:rPr>
                        </m:ctrlPr>
                      </m:sSubPr>
                      <m:e>
                        <m:r>
                          <a:rPr lang="en-US" sz="1800" b="0" i="1" smtClean="0">
                            <a:solidFill>
                              <a:schemeClr val="tx1"/>
                            </a:solidFill>
                            <a:latin typeface="Cambria Math" panose="02040503050406030204" pitchFamily="18" charset="0"/>
                          </a:rPr>
                          <m:t>𝑧</m:t>
                        </m:r>
                      </m:e>
                      <m:sub>
                        <m:r>
                          <a:rPr lang="en-US" sz="1800" b="0" i="1" smtClean="0">
                            <a:solidFill>
                              <a:schemeClr val="tx1"/>
                            </a:solidFill>
                            <a:latin typeface="Cambria Math" panose="02040503050406030204" pitchFamily="18" charset="0"/>
                          </a:rPr>
                          <m:t>𝑣𝑡𝑥</m:t>
                        </m:r>
                      </m:sub>
                    </m:sSub>
                  </m:oMath>
                </a14:m>
                <a:r>
                  <a:rPr lang="en-US" sz="1800" dirty="0">
                    <a:solidFill>
                      <a:schemeClr val="tx1"/>
                    </a:solidFill>
                  </a:rPr>
                  <a:t> - </a:t>
                </a:r>
                <a14:m>
                  <m:oMath xmlns:m="http://schemas.openxmlformats.org/officeDocument/2006/math">
                    <m:sSub>
                      <m:sSubPr>
                        <m:ctrlPr>
                          <a:rPr lang="en-US" sz="1800" i="1" smtClean="0">
                            <a:solidFill>
                              <a:schemeClr val="tx1"/>
                            </a:solidFill>
                            <a:latin typeface="Cambria Math" panose="02040503050406030204" pitchFamily="18" charset="0"/>
                          </a:rPr>
                        </m:ctrlPr>
                      </m:sSubPr>
                      <m:e>
                        <m:r>
                          <a:rPr lang="en-US" sz="1800" b="0" i="1" smtClean="0">
                            <a:solidFill>
                              <a:schemeClr val="tx1"/>
                            </a:solidFill>
                            <a:latin typeface="Cambria Math" panose="02040503050406030204" pitchFamily="18" charset="0"/>
                          </a:rPr>
                          <m:t>𝑧</m:t>
                        </m:r>
                      </m:e>
                      <m:sub>
                        <m:r>
                          <a:rPr lang="en-US" sz="1800" b="0" i="1" smtClean="0">
                            <a:solidFill>
                              <a:schemeClr val="tx1"/>
                            </a:solidFill>
                            <a:latin typeface="Cambria Math" panose="02040503050406030204" pitchFamily="18" charset="0"/>
                          </a:rPr>
                          <m:t>𝑡𝑟𝑘</m:t>
                        </m:r>
                      </m:sub>
                    </m:sSub>
                  </m:oMath>
                </a14:m>
                <a:r>
                  <a:rPr lang="en-US" sz="1800" dirty="0">
                    <a:solidFill>
                      <a:schemeClr val="tx1"/>
                    </a:solidFill>
                  </a:rPr>
                  <a:t>| &lt; 1 mm. </a:t>
                </a:r>
              </a:p>
              <a:p>
                <a:endParaRPr lang="en-US" sz="1800" dirty="0">
                  <a:solidFill>
                    <a:schemeClr val="tx1"/>
                  </a:solidFill>
                </a:endParaRPr>
              </a:p>
              <a:p>
                <a:r>
                  <a:rPr lang="en-US" sz="1800" dirty="0">
                    <a:solidFill>
                      <a:schemeClr val="tx1"/>
                    </a:solidFill>
                  </a:rPr>
                  <a:t>     Like in </a:t>
                </a:r>
              </a:p>
              <a:p>
                <a:endParaRPr lang="en-US" sz="1800" dirty="0">
                  <a:solidFill>
                    <a:schemeClr val="tx1"/>
                  </a:solidFill>
                </a:endParaRPr>
              </a:p>
              <a:p>
                <a:endParaRPr lang="en-US" sz="1800" dirty="0">
                  <a:solidFill>
                    <a:schemeClr val="tx1"/>
                  </a:solidFill>
                </a:endParaRPr>
              </a:p>
              <a:p>
                <a:endParaRPr lang="en-US" sz="1800" dirty="0">
                  <a:solidFill>
                    <a:schemeClr val="tx1"/>
                  </a:solidFill>
                </a:endParaRPr>
              </a:p>
              <a:p>
                <a:endParaRPr lang="en-US" sz="1800" dirty="0">
                  <a:solidFill>
                    <a:schemeClr val="tx1"/>
                  </a:solidFill>
                </a:endParaRPr>
              </a:p>
              <a:p>
                <a:endParaRPr lang="en-US" sz="1800" dirty="0">
                  <a:solidFill>
                    <a:schemeClr val="tx1"/>
                  </a:solidFill>
                </a:endParaRPr>
              </a:p>
              <a:p>
                <a:endParaRPr lang="en-US" sz="1800" dirty="0">
                  <a:solidFill>
                    <a:schemeClr val="tx1"/>
                  </a:solidFill>
                </a:endParaRPr>
              </a:p>
              <a:p>
                <a:r>
                  <a:rPr lang="en-US" sz="1800" dirty="0">
                    <a:solidFill>
                      <a:schemeClr val="tx1"/>
                    </a:solidFill>
                  </a:rPr>
                  <a:t>BUT: events where proton dissociation is outside the veto region pass this requirement!</a:t>
                </a:r>
              </a:p>
              <a:p>
                <a:endParaRPr lang="en-US" sz="1800" dirty="0">
                  <a:solidFill>
                    <a:schemeClr val="tx1"/>
                  </a:solidFill>
                </a:endParaRPr>
              </a:p>
              <a:p>
                <a:r>
                  <a:rPr lang="en-US" sz="1800" dirty="0">
                    <a:solidFill>
                      <a:schemeClr val="tx1"/>
                    </a:solidFill>
                  </a:rPr>
                  <a:t>Proton-dissociation background reduced by the cut on </a:t>
                </a:r>
                <a:r>
                  <a:rPr lang="en-US" sz="1800" dirty="0" err="1">
                    <a:solidFill>
                      <a:schemeClr val="tx1"/>
                    </a:solidFill>
                  </a:rPr>
                  <a:t>dilepton</a:t>
                </a:r>
                <a:r>
                  <a:rPr lang="en-US" sz="1800" dirty="0">
                    <a:solidFill>
                      <a:schemeClr val="tx1"/>
                    </a:solidFill>
                  </a:rPr>
                  <a:t> </a:t>
                </a:r>
                <a14:m>
                  <m:oMath xmlns:m="http://schemas.openxmlformats.org/officeDocument/2006/math">
                    <m:sSub>
                      <m:sSubPr>
                        <m:ctrlPr>
                          <a:rPr lang="en-US" sz="1800" i="1" smtClean="0">
                            <a:solidFill>
                              <a:schemeClr val="tx1"/>
                            </a:solidFill>
                            <a:latin typeface="Cambria Math" panose="02040503050406030204" pitchFamily="18" charset="0"/>
                          </a:rPr>
                        </m:ctrlPr>
                      </m:sSubPr>
                      <m:e>
                        <m:r>
                          <a:rPr lang="en-US" sz="1800" b="0" i="1" smtClean="0">
                            <a:solidFill>
                              <a:schemeClr val="tx1"/>
                            </a:solidFill>
                            <a:latin typeface="Cambria Math" panose="02040503050406030204" pitchFamily="18" charset="0"/>
                          </a:rPr>
                          <m:t>𝑝</m:t>
                        </m:r>
                      </m:e>
                      <m:sub>
                        <m:r>
                          <a:rPr lang="en-US" sz="1800" b="0" i="1" smtClean="0">
                            <a:solidFill>
                              <a:schemeClr val="tx1"/>
                            </a:solidFill>
                            <a:latin typeface="Cambria Math" panose="02040503050406030204" pitchFamily="18" charset="0"/>
                          </a:rPr>
                          <m:t>𝑇</m:t>
                        </m:r>
                      </m:sub>
                    </m:sSub>
                  </m:oMath>
                </a14:m>
                <a:r>
                  <a:rPr lang="en-US" sz="1800" dirty="0">
                    <a:solidFill>
                      <a:schemeClr val="tx1"/>
                    </a:solidFill>
                  </a:rPr>
                  <a:t> and the exclusive</a:t>
                </a:r>
              </a:p>
              <a:p>
                <a:r>
                  <a:rPr lang="en-US" sz="1800" dirty="0">
                    <a:solidFill>
                      <a:schemeClr val="tx1"/>
                    </a:solidFill>
                  </a:rPr>
                  <a:t>signal extracted by subtracting SD and DD backgrounds using outdated models.  </a:t>
                </a:r>
              </a:p>
              <a:p>
                <a:r>
                  <a:rPr lang="en-US" sz="1800" dirty="0" err="1">
                    <a:solidFill>
                      <a:schemeClr val="tx1"/>
                    </a:solidFill>
                  </a:rPr>
                  <a:t>SuperChic</a:t>
                </a:r>
                <a:r>
                  <a:rPr lang="en-US" sz="1800" dirty="0">
                    <a:solidFill>
                      <a:schemeClr val="tx1"/>
                    </a:solidFill>
                  </a:rPr>
                  <a:t> 4 provides more exact and more inclusive modelling. </a:t>
                </a:r>
              </a:p>
            </p:txBody>
          </p:sp>
        </mc:Choice>
        <mc:Fallback xmlns="">
          <p:sp>
            <p:nvSpPr>
              <p:cNvPr id="3" name="TextovéPole 2"/>
              <p:cNvSpPr txBox="1">
                <a:spLocks noRot="1" noChangeAspect="1" noMove="1" noResize="1" noEditPoints="1" noAdjustHandles="1" noChangeArrowheads="1" noChangeShapeType="1" noTextEdit="1"/>
              </p:cNvSpPr>
              <p:nvPr/>
            </p:nvSpPr>
            <p:spPr>
              <a:xfrm>
                <a:off x="152400" y="915949"/>
                <a:ext cx="9276514" cy="5632311"/>
              </a:xfrm>
              <a:prstGeom prst="rect">
                <a:avLst/>
              </a:prstGeom>
              <a:blipFill>
                <a:blip r:embed="rId3"/>
                <a:stretch>
                  <a:fillRect l="-526" t="-541" b="-758"/>
                </a:stretch>
              </a:blipFill>
            </p:spPr>
            <p:txBody>
              <a:bodyPr/>
              <a:lstStyle/>
              <a:p>
                <a:r>
                  <a:rPr lang="en-US">
                    <a:noFill/>
                  </a:rPr>
                  <a:t> </a:t>
                </a:r>
              </a:p>
            </p:txBody>
          </p:sp>
        </mc:Fallback>
      </mc:AlternateContent>
      <p:pic>
        <p:nvPicPr>
          <p:cNvPr id="6" name="Obrázek 5"/>
          <p:cNvPicPr>
            <a:picLocks noChangeAspect="1"/>
          </p:cNvPicPr>
          <p:nvPr/>
        </p:nvPicPr>
        <p:blipFill>
          <a:blip r:embed="rId4"/>
          <a:stretch>
            <a:fillRect/>
          </a:stretch>
        </p:blipFill>
        <p:spPr>
          <a:xfrm>
            <a:off x="5882059" y="748100"/>
            <a:ext cx="3467520" cy="1304680"/>
          </a:xfrm>
          <a:prstGeom prst="rect">
            <a:avLst/>
          </a:prstGeom>
        </p:spPr>
      </p:pic>
      <p:pic>
        <p:nvPicPr>
          <p:cNvPr id="7" name="Obrázek 6"/>
          <p:cNvPicPr>
            <a:picLocks noChangeAspect="1"/>
          </p:cNvPicPr>
          <p:nvPr/>
        </p:nvPicPr>
        <p:blipFill>
          <a:blip r:embed="rId5"/>
          <a:stretch>
            <a:fillRect/>
          </a:stretch>
        </p:blipFill>
        <p:spPr>
          <a:xfrm>
            <a:off x="1905000" y="3114959"/>
            <a:ext cx="7740001" cy="1505400"/>
          </a:xfrm>
          <a:prstGeom prst="rect">
            <a:avLst/>
          </a:prstGeom>
        </p:spPr>
      </p:pic>
      <p:pic>
        <p:nvPicPr>
          <p:cNvPr id="8" name="Obrázek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86" y="6374571"/>
            <a:ext cx="2060571" cy="483429"/>
          </a:xfrm>
          <a:prstGeom prst="rect">
            <a:avLst/>
          </a:prstGeom>
        </p:spPr>
      </p:pic>
      <p:sp>
        <p:nvSpPr>
          <p:cNvPr id="9" name="Zástupný symbol pro číslo snímku 8"/>
          <p:cNvSpPr>
            <a:spLocks noGrp="1"/>
          </p:cNvSpPr>
          <p:nvPr>
            <p:ph type="sldNum" sz="quarter" idx="12"/>
          </p:nvPr>
        </p:nvSpPr>
        <p:spPr/>
        <p:txBody>
          <a:bodyPr/>
          <a:lstStyle/>
          <a:p>
            <a:pPr>
              <a:defRPr/>
            </a:pPr>
            <a:fld id="{7F85D29B-CEBA-48ED-BF7C-3DA92537335C}" type="slidenum">
              <a:rPr lang="fr-CH" altLang="en-US" smtClean="0"/>
              <a:pPr>
                <a:defRPr/>
              </a:pPr>
              <a:t>119</a:t>
            </a:fld>
            <a:r>
              <a:rPr lang="fr-CH" altLang="en-US"/>
              <a:t> </a:t>
            </a:r>
            <a:endParaRPr lang="fr-FR" altLang="en-US"/>
          </a:p>
        </p:txBody>
      </p:sp>
    </p:spTree>
    <p:extLst>
      <p:ext uri="{BB962C8B-B14F-4D97-AF65-F5344CB8AC3E}">
        <p14:creationId xmlns:p14="http://schemas.microsoft.com/office/powerpoint/2010/main" val="21003117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8CE5E99-918B-1E44-56E4-CE46FC291AC4}"/>
              </a:ext>
            </a:extLst>
          </p:cNvPr>
          <p:cNvSpPr>
            <a:spLocks noGrp="1"/>
          </p:cNvSpPr>
          <p:nvPr>
            <p:ph type="title"/>
          </p:nvPr>
        </p:nvSpPr>
        <p:spPr/>
        <p:txBody>
          <a:bodyPr/>
          <a:lstStyle/>
          <a:p>
            <a:r>
              <a:rPr lang="en-US" dirty="0"/>
              <a:t>Forward physics </a:t>
            </a:r>
            <a:r>
              <a:rPr lang="en-US" dirty="0">
                <a:cs typeface="Arial" panose="020B0604020202020204" pitchFamily="34" charset="0"/>
              </a:rPr>
              <a:t>→ New physics</a:t>
            </a:r>
            <a:endParaRPr lang="cs-CZ" dirty="0"/>
          </a:p>
        </p:txBody>
      </p:sp>
      <p:sp>
        <p:nvSpPr>
          <p:cNvPr id="5" name="Zástupný symbol pro zápatí 4">
            <a:extLst>
              <a:ext uri="{FF2B5EF4-FFF2-40B4-BE49-F238E27FC236}">
                <a16:creationId xmlns:a16="http://schemas.microsoft.com/office/drawing/2014/main" id="{6A812899-372D-4914-9EA6-13A6769365B3}"/>
              </a:ext>
            </a:extLst>
          </p:cNvPr>
          <p:cNvSpPr>
            <a:spLocks noGrp="1"/>
          </p:cNvSpPr>
          <p:nvPr>
            <p:ph type="ftr" sz="quarter" idx="11"/>
          </p:nvPr>
        </p:nvSpPr>
        <p:spPr/>
        <p:txBody>
          <a:bodyPr/>
          <a:lstStyle/>
          <a:p>
            <a:pPr>
              <a:defRPr/>
            </a:pPr>
            <a:r>
              <a:rPr lang="en-US"/>
              <a:t>Marek Taševský                        FZU seminar: Exclusivity as a road to New Physics</a:t>
            </a:r>
            <a:endParaRPr lang="fr-FR" i="1">
              <a:solidFill>
                <a:srgbClr val="006666"/>
              </a:solidFill>
            </a:endParaRPr>
          </a:p>
        </p:txBody>
      </p:sp>
      <p:sp>
        <p:nvSpPr>
          <p:cNvPr id="6" name="Zástupný symbol pro číslo snímku 5">
            <a:extLst>
              <a:ext uri="{FF2B5EF4-FFF2-40B4-BE49-F238E27FC236}">
                <a16:creationId xmlns:a16="http://schemas.microsoft.com/office/drawing/2014/main" id="{7BF847E3-E1F7-AD5A-CEBB-3EC300945406}"/>
              </a:ext>
            </a:extLst>
          </p:cNvPr>
          <p:cNvSpPr>
            <a:spLocks noGrp="1"/>
          </p:cNvSpPr>
          <p:nvPr>
            <p:ph type="sldNum" sz="quarter" idx="12"/>
          </p:nvPr>
        </p:nvSpPr>
        <p:spPr/>
        <p:txBody>
          <a:bodyPr/>
          <a:lstStyle/>
          <a:p>
            <a:pPr>
              <a:defRPr/>
            </a:pPr>
            <a:fld id="{7F85D29B-CEBA-48ED-BF7C-3DA92537335C}" type="slidenum">
              <a:rPr lang="fr-CH" altLang="en-US" smtClean="0"/>
              <a:pPr>
                <a:defRPr/>
              </a:pPr>
              <a:t>12</a:t>
            </a:fld>
            <a:r>
              <a:rPr lang="fr-CH" altLang="en-US"/>
              <a:t> </a:t>
            </a:r>
            <a:endParaRPr lang="fr-FR" altLang="en-US"/>
          </a:p>
        </p:txBody>
      </p:sp>
      <p:pic>
        <p:nvPicPr>
          <p:cNvPr id="8" name="Obrázek 7">
            <a:extLst>
              <a:ext uri="{FF2B5EF4-FFF2-40B4-BE49-F238E27FC236}">
                <a16:creationId xmlns:a16="http://schemas.microsoft.com/office/drawing/2014/main" id="{E6BF8835-A572-36BA-EE50-F47AF55A2EAF}"/>
              </a:ext>
            </a:extLst>
          </p:cNvPr>
          <p:cNvPicPr>
            <a:picLocks noChangeAspect="1"/>
          </p:cNvPicPr>
          <p:nvPr/>
        </p:nvPicPr>
        <p:blipFill>
          <a:blip r:embed="rId2"/>
          <a:stretch>
            <a:fillRect/>
          </a:stretch>
        </p:blipFill>
        <p:spPr>
          <a:xfrm>
            <a:off x="598714" y="672856"/>
            <a:ext cx="8708571" cy="5752495"/>
          </a:xfrm>
          <a:prstGeom prst="rect">
            <a:avLst/>
          </a:prstGeom>
        </p:spPr>
      </p:pic>
      <p:sp>
        <p:nvSpPr>
          <p:cNvPr id="7" name="TextovéPole 6">
            <a:extLst>
              <a:ext uri="{FF2B5EF4-FFF2-40B4-BE49-F238E27FC236}">
                <a16:creationId xmlns:a16="http://schemas.microsoft.com/office/drawing/2014/main" id="{48CBF286-AA32-98CB-A250-0D12E18B6AAD}"/>
              </a:ext>
            </a:extLst>
          </p:cNvPr>
          <p:cNvSpPr txBox="1"/>
          <p:nvPr/>
        </p:nvSpPr>
        <p:spPr>
          <a:xfrm>
            <a:off x="228600" y="6400800"/>
            <a:ext cx="1641475" cy="338554"/>
          </a:xfrm>
          <a:prstGeom prst="rect">
            <a:avLst/>
          </a:prstGeom>
          <a:solidFill>
            <a:srgbClr val="FFFF99"/>
          </a:solidFill>
          <a:ln w="9525">
            <a:solidFill>
              <a:schemeClr val="tx1"/>
            </a:solidFill>
          </a:ln>
        </p:spPr>
        <p:txBody>
          <a:bodyPr wrap="none" rtlCol="0">
            <a:spAutoFit/>
          </a:bodyPr>
          <a:lstStyle/>
          <a:p>
            <a:r>
              <a:rPr lang="en-US" dirty="0">
                <a:solidFill>
                  <a:schemeClr val="tx1"/>
                </a:solidFill>
              </a:rPr>
              <a:t>Slide by F. Kling</a:t>
            </a:r>
            <a:endParaRPr lang="cs-CZ" dirty="0">
              <a:solidFill>
                <a:schemeClr val="tx1"/>
              </a:solidFill>
            </a:endParaRPr>
          </a:p>
        </p:txBody>
      </p:sp>
    </p:spTree>
    <p:extLst>
      <p:ext uri="{BB962C8B-B14F-4D97-AF65-F5344CB8AC3E}">
        <p14:creationId xmlns:p14="http://schemas.microsoft.com/office/powerpoint/2010/main" val="218508941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SUPERCHIC 4: Results</a:t>
            </a:r>
          </a:p>
        </p:txBody>
      </p:sp>
      <p:sp>
        <p:nvSpPr>
          <p:cNvPr id="4" name="Zástupný symbol pro zápatí 3"/>
          <p:cNvSpPr>
            <a:spLocks noGrp="1"/>
          </p:cNvSpPr>
          <p:nvPr>
            <p:ph type="ftr" sz="quarter" idx="11"/>
          </p:nvPr>
        </p:nvSpPr>
        <p:spPr/>
        <p:txBody>
          <a:bodyPr/>
          <a:lstStyle/>
          <a:p>
            <a:pPr>
              <a:defRPr/>
            </a:pPr>
            <a:r>
              <a:rPr lang="en-US">
                <a:solidFill>
                  <a:srgbClr val="006600"/>
                </a:solidFill>
              </a:rPr>
              <a:t>Marek Taševský                        FZU seminar: Exclusivity as a road to New Physics</a:t>
            </a:r>
            <a:endParaRPr lang="fr-FR" i="1" dirty="0">
              <a:solidFill>
                <a:srgbClr val="006600"/>
              </a:solidFill>
            </a:endParaRPr>
          </a:p>
        </p:txBody>
      </p:sp>
      <p:pic>
        <p:nvPicPr>
          <p:cNvPr id="6" name="Obrázek 5"/>
          <p:cNvPicPr>
            <a:picLocks noChangeAspect="1"/>
          </p:cNvPicPr>
          <p:nvPr/>
        </p:nvPicPr>
        <p:blipFill>
          <a:blip r:embed="rId2"/>
          <a:stretch>
            <a:fillRect/>
          </a:stretch>
        </p:blipFill>
        <p:spPr>
          <a:xfrm>
            <a:off x="358449" y="875653"/>
            <a:ext cx="4183470" cy="2545027"/>
          </a:xfrm>
          <a:prstGeom prst="rect">
            <a:avLst/>
          </a:prstGeom>
        </p:spPr>
      </p:pic>
      <mc:AlternateContent xmlns:mc="http://schemas.openxmlformats.org/markup-compatibility/2006" xmlns:a14="http://schemas.microsoft.com/office/drawing/2010/main">
        <mc:Choice Requires="a14">
          <p:sp>
            <p:nvSpPr>
              <p:cNvPr id="7" name="TextovéPole 6"/>
              <p:cNvSpPr txBox="1"/>
              <p:nvPr/>
            </p:nvSpPr>
            <p:spPr>
              <a:xfrm>
                <a:off x="4639159" y="907002"/>
                <a:ext cx="4757008" cy="1200329"/>
              </a:xfrm>
              <a:prstGeom prst="rect">
                <a:avLst/>
              </a:prstGeom>
              <a:noFill/>
            </p:spPr>
            <p:txBody>
              <a:bodyPr wrap="none" rtlCol="0">
                <a:spAutoFit/>
              </a:bodyPr>
              <a:lstStyle/>
              <a:p>
                <a14:m>
                  <m:oMath xmlns:m="http://schemas.openxmlformats.org/officeDocument/2006/math">
                    <m:sSup>
                      <m:sSupPr>
                        <m:ctrlPr>
                          <a:rPr lang="en-US" sz="1800" i="1" smtClean="0">
                            <a:solidFill>
                              <a:schemeClr val="tx1"/>
                            </a:solidFill>
                            <a:latin typeface="Cambria Math" panose="02040503050406030204" pitchFamily="18" charset="0"/>
                          </a:rPr>
                        </m:ctrlPr>
                      </m:sSupPr>
                      <m:e>
                        <m:r>
                          <a:rPr lang="en-US" sz="1800" b="0" i="1" smtClean="0">
                            <a:solidFill>
                              <a:schemeClr val="tx1"/>
                            </a:solidFill>
                            <a:latin typeface="Cambria Math" panose="02040503050406030204" pitchFamily="18" charset="0"/>
                          </a:rPr>
                          <m:t>𝑆</m:t>
                        </m:r>
                      </m:e>
                      <m:sup>
                        <m:r>
                          <a:rPr lang="en-US" sz="1800" b="0" i="1" smtClean="0">
                            <a:solidFill>
                              <a:schemeClr val="tx1"/>
                            </a:solidFill>
                            <a:latin typeface="Cambria Math" panose="02040503050406030204" pitchFamily="18" charset="0"/>
                          </a:rPr>
                          <m:t>2</m:t>
                        </m:r>
                      </m:sup>
                    </m:sSup>
                    <m:r>
                      <a:rPr lang="en-US" sz="1800" b="0" i="1" smtClean="0">
                        <a:solidFill>
                          <a:schemeClr val="tx1"/>
                        </a:solidFill>
                        <a:latin typeface="Cambria Math" panose="02040503050406030204" pitchFamily="18" charset="0"/>
                      </a:rPr>
                      <m:t>(</m:t>
                    </m:r>
                    <m:r>
                      <a:rPr lang="en-US" sz="1800" b="0" i="1" smtClean="0">
                        <a:solidFill>
                          <a:schemeClr val="tx1"/>
                        </a:solidFill>
                        <a:latin typeface="Cambria Math" panose="02040503050406030204" pitchFamily="18" charset="0"/>
                      </a:rPr>
                      <m:t>𝐸𝐿</m:t>
                    </m:r>
                    <m:r>
                      <a:rPr lang="en-US" sz="1800" b="0" i="1" smtClean="0">
                        <a:solidFill>
                          <a:schemeClr val="tx1"/>
                        </a:solidFill>
                        <a:latin typeface="Cambria Math" panose="02040503050406030204" pitchFamily="18" charset="0"/>
                      </a:rPr>
                      <m:t>)</m:t>
                    </m:r>
                  </m:oMath>
                </a14:m>
                <a:r>
                  <a:rPr lang="en-US" sz="1800" dirty="0">
                    <a:solidFill>
                      <a:schemeClr val="tx1"/>
                    </a:solidFill>
                  </a:rPr>
                  <a:t> &gt; </a:t>
                </a:r>
                <a14:m>
                  <m:oMath xmlns:m="http://schemas.openxmlformats.org/officeDocument/2006/math">
                    <m:sSup>
                      <m:sSupPr>
                        <m:ctrlPr>
                          <a:rPr lang="en-US" sz="1800" i="1" smtClean="0">
                            <a:solidFill>
                              <a:schemeClr val="tx1"/>
                            </a:solidFill>
                            <a:latin typeface="Cambria Math" panose="02040503050406030204" pitchFamily="18" charset="0"/>
                          </a:rPr>
                        </m:ctrlPr>
                      </m:sSupPr>
                      <m:e>
                        <m:r>
                          <a:rPr lang="en-US" sz="1800" b="0" i="1" smtClean="0">
                            <a:solidFill>
                              <a:schemeClr val="tx1"/>
                            </a:solidFill>
                            <a:latin typeface="Cambria Math" panose="02040503050406030204" pitchFamily="18" charset="0"/>
                          </a:rPr>
                          <m:t>𝑆</m:t>
                        </m:r>
                      </m:e>
                      <m:sup>
                        <m:r>
                          <a:rPr lang="en-US" sz="1800" b="0" i="1" smtClean="0">
                            <a:solidFill>
                              <a:schemeClr val="tx1"/>
                            </a:solidFill>
                            <a:latin typeface="Cambria Math" panose="02040503050406030204" pitchFamily="18" charset="0"/>
                          </a:rPr>
                          <m:t>2</m:t>
                        </m:r>
                      </m:sup>
                    </m:sSup>
                    <m:d>
                      <m:dPr>
                        <m:ctrlPr>
                          <a:rPr lang="en-US" sz="1800" b="0" i="1" smtClean="0">
                            <a:solidFill>
                              <a:schemeClr val="tx1"/>
                            </a:solidFill>
                            <a:latin typeface="Cambria Math" panose="02040503050406030204" pitchFamily="18" charset="0"/>
                          </a:rPr>
                        </m:ctrlPr>
                      </m:dPr>
                      <m:e>
                        <m:r>
                          <a:rPr lang="en-US" sz="1800" b="0" i="1" smtClean="0">
                            <a:solidFill>
                              <a:schemeClr val="tx1"/>
                            </a:solidFill>
                            <a:latin typeface="Cambria Math" panose="02040503050406030204" pitchFamily="18" charset="0"/>
                          </a:rPr>
                          <m:t>𝑆𝐷</m:t>
                        </m:r>
                      </m:e>
                    </m:d>
                  </m:oMath>
                </a14:m>
                <a:r>
                  <a:rPr lang="en-US" sz="1800" dirty="0">
                    <a:solidFill>
                      <a:schemeClr val="tx1"/>
                    </a:solidFill>
                  </a:rPr>
                  <a:t> &gt; </a:t>
                </a:r>
                <a14:m>
                  <m:oMath xmlns:m="http://schemas.openxmlformats.org/officeDocument/2006/math">
                    <m:sSup>
                      <m:sSupPr>
                        <m:ctrlPr>
                          <a:rPr lang="en-US" sz="1800" i="1" smtClean="0">
                            <a:solidFill>
                              <a:schemeClr val="tx1"/>
                            </a:solidFill>
                            <a:latin typeface="Cambria Math" panose="02040503050406030204" pitchFamily="18" charset="0"/>
                          </a:rPr>
                        </m:ctrlPr>
                      </m:sSupPr>
                      <m:e>
                        <m:r>
                          <a:rPr lang="en-US" sz="1800" b="0" i="1" smtClean="0">
                            <a:solidFill>
                              <a:schemeClr val="tx1"/>
                            </a:solidFill>
                            <a:latin typeface="Cambria Math" panose="02040503050406030204" pitchFamily="18" charset="0"/>
                          </a:rPr>
                          <m:t>𝑆</m:t>
                        </m:r>
                      </m:e>
                      <m:sup>
                        <m:r>
                          <a:rPr lang="en-US" sz="1800" b="0" i="1" smtClean="0">
                            <a:solidFill>
                              <a:schemeClr val="tx1"/>
                            </a:solidFill>
                            <a:latin typeface="Cambria Math" panose="02040503050406030204" pitchFamily="18" charset="0"/>
                          </a:rPr>
                          <m:t>2</m:t>
                        </m:r>
                      </m:sup>
                    </m:sSup>
                    <m:d>
                      <m:dPr>
                        <m:ctrlPr>
                          <a:rPr lang="en-US" sz="1800" b="0" i="1" smtClean="0">
                            <a:solidFill>
                              <a:schemeClr val="tx1"/>
                            </a:solidFill>
                            <a:latin typeface="Cambria Math" panose="02040503050406030204" pitchFamily="18" charset="0"/>
                          </a:rPr>
                        </m:ctrlPr>
                      </m:dPr>
                      <m:e>
                        <m:r>
                          <a:rPr lang="en-US" sz="1800" b="0" i="1" smtClean="0">
                            <a:solidFill>
                              <a:schemeClr val="tx1"/>
                            </a:solidFill>
                            <a:latin typeface="Cambria Math" panose="02040503050406030204" pitchFamily="18" charset="0"/>
                          </a:rPr>
                          <m:t>𝐷𝐷</m:t>
                        </m:r>
                      </m:e>
                    </m:d>
                  </m:oMath>
                </a14:m>
                <a:r>
                  <a:rPr lang="en-US" sz="1800" dirty="0">
                    <a:solidFill>
                      <a:schemeClr val="tx1"/>
                    </a:solidFill>
                  </a:rPr>
                  <a:t> : expected, since </a:t>
                </a:r>
              </a:p>
              <a:p>
                <a14:m>
                  <m:oMath xmlns:m="http://schemas.openxmlformats.org/officeDocument/2006/math">
                    <m:sSub>
                      <m:sSubPr>
                        <m:ctrlPr>
                          <a:rPr lang="en-US" sz="1800" i="1" smtClean="0">
                            <a:solidFill>
                              <a:schemeClr val="tx1"/>
                            </a:solidFill>
                            <a:latin typeface="Cambria Math" panose="02040503050406030204" pitchFamily="18" charset="0"/>
                          </a:rPr>
                        </m:ctrlPr>
                      </m:sSubPr>
                      <m:e>
                        <m:r>
                          <a:rPr lang="en-US" sz="1800" b="0" i="1" smtClean="0">
                            <a:solidFill>
                              <a:schemeClr val="tx1"/>
                            </a:solidFill>
                            <a:latin typeface="Cambria Math" panose="02040503050406030204" pitchFamily="18" charset="0"/>
                          </a:rPr>
                          <m:t>𝑏</m:t>
                        </m:r>
                      </m:e>
                      <m:sub>
                        <m:r>
                          <a:rPr lang="en-US" sz="1800" i="1" smtClean="0">
                            <a:solidFill>
                              <a:schemeClr val="tx1"/>
                            </a:solidFill>
                            <a:latin typeface="Cambria Math" panose="02040503050406030204" pitchFamily="18" charset="0"/>
                          </a:rPr>
                          <m:t>┴</m:t>
                        </m:r>
                      </m:sub>
                    </m:sSub>
                    <m:r>
                      <a:rPr lang="en-US" sz="1800" b="0" i="1" smtClean="0">
                        <a:solidFill>
                          <a:schemeClr val="tx1"/>
                        </a:solidFill>
                        <a:latin typeface="Cambria Math" panose="02040503050406030204" pitchFamily="18" charset="0"/>
                      </a:rPr>
                      <m:t>(</m:t>
                    </m:r>
                    <m:r>
                      <a:rPr lang="en-US" sz="1800" b="0" i="1" smtClean="0">
                        <a:solidFill>
                          <a:schemeClr val="tx1"/>
                        </a:solidFill>
                        <a:latin typeface="Cambria Math" panose="02040503050406030204" pitchFamily="18" charset="0"/>
                      </a:rPr>
                      <m:t>𝐸𝐿</m:t>
                    </m:r>
                  </m:oMath>
                </a14:m>
                <a:r>
                  <a:rPr lang="en-US" sz="1800" dirty="0">
                    <a:solidFill>
                      <a:schemeClr val="tx1"/>
                    </a:solidFill>
                  </a:rPr>
                  <a:t>) &gt; </a:t>
                </a:r>
                <a14:m>
                  <m:oMath xmlns:m="http://schemas.openxmlformats.org/officeDocument/2006/math">
                    <m:sSub>
                      <m:sSubPr>
                        <m:ctrlPr>
                          <a:rPr lang="en-US"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𝑏</m:t>
                        </m:r>
                      </m:e>
                      <m:sub>
                        <m:r>
                          <a:rPr lang="en-US" sz="1800" i="1">
                            <a:solidFill>
                              <a:schemeClr val="tx1"/>
                            </a:solidFill>
                            <a:latin typeface="Cambria Math" panose="02040503050406030204" pitchFamily="18" charset="0"/>
                          </a:rPr>
                          <m:t>┴</m:t>
                        </m:r>
                      </m:sub>
                    </m:sSub>
                    <m:r>
                      <a:rPr lang="en-US" sz="1800" i="1">
                        <a:solidFill>
                          <a:schemeClr val="tx1"/>
                        </a:solidFill>
                        <a:latin typeface="Cambria Math" panose="02040503050406030204" pitchFamily="18" charset="0"/>
                      </a:rPr>
                      <m:t>(</m:t>
                    </m:r>
                    <m:r>
                      <a:rPr lang="en-US" sz="1800" b="0" i="1" smtClean="0">
                        <a:solidFill>
                          <a:schemeClr val="tx1"/>
                        </a:solidFill>
                        <a:latin typeface="Cambria Math" panose="02040503050406030204" pitchFamily="18" charset="0"/>
                      </a:rPr>
                      <m:t>𝑆𝐷</m:t>
                    </m:r>
                  </m:oMath>
                </a14:m>
                <a:r>
                  <a:rPr lang="en-US" sz="1800" dirty="0">
                    <a:solidFill>
                      <a:schemeClr val="tx1"/>
                    </a:solidFill>
                  </a:rPr>
                  <a:t>) &gt; </a:t>
                </a:r>
                <a14:m>
                  <m:oMath xmlns:m="http://schemas.openxmlformats.org/officeDocument/2006/math">
                    <m:sSub>
                      <m:sSubPr>
                        <m:ctrlPr>
                          <a:rPr lang="en-US"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𝑏</m:t>
                        </m:r>
                      </m:e>
                      <m:sub>
                        <m:r>
                          <a:rPr lang="en-US" sz="1800" i="1">
                            <a:solidFill>
                              <a:schemeClr val="tx1"/>
                            </a:solidFill>
                            <a:latin typeface="Cambria Math" panose="02040503050406030204" pitchFamily="18" charset="0"/>
                          </a:rPr>
                          <m:t>┴</m:t>
                        </m:r>
                      </m:sub>
                    </m:sSub>
                    <m:r>
                      <a:rPr lang="en-US" sz="1800" i="1">
                        <a:solidFill>
                          <a:schemeClr val="tx1"/>
                        </a:solidFill>
                        <a:latin typeface="Cambria Math" panose="02040503050406030204" pitchFamily="18" charset="0"/>
                      </a:rPr>
                      <m:t>(</m:t>
                    </m:r>
                    <m:r>
                      <a:rPr lang="en-US" sz="1800" b="0" i="1" smtClean="0">
                        <a:solidFill>
                          <a:schemeClr val="tx1"/>
                        </a:solidFill>
                        <a:latin typeface="Cambria Math" panose="02040503050406030204" pitchFamily="18" charset="0"/>
                      </a:rPr>
                      <m:t>𝐷𝐷</m:t>
                    </m:r>
                  </m:oMath>
                </a14:m>
                <a:r>
                  <a:rPr lang="en-US" sz="1800" dirty="0">
                    <a:solidFill>
                      <a:schemeClr val="tx1"/>
                    </a:solidFill>
                  </a:rPr>
                  <a:t>). </a:t>
                </a:r>
              </a:p>
              <a:p>
                <a:endParaRPr lang="en-US" sz="1800" dirty="0">
                  <a:solidFill>
                    <a:schemeClr val="tx1"/>
                  </a:solidFill>
                </a:endParaRPr>
              </a:p>
              <a:p>
                <a14:m>
                  <m:oMath xmlns:m="http://schemas.openxmlformats.org/officeDocument/2006/math">
                    <m:sSup>
                      <m:sSupPr>
                        <m:ctrlPr>
                          <a:rPr lang="en-US" sz="1800" i="1" smtClean="0">
                            <a:solidFill>
                              <a:schemeClr val="tx1"/>
                            </a:solidFill>
                            <a:latin typeface="Cambria Math" panose="02040503050406030204" pitchFamily="18" charset="0"/>
                          </a:rPr>
                        </m:ctrlPr>
                      </m:sSupPr>
                      <m:e>
                        <m:r>
                          <a:rPr lang="en-US" sz="1800" b="0" i="1" smtClean="0">
                            <a:solidFill>
                              <a:schemeClr val="tx1"/>
                            </a:solidFill>
                            <a:latin typeface="Cambria Math" panose="02040503050406030204" pitchFamily="18" charset="0"/>
                          </a:rPr>
                          <m:t>𝑄</m:t>
                        </m:r>
                      </m:e>
                      <m:sup>
                        <m:r>
                          <a:rPr lang="en-US" sz="1800" b="0" i="1" smtClean="0">
                            <a:solidFill>
                              <a:schemeClr val="tx1"/>
                            </a:solidFill>
                            <a:latin typeface="Cambria Math" panose="02040503050406030204" pitchFamily="18" charset="0"/>
                          </a:rPr>
                          <m:t>2</m:t>
                        </m:r>
                      </m:sup>
                    </m:sSup>
                  </m:oMath>
                </a14:m>
                <a:r>
                  <a:rPr lang="en-US" sz="1800" dirty="0">
                    <a:solidFill>
                      <a:schemeClr val="tx1"/>
                    </a:solidFill>
                  </a:rPr>
                  <a:t> ~ 0 → </a:t>
                </a:r>
                <a14:m>
                  <m:oMath xmlns:m="http://schemas.openxmlformats.org/officeDocument/2006/math">
                    <m:sSub>
                      <m:sSubPr>
                        <m:ctrlPr>
                          <a:rPr lang="en-US"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𝑏</m:t>
                        </m:r>
                      </m:e>
                      <m:sub>
                        <m:r>
                          <a:rPr lang="en-US" sz="1800" i="1">
                            <a:solidFill>
                              <a:schemeClr val="tx1"/>
                            </a:solidFill>
                            <a:latin typeface="Cambria Math" panose="02040503050406030204" pitchFamily="18" charset="0"/>
                          </a:rPr>
                          <m:t>┴</m:t>
                        </m:r>
                      </m:sub>
                    </m:sSub>
                    <m:r>
                      <a:rPr lang="en-US" sz="1800" i="1">
                        <a:solidFill>
                          <a:schemeClr val="tx1"/>
                        </a:solidFill>
                        <a:latin typeface="Cambria Math" panose="02040503050406030204" pitchFamily="18" charset="0"/>
                      </a:rPr>
                      <m:t>(</m:t>
                    </m:r>
                    <m:r>
                      <a:rPr lang="en-US" sz="1800" i="1">
                        <a:solidFill>
                          <a:schemeClr val="tx1"/>
                        </a:solidFill>
                        <a:latin typeface="Cambria Math" panose="02040503050406030204" pitchFamily="18" charset="0"/>
                      </a:rPr>
                      <m:t>𝐸𝐿</m:t>
                    </m:r>
                  </m:oMath>
                </a14:m>
                <a:r>
                  <a:rPr lang="en-US" sz="1800" dirty="0">
                    <a:solidFill>
                      <a:schemeClr val="tx1"/>
                    </a:solidFill>
                  </a:rPr>
                  <a:t>) large → </a:t>
                </a:r>
                <a14:m>
                  <m:oMath xmlns:m="http://schemas.openxmlformats.org/officeDocument/2006/math">
                    <m:sSup>
                      <m:sSupPr>
                        <m:ctrlPr>
                          <a:rPr lang="en-US" sz="1800" i="1" smtClean="0">
                            <a:solidFill>
                              <a:schemeClr val="tx1"/>
                            </a:solidFill>
                            <a:latin typeface="Cambria Math" panose="02040503050406030204" pitchFamily="18" charset="0"/>
                          </a:rPr>
                        </m:ctrlPr>
                      </m:sSupPr>
                      <m:e>
                        <m:r>
                          <a:rPr lang="en-US" sz="1800" b="0" i="1" smtClean="0">
                            <a:solidFill>
                              <a:schemeClr val="tx1"/>
                            </a:solidFill>
                            <a:latin typeface="Cambria Math" panose="02040503050406030204" pitchFamily="18" charset="0"/>
                          </a:rPr>
                          <m:t>𝑆</m:t>
                        </m:r>
                      </m:e>
                      <m:sup>
                        <m:r>
                          <a:rPr lang="en-US" sz="1800" b="0" i="1" smtClean="0">
                            <a:solidFill>
                              <a:schemeClr val="tx1"/>
                            </a:solidFill>
                            <a:latin typeface="Cambria Math" panose="02040503050406030204" pitchFamily="18" charset="0"/>
                          </a:rPr>
                          <m:t>2</m:t>
                        </m:r>
                      </m:sup>
                    </m:sSup>
                  </m:oMath>
                </a14:m>
                <a:r>
                  <a:rPr lang="en-US" sz="1800" dirty="0">
                    <a:solidFill>
                      <a:schemeClr val="tx1"/>
                    </a:solidFill>
                  </a:rPr>
                  <a:t> ~ 1 </a:t>
                </a:r>
              </a:p>
            </p:txBody>
          </p:sp>
        </mc:Choice>
        <mc:Fallback xmlns="">
          <p:sp>
            <p:nvSpPr>
              <p:cNvPr id="7" name="TextovéPole 6"/>
              <p:cNvSpPr txBox="1">
                <a:spLocks noRot="1" noChangeAspect="1" noMove="1" noResize="1" noEditPoints="1" noAdjustHandles="1" noChangeArrowheads="1" noChangeShapeType="1" noTextEdit="1"/>
              </p:cNvSpPr>
              <p:nvPr/>
            </p:nvSpPr>
            <p:spPr>
              <a:xfrm>
                <a:off x="4639159" y="907002"/>
                <a:ext cx="4757008" cy="1200329"/>
              </a:xfrm>
              <a:prstGeom prst="rect">
                <a:avLst/>
              </a:prstGeom>
              <a:blipFill>
                <a:blip r:embed="rId3"/>
                <a:stretch>
                  <a:fillRect l="-256" t="-3046" r="-128" b="-7107"/>
                </a:stretch>
              </a:blipFill>
            </p:spPr>
            <p:txBody>
              <a:bodyPr/>
              <a:lstStyle/>
              <a:p>
                <a:r>
                  <a:rPr lang="en-US">
                    <a:noFill/>
                  </a:rPr>
                  <a:t> </a:t>
                </a:r>
              </a:p>
            </p:txBody>
          </p:sp>
        </mc:Fallback>
      </mc:AlternateContent>
      <p:pic>
        <p:nvPicPr>
          <p:cNvPr id="8" name="Obrázek 7"/>
          <p:cNvPicPr>
            <a:picLocks noChangeAspect="1"/>
          </p:cNvPicPr>
          <p:nvPr/>
        </p:nvPicPr>
        <p:blipFill>
          <a:blip r:embed="rId4"/>
          <a:stretch>
            <a:fillRect/>
          </a:stretch>
        </p:blipFill>
        <p:spPr>
          <a:xfrm>
            <a:off x="417789" y="3582724"/>
            <a:ext cx="4124130" cy="2937139"/>
          </a:xfrm>
          <a:prstGeom prst="rect">
            <a:avLst/>
          </a:prstGeom>
        </p:spPr>
      </p:pic>
      <p:pic>
        <p:nvPicPr>
          <p:cNvPr id="9" name="Obrázek 8"/>
          <p:cNvPicPr>
            <a:picLocks noChangeAspect="1"/>
          </p:cNvPicPr>
          <p:nvPr/>
        </p:nvPicPr>
        <p:blipFill>
          <a:blip r:embed="rId5"/>
          <a:stretch>
            <a:fillRect/>
          </a:stretch>
        </p:blipFill>
        <p:spPr>
          <a:xfrm>
            <a:off x="5176887" y="3614699"/>
            <a:ext cx="4035120" cy="2907545"/>
          </a:xfrm>
          <a:prstGeom prst="rect">
            <a:avLst/>
          </a:prstGeom>
        </p:spPr>
      </p:pic>
      <p:sp>
        <p:nvSpPr>
          <p:cNvPr id="10" name="TextovéPole 9"/>
          <p:cNvSpPr txBox="1"/>
          <p:nvPr/>
        </p:nvSpPr>
        <p:spPr>
          <a:xfrm>
            <a:off x="4578055" y="2242347"/>
            <a:ext cx="5536772" cy="1200329"/>
          </a:xfrm>
          <a:prstGeom prst="rect">
            <a:avLst/>
          </a:prstGeom>
          <a:noFill/>
        </p:spPr>
        <p:txBody>
          <a:bodyPr wrap="none" rtlCol="0">
            <a:spAutoFit/>
          </a:bodyPr>
          <a:lstStyle/>
          <a:p>
            <a:r>
              <a:rPr lang="en-US" sz="1800" b="1" dirty="0">
                <a:solidFill>
                  <a:schemeClr val="tx1"/>
                </a:solidFill>
              </a:rPr>
              <a:t>Comparison to data</a:t>
            </a:r>
            <a:r>
              <a:rPr lang="en-US" sz="1800" dirty="0">
                <a:solidFill>
                  <a:schemeClr val="tx1"/>
                </a:solidFill>
              </a:rPr>
              <a:t> : ATLAS 7 </a:t>
            </a:r>
            <a:r>
              <a:rPr lang="en-US" sz="1800" dirty="0" err="1">
                <a:solidFill>
                  <a:schemeClr val="tx1"/>
                </a:solidFill>
              </a:rPr>
              <a:t>TeV</a:t>
            </a:r>
            <a:r>
              <a:rPr lang="en-US" sz="1800" dirty="0">
                <a:solidFill>
                  <a:schemeClr val="tx1"/>
                </a:solidFill>
              </a:rPr>
              <a:t> semi-exclusive </a:t>
            </a:r>
          </a:p>
          <a:p>
            <a:r>
              <a:rPr lang="en-US" sz="1800" dirty="0" err="1">
                <a:solidFill>
                  <a:schemeClr val="tx1"/>
                </a:solidFill>
              </a:rPr>
              <a:t>dilepton</a:t>
            </a:r>
            <a:r>
              <a:rPr lang="en-US" sz="1800" dirty="0">
                <a:solidFill>
                  <a:schemeClr val="tx1"/>
                </a:solidFill>
              </a:rPr>
              <a:t> selected by z-vertex veto on tracks.</a:t>
            </a:r>
          </a:p>
          <a:p>
            <a:r>
              <a:rPr lang="en-US" sz="1800" dirty="0">
                <a:solidFill>
                  <a:schemeClr val="tx1"/>
                </a:solidFill>
              </a:rPr>
              <a:t>DD subtracted from data using an outdated model.</a:t>
            </a:r>
          </a:p>
          <a:p>
            <a:r>
              <a:rPr lang="en-US" sz="1800" dirty="0">
                <a:solidFill>
                  <a:schemeClr val="tx1"/>
                </a:solidFill>
              </a:rPr>
              <a:t>Overall a good description by </a:t>
            </a:r>
            <a:r>
              <a:rPr lang="en-US" sz="1800" dirty="0" err="1">
                <a:solidFill>
                  <a:schemeClr val="tx1"/>
                </a:solidFill>
              </a:rPr>
              <a:t>SuperChic</a:t>
            </a:r>
            <a:r>
              <a:rPr lang="en-US" sz="1800" dirty="0">
                <a:solidFill>
                  <a:schemeClr val="tx1"/>
                </a:solidFill>
              </a:rPr>
              <a:t> 4. </a:t>
            </a:r>
          </a:p>
        </p:txBody>
      </p:sp>
      <p:pic>
        <p:nvPicPr>
          <p:cNvPr id="11" name="Obrázek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86" y="6374571"/>
            <a:ext cx="2060571" cy="483429"/>
          </a:xfrm>
          <a:prstGeom prst="rect">
            <a:avLst/>
          </a:prstGeom>
        </p:spPr>
      </p:pic>
      <p:sp>
        <p:nvSpPr>
          <p:cNvPr id="3" name="Zástupný symbol pro číslo snímku 2"/>
          <p:cNvSpPr>
            <a:spLocks noGrp="1"/>
          </p:cNvSpPr>
          <p:nvPr>
            <p:ph type="sldNum" sz="quarter" idx="12"/>
          </p:nvPr>
        </p:nvSpPr>
        <p:spPr/>
        <p:txBody>
          <a:bodyPr/>
          <a:lstStyle/>
          <a:p>
            <a:pPr>
              <a:defRPr/>
            </a:pPr>
            <a:fld id="{7F85D29B-CEBA-48ED-BF7C-3DA92537335C}" type="slidenum">
              <a:rPr lang="fr-CH" altLang="en-US" smtClean="0"/>
              <a:pPr>
                <a:defRPr/>
              </a:pPr>
              <a:t>120</a:t>
            </a:fld>
            <a:r>
              <a:rPr lang="fr-CH" altLang="en-US"/>
              <a:t> </a:t>
            </a:r>
            <a:endParaRPr lang="fr-FR" altLang="en-US"/>
          </a:p>
        </p:txBody>
      </p:sp>
    </p:spTree>
    <p:extLst>
      <p:ext uri="{BB962C8B-B14F-4D97-AF65-F5344CB8AC3E}">
        <p14:creationId xmlns:p14="http://schemas.microsoft.com/office/powerpoint/2010/main" val="213176211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8449"/>
            <a:ext cx="9906000" cy="555679"/>
          </a:xfrm>
        </p:spPr>
        <p:txBody>
          <a:bodyPr>
            <a:normAutofit fontScale="90000"/>
          </a:bodyPr>
          <a:lstStyle/>
          <a:p>
            <a:r>
              <a:rPr lang="en-US" altLang="ja-JP" sz="3600" dirty="0"/>
              <a:t>Diffractive </a:t>
            </a:r>
            <a:r>
              <a:rPr lang="en-US" altLang="ja-JP" sz="3600" dirty="0" err="1"/>
              <a:t>dijet</a:t>
            </a:r>
            <a:r>
              <a:rPr lang="en-US" altLang="ja-JP" sz="3600" dirty="0"/>
              <a:t> production</a:t>
            </a:r>
            <a:endParaRPr kumimoji="1" lang="ja-JP" altLang="en-US" sz="3600" dirty="0"/>
          </a:p>
        </p:txBody>
      </p:sp>
      <p:pic>
        <p:nvPicPr>
          <p:cNvPr id="4" name="図 3"/>
          <p:cNvPicPr>
            <a:picLocks noChangeAspect="1"/>
          </p:cNvPicPr>
          <p:nvPr/>
        </p:nvPicPr>
        <p:blipFill>
          <a:blip r:embed="rId2"/>
          <a:stretch>
            <a:fillRect/>
          </a:stretch>
        </p:blipFill>
        <p:spPr>
          <a:xfrm>
            <a:off x="76235" y="634379"/>
            <a:ext cx="4057778" cy="2548861"/>
          </a:xfrm>
          <a:prstGeom prst="rect">
            <a:avLst/>
          </a:prstGeom>
        </p:spPr>
      </p:pic>
      <p:sp>
        <p:nvSpPr>
          <p:cNvPr id="14" name="右矢印 13"/>
          <p:cNvSpPr/>
          <p:nvPr/>
        </p:nvSpPr>
        <p:spPr>
          <a:xfrm>
            <a:off x="3517540" y="785762"/>
            <a:ext cx="735093" cy="4005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右矢印 18"/>
          <p:cNvSpPr/>
          <p:nvPr/>
        </p:nvSpPr>
        <p:spPr>
          <a:xfrm>
            <a:off x="3528289" y="1365065"/>
            <a:ext cx="735093" cy="3641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4551716" y="820910"/>
            <a:ext cx="739305" cy="1015663"/>
          </a:xfrm>
          <a:prstGeom prst="rect">
            <a:avLst/>
          </a:prstGeom>
          <a:noFill/>
        </p:spPr>
        <p:txBody>
          <a:bodyPr wrap="none" rtlCol="0">
            <a:spAutoFit/>
          </a:bodyPr>
          <a:lstStyle/>
          <a:p>
            <a:r>
              <a:rPr kumimoji="1" lang="en-US" altLang="ja-JP" sz="2000" dirty="0"/>
              <a:t>Jet 1</a:t>
            </a:r>
          </a:p>
          <a:p>
            <a:endParaRPr lang="en-US" altLang="ja-JP" sz="2000" dirty="0"/>
          </a:p>
          <a:p>
            <a:r>
              <a:rPr lang="en-US" altLang="ja-JP" sz="2000" dirty="0"/>
              <a:t>Jet 2</a:t>
            </a:r>
            <a:endParaRPr kumimoji="1" lang="en-US" altLang="ja-JP" sz="2000" dirty="0"/>
          </a:p>
        </p:txBody>
      </p:sp>
      <p:pic>
        <p:nvPicPr>
          <p:cNvPr id="26" name="図 25" descr="%pptTeX&#10;\begin{document}&#10;\begin{eqnarray*}&#10;\vec{\Delta_\perp }= - (\vec{k}_{1\perp}+\vec{k}_{2\perp})&#10;\end{eqnarray*}&#10;\end{documen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9382" y="1317708"/>
            <a:ext cx="2546102" cy="362160"/>
          </a:xfrm>
          <a:prstGeom prst="rect">
            <a:avLst/>
          </a:prstGeom>
        </p:spPr>
      </p:pic>
      <p:pic>
        <p:nvPicPr>
          <p:cNvPr id="27" name="図 26" descr="%pptTeX&#10;\begin{document}&#10;\begin{eqnarray*}&#10;\vec{P}_\perp= \frac{1}{2}(\vec{k}_{2\perp} -\vec{k}_{1\perp})&#10;\end{eqnarray*}&#10;\end{documen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9382" y="2110639"/>
            <a:ext cx="2269257" cy="546155"/>
          </a:xfrm>
          <a:prstGeom prst="rect">
            <a:avLst/>
          </a:prstGeom>
        </p:spPr>
      </p:pic>
      <p:sp>
        <p:nvSpPr>
          <p:cNvPr id="29" name="テキスト ボックス 28"/>
          <p:cNvSpPr txBox="1"/>
          <p:nvPr/>
        </p:nvSpPr>
        <p:spPr>
          <a:xfrm>
            <a:off x="6475760" y="2698432"/>
            <a:ext cx="2396810" cy="338554"/>
          </a:xfrm>
          <a:prstGeom prst="rect">
            <a:avLst/>
          </a:prstGeom>
          <a:noFill/>
        </p:spPr>
        <p:txBody>
          <a:bodyPr wrap="none" rtlCol="0">
            <a:spAutoFit/>
          </a:bodyPr>
          <a:lstStyle/>
          <a:p>
            <a:r>
              <a:rPr kumimoji="1" lang="en-US" altLang="ja-JP" dirty="0">
                <a:solidFill>
                  <a:srgbClr val="0070C0"/>
                </a:solidFill>
              </a:rPr>
              <a:t>Dijet relative momentum</a:t>
            </a:r>
            <a:endParaRPr kumimoji="1" lang="ja-JP" altLang="en-US" dirty="0">
              <a:solidFill>
                <a:srgbClr val="0070C0"/>
              </a:solidFill>
            </a:endParaRPr>
          </a:p>
        </p:txBody>
      </p:sp>
      <p:sp>
        <p:nvSpPr>
          <p:cNvPr id="30" name="テキスト ボックス 29"/>
          <p:cNvSpPr txBox="1"/>
          <p:nvPr/>
        </p:nvSpPr>
        <p:spPr>
          <a:xfrm>
            <a:off x="6403661" y="1759013"/>
            <a:ext cx="2420856" cy="338554"/>
          </a:xfrm>
          <a:prstGeom prst="rect">
            <a:avLst/>
          </a:prstGeom>
          <a:noFill/>
        </p:spPr>
        <p:txBody>
          <a:bodyPr wrap="none" rtlCol="0">
            <a:spAutoFit/>
          </a:bodyPr>
          <a:lstStyle/>
          <a:p>
            <a:r>
              <a:rPr kumimoji="1" lang="en-US" altLang="ja-JP" dirty="0">
                <a:solidFill>
                  <a:srgbClr val="0070C0"/>
                </a:solidFill>
              </a:rPr>
              <a:t>Proton recoil momentum</a:t>
            </a:r>
            <a:endParaRPr kumimoji="1" lang="ja-JP" altLang="en-US" dirty="0">
              <a:solidFill>
                <a:srgbClr val="0070C0"/>
              </a:solidFill>
            </a:endParaRPr>
          </a:p>
        </p:txBody>
      </p:sp>
      <p:sp>
        <p:nvSpPr>
          <p:cNvPr id="32" name="テキスト ボックス 31"/>
          <p:cNvSpPr txBox="1"/>
          <p:nvPr/>
        </p:nvSpPr>
        <p:spPr>
          <a:xfrm>
            <a:off x="7652248" y="2965267"/>
            <a:ext cx="2047355" cy="338554"/>
          </a:xfrm>
          <a:prstGeom prst="rect">
            <a:avLst/>
          </a:prstGeom>
          <a:noFill/>
        </p:spPr>
        <p:txBody>
          <a:bodyPr wrap="none" rtlCol="0">
            <a:spAutoFit/>
          </a:bodyPr>
          <a:lstStyle/>
          <a:p>
            <a:r>
              <a:rPr kumimoji="1" lang="en-US" altLang="ja-JP" dirty="0"/>
              <a:t>Fourier transform of </a:t>
            </a:r>
            <a:endParaRPr kumimoji="1" lang="ja-JP" altLang="en-US" dirty="0"/>
          </a:p>
        </p:txBody>
      </p:sp>
      <p:pic>
        <p:nvPicPr>
          <p:cNvPr id="33" name="図 32" descr="%pptTeX&#10;\begin{document}&#10;\begin{eqnarray*}&#10;S(\vec{r}_\perp,\vec{b}_\perp)&#10;\end{eqnarray*}&#10;\end{documen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45357" y="3294535"/>
            <a:ext cx="1061817" cy="329235"/>
          </a:xfrm>
          <a:prstGeom prst="rect">
            <a:avLst/>
          </a:prstGeom>
        </p:spPr>
      </p:pic>
      <p:cxnSp>
        <p:nvCxnSpPr>
          <p:cNvPr id="35" name="直線矢印コネクタ 34"/>
          <p:cNvCxnSpPr/>
          <p:nvPr/>
        </p:nvCxnSpPr>
        <p:spPr>
          <a:xfrm flipH="1">
            <a:off x="7111256" y="3199578"/>
            <a:ext cx="502833" cy="15533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7024557" y="4793474"/>
            <a:ext cx="1087157" cy="338554"/>
          </a:xfrm>
          <a:prstGeom prst="rect">
            <a:avLst/>
          </a:prstGeom>
          <a:noFill/>
        </p:spPr>
        <p:txBody>
          <a:bodyPr wrap="none" rtlCol="0">
            <a:spAutoFit/>
          </a:bodyPr>
          <a:lstStyle/>
          <a:p>
            <a:r>
              <a:rPr kumimoji="1" lang="en-US" altLang="ja-JP" dirty="0"/>
              <a:t> for small-</a:t>
            </a:r>
            <a:endParaRPr kumimoji="1" lang="ja-JP" altLang="en-US" dirty="0"/>
          </a:p>
        </p:txBody>
      </p:sp>
      <p:pic>
        <p:nvPicPr>
          <p:cNvPr id="2050" name="Picture 2" descr="\newcommand{\nn}{\nonumber \\}&#10;\begin{eqnarray*}&#10;Q^2&#10;\end{eqnarr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61395" y="4837515"/>
            <a:ext cx="299262" cy="28625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ewcommand{\nn}{\nonumber \\}&#10;\begin{eqnarray*}&#10;\frac{d\sigma ^{\gamma_{T}^{\ast }A\rightarrow q\bar{q}X}}{dy_1d^2k_{1\perp}dy_2d^2k_{2\perp}}&#10; &amp;\propto &amp; z(1-z) [z^2+(1-z)^2] \int d^2 q_\perp d^2 q_\perp^\prime  {\color{red} S(q_\perp, \Delta_\perp)S(q_\perp^\prime , \Delta_\perp)} \notag \\&#10;&amp;&amp; \quad \times \left[  \frac{\vec{P}_\perp}{P_\perp^2 +\epsilon^2 } - \frac{\vec{P}_\perp-\vec{q}_\perp }{(P_\perp-q_\perp)^2 +\epsilon^2} \right] \cdot  \left[  \frac{\vec{P}_\perp}{P_\perp^2 +\epsilon^2 }  - \frac{\vec{P}_\perp-\vec{q}_\perp^\prime}{(P_\perp-q_\perp^\prime)^2 +\epsilon^2 } \right]&#10;\end{eqnarr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2669" y="3405997"/>
            <a:ext cx="7781426" cy="118774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newcommand{\nn}{\nonumber \\}&#10;\begin{eqnarray*}&#10;\sim \Bigl(S(\vec{P}_\perp,\vec{\Delta}_\perp) \Bigr)^2&#10;\end{eqnarra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7974" y="4650018"/>
            <a:ext cx="1786112" cy="490885"/>
          </a:xfrm>
          <a:prstGeom prst="rect">
            <a:avLst/>
          </a:prstGeom>
          <a:noFill/>
          <a:extLst>
            <a:ext uri="{909E8E84-426E-40DD-AFC4-6F175D3DCCD1}">
              <a14:hiddenFill xmlns:a14="http://schemas.microsoft.com/office/drawing/2010/main">
                <a:solidFill>
                  <a:srgbClr val="FFFFFF"/>
                </a:solidFill>
              </a14:hiddenFill>
            </a:ext>
          </a:extLst>
        </p:spPr>
      </p:pic>
      <p:sp>
        <p:nvSpPr>
          <p:cNvPr id="18" name="正方形/長方形 17"/>
          <p:cNvSpPr/>
          <p:nvPr/>
        </p:nvSpPr>
        <p:spPr>
          <a:xfrm>
            <a:off x="5619821" y="658981"/>
            <a:ext cx="4108689" cy="584775"/>
          </a:xfrm>
          <a:prstGeom prst="rect">
            <a:avLst/>
          </a:prstGeom>
        </p:spPr>
        <p:txBody>
          <a:bodyPr wrap="none">
            <a:spAutoFit/>
          </a:bodyPr>
          <a:lstStyle/>
          <a:p>
            <a:r>
              <a:rPr lang="en-US" altLang="ja-JP" dirty="0" err="1">
                <a:solidFill>
                  <a:srgbClr val="002060"/>
                </a:solidFill>
              </a:rPr>
              <a:t>Altinoluk</a:t>
            </a:r>
            <a:r>
              <a:rPr lang="en-US" altLang="ja-JP" dirty="0">
                <a:solidFill>
                  <a:srgbClr val="002060"/>
                </a:solidFill>
              </a:rPr>
              <a:t>,</a:t>
            </a:r>
            <a:r>
              <a:rPr lang="ja-JP" altLang="en-US" dirty="0">
                <a:solidFill>
                  <a:srgbClr val="002060"/>
                </a:solidFill>
              </a:rPr>
              <a:t> </a:t>
            </a:r>
            <a:r>
              <a:rPr lang="en-US" altLang="ja-JP" dirty="0" err="1">
                <a:solidFill>
                  <a:srgbClr val="002060"/>
                </a:solidFill>
              </a:rPr>
              <a:t>Armesto</a:t>
            </a:r>
            <a:r>
              <a:rPr lang="en-US" altLang="ja-JP" dirty="0">
                <a:solidFill>
                  <a:srgbClr val="002060"/>
                </a:solidFill>
              </a:rPr>
              <a:t>,</a:t>
            </a:r>
            <a:r>
              <a:rPr lang="ja-JP" altLang="en-US" dirty="0">
                <a:solidFill>
                  <a:srgbClr val="002060"/>
                </a:solidFill>
              </a:rPr>
              <a:t> </a:t>
            </a:r>
            <a:r>
              <a:rPr lang="en-US" altLang="ja-JP" dirty="0" err="1">
                <a:solidFill>
                  <a:srgbClr val="002060"/>
                </a:solidFill>
              </a:rPr>
              <a:t>Beuf</a:t>
            </a:r>
            <a:r>
              <a:rPr lang="en-US" altLang="ja-JP" dirty="0">
                <a:solidFill>
                  <a:srgbClr val="002060"/>
                </a:solidFill>
              </a:rPr>
              <a:t>,</a:t>
            </a:r>
            <a:r>
              <a:rPr lang="ja-JP" altLang="en-US" dirty="0">
                <a:solidFill>
                  <a:srgbClr val="002060"/>
                </a:solidFill>
              </a:rPr>
              <a:t> </a:t>
            </a:r>
            <a:r>
              <a:rPr lang="en-US" altLang="ja-JP" dirty="0" err="1">
                <a:solidFill>
                  <a:srgbClr val="002060"/>
                </a:solidFill>
              </a:rPr>
              <a:t>Rezaeian</a:t>
            </a:r>
            <a:r>
              <a:rPr lang="en-US" altLang="ja-JP" dirty="0">
                <a:solidFill>
                  <a:srgbClr val="002060"/>
                </a:solidFill>
              </a:rPr>
              <a:t> (2015)  </a:t>
            </a:r>
          </a:p>
          <a:p>
            <a:r>
              <a:rPr lang="en-US" altLang="ja-JP" dirty="0">
                <a:solidFill>
                  <a:srgbClr val="002060"/>
                </a:solidFill>
              </a:rPr>
              <a:t>YH, Xiao, Yuan (2016)</a:t>
            </a:r>
            <a:endParaRPr lang="ja-JP" altLang="en-US" dirty="0">
              <a:solidFill>
                <a:srgbClr val="002060"/>
              </a:solidFill>
            </a:endParaRPr>
          </a:p>
        </p:txBody>
      </p:sp>
      <p:sp>
        <p:nvSpPr>
          <p:cNvPr id="3" name="テキスト ボックス 2"/>
          <p:cNvSpPr txBox="1"/>
          <p:nvPr/>
        </p:nvSpPr>
        <p:spPr>
          <a:xfrm>
            <a:off x="4274268" y="4793474"/>
            <a:ext cx="1678665" cy="338554"/>
          </a:xfrm>
          <a:prstGeom prst="rect">
            <a:avLst/>
          </a:prstGeom>
          <a:noFill/>
        </p:spPr>
        <p:txBody>
          <a:bodyPr wrap="square" rtlCol="0">
            <a:spAutoFit/>
          </a:bodyPr>
          <a:lstStyle/>
          <a:p>
            <a:r>
              <a:rPr kumimoji="1" lang="ja-JP" altLang="en-US" dirty="0"/>
              <a:t>　</a:t>
            </a:r>
            <a:r>
              <a:rPr kumimoji="1" lang="en-US" altLang="ja-JP" dirty="0"/>
              <a:t>dominated by </a:t>
            </a:r>
            <a:endParaRPr kumimoji="1" lang="ja-JP" altLang="en-US" dirty="0"/>
          </a:p>
        </p:txBody>
      </p:sp>
      <p:pic>
        <p:nvPicPr>
          <p:cNvPr id="6" name="Picture 2" descr="\newcommand{\nn}{\nonumber \\}&#10;\begin{eqnarray*}&#10;q_\perp \sim P_\perp&#10;\end{eqnarra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26275" y="4856294"/>
            <a:ext cx="898970" cy="212914"/>
          </a:xfrm>
          <a:prstGeom prst="rect">
            <a:avLst/>
          </a:prstGeom>
          <a:noFill/>
          <a:extLst>
            <a:ext uri="{909E8E84-426E-40DD-AFC4-6F175D3DCCD1}">
              <a14:hiddenFill xmlns:a14="http://schemas.microsoft.com/office/drawing/2010/main">
                <a:solidFill>
                  <a:srgbClr val="FFFFFF"/>
                </a:solidFill>
              </a14:hiddenFill>
            </a:ext>
          </a:extLst>
        </p:spPr>
      </p:pic>
      <p:sp>
        <p:nvSpPr>
          <p:cNvPr id="23" name="テキスト ボックス 1"/>
          <p:cNvSpPr txBox="1"/>
          <p:nvPr/>
        </p:nvSpPr>
        <p:spPr>
          <a:xfrm>
            <a:off x="123959" y="5331762"/>
            <a:ext cx="3010183" cy="369332"/>
          </a:xfrm>
          <a:prstGeom prst="rect">
            <a:avLst/>
          </a:prstGeom>
          <a:noFill/>
        </p:spPr>
        <p:txBody>
          <a:bodyPr wrap="none" rtlCol="0">
            <a:spAutoFit/>
          </a:bodyPr>
          <a:lstStyle/>
          <a:p>
            <a:r>
              <a:rPr lang="en-US" altLang="ja-JP" sz="1800" dirty="0"/>
              <a:t>`</a:t>
            </a:r>
            <a:r>
              <a:rPr kumimoji="1" lang="en-US" altLang="ja-JP" sz="1800" dirty="0"/>
              <a:t>Elliptic’ Wigner distribution:</a:t>
            </a:r>
            <a:endParaRPr kumimoji="1" lang="ja-JP" altLang="en-US" sz="1800" dirty="0"/>
          </a:p>
        </p:txBody>
      </p:sp>
      <p:sp>
        <p:nvSpPr>
          <p:cNvPr id="24" name="テキスト ボックス 3"/>
          <p:cNvSpPr txBox="1"/>
          <p:nvPr/>
        </p:nvSpPr>
        <p:spPr>
          <a:xfrm>
            <a:off x="3276600" y="5239429"/>
            <a:ext cx="7917323" cy="461665"/>
          </a:xfrm>
          <a:prstGeom prst="rect">
            <a:avLst/>
          </a:prstGeom>
          <a:noFill/>
        </p:spPr>
        <p:txBody>
          <a:bodyPr wrap="square" rtlCol="0">
            <a:spAutoFit/>
          </a:bodyPr>
          <a:lstStyle/>
          <a:p>
            <a:r>
              <a:rPr lang="en-US" altLang="ja-JP" sz="2400" dirty="0"/>
              <a:t>      </a:t>
            </a:r>
            <a:r>
              <a:rPr lang="en-US" altLang="ja-JP" sz="1400" dirty="0"/>
              <a:t>correlation between       and        expected at small-x</a:t>
            </a:r>
            <a:endParaRPr lang="ja-JP" altLang="en-US" sz="1400" dirty="0"/>
          </a:p>
        </p:txBody>
      </p:sp>
      <p:pic>
        <p:nvPicPr>
          <p:cNvPr id="25" name="図 6" descr="%pptTeX&#10;\begin{document}&#10;\begin{eqnarray*}&#10;{\color{red} \cos2\phi} &#10;\end{eqnarray*}&#10;\end{document}"/>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57376" y="5400987"/>
            <a:ext cx="594303" cy="209984"/>
          </a:xfrm>
          <a:prstGeom prst="rect">
            <a:avLst/>
          </a:prstGeom>
        </p:spPr>
      </p:pic>
      <p:pic>
        <p:nvPicPr>
          <p:cNvPr id="28" name="図 11" descr="%pptTeX&#10;\begin{document}&#10;\begin{eqnarray*}&#10;\vec{P}_\perp&#10;\end{eqnarray*}&#10;\end{document}"/>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86834" y="5357758"/>
            <a:ext cx="265974" cy="253213"/>
          </a:xfrm>
          <a:prstGeom prst="rect">
            <a:avLst/>
          </a:prstGeom>
        </p:spPr>
      </p:pic>
      <p:pic>
        <p:nvPicPr>
          <p:cNvPr id="31" name="図 12" descr="%pptTeX&#10;\begin{document}&#10;\begin{eqnarray*}&#10;\vec{\Delta}_\perp&#10;\end{eqnarray*}&#10;\end{document}"/>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105885" y="5347696"/>
            <a:ext cx="296378" cy="256955"/>
          </a:xfrm>
          <a:prstGeom prst="rect">
            <a:avLst/>
          </a:prstGeom>
        </p:spPr>
      </p:pic>
      <p:pic>
        <p:nvPicPr>
          <p:cNvPr id="34" name="図 18" descr="%pptTeX&#10;\begin{document}&#10;\begin{eqnarray*}&#10;W(x,\vec{k}_\perp,\vec{b}_\perp)=W_0(x,k_\perp,b_\perp) + 2\cos2(\phi_k-\phi_b) W_1(x,k_\perp,b_\perp) + \cdots&#10;\end{eqnarray*}&#10;\end{document}"/>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89927" y="5786592"/>
            <a:ext cx="5973346" cy="252830"/>
          </a:xfrm>
          <a:prstGeom prst="rect">
            <a:avLst/>
          </a:prstGeom>
        </p:spPr>
      </p:pic>
      <p:pic>
        <p:nvPicPr>
          <p:cNvPr id="36" name="図 19" descr="%pptTeX&#10;\begin{document}&#10;\begin{eqnarray*}&#10;\frac{d\sigma}{d^2k_{1\perp} d^2k_{2\perp}} \sim d\sigma_0 + 2\cos 2(\phi_P-\phi_\Delta) d\tilde{\sigma} &#10;\end{eqnarray*}&#10;\end{document}"/>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59858" y="6349185"/>
            <a:ext cx="3148568" cy="393077"/>
          </a:xfrm>
          <a:prstGeom prst="rect">
            <a:avLst/>
          </a:prstGeom>
        </p:spPr>
      </p:pic>
      <p:sp>
        <p:nvSpPr>
          <p:cNvPr id="8" name="Zahnutá šipka doprava 7"/>
          <p:cNvSpPr/>
          <p:nvPr/>
        </p:nvSpPr>
        <p:spPr bwMode="auto">
          <a:xfrm>
            <a:off x="914400" y="6094685"/>
            <a:ext cx="333241" cy="529451"/>
          </a:xfrm>
          <a:prstGeom prst="curvedRightArrow">
            <a:avLst/>
          </a:prstGeom>
          <a:solidFill>
            <a:srgbClr val="0070C0"/>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rgbClr val="0000CC"/>
              </a:solidFill>
              <a:effectLst/>
              <a:latin typeface="Arial" charset="0"/>
            </a:endParaRPr>
          </a:p>
        </p:txBody>
      </p:sp>
      <p:sp>
        <p:nvSpPr>
          <p:cNvPr id="9" name="Zástupný symbol pro zápatí 8"/>
          <p:cNvSpPr>
            <a:spLocks noGrp="1"/>
          </p:cNvSpPr>
          <p:nvPr>
            <p:ph type="ftr" sz="quarter" idx="11"/>
          </p:nvPr>
        </p:nvSpPr>
        <p:spPr>
          <a:xfrm>
            <a:off x="2521075" y="6577501"/>
            <a:ext cx="7010400" cy="323850"/>
          </a:xfrm>
        </p:spPr>
        <p:txBody>
          <a:bodyPr/>
          <a:lstStyle/>
          <a:p>
            <a:pPr>
              <a:defRPr/>
            </a:pPr>
            <a:r>
              <a:rPr lang="en-US">
                <a:solidFill>
                  <a:srgbClr val="006600"/>
                </a:solidFill>
              </a:rPr>
              <a:t>Marek Taševský                        FZU seminar: Exclusivity as a road to New Physics</a:t>
            </a:r>
            <a:endParaRPr lang="fr-FR" i="1" dirty="0">
              <a:solidFill>
                <a:srgbClr val="006600"/>
              </a:solidFill>
            </a:endParaRPr>
          </a:p>
        </p:txBody>
      </p:sp>
      <p:sp>
        <p:nvSpPr>
          <p:cNvPr id="7" name="Zástupný symbol pro číslo snímku 6"/>
          <p:cNvSpPr>
            <a:spLocks noGrp="1"/>
          </p:cNvSpPr>
          <p:nvPr>
            <p:ph type="sldNum" sz="quarter" idx="12"/>
          </p:nvPr>
        </p:nvSpPr>
        <p:spPr/>
        <p:txBody>
          <a:bodyPr/>
          <a:lstStyle/>
          <a:p>
            <a:pPr>
              <a:defRPr/>
            </a:pPr>
            <a:fld id="{7F85D29B-CEBA-48ED-BF7C-3DA92537335C}" type="slidenum">
              <a:rPr lang="fr-CH" altLang="en-US" smtClean="0"/>
              <a:pPr>
                <a:defRPr/>
              </a:pPr>
              <a:t>121</a:t>
            </a:fld>
            <a:r>
              <a:rPr lang="fr-CH" altLang="en-US"/>
              <a:t> </a:t>
            </a:r>
            <a:endParaRPr lang="fr-FR" altLang="en-US"/>
          </a:p>
        </p:txBody>
      </p:sp>
    </p:spTree>
    <p:extLst>
      <p:ext uri="{BB962C8B-B14F-4D97-AF65-F5344CB8AC3E}">
        <p14:creationId xmlns:p14="http://schemas.microsoft.com/office/powerpoint/2010/main" val="213539145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38401" y="26268"/>
            <a:ext cx="9261564" cy="771223"/>
          </a:xfrm>
        </p:spPr>
        <p:txBody>
          <a:bodyPr>
            <a:normAutofit/>
          </a:bodyPr>
          <a:lstStyle/>
          <a:p>
            <a:r>
              <a:rPr kumimoji="1" lang="en-US" altLang="ja-JP" sz="2800" dirty="0"/>
              <a:t>Measuring</a:t>
            </a:r>
            <a:r>
              <a:rPr kumimoji="1" lang="en-US" altLang="ja-JP" dirty="0"/>
              <a:t> </a:t>
            </a:r>
            <a:r>
              <a:rPr kumimoji="1" lang="en-US" altLang="ja-JP" sz="2800" dirty="0"/>
              <a:t>Wigner in </a:t>
            </a:r>
            <a:r>
              <a:rPr lang="en-US" altLang="ja-JP" sz="2800" dirty="0"/>
              <a:t>u</a:t>
            </a:r>
            <a:r>
              <a:rPr kumimoji="1" lang="en-US" altLang="ja-JP" sz="2800" dirty="0"/>
              <a:t>ltra-peripheral </a:t>
            </a:r>
            <a:r>
              <a:rPr kumimoji="1" lang="en-US" altLang="ja-JP" sz="2800" dirty="0" err="1"/>
              <a:t>pA</a:t>
            </a:r>
            <a:r>
              <a:rPr kumimoji="1" lang="en-US" altLang="ja-JP" sz="2800" dirty="0"/>
              <a:t> collisions</a:t>
            </a:r>
            <a:endParaRPr kumimoji="1" lang="ja-JP" altLang="en-US" sz="2800" dirty="0"/>
          </a:p>
        </p:txBody>
      </p:sp>
      <p:pic>
        <p:nvPicPr>
          <p:cNvPr id="7" name="図 6"/>
          <p:cNvPicPr>
            <a:picLocks noChangeAspect="1"/>
          </p:cNvPicPr>
          <p:nvPr/>
        </p:nvPicPr>
        <p:blipFill>
          <a:blip r:embed="rId2"/>
          <a:stretch>
            <a:fillRect/>
          </a:stretch>
        </p:blipFill>
        <p:spPr>
          <a:xfrm>
            <a:off x="806679" y="805927"/>
            <a:ext cx="3199200" cy="2004305"/>
          </a:xfrm>
          <a:prstGeom prst="rect">
            <a:avLst/>
          </a:prstGeom>
        </p:spPr>
      </p:pic>
      <p:sp>
        <p:nvSpPr>
          <p:cNvPr id="8" name="テキスト ボックス 7"/>
          <p:cNvSpPr txBox="1"/>
          <p:nvPr/>
        </p:nvSpPr>
        <p:spPr>
          <a:xfrm>
            <a:off x="4335896" y="1086715"/>
            <a:ext cx="4545924" cy="1077218"/>
          </a:xfrm>
          <a:prstGeom prst="rect">
            <a:avLst/>
          </a:prstGeom>
          <a:noFill/>
        </p:spPr>
        <p:txBody>
          <a:bodyPr wrap="none" rtlCol="0">
            <a:spAutoFit/>
          </a:bodyPr>
          <a:lstStyle/>
          <a:p>
            <a:r>
              <a:rPr kumimoji="1" lang="en-US" altLang="ja-JP" dirty="0"/>
              <a:t>       preferably small   </a:t>
            </a:r>
          </a:p>
          <a:p>
            <a:endParaRPr lang="en-US" altLang="ja-JP" dirty="0"/>
          </a:p>
          <a:p>
            <a:endParaRPr lang="en-US" altLang="ja-JP" dirty="0"/>
          </a:p>
          <a:p>
            <a:r>
              <a:rPr lang="en-US" altLang="ja-JP" dirty="0"/>
              <a:t> Use the Weisz</a:t>
            </a:r>
            <a:r>
              <a:rPr lang="cs-CZ" altLang="ja-JP" dirty="0"/>
              <a:t>ä</a:t>
            </a:r>
            <a:r>
              <a:rPr lang="en-US" altLang="ja-JP" dirty="0" err="1"/>
              <a:t>cker</a:t>
            </a:r>
            <a:r>
              <a:rPr lang="en-US" altLang="ja-JP" dirty="0"/>
              <a:t>-Williams photons in UPC! </a:t>
            </a:r>
            <a:endParaRPr kumimoji="1" lang="ja-JP" altLang="en-US" dirty="0"/>
          </a:p>
        </p:txBody>
      </p:sp>
      <p:pic>
        <p:nvPicPr>
          <p:cNvPr id="10" name="Picture 2" descr="\newcommand{\nn}{\nonumber \\}&#10;\begin{eqnarray*}&#10;Q^2&#10;\end{eqnarr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2298" y="1168944"/>
            <a:ext cx="247324" cy="236572"/>
          </a:xfrm>
          <a:prstGeom prst="rect">
            <a:avLst/>
          </a:prstGeom>
          <a:noFill/>
          <a:extLst>
            <a:ext uri="{909E8E84-426E-40DD-AFC4-6F175D3DCCD1}">
              <a14:hiddenFill xmlns:a14="http://schemas.microsoft.com/office/drawing/2010/main">
                <a:solidFill>
                  <a:srgbClr val="FFFFFF"/>
                </a:solidFill>
              </a14:hiddenFill>
            </a:ext>
          </a:extLst>
        </p:spPr>
      </p:pic>
      <p:sp>
        <p:nvSpPr>
          <p:cNvPr id="11" name="楕円 10"/>
          <p:cNvSpPr/>
          <p:nvPr/>
        </p:nvSpPr>
        <p:spPr>
          <a:xfrm>
            <a:off x="745889" y="816843"/>
            <a:ext cx="548653" cy="13131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098" name="Picture 2" descr="\newcommand{\nn}{\nonumber \\}&#10;\begin{eqnarray*}&#10;\gamma&#10;\end{eqnarray*}">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1002" y="1051479"/>
            <a:ext cx="144572" cy="16342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newcommand{\nn}{\nonumber \\}&#10;\begin{eqnarray*}&#10;S_0(P_\perp,\Delta_\perp) =\frac{1}{P_\perp} \frac{\partial}{\partial P_\perp}A(P_\perp,\Delta_\perp).&#10;\end{eqnarr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863" y="4831806"/>
            <a:ext cx="2802095" cy="41628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newcommand{\nn}{\nonumber \\}&#10;\begin{eqnarray*}&#10;S_1(P_\perp,\Delta_\perp)=\frac{\partial B(P_\perp,\Delta_\perp)}{\partial P_\perp^2} -\frac{2}{P_\perp^2}&#10;\int^{P_\perp^2}\frac{dP'^2_\perp}{P'^2_\perp} B(P'_\perp,\Delta_\perp)&#10;\end{eqnarra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71977" y="4831806"/>
            <a:ext cx="3847619" cy="430476"/>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6465657" y="1085632"/>
            <a:ext cx="2221442" cy="338554"/>
          </a:xfrm>
          <a:prstGeom prst="rect">
            <a:avLst/>
          </a:prstGeom>
        </p:spPr>
        <p:txBody>
          <a:bodyPr wrap="none">
            <a:spAutoFit/>
          </a:bodyPr>
          <a:lstStyle/>
          <a:p>
            <a:r>
              <a:rPr lang="en-US" altLang="ja-JP" dirty="0">
                <a:solidFill>
                  <a:srgbClr val="002060"/>
                </a:solidFill>
              </a:rPr>
              <a:t>YH, Xiao, Yuan (2016)</a:t>
            </a:r>
            <a:endParaRPr lang="ja-JP" altLang="en-US" dirty="0">
              <a:solidFill>
                <a:srgbClr val="002060"/>
              </a:solidFill>
            </a:endParaRPr>
          </a:p>
        </p:txBody>
      </p:sp>
      <p:sp>
        <p:nvSpPr>
          <p:cNvPr id="5" name="楕円 4"/>
          <p:cNvSpPr/>
          <p:nvPr/>
        </p:nvSpPr>
        <p:spPr>
          <a:xfrm>
            <a:off x="933424" y="1124307"/>
            <a:ext cx="259245" cy="2476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p:cNvSpPr/>
          <p:nvPr/>
        </p:nvSpPr>
        <p:spPr>
          <a:xfrm>
            <a:off x="1051817" y="1243512"/>
            <a:ext cx="259245" cy="2476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p:cNvSpPr/>
          <p:nvPr/>
        </p:nvSpPr>
        <p:spPr>
          <a:xfrm>
            <a:off x="742985" y="1335478"/>
            <a:ext cx="259245" cy="2476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p:cNvSpPr/>
          <p:nvPr/>
        </p:nvSpPr>
        <p:spPr>
          <a:xfrm>
            <a:off x="990443" y="1657759"/>
            <a:ext cx="259245" cy="2476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p:cNvSpPr/>
          <p:nvPr/>
        </p:nvSpPr>
        <p:spPr>
          <a:xfrm>
            <a:off x="760970" y="1590849"/>
            <a:ext cx="259245" cy="2476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p:cNvSpPr/>
          <p:nvPr/>
        </p:nvSpPr>
        <p:spPr>
          <a:xfrm>
            <a:off x="871219" y="1856215"/>
            <a:ext cx="259245" cy="2476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p:cNvSpPr/>
          <p:nvPr/>
        </p:nvSpPr>
        <p:spPr>
          <a:xfrm>
            <a:off x="916073" y="872122"/>
            <a:ext cx="259245" cy="2476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p:cNvSpPr/>
          <p:nvPr/>
        </p:nvSpPr>
        <p:spPr>
          <a:xfrm>
            <a:off x="743250" y="1091083"/>
            <a:ext cx="259245" cy="2476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楕円 25"/>
          <p:cNvSpPr/>
          <p:nvPr/>
        </p:nvSpPr>
        <p:spPr>
          <a:xfrm>
            <a:off x="939413" y="1411852"/>
            <a:ext cx="259245" cy="2476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00" name="Picture 4" descr="\newcommand{\nn}{\nonumber \\}&#10;\begin{eqnarray*}&#10;\frac{d\sigma^{pA}}{dy_1dy_2 d^2\vec{k}_{1\perp}d^2\vec{k}_{2\perp}}  = \omega \frac{dN}{d\omega} \frac{N_c \alpha_{em}(2\pi)^4}{P_\perp^2}  \sum_f e_f^2 2z(1-z) (z^2+(1-z)^2)  \left(\textcolor[rgb]{1,0,0}{A^2}+2\cos 2(\phi_P-\phi_\Delta) \textcolor[rgb]{1,0,0}{AB} \right)&#10;\end{eqnarra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8401" y="2755183"/>
            <a:ext cx="8675900" cy="586541"/>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945454" y="3566348"/>
            <a:ext cx="1188146" cy="338554"/>
          </a:xfrm>
          <a:prstGeom prst="rect">
            <a:avLst/>
          </a:prstGeom>
          <a:noFill/>
        </p:spPr>
        <p:txBody>
          <a:bodyPr wrap="none" rtlCol="0">
            <a:spAutoFit/>
          </a:bodyPr>
          <a:lstStyle/>
          <a:p>
            <a:r>
              <a:rPr lang="en-US" altLang="ja-JP" dirty="0">
                <a:solidFill>
                  <a:srgbClr val="00B050"/>
                </a:solidFill>
              </a:rPr>
              <a:t>p</a:t>
            </a:r>
            <a:r>
              <a:rPr kumimoji="1" lang="en-US" altLang="ja-JP" dirty="0">
                <a:solidFill>
                  <a:srgbClr val="00B050"/>
                </a:solidFill>
              </a:rPr>
              <a:t>hoton flux</a:t>
            </a:r>
            <a:endParaRPr kumimoji="1" lang="ja-JP" altLang="en-US" dirty="0">
              <a:solidFill>
                <a:srgbClr val="00B050"/>
              </a:solidFill>
            </a:endParaRPr>
          </a:p>
        </p:txBody>
      </p:sp>
      <p:cxnSp>
        <p:nvCxnSpPr>
          <p:cNvPr id="14" name="直線矢印コネクタ 13"/>
          <p:cNvCxnSpPr/>
          <p:nvPr/>
        </p:nvCxnSpPr>
        <p:spPr>
          <a:xfrm flipV="1">
            <a:off x="2133600" y="3252387"/>
            <a:ext cx="146076" cy="2634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6148" name="Picture 4" descr="\newcommand{\nn}{\nonumber \\}&#10;\begin{eqnarray*}&#10;\propto Z^2&#10;\end{eqnarra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87648" y="3597581"/>
            <a:ext cx="520456" cy="218829"/>
          </a:xfrm>
          <a:prstGeom prst="rect">
            <a:avLst/>
          </a:prstGeom>
          <a:noFill/>
          <a:extLst>
            <a:ext uri="{909E8E84-426E-40DD-AFC4-6F175D3DCCD1}">
              <a14:hiddenFill xmlns:a14="http://schemas.microsoft.com/office/drawing/2010/main">
                <a:solidFill>
                  <a:srgbClr val="FFFFFF"/>
                </a:solidFill>
              </a14:hiddenFill>
            </a:ext>
          </a:extLst>
        </p:spPr>
      </p:pic>
      <p:sp>
        <p:nvSpPr>
          <p:cNvPr id="12" name="下矢印 11"/>
          <p:cNvSpPr/>
          <p:nvPr/>
        </p:nvSpPr>
        <p:spPr>
          <a:xfrm>
            <a:off x="5855309" y="1393274"/>
            <a:ext cx="263179" cy="44665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8" name="図 2">
            <a:extLst>
              <a:ext uri="{FF2B5EF4-FFF2-40B4-BE49-F238E27FC236}">
                <a16:creationId xmlns:a16="http://schemas.microsoft.com/office/drawing/2014/main" id="{4662388C-BA20-4ACD-A922-ECCC7EABAE80}"/>
              </a:ext>
            </a:extLst>
          </p:cNvPr>
          <p:cNvPicPr>
            <a:picLocks noChangeAspect="1"/>
          </p:cNvPicPr>
          <p:nvPr/>
        </p:nvPicPr>
        <p:blipFill>
          <a:blip r:embed="rId10"/>
          <a:stretch>
            <a:fillRect/>
          </a:stretch>
        </p:blipFill>
        <p:spPr>
          <a:xfrm>
            <a:off x="28467" y="5270528"/>
            <a:ext cx="4671091" cy="1619720"/>
          </a:xfrm>
          <a:prstGeom prst="rect">
            <a:avLst/>
          </a:prstGeom>
        </p:spPr>
      </p:pic>
      <p:pic>
        <p:nvPicPr>
          <p:cNvPr id="29" name="図 1"/>
          <p:cNvPicPr>
            <a:picLocks noChangeAspect="1"/>
          </p:cNvPicPr>
          <p:nvPr/>
        </p:nvPicPr>
        <p:blipFill>
          <a:blip r:embed="rId11"/>
          <a:stretch>
            <a:fillRect/>
          </a:stretch>
        </p:blipFill>
        <p:spPr>
          <a:xfrm>
            <a:off x="4550249" y="5335762"/>
            <a:ext cx="5385750" cy="1544000"/>
          </a:xfrm>
          <a:prstGeom prst="rect">
            <a:avLst/>
          </a:prstGeom>
        </p:spPr>
      </p:pic>
      <p:sp>
        <p:nvSpPr>
          <p:cNvPr id="13" name="TextovéPole 12"/>
          <p:cNvSpPr txBox="1"/>
          <p:nvPr/>
        </p:nvSpPr>
        <p:spPr>
          <a:xfrm>
            <a:off x="1811511" y="6614688"/>
            <a:ext cx="2433680" cy="338554"/>
          </a:xfrm>
          <a:prstGeom prst="rect">
            <a:avLst/>
          </a:prstGeom>
          <a:noFill/>
        </p:spPr>
        <p:txBody>
          <a:bodyPr wrap="none" rtlCol="0">
            <a:spAutoFit/>
          </a:bodyPr>
          <a:lstStyle/>
          <a:p>
            <a:r>
              <a:rPr lang="en-US" dirty="0"/>
              <a:t>BK model (proton target)</a:t>
            </a:r>
          </a:p>
        </p:txBody>
      </p:sp>
      <p:sp>
        <p:nvSpPr>
          <p:cNvPr id="31" name="TextovéPole 30"/>
          <p:cNvSpPr txBox="1"/>
          <p:nvPr/>
        </p:nvSpPr>
        <p:spPr>
          <a:xfrm>
            <a:off x="5175786" y="6614688"/>
            <a:ext cx="2558714" cy="338554"/>
          </a:xfrm>
          <a:prstGeom prst="rect">
            <a:avLst/>
          </a:prstGeom>
          <a:noFill/>
        </p:spPr>
        <p:txBody>
          <a:bodyPr wrap="none" rtlCol="0">
            <a:spAutoFit/>
          </a:bodyPr>
          <a:lstStyle/>
          <a:p>
            <a:r>
              <a:rPr lang="en-US" dirty="0"/>
              <a:t>MV model (nuclear target)</a:t>
            </a:r>
          </a:p>
        </p:txBody>
      </p:sp>
      <mc:AlternateContent xmlns:mc="http://schemas.openxmlformats.org/markup-compatibility/2006" xmlns:a14="http://schemas.microsoft.com/office/drawing/2010/main">
        <mc:Choice Requires="a14">
          <p:sp>
            <p:nvSpPr>
              <p:cNvPr id="15" name="TextovéPole 14"/>
              <p:cNvSpPr txBox="1"/>
              <p:nvPr/>
            </p:nvSpPr>
            <p:spPr>
              <a:xfrm>
                <a:off x="2964839" y="3259513"/>
                <a:ext cx="6767365" cy="1323439"/>
              </a:xfrm>
              <a:prstGeom prst="rect">
                <a:avLst/>
              </a:prstGeom>
              <a:noFill/>
            </p:spPr>
            <p:txBody>
              <a:bodyPr wrap="none" rtlCol="0">
                <a:spAutoFit/>
              </a:bodyPr>
              <a:lstStyle/>
              <a:p>
                <a:r>
                  <a:rPr lang="en-US" dirty="0">
                    <a:solidFill>
                      <a:schemeClr val="tx1"/>
                    </a:solidFill>
                  </a:rPr>
                  <a:t>1) Integrate over all </a:t>
                </a:r>
                <a14:m>
                  <m:oMath xmlns:m="http://schemas.openxmlformats.org/officeDocument/2006/math">
                    <m:sSub>
                      <m:sSubPr>
                        <m:ctrlPr>
                          <a:rPr lang="en-US" i="1">
                            <a:solidFill>
                              <a:schemeClr val="tx1"/>
                            </a:solidFill>
                            <a:latin typeface="Cambria Math" panose="02040503050406030204" pitchFamily="18" charset="0"/>
                          </a:rPr>
                        </m:ctrlPr>
                      </m:sSubPr>
                      <m:e>
                        <m:r>
                          <m:rPr>
                            <m:sty m:val="p"/>
                          </m:rPr>
                          <a:rPr lang="el-GR" i="1">
                            <a:solidFill>
                              <a:schemeClr val="tx1"/>
                            </a:solidFill>
                            <a:latin typeface="Cambria Math" panose="02040503050406030204" pitchFamily="18" charset="0"/>
                          </a:rPr>
                          <m:t>Φ</m:t>
                        </m:r>
                      </m:e>
                      <m:sub>
                        <m:r>
                          <a:rPr lang="en-US" i="1">
                            <a:solidFill>
                              <a:schemeClr val="tx1"/>
                            </a:solidFill>
                            <a:latin typeface="Cambria Math" panose="02040503050406030204" pitchFamily="18" charset="0"/>
                          </a:rPr>
                          <m:t>𝑃</m:t>
                        </m:r>
                      </m:sub>
                    </m:sSub>
                    <m:r>
                      <a:rPr lang="en-US" b="0" i="0" smtClean="0">
                        <a:solidFill>
                          <a:schemeClr val="tx1"/>
                        </a:solidFill>
                        <a:latin typeface="Cambria Math" panose="02040503050406030204" pitchFamily="18" charset="0"/>
                      </a:rPr>
                      <m:t> &amp; </m:t>
                    </m:r>
                    <m:sSub>
                      <m:sSubPr>
                        <m:ctrlPr>
                          <a:rPr lang="en-US" i="1">
                            <a:solidFill>
                              <a:schemeClr val="tx1"/>
                            </a:solidFill>
                            <a:latin typeface="Cambria Math" panose="02040503050406030204" pitchFamily="18" charset="0"/>
                          </a:rPr>
                        </m:ctrlPr>
                      </m:sSubPr>
                      <m:e>
                        <m:r>
                          <m:rPr>
                            <m:sty m:val="p"/>
                          </m:rPr>
                          <a:rPr lang="el-GR" i="1">
                            <a:solidFill>
                              <a:schemeClr val="tx1"/>
                            </a:solidFill>
                            <a:latin typeface="Cambria Math" panose="02040503050406030204" pitchFamily="18" charset="0"/>
                          </a:rPr>
                          <m:t>Φ</m:t>
                        </m:r>
                      </m:e>
                      <m:sub>
                        <m:r>
                          <a:rPr lang="el-GR" i="1">
                            <a:solidFill>
                              <a:schemeClr val="tx1"/>
                            </a:solidFill>
                            <a:latin typeface="Cambria Math" panose="02040503050406030204" pitchFamily="18" charset="0"/>
                          </a:rPr>
                          <m:t>𝛥</m:t>
                        </m:r>
                      </m:sub>
                    </m:sSub>
                  </m:oMath>
                </a14:m>
                <a:r>
                  <a:rPr lang="en-US" dirty="0">
                    <a:solidFill>
                      <a:schemeClr val="tx1"/>
                    </a:solidFill>
                  </a:rPr>
                  <a:t> angles → term ~AB disappears</a:t>
                </a:r>
              </a:p>
              <a:p>
                <a:r>
                  <a:rPr lang="en-US" dirty="0">
                    <a:solidFill>
                      <a:schemeClr val="tx1"/>
                    </a:solidFill>
                  </a:rPr>
                  <a:t>2) Measure x-sec as a function of </a:t>
                </a:r>
                <a14:m>
                  <m:oMath xmlns:m="http://schemas.openxmlformats.org/officeDocument/2006/math">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𝑃</m:t>
                        </m:r>
                      </m:e>
                      <m:sub>
                        <m:r>
                          <a:rPr lang="en-US" i="1" smtClean="0">
                            <a:solidFill>
                              <a:schemeClr val="tx1"/>
                            </a:solidFill>
                            <a:latin typeface="Cambria Math" panose="02040503050406030204" pitchFamily="18" charset="0"/>
                          </a:rPr>
                          <m:t>⊥</m:t>
                        </m:r>
                      </m:sub>
                    </m:sSub>
                  </m:oMath>
                </a14:m>
                <a:r>
                  <a:rPr lang="en-US" dirty="0">
                    <a:solidFill>
                      <a:schemeClr val="tx1"/>
                    </a:solidFill>
                  </a:rPr>
                  <a:t> &amp; integrated over </a:t>
                </a:r>
                <a14:m>
                  <m:oMath xmlns:m="http://schemas.openxmlformats.org/officeDocument/2006/math">
                    <m:sSub>
                      <m:sSubPr>
                        <m:ctrlPr>
                          <a:rPr lang="en-US" i="1" smtClean="0">
                            <a:solidFill>
                              <a:schemeClr val="tx1"/>
                            </a:solidFill>
                            <a:latin typeface="Cambria Math" panose="02040503050406030204" pitchFamily="18" charset="0"/>
                          </a:rPr>
                        </m:ctrlPr>
                      </m:sSubPr>
                      <m:e>
                        <m:r>
                          <a:rPr lang="en-US" i="1" smtClean="0">
                            <a:solidFill>
                              <a:schemeClr val="tx1"/>
                            </a:solidFill>
                            <a:latin typeface="Cambria Math" panose="02040503050406030204" pitchFamily="18" charset="0"/>
                          </a:rPr>
                          <m:t>𝛥</m:t>
                        </m:r>
                      </m:e>
                      <m:sub>
                        <m:r>
                          <a:rPr lang="en-US" i="1" smtClean="0">
                            <a:solidFill>
                              <a:schemeClr val="tx1"/>
                            </a:solidFill>
                            <a:latin typeface="Cambria Math" panose="02040503050406030204" pitchFamily="18" charset="0"/>
                          </a:rPr>
                          <m:t>⊥</m:t>
                        </m:r>
                      </m:sub>
                    </m:sSub>
                  </m:oMath>
                </a14:m>
                <a:r>
                  <a:rPr lang="en-US" dirty="0">
                    <a:solidFill>
                      <a:schemeClr val="tx1"/>
                    </a:solidFill>
                  </a:rPr>
                  <a:t> </a:t>
                </a:r>
              </a:p>
              <a:p>
                <a:r>
                  <a:rPr lang="en-US" dirty="0">
                    <a:solidFill>
                      <a:schemeClr val="tx1"/>
                    </a:solidFill>
                  </a:rPr>
                  <a:t>and vice versa → get A(</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𝑝</m:t>
                        </m:r>
                      </m:e>
                      <m:sub>
                        <m:r>
                          <a:rPr lang="en-US" i="1">
                            <a:solidFill>
                              <a:schemeClr val="tx1"/>
                            </a:solidFill>
                            <a:latin typeface="Cambria Math" panose="02040503050406030204" pitchFamily="18" charset="0"/>
                          </a:rPr>
                          <m:t>⊥</m:t>
                        </m:r>
                      </m:sub>
                    </m:sSub>
                  </m:oMath>
                </a14:m>
                <a:r>
                  <a:rPr lang="en-US" dirty="0">
                    <a:solidFill>
                      <a:schemeClr val="tx1"/>
                    </a:solidFill>
                  </a:rPr>
                  <a:t>,</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𝛥</m:t>
                        </m:r>
                      </m:e>
                      <m:sub>
                        <m:r>
                          <a:rPr lang="en-US" i="1">
                            <a:solidFill>
                              <a:schemeClr val="tx1"/>
                            </a:solidFill>
                            <a:latin typeface="Cambria Math" panose="02040503050406030204" pitchFamily="18" charset="0"/>
                          </a:rPr>
                          <m:t>⊥</m:t>
                        </m:r>
                      </m:sub>
                    </m:sSub>
                  </m:oMath>
                </a14:m>
                <a:r>
                  <a:rPr lang="en-US" dirty="0">
                    <a:solidFill>
                      <a:schemeClr val="tx1"/>
                    </a:solidFill>
                  </a:rPr>
                  <a:t>)</a:t>
                </a:r>
              </a:p>
              <a:p>
                <a:r>
                  <a:rPr lang="en-US" dirty="0">
                    <a:solidFill>
                      <a:schemeClr val="tx1"/>
                    </a:solidFill>
                  </a:rPr>
                  <a:t>3) Measure (</a:t>
                </a:r>
                <a14:m>
                  <m:oMath xmlns:m="http://schemas.openxmlformats.org/officeDocument/2006/math">
                    <m:sSub>
                      <m:sSubPr>
                        <m:ctrlPr>
                          <a:rPr lang="en-US" i="1" smtClean="0">
                            <a:solidFill>
                              <a:schemeClr val="tx1"/>
                            </a:solidFill>
                            <a:latin typeface="Cambria Math" panose="02040503050406030204" pitchFamily="18" charset="0"/>
                          </a:rPr>
                        </m:ctrlPr>
                      </m:sSubPr>
                      <m:e>
                        <m:r>
                          <m:rPr>
                            <m:sty m:val="p"/>
                          </m:rPr>
                          <a:rPr lang="el-GR" i="1" smtClean="0">
                            <a:solidFill>
                              <a:schemeClr val="tx1"/>
                            </a:solidFill>
                            <a:latin typeface="Cambria Math" panose="02040503050406030204" pitchFamily="18" charset="0"/>
                          </a:rPr>
                          <m:t>Φ</m:t>
                        </m:r>
                      </m:e>
                      <m:sub>
                        <m:r>
                          <a:rPr lang="en-US" b="0" i="1" smtClean="0">
                            <a:solidFill>
                              <a:schemeClr val="tx1"/>
                            </a:solidFill>
                            <a:latin typeface="Cambria Math" panose="02040503050406030204" pitchFamily="18" charset="0"/>
                          </a:rPr>
                          <m:t>𝑃</m:t>
                        </m:r>
                      </m:sub>
                    </m:sSub>
                  </m:oMath>
                </a14:m>
                <a:r>
                  <a:rPr lang="en-US" dirty="0">
                    <a:solidFill>
                      <a:schemeClr val="tx1"/>
                    </a:solidFill>
                  </a:rPr>
                  <a:t>-</a:t>
                </a:r>
                <a14:m>
                  <m:oMath xmlns:m="http://schemas.openxmlformats.org/officeDocument/2006/math">
                    <m:sSub>
                      <m:sSubPr>
                        <m:ctrlPr>
                          <a:rPr lang="en-US" i="1">
                            <a:solidFill>
                              <a:schemeClr val="tx1"/>
                            </a:solidFill>
                            <a:latin typeface="Cambria Math" panose="02040503050406030204" pitchFamily="18" charset="0"/>
                          </a:rPr>
                        </m:ctrlPr>
                      </m:sSubPr>
                      <m:e>
                        <m:r>
                          <m:rPr>
                            <m:sty m:val="p"/>
                          </m:rPr>
                          <a:rPr lang="el-GR" i="1">
                            <a:solidFill>
                              <a:schemeClr val="tx1"/>
                            </a:solidFill>
                            <a:latin typeface="Cambria Math" panose="02040503050406030204" pitchFamily="18" charset="0"/>
                          </a:rPr>
                          <m:t>Φ</m:t>
                        </m:r>
                      </m:e>
                      <m:sub>
                        <m:r>
                          <a:rPr lang="el-GR" i="1" smtClean="0">
                            <a:solidFill>
                              <a:schemeClr val="tx1"/>
                            </a:solidFill>
                            <a:latin typeface="Cambria Math" panose="02040503050406030204" pitchFamily="18" charset="0"/>
                          </a:rPr>
                          <m:t>𝛥</m:t>
                        </m:r>
                      </m:sub>
                    </m:sSub>
                  </m:oMath>
                </a14:m>
                <a:r>
                  <a:rPr lang="en-US" dirty="0">
                    <a:solidFill>
                      <a:schemeClr val="tx1"/>
                    </a:solidFill>
                  </a:rPr>
                  <a:t>)-dependence of x-sec in bins of </a:t>
                </a:r>
                <a14:m>
                  <m:oMath xmlns:m="http://schemas.openxmlformats.org/officeDocument/2006/math">
                    <m:sSub>
                      <m:sSubPr>
                        <m:ctrlPr>
                          <a:rPr lang="en-US" i="1">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𝑃</m:t>
                        </m:r>
                      </m:e>
                      <m:sub>
                        <m:r>
                          <a:rPr lang="en-US" i="1">
                            <a:solidFill>
                              <a:schemeClr val="tx1"/>
                            </a:solidFill>
                            <a:latin typeface="Cambria Math" panose="02040503050406030204" pitchFamily="18" charset="0"/>
                          </a:rPr>
                          <m:t>⊥</m:t>
                        </m:r>
                      </m:sub>
                    </m:sSub>
                    <m:r>
                      <a:rPr lang="en-US" b="0" i="0" smtClean="0">
                        <a:solidFill>
                          <a:schemeClr val="tx1"/>
                        </a:solidFill>
                        <a:latin typeface="Cambria Math" panose="02040503050406030204" pitchFamily="18" charset="0"/>
                      </a:rPr>
                      <m:t>&amp; </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𝛥</m:t>
                        </m:r>
                      </m:e>
                      <m:sub>
                        <m:r>
                          <a:rPr lang="en-US" i="1">
                            <a:solidFill>
                              <a:schemeClr val="tx1"/>
                            </a:solidFill>
                            <a:latin typeface="Cambria Math" panose="02040503050406030204" pitchFamily="18" charset="0"/>
                          </a:rPr>
                          <m:t>⊥</m:t>
                        </m:r>
                      </m:sub>
                    </m:sSub>
                  </m:oMath>
                </a14:m>
                <a:r>
                  <a:rPr lang="en-US" dirty="0">
                    <a:solidFill>
                      <a:schemeClr val="tx1"/>
                    </a:solidFill>
                  </a:rPr>
                  <a:t> → B(</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𝑝</m:t>
                        </m:r>
                      </m:e>
                      <m:sub>
                        <m:r>
                          <a:rPr lang="en-US" i="1">
                            <a:solidFill>
                              <a:schemeClr val="tx1"/>
                            </a:solidFill>
                            <a:latin typeface="Cambria Math" panose="02040503050406030204" pitchFamily="18" charset="0"/>
                          </a:rPr>
                          <m:t>⊥</m:t>
                        </m:r>
                      </m:sub>
                    </m:sSub>
                  </m:oMath>
                </a14:m>
                <a:r>
                  <a:rPr lang="en-US" dirty="0">
                    <a:solidFill>
                      <a:schemeClr val="tx1"/>
                    </a:solidFill>
                  </a:rPr>
                  <a:t>,</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𝛥</m:t>
                        </m:r>
                      </m:e>
                      <m:sub>
                        <m:r>
                          <a:rPr lang="en-US" i="1">
                            <a:solidFill>
                              <a:schemeClr val="tx1"/>
                            </a:solidFill>
                            <a:latin typeface="Cambria Math" panose="02040503050406030204" pitchFamily="18" charset="0"/>
                          </a:rPr>
                          <m:t>⊥</m:t>
                        </m:r>
                      </m:sub>
                    </m:sSub>
                  </m:oMath>
                </a14:m>
                <a:r>
                  <a:rPr lang="en-US" dirty="0">
                    <a:solidFill>
                      <a:schemeClr val="tx1"/>
                    </a:solidFill>
                  </a:rPr>
                  <a:t>)</a:t>
                </a:r>
              </a:p>
              <a:p>
                <a:r>
                  <a:rPr lang="en-US" dirty="0">
                    <a:solidFill>
                      <a:schemeClr val="tx1"/>
                    </a:solidFill>
                  </a:rPr>
                  <a:t>4) From </a:t>
                </a:r>
                <a14:m>
                  <m:oMath xmlns:m="http://schemas.openxmlformats.org/officeDocument/2006/math">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𝑆</m:t>
                        </m:r>
                      </m:e>
                      <m:sub>
                        <m:r>
                          <a:rPr lang="en-US" b="0" i="1" smtClean="0">
                            <a:solidFill>
                              <a:schemeClr val="tx1"/>
                            </a:solidFill>
                            <a:latin typeface="Cambria Math" panose="02040503050406030204" pitchFamily="18" charset="0"/>
                          </a:rPr>
                          <m:t>0</m:t>
                        </m:r>
                      </m:sub>
                    </m:sSub>
                  </m:oMath>
                </a14:m>
                <a:r>
                  <a:rPr lang="en-US" dirty="0">
                    <a:solidFill>
                      <a:schemeClr val="tx1"/>
                    </a:solidFill>
                  </a:rPr>
                  <a:t> and </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𝑆</m:t>
                        </m:r>
                      </m:e>
                      <m:sub>
                        <m:r>
                          <a:rPr lang="en-US" b="0" i="1" smtClean="0">
                            <a:solidFill>
                              <a:schemeClr val="tx1"/>
                            </a:solidFill>
                            <a:latin typeface="Cambria Math" panose="02040503050406030204" pitchFamily="18" charset="0"/>
                          </a:rPr>
                          <m:t>1</m:t>
                        </m:r>
                      </m:sub>
                    </m:sSub>
                  </m:oMath>
                </a14:m>
                <a:r>
                  <a:rPr lang="en-US" dirty="0">
                    <a:solidFill>
                      <a:schemeClr val="tx1"/>
                    </a:solidFill>
                  </a:rPr>
                  <a:t> get Wigner function</a:t>
                </a:r>
              </a:p>
            </p:txBody>
          </p:sp>
        </mc:Choice>
        <mc:Fallback xmlns="">
          <p:sp>
            <p:nvSpPr>
              <p:cNvPr id="15" name="TextovéPole 14"/>
              <p:cNvSpPr txBox="1">
                <a:spLocks noRot="1" noChangeAspect="1" noMove="1" noResize="1" noEditPoints="1" noAdjustHandles="1" noChangeArrowheads="1" noChangeShapeType="1" noTextEdit="1"/>
              </p:cNvSpPr>
              <p:nvPr/>
            </p:nvSpPr>
            <p:spPr>
              <a:xfrm>
                <a:off x="2964839" y="3259513"/>
                <a:ext cx="6767365" cy="1323439"/>
              </a:xfrm>
              <a:prstGeom prst="rect">
                <a:avLst/>
              </a:prstGeom>
              <a:blipFill>
                <a:blip r:embed="rId12"/>
                <a:stretch>
                  <a:fillRect l="-450" t="-1382" b="-5069"/>
                </a:stretch>
              </a:blipFill>
            </p:spPr>
            <p:txBody>
              <a:bodyPr/>
              <a:lstStyle/>
              <a:p>
                <a:r>
                  <a:rPr lang="en-US">
                    <a:noFill/>
                  </a:rPr>
                  <a:t> </a:t>
                </a:r>
              </a:p>
            </p:txBody>
          </p:sp>
        </mc:Fallback>
      </mc:AlternateContent>
      <p:sp>
        <p:nvSpPr>
          <p:cNvPr id="16" name="TextovéPole 15"/>
          <p:cNvSpPr txBox="1"/>
          <p:nvPr/>
        </p:nvSpPr>
        <p:spPr>
          <a:xfrm>
            <a:off x="4510768" y="2988128"/>
            <a:ext cx="65" cy="246221"/>
          </a:xfrm>
          <a:prstGeom prst="rect">
            <a:avLst/>
          </a:prstGeom>
          <a:noFill/>
        </p:spPr>
        <p:txBody>
          <a:bodyPr wrap="none" lIns="0" tIns="0" rIns="0" bIns="0" rtlCol="0">
            <a:spAutoFit/>
          </a:bodyPr>
          <a:lstStyle/>
          <a:p>
            <a:endParaRPr lang="en-US" dirty="0"/>
          </a:p>
        </p:txBody>
      </p:sp>
      <p:sp>
        <p:nvSpPr>
          <p:cNvPr id="30" name="TextovéPole 29"/>
          <p:cNvSpPr txBox="1"/>
          <p:nvPr/>
        </p:nvSpPr>
        <p:spPr>
          <a:xfrm>
            <a:off x="6491208" y="2286706"/>
            <a:ext cx="2808782" cy="338554"/>
          </a:xfrm>
          <a:prstGeom prst="rect">
            <a:avLst/>
          </a:prstGeom>
          <a:noFill/>
        </p:spPr>
        <p:txBody>
          <a:bodyPr wrap="none" rtlCol="0">
            <a:spAutoFit/>
          </a:bodyPr>
          <a:lstStyle/>
          <a:p>
            <a:r>
              <a:rPr lang="en-US" dirty="0">
                <a:solidFill>
                  <a:schemeClr val="tx1"/>
                </a:solidFill>
              </a:rPr>
              <a:t>Hagiwara, </a:t>
            </a:r>
            <a:r>
              <a:rPr lang="en-US" dirty="0" err="1">
                <a:solidFill>
                  <a:schemeClr val="tx1"/>
                </a:solidFill>
              </a:rPr>
              <a:t>Hatta</a:t>
            </a:r>
            <a:r>
              <a:rPr lang="en-US" dirty="0">
                <a:solidFill>
                  <a:schemeClr val="tx1"/>
                </a:solidFill>
              </a:rPr>
              <a:t> et al. (2017)</a:t>
            </a:r>
          </a:p>
        </p:txBody>
      </p:sp>
      <p:sp>
        <p:nvSpPr>
          <p:cNvPr id="34" name="TextovéPole 33"/>
          <p:cNvSpPr txBox="1"/>
          <p:nvPr/>
        </p:nvSpPr>
        <p:spPr>
          <a:xfrm>
            <a:off x="7315200" y="4355764"/>
            <a:ext cx="2659702" cy="1077218"/>
          </a:xfrm>
          <a:prstGeom prst="rect">
            <a:avLst/>
          </a:prstGeom>
          <a:solidFill>
            <a:srgbClr val="99FFCC"/>
          </a:solidFill>
        </p:spPr>
        <p:txBody>
          <a:bodyPr wrap="none" rtlCol="0">
            <a:spAutoFit/>
          </a:bodyPr>
          <a:lstStyle/>
          <a:p>
            <a:r>
              <a:rPr lang="en-US" dirty="0"/>
              <a:t>Effect visible only at low </a:t>
            </a:r>
          </a:p>
          <a:p>
            <a:r>
              <a:rPr lang="en-US" dirty="0"/>
              <a:t>scales → </a:t>
            </a:r>
            <a:r>
              <a:rPr lang="en-US" dirty="0" err="1"/>
              <a:t>dijets</a:t>
            </a:r>
            <a:r>
              <a:rPr lang="en-US" dirty="0"/>
              <a:t> at LHC not </a:t>
            </a:r>
          </a:p>
          <a:p>
            <a:r>
              <a:rPr lang="en-US" dirty="0"/>
              <a:t>favorable</a:t>
            </a:r>
          </a:p>
          <a:p>
            <a:r>
              <a:rPr lang="en-US" dirty="0"/>
              <a:t>- try </a:t>
            </a:r>
            <a:r>
              <a:rPr lang="en-US" dirty="0" err="1"/>
              <a:t>pions</a:t>
            </a:r>
            <a:r>
              <a:rPr lang="en-US" dirty="0"/>
              <a:t> or D-mesons</a:t>
            </a:r>
          </a:p>
        </p:txBody>
      </p:sp>
      <p:sp>
        <p:nvSpPr>
          <p:cNvPr id="4" name="TextovéPole 3"/>
          <p:cNvSpPr txBox="1"/>
          <p:nvPr/>
        </p:nvSpPr>
        <p:spPr>
          <a:xfrm>
            <a:off x="-19050" y="5335762"/>
            <a:ext cx="304892" cy="307777"/>
          </a:xfrm>
          <a:prstGeom prst="rect">
            <a:avLst/>
          </a:prstGeom>
          <a:noFill/>
        </p:spPr>
        <p:txBody>
          <a:bodyPr wrap="none" rtlCol="0">
            <a:spAutoFit/>
          </a:bodyPr>
          <a:lstStyle/>
          <a:p>
            <a:r>
              <a:rPr lang="en-US" sz="1400" dirty="0">
                <a:solidFill>
                  <a:schemeClr val="tx1"/>
                </a:solidFill>
              </a:rPr>
              <a:t>A</a:t>
            </a:r>
          </a:p>
        </p:txBody>
      </p:sp>
      <p:sp>
        <p:nvSpPr>
          <p:cNvPr id="35" name="TextovéPole 34"/>
          <p:cNvSpPr txBox="1"/>
          <p:nvPr/>
        </p:nvSpPr>
        <p:spPr>
          <a:xfrm>
            <a:off x="4545960" y="5402262"/>
            <a:ext cx="323850" cy="307777"/>
          </a:xfrm>
          <a:prstGeom prst="rect">
            <a:avLst/>
          </a:prstGeom>
          <a:noFill/>
        </p:spPr>
        <p:txBody>
          <a:bodyPr wrap="square" rtlCol="0">
            <a:spAutoFit/>
          </a:bodyPr>
          <a:lstStyle/>
          <a:p>
            <a:r>
              <a:rPr lang="en-US" sz="1400" dirty="0">
                <a:solidFill>
                  <a:schemeClr val="tx1"/>
                </a:solidFill>
              </a:rPr>
              <a:t>A</a:t>
            </a:r>
          </a:p>
        </p:txBody>
      </p:sp>
      <p:sp>
        <p:nvSpPr>
          <p:cNvPr id="36" name="TextovéPole 35"/>
          <p:cNvSpPr txBox="1"/>
          <p:nvPr/>
        </p:nvSpPr>
        <p:spPr>
          <a:xfrm>
            <a:off x="7078292" y="5489650"/>
            <a:ext cx="304892" cy="307777"/>
          </a:xfrm>
          <a:prstGeom prst="rect">
            <a:avLst/>
          </a:prstGeom>
          <a:noFill/>
        </p:spPr>
        <p:txBody>
          <a:bodyPr wrap="none" rtlCol="0">
            <a:spAutoFit/>
          </a:bodyPr>
          <a:lstStyle/>
          <a:p>
            <a:r>
              <a:rPr lang="en-US" sz="1400" dirty="0">
                <a:solidFill>
                  <a:schemeClr val="tx1"/>
                </a:solidFill>
              </a:rPr>
              <a:t>B</a:t>
            </a:r>
          </a:p>
        </p:txBody>
      </p:sp>
      <p:sp>
        <p:nvSpPr>
          <p:cNvPr id="37" name="TextovéPole 36"/>
          <p:cNvSpPr txBox="1"/>
          <p:nvPr/>
        </p:nvSpPr>
        <p:spPr>
          <a:xfrm>
            <a:off x="2195430" y="5314493"/>
            <a:ext cx="304892" cy="307777"/>
          </a:xfrm>
          <a:prstGeom prst="rect">
            <a:avLst/>
          </a:prstGeom>
          <a:noFill/>
        </p:spPr>
        <p:txBody>
          <a:bodyPr wrap="none" rtlCol="0">
            <a:spAutoFit/>
          </a:bodyPr>
          <a:lstStyle/>
          <a:p>
            <a:r>
              <a:rPr lang="en-US" sz="1400" dirty="0">
                <a:solidFill>
                  <a:schemeClr val="tx1"/>
                </a:solidFill>
              </a:rPr>
              <a:t>B</a:t>
            </a:r>
          </a:p>
        </p:txBody>
      </p:sp>
      <p:sp>
        <p:nvSpPr>
          <p:cNvPr id="9" name="Zástupný symbol pro zápatí 8"/>
          <p:cNvSpPr>
            <a:spLocks noGrp="1"/>
          </p:cNvSpPr>
          <p:nvPr>
            <p:ph type="ftr" sz="quarter" idx="11"/>
          </p:nvPr>
        </p:nvSpPr>
        <p:spPr/>
        <p:txBody>
          <a:bodyPr/>
          <a:lstStyle/>
          <a:p>
            <a:pPr>
              <a:defRPr/>
            </a:pPr>
            <a:r>
              <a:rPr lang="en-US"/>
              <a:t>Marek Taševský                        FZU seminar: Exclusivity as a road to New Physics</a:t>
            </a:r>
            <a:endParaRPr lang="fr-FR" i="1">
              <a:solidFill>
                <a:srgbClr val="006666"/>
              </a:solidFill>
            </a:endParaRPr>
          </a:p>
        </p:txBody>
      </p:sp>
      <p:sp>
        <p:nvSpPr>
          <p:cNvPr id="32" name="Zástupný symbol pro číslo snímku 31"/>
          <p:cNvSpPr>
            <a:spLocks noGrp="1"/>
          </p:cNvSpPr>
          <p:nvPr>
            <p:ph type="sldNum" sz="quarter" idx="12"/>
          </p:nvPr>
        </p:nvSpPr>
        <p:spPr/>
        <p:txBody>
          <a:bodyPr/>
          <a:lstStyle/>
          <a:p>
            <a:pPr>
              <a:defRPr/>
            </a:pPr>
            <a:fld id="{7F85D29B-CEBA-48ED-BF7C-3DA92537335C}" type="slidenum">
              <a:rPr lang="fr-CH" altLang="en-US" smtClean="0"/>
              <a:pPr>
                <a:defRPr/>
              </a:pPr>
              <a:t>122</a:t>
            </a:fld>
            <a:r>
              <a:rPr lang="fr-CH" altLang="en-US"/>
              <a:t> </a:t>
            </a:r>
            <a:endParaRPr lang="fr-FR" altLang="en-US"/>
          </a:p>
        </p:txBody>
      </p:sp>
    </p:spTree>
    <p:extLst>
      <p:ext uri="{BB962C8B-B14F-4D97-AF65-F5344CB8AC3E}">
        <p14:creationId xmlns:p14="http://schemas.microsoft.com/office/powerpoint/2010/main" val="3968790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854581-2489-5F19-88B9-59677A91D21A}"/>
              </a:ext>
            </a:extLst>
          </p:cNvPr>
          <p:cNvSpPr>
            <a:spLocks noGrp="1"/>
          </p:cNvSpPr>
          <p:nvPr>
            <p:ph type="title"/>
          </p:nvPr>
        </p:nvSpPr>
        <p:spPr/>
        <p:txBody>
          <a:bodyPr/>
          <a:lstStyle/>
          <a:p>
            <a:r>
              <a:rPr lang="en-US" dirty="0"/>
              <a:t>Forward physics </a:t>
            </a:r>
            <a:r>
              <a:rPr lang="en-US" dirty="0">
                <a:cs typeface="Arial" panose="020B0604020202020204" pitchFamily="34" charset="0"/>
              </a:rPr>
              <a:t>→ New physics</a:t>
            </a:r>
            <a:endParaRPr lang="cs-CZ" dirty="0"/>
          </a:p>
        </p:txBody>
      </p:sp>
      <p:sp>
        <p:nvSpPr>
          <p:cNvPr id="5" name="Zástupný symbol pro zápatí 4">
            <a:extLst>
              <a:ext uri="{FF2B5EF4-FFF2-40B4-BE49-F238E27FC236}">
                <a16:creationId xmlns:a16="http://schemas.microsoft.com/office/drawing/2014/main" id="{E95272B5-6F34-7379-5D83-EEDAEAA5B712}"/>
              </a:ext>
            </a:extLst>
          </p:cNvPr>
          <p:cNvSpPr>
            <a:spLocks noGrp="1"/>
          </p:cNvSpPr>
          <p:nvPr>
            <p:ph type="ftr" sz="quarter" idx="11"/>
          </p:nvPr>
        </p:nvSpPr>
        <p:spPr/>
        <p:txBody>
          <a:bodyPr/>
          <a:lstStyle/>
          <a:p>
            <a:pPr>
              <a:defRPr/>
            </a:pPr>
            <a:r>
              <a:rPr lang="en-US"/>
              <a:t>Marek Taševský                        FZU seminar: Exclusivity as a road to New Physics</a:t>
            </a:r>
            <a:endParaRPr lang="fr-FR" i="1">
              <a:solidFill>
                <a:srgbClr val="006666"/>
              </a:solidFill>
            </a:endParaRPr>
          </a:p>
        </p:txBody>
      </p:sp>
      <p:sp>
        <p:nvSpPr>
          <p:cNvPr id="6" name="Zástupný symbol pro číslo snímku 5">
            <a:extLst>
              <a:ext uri="{FF2B5EF4-FFF2-40B4-BE49-F238E27FC236}">
                <a16:creationId xmlns:a16="http://schemas.microsoft.com/office/drawing/2014/main" id="{3D9E8B29-5637-BF74-1157-7C015D57404E}"/>
              </a:ext>
            </a:extLst>
          </p:cNvPr>
          <p:cNvSpPr>
            <a:spLocks noGrp="1"/>
          </p:cNvSpPr>
          <p:nvPr>
            <p:ph type="sldNum" sz="quarter" idx="12"/>
          </p:nvPr>
        </p:nvSpPr>
        <p:spPr/>
        <p:txBody>
          <a:bodyPr/>
          <a:lstStyle/>
          <a:p>
            <a:pPr>
              <a:defRPr/>
            </a:pPr>
            <a:fld id="{7F85D29B-CEBA-48ED-BF7C-3DA92537335C}" type="slidenum">
              <a:rPr lang="fr-CH" altLang="en-US" smtClean="0"/>
              <a:pPr>
                <a:defRPr/>
              </a:pPr>
              <a:t>13</a:t>
            </a:fld>
            <a:r>
              <a:rPr lang="fr-CH" altLang="en-US"/>
              <a:t> </a:t>
            </a:r>
            <a:endParaRPr lang="fr-FR" altLang="en-US"/>
          </a:p>
        </p:txBody>
      </p:sp>
      <p:pic>
        <p:nvPicPr>
          <p:cNvPr id="8" name="Obrázek 7">
            <a:extLst>
              <a:ext uri="{FF2B5EF4-FFF2-40B4-BE49-F238E27FC236}">
                <a16:creationId xmlns:a16="http://schemas.microsoft.com/office/drawing/2014/main" id="{31874A4C-088A-13C6-2DC9-8F5C8BE05DEC}"/>
              </a:ext>
            </a:extLst>
          </p:cNvPr>
          <p:cNvPicPr>
            <a:picLocks noChangeAspect="1"/>
          </p:cNvPicPr>
          <p:nvPr/>
        </p:nvPicPr>
        <p:blipFill>
          <a:blip r:embed="rId2"/>
          <a:stretch>
            <a:fillRect/>
          </a:stretch>
        </p:blipFill>
        <p:spPr>
          <a:xfrm>
            <a:off x="598714" y="671796"/>
            <a:ext cx="8708571" cy="5757333"/>
          </a:xfrm>
          <a:prstGeom prst="rect">
            <a:avLst/>
          </a:prstGeom>
        </p:spPr>
      </p:pic>
      <p:sp>
        <p:nvSpPr>
          <p:cNvPr id="7" name="TextovéPole 6">
            <a:extLst>
              <a:ext uri="{FF2B5EF4-FFF2-40B4-BE49-F238E27FC236}">
                <a16:creationId xmlns:a16="http://schemas.microsoft.com/office/drawing/2014/main" id="{1DE24FC2-37AD-3464-DFF3-41AD8A28696D}"/>
              </a:ext>
            </a:extLst>
          </p:cNvPr>
          <p:cNvSpPr txBox="1"/>
          <p:nvPr/>
        </p:nvSpPr>
        <p:spPr>
          <a:xfrm>
            <a:off x="228600" y="6400800"/>
            <a:ext cx="1641475" cy="338554"/>
          </a:xfrm>
          <a:prstGeom prst="rect">
            <a:avLst/>
          </a:prstGeom>
          <a:solidFill>
            <a:srgbClr val="FFFF99"/>
          </a:solidFill>
          <a:ln w="9525">
            <a:solidFill>
              <a:schemeClr val="tx1"/>
            </a:solidFill>
          </a:ln>
        </p:spPr>
        <p:txBody>
          <a:bodyPr wrap="none" rtlCol="0">
            <a:spAutoFit/>
          </a:bodyPr>
          <a:lstStyle/>
          <a:p>
            <a:r>
              <a:rPr lang="en-US" dirty="0">
                <a:solidFill>
                  <a:schemeClr val="tx1"/>
                </a:solidFill>
              </a:rPr>
              <a:t>Slide by F. Kling</a:t>
            </a:r>
            <a:endParaRPr lang="cs-CZ" dirty="0">
              <a:solidFill>
                <a:schemeClr val="tx1"/>
              </a:solidFill>
            </a:endParaRPr>
          </a:p>
        </p:txBody>
      </p:sp>
    </p:spTree>
    <p:extLst>
      <p:ext uri="{BB962C8B-B14F-4D97-AF65-F5344CB8AC3E}">
        <p14:creationId xmlns:p14="http://schemas.microsoft.com/office/powerpoint/2010/main" val="25831637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0D7FFF5-6008-68F4-0BE9-81ECE7E0C860}"/>
              </a:ext>
            </a:extLst>
          </p:cNvPr>
          <p:cNvSpPr>
            <a:spLocks noGrp="1"/>
          </p:cNvSpPr>
          <p:nvPr>
            <p:ph type="title"/>
          </p:nvPr>
        </p:nvSpPr>
        <p:spPr/>
        <p:txBody>
          <a:bodyPr/>
          <a:lstStyle/>
          <a:p>
            <a:r>
              <a:rPr lang="en-US" dirty="0"/>
              <a:t>New LHC Forward Physics Experiments</a:t>
            </a:r>
            <a:endParaRPr lang="cs-CZ" dirty="0"/>
          </a:p>
        </p:txBody>
      </p:sp>
      <p:sp>
        <p:nvSpPr>
          <p:cNvPr id="5" name="Zástupný symbol pro zápatí 4">
            <a:extLst>
              <a:ext uri="{FF2B5EF4-FFF2-40B4-BE49-F238E27FC236}">
                <a16:creationId xmlns:a16="http://schemas.microsoft.com/office/drawing/2014/main" id="{FE99CEFD-AF00-2D78-1BF6-8600545D195F}"/>
              </a:ext>
            </a:extLst>
          </p:cNvPr>
          <p:cNvSpPr>
            <a:spLocks noGrp="1"/>
          </p:cNvSpPr>
          <p:nvPr>
            <p:ph type="ftr" sz="quarter" idx="11"/>
          </p:nvPr>
        </p:nvSpPr>
        <p:spPr/>
        <p:txBody>
          <a:bodyPr/>
          <a:lstStyle/>
          <a:p>
            <a:pPr>
              <a:defRPr/>
            </a:pPr>
            <a:r>
              <a:rPr lang="en-US"/>
              <a:t>Marek Taševský                        FZU seminar: Exclusivity as a road to New Physics</a:t>
            </a:r>
            <a:endParaRPr lang="fr-FR" i="1">
              <a:solidFill>
                <a:srgbClr val="006666"/>
              </a:solidFill>
            </a:endParaRPr>
          </a:p>
        </p:txBody>
      </p:sp>
      <p:sp>
        <p:nvSpPr>
          <p:cNvPr id="6" name="Zástupný symbol pro číslo snímku 5">
            <a:extLst>
              <a:ext uri="{FF2B5EF4-FFF2-40B4-BE49-F238E27FC236}">
                <a16:creationId xmlns:a16="http://schemas.microsoft.com/office/drawing/2014/main" id="{4EF88023-B023-3FCB-F979-5A8AF9E93E41}"/>
              </a:ext>
            </a:extLst>
          </p:cNvPr>
          <p:cNvSpPr>
            <a:spLocks noGrp="1"/>
          </p:cNvSpPr>
          <p:nvPr>
            <p:ph type="sldNum" sz="quarter" idx="12"/>
          </p:nvPr>
        </p:nvSpPr>
        <p:spPr/>
        <p:txBody>
          <a:bodyPr/>
          <a:lstStyle/>
          <a:p>
            <a:pPr>
              <a:defRPr/>
            </a:pPr>
            <a:fld id="{7F85D29B-CEBA-48ED-BF7C-3DA92537335C}" type="slidenum">
              <a:rPr lang="fr-CH" altLang="en-US" smtClean="0"/>
              <a:pPr>
                <a:defRPr/>
              </a:pPr>
              <a:t>14</a:t>
            </a:fld>
            <a:r>
              <a:rPr lang="fr-CH" altLang="en-US"/>
              <a:t> </a:t>
            </a:r>
            <a:endParaRPr lang="fr-FR" altLang="en-US"/>
          </a:p>
        </p:txBody>
      </p:sp>
      <p:pic>
        <p:nvPicPr>
          <p:cNvPr id="8" name="Obrázek 7">
            <a:extLst>
              <a:ext uri="{FF2B5EF4-FFF2-40B4-BE49-F238E27FC236}">
                <a16:creationId xmlns:a16="http://schemas.microsoft.com/office/drawing/2014/main" id="{05431DA3-DBF3-1701-6EA9-5A942B06017D}"/>
              </a:ext>
            </a:extLst>
          </p:cNvPr>
          <p:cNvPicPr>
            <a:picLocks noChangeAspect="1"/>
          </p:cNvPicPr>
          <p:nvPr/>
        </p:nvPicPr>
        <p:blipFill>
          <a:blip r:embed="rId2"/>
          <a:stretch>
            <a:fillRect/>
          </a:stretch>
        </p:blipFill>
        <p:spPr>
          <a:xfrm>
            <a:off x="540204" y="833173"/>
            <a:ext cx="8708571" cy="5520267"/>
          </a:xfrm>
          <a:prstGeom prst="rect">
            <a:avLst/>
          </a:prstGeom>
        </p:spPr>
      </p:pic>
      <p:sp>
        <p:nvSpPr>
          <p:cNvPr id="7" name="TextovéPole 6">
            <a:extLst>
              <a:ext uri="{FF2B5EF4-FFF2-40B4-BE49-F238E27FC236}">
                <a16:creationId xmlns:a16="http://schemas.microsoft.com/office/drawing/2014/main" id="{CFF9BE14-DDE1-AE66-6853-3CD3D587BECC}"/>
              </a:ext>
            </a:extLst>
          </p:cNvPr>
          <p:cNvSpPr txBox="1"/>
          <p:nvPr/>
        </p:nvSpPr>
        <p:spPr>
          <a:xfrm>
            <a:off x="228600" y="6400800"/>
            <a:ext cx="1641475" cy="338554"/>
          </a:xfrm>
          <a:prstGeom prst="rect">
            <a:avLst/>
          </a:prstGeom>
          <a:solidFill>
            <a:srgbClr val="FFFF99"/>
          </a:solidFill>
          <a:ln w="9525">
            <a:solidFill>
              <a:schemeClr val="tx1"/>
            </a:solidFill>
          </a:ln>
        </p:spPr>
        <p:txBody>
          <a:bodyPr wrap="none" rtlCol="0">
            <a:spAutoFit/>
          </a:bodyPr>
          <a:lstStyle/>
          <a:p>
            <a:r>
              <a:rPr lang="en-US" dirty="0">
                <a:solidFill>
                  <a:schemeClr val="tx1"/>
                </a:solidFill>
              </a:rPr>
              <a:t>Slide by F. Kling</a:t>
            </a:r>
            <a:endParaRPr lang="cs-CZ" dirty="0">
              <a:solidFill>
                <a:schemeClr val="tx1"/>
              </a:solidFill>
            </a:endParaRPr>
          </a:p>
        </p:txBody>
      </p:sp>
    </p:spTree>
    <p:extLst>
      <p:ext uri="{BB962C8B-B14F-4D97-AF65-F5344CB8AC3E}">
        <p14:creationId xmlns:p14="http://schemas.microsoft.com/office/powerpoint/2010/main" val="4403092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zápatí 4">
            <a:extLst>
              <a:ext uri="{FF2B5EF4-FFF2-40B4-BE49-F238E27FC236}">
                <a16:creationId xmlns:a16="http://schemas.microsoft.com/office/drawing/2014/main" id="{054191A4-410A-4461-3BCA-B6FE9D49D364}"/>
              </a:ext>
            </a:extLst>
          </p:cNvPr>
          <p:cNvSpPr>
            <a:spLocks noGrp="1"/>
          </p:cNvSpPr>
          <p:nvPr>
            <p:ph type="ftr" sz="quarter" idx="11"/>
          </p:nvPr>
        </p:nvSpPr>
        <p:spPr/>
        <p:txBody>
          <a:bodyPr/>
          <a:lstStyle/>
          <a:p>
            <a:pPr>
              <a:defRPr/>
            </a:pPr>
            <a:r>
              <a:rPr lang="en-US"/>
              <a:t>Marek Taševský                        FZU seminar: Exclusivity as a road to New Physics</a:t>
            </a:r>
            <a:endParaRPr lang="fr-FR" i="1">
              <a:solidFill>
                <a:srgbClr val="006666"/>
              </a:solidFill>
            </a:endParaRPr>
          </a:p>
        </p:txBody>
      </p:sp>
      <p:sp>
        <p:nvSpPr>
          <p:cNvPr id="6" name="Zástupný symbol pro číslo snímku 5">
            <a:extLst>
              <a:ext uri="{FF2B5EF4-FFF2-40B4-BE49-F238E27FC236}">
                <a16:creationId xmlns:a16="http://schemas.microsoft.com/office/drawing/2014/main" id="{3F7AD6FC-30D0-236F-4236-CE5CB014EA63}"/>
              </a:ext>
            </a:extLst>
          </p:cNvPr>
          <p:cNvSpPr>
            <a:spLocks noGrp="1"/>
          </p:cNvSpPr>
          <p:nvPr>
            <p:ph type="sldNum" sz="quarter" idx="12"/>
          </p:nvPr>
        </p:nvSpPr>
        <p:spPr/>
        <p:txBody>
          <a:bodyPr/>
          <a:lstStyle/>
          <a:p>
            <a:pPr>
              <a:defRPr/>
            </a:pPr>
            <a:fld id="{7F85D29B-CEBA-48ED-BF7C-3DA92537335C}" type="slidenum">
              <a:rPr lang="fr-CH" altLang="en-US" smtClean="0"/>
              <a:pPr>
                <a:defRPr/>
              </a:pPr>
              <a:t>15</a:t>
            </a:fld>
            <a:r>
              <a:rPr lang="fr-CH" altLang="en-US"/>
              <a:t> </a:t>
            </a:r>
            <a:endParaRPr lang="fr-FR" altLang="en-US"/>
          </a:p>
        </p:txBody>
      </p:sp>
      <p:pic>
        <p:nvPicPr>
          <p:cNvPr id="8" name="Obrázek 7">
            <a:extLst>
              <a:ext uri="{FF2B5EF4-FFF2-40B4-BE49-F238E27FC236}">
                <a16:creationId xmlns:a16="http://schemas.microsoft.com/office/drawing/2014/main" id="{E26B3F9B-CC2D-F420-ADD8-067C82D729FF}"/>
              </a:ext>
            </a:extLst>
          </p:cNvPr>
          <p:cNvPicPr>
            <a:picLocks noChangeAspect="1"/>
          </p:cNvPicPr>
          <p:nvPr/>
        </p:nvPicPr>
        <p:blipFill>
          <a:blip r:embed="rId2"/>
          <a:stretch>
            <a:fillRect/>
          </a:stretch>
        </p:blipFill>
        <p:spPr>
          <a:xfrm>
            <a:off x="675459" y="293525"/>
            <a:ext cx="8727924" cy="6541105"/>
          </a:xfrm>
          <a:prstGeom prst="rect">
            <a:avLst/>
          </a:prstGeom>
        </p:spPr>
      </p:pic>
      <p:sp>
        <p:nvSpPr>
          <p:cNvPr id="3" name="TextovéPole 2">
            <a:extLst>
              <a:ext uri="{FF2B5EF4-FFF2-40B4-BE49-F238E27FC236}">
                <a16:creationId xmlns:a16="http://schemas.microsoft.com/office/drawing/2014/main" id="{365B0381-B450-DC21-1CED-3210BCF25B82}"/>
              </a:ext>
            </a:extLst>
          </p:cNvPr>
          <p:cNvSpPr txBox="1"/>
          <p:nvPr/>
        </p:nvSpPr>
        <p:spPr>
          <a:xfrm>
            <a:off x="228600" y="6400800"/>
            <a:ext cx="1641475" cy="338554"/>
          </a:xfrm>
          <a:prstGeom prst="rect">
            <a:avLst/>
          </a:prstGeom>
          <a:solidFill>
            <a:srgbClr val="FFFF99"/>
          </a:solidFill>
          <a:ln w="9525">
            <a:solidFill>
              <a:schemeClr val="tx1"/>
            </a:solidFill>
          </a:ln>
        </p:spPr>
        <p:txBody>
          <a:bodyPr wrap="none" rtlCol="0">
            <a:spAutoFit/>
          </a:bodyPr>
          <a:lstStyle/>
          <a:p>
            <a:r>
              <a:rPr lang="en-US" dirty="0">
                <a:solidFill>
                  <a:schemeClr val="tx1"/>
                </a:solidFill>
              </a:rPr>
              <a:t>Slide by F. Kling</a:t>
            </a:r>
            <a:endParaRPr lang="cs-CZ" dirty="0">
              <a:solidFill>
                <a:schemeClr val="tx1"/>
              </a:solidFill>
            </a:endParaRPr>
          </a:p>
        </p:txBody>
      </p:sp>
    </p:spTree>
    <p:extLst>
      <p:ext uri="{BB962C8B-B14F-4D97-AF65-F5344CB8AC3E}">
        <p14:creationId xmlns:p14="http://schemas.microsoft.com/office/powerpoint/2010/main" val="1846946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zápatí 4">
            <a:extLst>
              <a:ext uri="{FF2B5EF4-FFF2-40B4-BE49-F238E27FC236}">
                <a16:creationId xmlns:a16="http://schemas.microsoft.com/office/drawing/2014/main" id="{E2BDD454-4BD0-F84B-3B7D-9009E541A762}"/>
              </a:ext>
            </a:extLst>
          </p:cNvPr>
          <p:cNvSpPr>
            <a:spLocks noGrp="1"/>
          </p:cNvSpPr>
          <p:nvPr>
            <p:ph type="ftr" sz="quarter" idx="11"/>
          </p:nvPr>
        </p:nvSpPr>
        <p:spPr/>
        <p:txBody>
          <a:bodyPr/>
          <a:lstStyle/>
          <a:p>
            <a:pPr>
              <a:defRPr/>
            </a:pPr>
            <a:r>
              <a:rPr lang="en-US"/>
              <a:t>Marek Taševský                        FZU seminar: Exclusivity as a road to New Physics</a:t>
            </a:r>
            <a:endParaRPr lang="fr-FR" i="1">
              <a:solidFill>
                <a:srgbClr val="006666"/>
              </a:solidFill>
            </a:endParaRPr>
          </a:p>
        </p:txBody>
      </p:sp>
      <p:sp>
        <p:nvSpPr>
          <p:cNvPr id="6" name="Zástupný symbol pro číslo snímku 5">
            <a:extLst>
              <a:ext uri="{FF2B5EF4-FFF2-40B4-BE49-F238E27FC236}">
                <a16:creationId xmlns:a16="http://schemas.microsoft.com/office/drawing/2014/main" id="{D9B15D69-273F-347A-7FF7-441C33113ABC}"/>
              </a:ext>
            </a:extLst>
          </p:cNvPr>
          <p:cNvSpPr>
            <a:spLocks noGrp="1"/>
          </p:cNvSpPr>
          <p:nvPr>
            <p:ph type="sldNum" sz="quarter" idx="12"/>
          </p:nvPr>
        </p:nvSpPr>
        <p:spPr/>
        <p:txBody>
          <a:bodyPr/>
          <a:lstStyle/>
          <a:p>
            <a:pPr>
              <a:defRPr/>
            </a:pPr>
            <a:fld id="{7F85D29B-CEBA-48ED-BF7C-3DA92537335C}" type="slidenum">
              <a:rPr lang="fr-CH" altLang="en-US" smtClean="0"/>
              <a:pPr>
                <a:defRPr/>
              </a:pPr>
              <a:t>16</a:t>
            </a:fld>
            <a:r>
              <a:rPr lang="fr-CH" altLang="en-US"/>
              <a:t> </a:t>
            </a:r>
            <a:endParaRPr lang="fr-FR" altLang="en-US"/>
          </a:p>
        </p:txBody>
      </p:sp>
      <p:pic>
        <p:nvPicPr>
          <p:cNvPr id="8" name="Obrázek 7">
            <a:extLst>
              <a:ext uri="{FF2B5EF4-FFF2-40B4-BE49-F238E27FC236}">
                <a16:creationId xmlns:a16="http://schemas.microsoft.com/office/drawing/2014/main" id="{92930BC0-138D-2837-0E99-0E256571C652}"/>
              </a:ext>
            </a:extLst>
          </p:cNvPr>
          <p:cNvPicPr>
            <a:picLocks noChangeAspect="1"/>
          </p:cNvPicPr>
          <p:nvPr/>
        </p:nvPicPr>
        <p:blipFill>
          <a:blip r:embed="rId2"/>
          <a:stretch>
            <a:fillRect/>
          </a:stretch>
        </p:blipFill>
        <p:spPr>
          <a:xfrm>
            <a:off x="644676" y="302608"/>
            <a:ext cx="8727924" cy="6541105"/>
          </a:xfrm>
          <a:prstGeom prst="rect">
            <a:avLst/>
          </a:prstGeom>
        </p:spPr>
      </p:pic>
      <p:sp>
        <p:nvSpPr>
          <p:cNvPr id="3" name="TextovéPole 2">
            <a:extLst>
              <a:ext uri="{FF2B5EF4-FFF2-40B4-BE49-F238E27FC236}">
                <a16:creationId xmlns:a16="http://schemas.microsoft.com/office/drawing/2014/main" id="{444D86BC-79F7-E3E7-3A5C-0C382462C8EE}"/>
              </a:ext>
            </a:extLst>
          </p:cNvPr>
          <p:cNvSpPr txBox="1"/>
          <p:nvPr/>
        </p:nvSpPr>
        <p:spPr>
          <a:xfrm>
            <a:off x="228600" y="6400800"/>
            <a:ext cx="1641475" cy="338554"/>
          </a:xfrm>
          <a:prstGeom prst="rect">
            <a:avLst/>
          </a:prstGeom>
          <a:solidFill>
            <a:srgbClr val="FFFF99"/>
          </a:solidFill>
          <a:ln w="9525">
            <a:solidFill>
              <a:schemeClr val="tx1"/>
            </a:solidFill>
          </a:ln>
        </p:spPr>
        <p:txBody>
          <a:bodyPr wrap="none" rtlCol="0">
            <a:spAutoFit/>
          </a:bodyPr>
          <a:lstStyle/>
          <a:p>
            <a:r>
              <a:rPr lang="en-US" dirty="0">
                <a:solidFill>
                  <a:schemeClr val="tx1"/>
                </a:solidFill>
              </a:rPr>
              <a:t>Slide by F. Kling</a:t>
            </a:r>
            <a:endParaRPr lang="cs-CZ" dirty="0">
              <a:solidFill>
                <a:schemeClr val="tx1"/>
              </a:solidFill>
            </a:endParaRPr>
          </a:p>
        </p:txBody>
      </p:sp>
    </p:spTree>
    <p:extLst>
      <p:ext uri="{BB962C8B-B14F-4D97-AF65-F5344CB8AC3E}">
        <p14:creationId xmlns:p14="http://schemas.microsoft.com/office/powerpoint/2010/main" val="7804640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zápatí 4">
            <a:extLst>
              <a:ext uri="{FF2B5EF4-FFF2-40B4-BE49-F238E27FC236}">
                <a16:creationId xmlns:a16="http://schemas.microsoft.com/office/drawing/2014/main" id="{3CAE3FD7-4EBE-A652-C331-7DBD59EDB28A}"/>
              </a:ext>
            </a:extLst>
          </p:cNvPr>
          <p:cNvSpPr>
            <a:spLocks noGrp="1"/>
          </p:cNvSpPr>
          <p:nvPr>
            <p:ph type="ftr" sz="quarter" idx="11"/>
          </p:nvPr>
        </p:nvSpPr>
        <p:spPr/>
        <p:txBody>
          <a:bodyPr/>
          <a:lstStyle/>
          <a:p>
            <a:pPr>
              <a:defRPr/>
            </a:pPr>
            <a:r>
              <a:rPr lang="en-US"/>
              <a:t>Marek Taševský                        FZU seminar: Exclusivity as a road to New Physics</a:t>
            </a:r>
            <a:endParaRPr lang="fr-FR" i="1">
              <a:solidFill>
                <a:srgbClr val="006666"/>
              </a:solidFill>
            </a:endParaRPr>
          </a:p>
        </p:txBody>
      </p:sp>
      <p:sp>
        <p:nvSpPr>
          <p:cNvPr id="6" name="Zástupný symbol pro číslo snímku 5">
            <a:extLst>
              <a:ext uri="{FF2B5EF4-FFF2-40B4-BE49-F238E27FC236}">
                <a16:creationId xmlns:a16="http://schemas.microsoft.com/office/drawing/2014/main" id="{6D8E68D2-8A4B-87E0-F8EC-5FE4B1D07979}"/>
              </a:ext>
            </a:extLst>
          </p:cNvPr>
          <p:cNvSpPr>
            <a:spLocks noGrp="1"/>
          </p:cNvSpPr>
          <p:nvPr>
            <p:ph type="sldNum" sz="quarter" idx="12"/>
          </p:nvPr>
        </p:nvSpPr>
        <p:spPr/>
        <p:txBody>
          <a:bodyPr/>
          <a:lstStyle/>
          <a:p>
            <a:pPr>
              <a:defRPr/>
            </a:pPr>
            <a:fld id="{7F85D29B-CEBA-48ED-BF7C-3DA92537335C}" type="slidenum">
              <a:rPr lang="fr-CH" altLang="en-US" smtClean="0"/>
              <a:pPr>
                <a:defRPr/>
              </a:pPr>
              <a:t>17</a:t>
            </a:fld>
            <a:r>
              <a:rPr lang="fr-CH" altLang="en-US"/>
              <a:t> </a:t>
            </a:r>
            <a:endParaRPr lang="fr-FR" altLang="en-US"/>
          </a:p>
        </p:txBody>
      </p:sp>
      <p:pic>
        <p:nvPicPr>
          <p:cNvPr id="8" name="Obrázek 7">
            <a:extLst>
              <a:ext uri="{FF2B5EF4-FFF2-40B4-BE49-F238E27FC236}">
                <a16:creationId xmlns:a16="http://schemas.microsoft.com/office/drawing/2014/main" id="{8A125F46-B748-B660-1C0E-E43685CCBECB}"/>
              </a:ext>
            </a:extLst>
          </p:cNvPr>
          <p:cNvPicPr>
            <a:picLocks noChangeAspect="1"/>
          </p:cNvPicPr>
          <p:nvPr/>
        </p:nvPicPr>
        <p:blipFill>
          <a:blip r:embed="rId2"/>
          <a:stretch>
            <a:fillRect/>
          </a:stretch>
        </p:blipFill>
        <p:spPr>
          <a:xfrm>
            <a:off x="656787" y="286460"/>
            <a:ext cx="8727924" cy="6541105"/>
          </a:xfrm>
          <a:prstGeom prst="rect">
            <a:avLst/>
          </a:prstGeom>
        </p:spPr>
      </p:pic>
      <p:sp>
        <p:nvSpPr>
          <p:cNvPr id="3" name="TextovéPole 2">
            <a:extLst>
              <a:ext uri="{FF2B5EF4-FFF2-40B4-BE49-F238E27FC236}">
                <a16:creationId xmlns:a16="http://schemas.microsoft.com/office/drawing/2014/main" id="{C0D9451A-5E5B-F036-A99E-7B4B1699F439}"/>
              </a:ext>
            </a:extLst>
          </p:cNvPr>
          <p:cNvSpPr txBox="1"/>
          <p:nvPr/>
        </p:nvSpPr>
        <p:spPr>
          <a:xfrm>
            <a:off x="228600" y="6400800"/>
            <a:ext cx="1641475" cy="338554"/>
          </a:xfrm>
          <a:prstGeom prst="rect">
            <a:avLst/>
          </a:prstGeom>
          <a:solidFill>
            <a:srgbClr val="FFFF99"/>
          </a:solidFill>
          <a:ln w="9525">
            <a:solidFill>
              <a:schemeClr val="tx1"/>
            </a:solidFill>
          </a:ln>
        </p:spPr>
        <p:txBody>
          <a:bodyPr wrap="none" rtlCol="0">
            <a:spAutoFit/>
          </a:bodyPr>
          <a:lstStyle/>
          <a:p>
            <a:r>
              <a:rPr lang="en-US" dirty="0">
                <a:solidFill>
                  <a:schemeClr val="tx1"/>
                </a:solidFill>
              </a:rPr>
              <a:t>Slide by F. Kling</a:t>
            </a:r>
            <a:endParaRPr lang="cs-CZ" dirty="0">
              <a:solidFill>
                <a:schemeClr val="tx1"/>
              </a:solidFill>
            </a:endParaRPr>
          </a:p>
        </p:txBody>
      </p:sp>
    </p:spTree>
    <p:extLst>
      <p:ext uri="{BB962C8B-B14F-4D97-AF65-F5344CB8AC3E}">
        <p14:creationId xmlns:p14="http://schemas.microsoft.com/office/powerpoint/2010/main" val="9516877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
            <a:ext cx="9004080" cy="956956"/>
          </a:xfrm>
        </p:spPr>
        <p:txBody>
          <a:bodyPr/>
          <a:lstStyle/>
          <a:p>
            <a:r>
              <a:rPr lang="en-US" dirty="0"/>
              <a:t>But: typical proton-proton interaction</a:t>
            </a:r>
            <a:br>
              <a:rPr lang="en-US" dirty="0"/>
            </a:br>
            <a:r>
              <a:rPr lang="en-US" dirty="0"/>
              <a:t>is not forward</a:t>
            </a:r>
          </a:p>
        </p:txBody>
      </p:sp>
      <p:pic>
        <p:nvPicPr>
          <p:cNvPr id="6" name="Obrázek 5"/>
          <p:cNvPicPr>
            <a:picLocks noChangeAspect="1"/>
          </p:cNvPicPr>
          <p:nvPr/>
        </p:nvPicPr>
        <p:blipFill>
          <a:blip r:embed="rId2"/>
          <a:stretch>
            <a:fillRect/>
          </a:stretch>
        </p:blipFill>
        <p:spPr>
          <a:xfrm>
            <a:off x="263389" y="956957"/>
            <a:ext cx="3514992" cy="3531193"/>
          </a:xfrm>
          <a:prstGeom prst="rect">
            <a:avLst/>
          </a:prstGeom>
        </p:spPr>
      </p:pic>
      <p:pic>
        <p:nvPicPr>
          <p:cNvPr id="7" name="Obrázek 6"/>
          <p:cNvPicPr>
            <a:picLocks noChangeAspect="1"/>
          </p:cNvPicPr>
          <p:nvPr/>
        </p:nvPicPr>
        <p:blipFill>
          <a:blip r:embed="rId3"/>
          <a:stretch>
            <a:fillRect/>
          </a:stretch>
        </p:blipFill>
        <p:spPr>
          <a:xfrm>
            <a:off x="4724400" y="1104595"/>
            <a:ext cx="4736880" cy="3126600"/>
          </a:xfrm>
          <a:prstGeom prst="rect">
            <a:avLst/>
          </a:prstGeom>
        </p:spPr>
      </p:pic>
      <p:sp>
        <p:nvSpPr>
          <p:cNvPr id="8" name="TextovéPole 7"/>
          <p:cNvSpPr txBox="1"/>
          <p:nvPr/>
        </p:nvSpPr>
        <p:spPr>
          <a:xfrm>
            <a:off x="381000" y="4433492"/>
            <a:ext cx="4006290" cy="2031325"/>
          </a:xfrm>
          <a:prstGeom prst="rect">
            <a:avLst/>
          </a:prstGeom>
          <a:noFill/>
        </p:spPr>
        <p:txBody>
          <a:bodyPr wrap="none" rtlCol="0">
            <a:spAutoFit/>
          </a:bodyPr>
          <a:lstStyle/>
          <a:p>
            <a:r>
              <a:rPr lang="en-US" sz="1800" dirty="0">
                <a:solidFill>
                  <a:schemeClr val="tx1"/>
                </a:solidFill>
              </a:rPr>
              <a:t>A lot of activity in the central detector:</a:t>
            </a:r>
          </a:p>
          <a:p>
            <a:endParaRPr lang="en-US" sz="1800" dirty="0">
              <a:solidFill>
                <a:schemeClr val="tx1"/>
              </a:solidFill>
            </a:endParaRPr>
          </a:p>
          <a:p>
            <a:pPr marL="285750" indent="-285750">
              <a:buFontTx/>
              <a:buChar char="-"/>
            </a:pPr>
            <a:r>
              <a:rPr lang="en-US" sz="1800" dirty="0">
                <a:solidFill>
                  <a:schemeClr val="tx1"/>
                </a:solidFill>
              </a:rPr>
              <a:t>Hard scattering </a:t>
            </a:r>
          </a:p>
          <a:p>
            <a:pPr marL="285750" indent="-285750">
              <a:buFontTx/>
              <a:buChar char="-"/>
            </a:pPr>
            <a:r>
              <a:rPr lang="en-US" sz="1800" dirty="0">
                <a:solidFill>
                  <a:schemeClr val="tx1"/>
                </a:solidFill>
              </a:rPr>
              <a:t>Multi-</a:t>
            </a:r>
            <a:r>
              <a:rPr lang="en-US" sz="1800" dirty="0" err="1">
                <a:solidFill>
                  <a:schemeClr val="tx1"/>
                </a:solidFill>
              </a:rPr>
              <a:t>parton</a:t>
            </a:r>
            <a:r>
              <a:rPr lang="en-US" sz="1800" dirty="0">
                <a:solidFill>
                  <a:schemeClr val="tx1"/>
                </a:solidFill>
              </a:rPr>
              <a:t> interactions</a:t>
            </a:r>
          </a:p>
          <a:p>
            <a:pPr marL="285750" indent="-285750">
              <a:buFontTx/>
              <a:buChar char="-"/>
            </a:pPr>
            <a:r>
              <a:rPr lang="en-US" sz="1800" dirty="0">
                <a:solidFill>
                  <a:schemeClr val="tx1"/>
                </a:solidFill>
              </a:rPr>
              <a:t>Initial-state radiation</a:t>
            </a:r>
          </a:p>
          <a:p>
            <a:pPr marL="285750" indent="-285750">
              <a:buFontTx/>
              <a:buChar char="-"/>
            </a:pPr>
            <a:r>
              <a:rPr lang="en-US" sz="1800" dirty="0">
                <a:solidFill>
                  <a:schemeClr val="tx1"/>
                </a:solidFill>
              </a:rPr>
              <a:t>Final-state radiation</a:t>
            </a:r>
          </a:p>
          <a:p>
            <a:pPr marL="285750" indent="-285750">
              <a:buFontTx/>
              <a:buChar char="-"/>
            </a:pPr>
            <a:r>
              <a:rPr lang="en-US" sz="1800" dirty="0" err="1">
                <a:solidFill>
                  <a:schemeClr val="tx1"/>
                </a:solidFill>
              </a:rPr>
              <a:t>Hadronization</a:t>
            </a:r>
            <a:r>
              <a:rPr lang="en-US" sz="1800" dirty="0">
                <a:solidFill>
                  <a:schemeClr val="tx1"/>
                </a:solidFill>
              </a:rPr>
              <a:t> + decays </a:t>
            </a:r>
          </a:p>
        </p:txBody>
      </p:sp>
      <p:sp>
        <p:nvSpPr>
          <p:cNvPr id="3" name="TextovéPole 2"/>
          <p:cNvSpPr txBox="1"/>
          <p:nvPr/>
        </p:nvSpPr>
        <p:spPr>
          <a:xfrm>
            <a:off x="4572000" y="5036975"/>
            <a:ext cx="5070619" cy="1200329"/>
          </a:xfrm>
          <a:prstGeom prst="rect">
            <a:avLst/>
          </a:prstGeom>
          <a:noFill/>
        </p:spPr>
        <p:txBody>
          <a:bodyPr wrap="none" rtlCol="0">
            <a:spAutoFit/>
          </a:bodyPr>
          <a:lstStyle/>
          <a:p>
            <a:r>
              <a:rPr lang="en-US" sz="1800" dirty="0">
                <a:solidFill>
                  <a:srgbClr val="002060"/>
                </a:solidFill>
              </a:rPr>
              <a:t>Most of time at LHC: no (or small) rapidity gaps </a:t>
            </a:r>
          </a:p>
          <a:p>
            <a:r>
              <a:rPr lang="en-US" sz="1800" dirty="0">
                <a:solidFill>
                  <a:srgbClr val="002060"/>
                </a:solidFill>
              </a:rPr>
              <a:t>observed.</a:t>
            </a:r>
          </a:p>
          <a:p>
            <a:r>
              <a:rPr lang="en-US" sz="1800" dirty="0">
                <a:solidFill>
                  <a:srgbClr val="002060"/>
                </a:solidFill>
              </a:rPr>
              <a:t>More precisely: Most of time the rapidity gap</a:t>
            </a:r>
          </a:p>
          <a:p>
            <a:r>
              <a:rPr lang="en-US" sz="1800" dirty="0">
                <a:solidFill>
                  <a:srgbClr val="002060"/>
                </a:solidFill>
              </a:rPr>
              <a:t>distribution is exponentially falling.</a:t>
            </a:r>
          </a:p>
        </p:txBody>
      </p:sp>
      <p:sp>
        <p:nvSpPr>
          <p:cNvPr id="12" name="Šrafovaná šipka doprava 11"/>
          <p:cNvSpPr/>
          <p:nvPr/>
        </p:nvSpPr>
        <p:spPr bwMode="auto">
          <a:xfrm>
            <a:off x="3422413" y="5394823"/>
            <a:ext cx="978408" cy="484632"/>
          </a:xfrm>
          <a:prstGeom prst="stripedRightArrow">
            <a:avLst/>
          </a:prstGeom>
          <a:solidFill>
            <a:srgbClr val="00B0F0"/>
          </a:solidFill>
          <a:ln>
            <a:noFill/>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rgbClr val="0000CC"/>
              </a:solidFill>
              <a:effectLst/>
              <a:latin typeface="Arial" charset="0"/>
            </a:endParaRPr>
          </a:p>
        </p:txBody>
      </p:sp>
      <p:pic>
        <p:nvPicPr>
          <p:cNvPr id="10" name="Obráze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86" y="6374571"/>
            <a:ext cx="2060571" cy="483429"/>
          </a:xfrm>
          <a:prstGeom prst="rect">
            <a:avLst/>
          </a:prstGeom>
        </p:spPr>
      </p:pic>
      <p:sp>
        <p:nvSpPr>
          <p:cNvPr id="9" name="Zástupný symbol pro číslo snímku 8"/>
          <p:cNvSpPr>
            <a:spLocks noGrp="1"/>
          </p:cNvSpPr>
          <p:nvPr>
            <p:ph type="sldNum" sz="quarter" idx="12"/>
          </p:nvPr>
        </p:nvSpPr>
        <p:spPr/>
        <p:txBody>
          <a:bodyPr/>
          <a:lstStyle/>
          <a:p>
            <a:pPr>
              <a:defRPr/>
            </a:pPr>
            <a:fld id="{7F85D29B-CEBA-48ED-BF7C-3DA92537335C}" type="slidenum">
              <a:rPr lang="fr-CH" altLang="en-US" smtClean="0"/>
              <a:pPr>
                <a:defRPr/>
              </a:pPr>
              <a:t>18</a:t>
            </a:fld>
            <a:r>
              <a:rPr lang="fr-CH" altLang="en-US"/>
              <a:t> </a:t>
            </a:r>
            <a:endParaRPr lang="fr-FR" altLang="en-US"/>
          </a:p>
        </p:txBody>
      </p:sp>
      <p:sp>
        <p:nvSpPr>
          <p:cNvPr id="13" name="Zástupný symbol pro zápatí 12"/>
          <p:cNvSpPr>
            <a:spLocks noGrp="1"/>
          </p:cNvSpPr>
          <p:nvPr>
            <p:ph type="ftr" sz="quarter" idx="11"/>
          </p:nvPr>
        </p:nvSpPr>
        <p:spPr>
          <a:xfrm>
            <a:off x="2514600" y="6519863"/>
            <a:ext cx="7010400" cy="323850"/>
          </a:xfrm>
        </p:spPr>
        <p:txBody>
          <a:bodyPr/>
          <a:lstStyle/>
          <a:p>
            <a:pPr>
              <a:defRPr/>
            </a:pPr>
            <a:r>
              <a:rPr lang="en-US">
                <a:solidFill>
                  <a:schemeClr val="accent1">
                    <a:lumMod val="50000"/>
                  </a:schemeClr>
                </a:solidFill>
              </a:rPr>
              <a:t>Marek Taševský                        FZU seminar: Exclusivity as a road to New Physics</a:t>
            </a:r>
            <a:endParaRPr lang="fr-FR" i="1" dirty="0">
              <a:solidFill>
                <a:schemeClr val="accent1">
                  <a:lumMod val="50000"/>
                </a:schemeClr>
              </a:solidFill>
            </a:endParaRPr>
          </a:p>
        </p:txBody>
      </p:sp>
    </p:spTree>
    <p:extLst>
      <p:ext uri="{BB962C8B-B14F-4D97-AF65-F5344CB8AC3E}">
        <p14:creationId xmlns:p14="http://schemas.microsoft.com/office/powerpoint/2010/main" val="30435179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Diffractive interactions</a:t>
            </a:r>
          </a:p>
        </p:txBody>
      </p:sp>
      <p:pic>
        <p:nvPicPr>
          <p:cNvPr id="6" name="Imagem 77"/>
          <p:cNvPicPr/>
          <p:nvPr/>
        </p:nvPicPr>
        <p:blipFill>
          <a:blip r:embed="rId2"/>
          <a:stretch/>
        </p:blipFill>
        <p:spPr>
          <a:xfrm>
            <a:off x="112534" y="3158348"/>
            <a:ext cx="9552600" cy="1760040"/>
          </a:xfrm>
          <a:prstGeom prst="rect">
            <a:avLst/>
          </a:prstGeom>
          <a:ln>
            <a:noFill/>
          </a:ln>
        </p:spPr>
      </p:pic>
      <p:sp>
        <p:nvSpPr>
          <p:cNvPr id="7" name="CustomShape 1"/>
          <p:cNvSpPr/>
          <p:nvPr/>
        </p:nvSpPr>
        <p:spPr>
          <a:xfrm>
            <a:off x="477982" y="5283994"/>
            <a:ext cx="9047018" cy="99060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451080" indent="-342720">
              <a:lnSpc>
                <a:spcPct val="100000"/>
              </a:lnSpc>
              <a:buClr>
                <a:srgbClr val="000000"/>
              </a:buClr>
              <a:buSzPct val="45000"/>
              <a:buFont typeface="Wingdings" charset="2"/>
              <a:buChar char=""/>
            </a:pPr>
            <a:r>
              <a:rPr lang="pt-BR" sz="2000" b="0" strike="noStrike" spc="-1" dirty="0">
                <a:solidFill>
                  <a:srgbClr val="000000"/>
                </a:solidFill>
                <a:uFill>
                  <a:solidFill>
                    <a:srgbClr val="FFFFFF"/>
                  </a:solidFill>
                </a:uFill>
                <a:latin typeface="Purisa"/>
                <a:ea typeface="DejaVu Sans"/>
              </a:rPr>
              <a:t>Diffractive reactions at hadron colliders are defined as reactions in which </a:t>
            </a:r>
            <a:r>
              <a:rPr lang="pt-BR" sz="2000" b="0" strike="noStrike" spc="-1" dirty="0">
                <a:solidFill>
                  <a:srgbClr val="FF0000"/>
                </a:solidFill>
                <a:uFill>
                  <a:solidFill>
                    <a:srgbClr val="FFFFFF"/>
                  </a:solidFill>
                </a:uFill>
                <a:latin typeface="Purisa"/>
                <a:ea typeface="DejaVu Sans"/>
              </a:rPr>
              <a:t>a color singlet object (Pomeron) is exchanged </a:t>
            </a:r>
            <a:r>
              <a:rPr lang="pt-BR" sz="2000" b="0" strike="noStrike" spc="-1" dirty="0">
                <a:solidFill>
                  <a:srgbClr val="000000"/>
                </a:solidFill>
                <a:uFill>
                  <a:solidFill>
                    <a:srgbClr val="FFFFFF"/>
                  </a:solidFill>
                </a:uFill>
                <a:latin typeface="Purisa"/>
                <a:ea typeface="DejaVu Sans"/>
              </a:rPr>
              <a:t>between colliding particles.</a:t>
            </a:r>
            <a:endParaRPr lang="pt-BR" sz="1800" b="0" strike="noStrike" spc="-1" dirty="0">
              <a:solidFill>
                <a:srgbClr val="000000"/>
              </a:solidFill>
              <a:uFill>
                <a:solidFill>
                  <a:srgbClr val="FFFFFF"/>
                </a:solidFill>
              </a:uFill>
              <a:latin typeface="Arial"/>
            </a:endParaRPr>
          </a:p>
          <a:p>
            <a:pPr>
              <a:lnSpc>
                <a:spcPct val="100000"/>
              </a:lnSpc>
            </a:pPr>
            <a:endParaRPr lang="pt-BR" sz="1800" b="0" strike="noStrike" spc="-1" dirty="0">
              <a:solidFill>
                <a:srgbClr val="000000"/>
              </a:solidFill>
              <a:uFill>
                <a:solidFill>
                  <a:srgbClr val="FFFFFF"/>
                </a:solidFill>
              </a:uFill>
              <a:latin typeface="Arial"/>
            </a:endParaRPr>
          </a:p>
          <a:p>
            <a:pPr>
              <a:lnSpc>
                <a:spcPct val="100000"/>
              </a:lnSpc>
            </a:pPr>
            <a:endParaRPr lang="pt-BR" sz="1800" b="0" strike="noStrike" spc="-1" dirty="0">
              <a:solidFill>
                <a:srgbClr val="000000"/>
              </a:solidFill>
              <a:uFill>
                <a:solidFill>
                  <a:srgbClr val="FFFFFF"/>
                </a:solidFill>
              </a:uFill>
              <a:latin typeface="Arial"/>
            </a:endParaRPr>
          </a:p>
          <a:p>
            <a:pPr>
              <a:lnSpc>
                <a:spcPct val="100000"/>
              </a:lnSpc>
            </a:pPr>
            <a:endParaRPr lang="pt-BR" sz="1800" b="0" strike="noStrike" spc="-1" dirty="0">
              <a:solidFill>
                <a:srgbClr val="000000"/>
              </a:solidFill>
              <a:uFill>
                <a:solidFill>
                  <a:srgbClr val="FFFFFF"/>
                </a:solidFill>
              </a:uFill>
              <a:latin typeface="Arial"/>
            </a:endParaRPr>
          </a:p>
          <a:p>
            <a:pPr>
              <a:lnSpc>
                <a:spcPct val="100000"/>
              </a:lnSpc>
            </a:pPr>
            <a:endParaRPr lang="pt-BR" sz="1800" b="0" strike="noStrike" spc="-1" dirty="0">
              <a:solidFill>
                <a:srgbClr val="000000"/>
              </a:solidFill>
              <a:uFill>
                <a:solidFill>
                  <a:srgbClr val="FFFFFF"/>
                </a:solidFill>
              </a:uFill>
              <a:latin typeface="Arial"/>
            </a:endParaRPr>
          </a:p>
          <a:p>
            <a:pPr>
              <a:lnSpc>
                <a:spcPct val="100000"/>
              </a:lnSpc>
            </a:pPr>
            <a:endParaRPr lang="pt-BR" sz="1800" b="0" strike="noStrike" spc="-1" dirty="0">
              <a:solidFill>
                <a:srgbClr val="000000"/>
              </a:solidFill>
              <a:uFill>
                <a:solidFill>
                  <a:srgbClr val="FFFFFF"/>
                </a:solidFill>
              </a:uFill>
              <a:latin typeface="Arial"/>
            </a:endParaRPr>
          </a:p>
          <a:p>
            <a:pPr>
              <a:lnSpc>
                <a:spcPct val="100000"/>
              </a:lnSpc>
            </a:pPr>
            <a:endParaRPr lang="pt-BR" sz="1800" b="0" strike="noStrike" spc="-1" dirty="0">
              <a:solidFill>
                <a:srgbClr val="000000"/>
              </a:solidFill>
              <a:uFill>
                <a:solidFill>
                  <a:srgbClr val="FFFFFF"/>
                </a:solidFill>
              </a:uFill>
              <a:latin typeface="Arial"/>
            </a:endParaRPr>
          </a:p>
          <a:p>
            <a:pPr>
              <a:lnSpc>
                <a:spcPct val="100000"/>
              </a:lnSpc>
            </a:pPr>
            <a:endParaRPr lang="pt-BR" sz="1800" b="0" strike="noStrike" spc="-1" dirty="0">
              <a:solidFill>
                <a:srgbClr val="000000"/>
              </a:solidFill>
              <a:uFill>
                <a:solidFill>
                  <a:srgbClr val="FFFFFF"/>
                </a:solidFill>
              </a:uFill>
              <a:latin typeface="Arial"/>
            </a:endParaRPr>
          </a:p>
          <a:p>
            <a:pPr>
              <a:lnSpc>
                <a:spcPct val="100000"/>
              </a:lnSpc>
            </a:pPr>
            <a:endParaRPr lang="pt-BR" sz="1800" b="0" strike="noStrike" spc="-1" dirty="0">
              <a:solidFill>
                <a:srgbClr val="000000"/>
              </a:solidFill>
              <a:uFill>
                <a:solidFill>
                  <a:srgbClr val="FFFFFF"/>
                </a:solidFill>
              </a:uFill>
              <a:latin typeface="Arial"/>
            </a:endParaRPr>
          </a:p>
          <a:p>
            <a:pPr>
              <a:lnSpc>
                <a:spcPct val="100000"/>
              </a:lnSpc>
            </a:pPr>
            <a:endParaRPr lang="pt-BR" sz="1800" b="0" strike="noStrike" spc="-1" dirty="0">
              <a:solidFill>
                <a:srgbClr val="000000"/>
              </a:solidFill>
              <a:uFill>
                <a:solidFill>
                  <a:srgbClr val="FFFFFF"/>
                </a:solidFill>
              </a:uFill>
              <a:latin typeface="Arial"/>
            </a:endParaRPr>
          </a:p>
          <a:p>
            <a:pPr>
              <a:lnSpc>
                <a:spcPct val="100000"/>
              </a:lnSpc>
            </a:pPr>
            <a:endParaRPr lang="pt-BR" sz="1800" b="0" strike="noStrike" spc="-1" dirty="0">
              <a:solidFill>
                <a:srgbClr val="000000"/>
              </a:solidFill>
              <a:uFill>
                <a:solidFill>
                  <a:srgbClr val="FFFFFF"/>
                </a:solidFill>
              </a:uFill>
              <a:latin typeface="Arial"/>
            </a:endParaRPr>
          </a:p>
          <a:p>
            <a:pPr>
              <a:lnSpc>
                <a:spcPct val="100000"/>
              </a:lnSpc>
            </a:pPr>
            <a:endParaRPr lang="pt-BR" sz="1800" b="0" strike="noStrike" spc="-1" dirty="0">
              <a:solidFill>
                <a:srgbClr val="000000"/>
              </a:solidFill>
              <a:uFill>
                <a:solidFill>
                  <a:srgbClr val="FFFFFF"/>
                </a:solidFill>
              </a:uFill>
              <a:latin typeface="Arial"/>
            </a:endParaRPr>
          </a:p>
          <a:p>
            <a:pPr marL="108000">
              <a:lnSpc>
                <a:spcPct val="100000"/>
              </a:lnSpc>
            </a:pPr>
            <a:r>
              <a:rPr lang="pt-BR" sz="2000" b="0" strike="noStrike" spc="-1" dirty="0">
                <a:solidFill>
                  <a:srgbClr val="595959"/>
                </a:solidFill>
                <a:uFill>
                  <a:solidFill>
                    <a:srgbClr val="FFFFFF"/>
                  </a:solidFill>
                </a:uFill>
                <a:latin typeface="Comic Sans MS"/>
                <a:ea typeface="DejaVu Sans"/>
              </a:rPr>
              <a:t>				</a:t>
            </a:r>
            <a:endParaRPr lang="pt-BR" sz="1800" b="0" strike="noStrike" spc="-1" dirty="0">
              <a:solidFill>
                <a:srgbClr val="000000"/>
              </a:solidFill>
              <a:uFill>
                <a:solidFill>
                  <a:srgbClr val="FFFFFF"/>
                </a:solidFill>
              </a:uFill>
              <a:latin typeface="Arial"/>
            </a:endParaRPr>
          </a:p>
        </p:txBody>
      </p:sp>
      <p:pic>
        <p:nvPicPr>
          <p:cNvPr id="8" name="Imagem 78"/>
          <p:cNvPicPr/>
          <p:nvPr/>
        </p:nvPicPr>
        <p:blipFill>
          <a:blip r:embed="rId3"/>
          <a:stretch/>
        </p:blipFill>
        <p:spPr>
          <a:xfrm>
            <a:off x="112534" y="1874777"/>
            <a:ext cx="9466560" cy="1110960"/>
          </a:xfrm>
          <a:prstGeom prst="rect">
            <a:avLst/>
          </a:prstGeom>
          <a:ln>
            <a:noFill/>
          </a:ln>
        </p:spPr>
      </p:pic>
      <p:sp>
        <p:nvSpPr>
          <p:cNvPr id="3" name="TextovéPole 2"/>
          <p:cNvSpPr txBox="1"/>
          <p:nvPr/>
        </p:nvSpPr>
        <p:spPr>
          <a:xfrm>
            <a:off x="57024" y="980387"/>
            <a:ext cx="9266383" cy="707886"/>
          </a:xfrm>
          <a:prstGeom prst="rect">
            <a:avLst/>
          </a:prstGeom>
          <a:noFill/>
        </p:spPr>
        <p:txBody>
          <a:bodyPr wrap="none" rtlCol="0">
            <a:spAutoFit/>
          </a:bodyPr>
          <a:lstStyle/>
          <a:p>
            <a:pPr marL="451080" indent="-342720">
              <a:lnSpc>
                <a:spcPct val="100000"/>
              </a:lnSpc>
              <a:buClr>
                <a:srgbClr val="000000"/>
              </a:buClr>
              <a:buSzPct val="45000"/>
              <a:buFont typeface="Wingdings" charset="2"/>
              <a:buChar char=""/>
            </a:pPr>
            <a:r>
              <a:rPr lang="pt-BR" sz="2000" spc="-1" dirty="0">
                <a:solidFill>
                  <a:srgbClr val="000000"/>
                </a:solidFill>
                <a:uFill>
                  <a:solidFill>
                    <a:srgbClr val="FFFFFF"/>
                  </a:solidFill>
                </a:uFill>
                <a:latin typeface="Purisa"/>
                <a:ea typeface="DejaVu Sans"/>
              </a:rPr>
              <a:t>Identified by the presence of an </a:t>
            </a:r>
            <a:r>
              <a:rPr lang="pt-BR" sz="2000" b="1" spc="-1" dirty="0">
                <a:solidFill>
                  <a:schemeClr val="bg1">
                    <a:lumMod val="65000"/>
                  </a:schemeClr>
                </a:solidFill>
                <a:uFill>
                  <a:solidFill>
                    <a:srgbClr val="FFFFFF"/>
                  </a:solidFill>
                </a:uFill>
                <a:latin typeface="Purisa"/>
                <a:ea typeface="DejaVu Sans"/>
              </a:rPr>
              <a:t>intact leading particle </a:t>
            </a:r>
            <a:r>
              <a:rPr lang="pt-BR" sz="2000" spc="-1" dirty="0">
                <a:solidFill>
                  <a:schemeClr val="tx1"/>
                </a:solidFill>
                <a:uFill>
                  <a:solidFill>
                    <a:srgbClr val="FFFFFF"/>
                  </a:solidFill>
                </a:uFill>
                <a:latin typeface="Purisa"/>
                <a:ea typeface="DejaVu Sans"/>
              </a:rPr>
              <a:t>(measured in FPD = Forward</a:t>
            </a:r>
          </a:p>
          <a:p>
            <a:pPr marL="108360">
              <a:lnSpc>
                <a:spcPct val="100000"/>
              </a:lnSpc>
              <a:buClr>
                <a:srgbClr val="000000"/>
              </a:buClr>
              <a:buSzPct val="45000"/>
            </a:pPr>
            <a:r>
              <a:rPr lang="pt-BR" sz="2000" spc="-1" dirty="0">
                <a:solidFill>
                  <a:schemeClr val="tx1"/>
                </a:solidFill>
                <a:uFill>
                  <a:solidFill>
                    <a:srgbClr val="FFFFFF"/>
                  </a:solidFill>
                </a:uFill>
                <a:latin typeface="Purisa"/>
                <a:ea typeface="DejaVu Sans"/>
              </a:rPr>
              <a:t>      Proton Detector) and/</a:t>
            </a:r>
            <a:r>
              <a:rPr lang="pt-BR" sz="2000" spc="-1" dirty="0">
                <a:solidFill>
                  <a:srgbClr val="000000"/>
                </a:solidFill>
                <a:uFill>
                  <a:solidFill>
                    <a:srgbClr val="FFFFFF"/>
                  </a:solidFill>
                </a:uFill>
                <a:latin typeface="Purisa"/>
                <a:ea typeface="DejaVu Sans"/>
              </a:rPr>
              <a:t>or a </a:t>
            </a:r>
            <a:r>
              <a:rPr lang="pt-BR" sz="2000" b="1" spc="-1" dirty="0">
                <a:solidFill>
                  <a:schemeClr val="tx1"/>
                </a:solidFill>
                <a:uFill>
                  <a:solidFill>
                    <a:srgbClr val="FFFFFF"/>
                  </a:solidFill>
                </a:uFill>
                <a:latin typeface="Purisa"/>
                <a:ea typeface="DejaVu Sans"/>
              </a:rPr>
              <a:t>large rapidity gap </a:t>
            </a:r>
            <a:r>
              <a:rPr lang="pt-BR" sz="2000" spc="-1" dirty="0">
                <a:solidFill>
                  <a:schemeClr val="tx1"/>
                </a:solidFill>
                <a:uFill>
                  <a:solidFill>
                    <a:srgbClr val="FFFFFF"/>
                  </a:solidFill>
                </a:uFill>
                <a:latin typeface="Purisa"/>
                <a:ea typeface="DejaVu Sans"/>
              </a:rPr>
              <a:t>(LRG)</a:t>
            </a:r>
            <a:endParaRPr lang="pt-BR" sz="1800" spc="-1" dirty="0">
              <a:solidFill>
                <a:schemeClr val="tx1"/>
              </a:solidFill>
              <a:uFill>
                <a:solidFill>
                  <a:srgbClr val="FFFFFF"/>
                </a:solidFill>
              </a:uFill>
              <a:latin typeface="Arial"/>
            </a:endParaRP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86" y="6374571"/>
            <a:ext cx="2060571" cy="483429"/>
          </a:xfrm>
          <a:prstGeom prst="rect">
            <a:avLst/>
          </a:prstGeom>
        </p:spPr>
      </p:pic>
      <p:sp>
        <p:nvSpPr>
          <p:cNvPr id="12" name="Zástupný symbol pro zápatí 12"/>
          <p:cNvSpPr>
            <a:spLocks noGrp="1"/>
          </p:cNvSpPr>
          <p:nvPr>
            <p:ph type="ftr" sz="quarter" idx="11"/>
          </p:nvPr>
        </p:nvSpPr>
        <p:spPr>
          <a:xfrm>
            <a:off x="2514600" y="6519863"/>
            <a:ext cx="7010400" cy="323850"/>
          </a:xfrm>
        </p:spPr>
        <p:txBody>
          <a:bodyPr/>
          <a:lstStyle/>
          <a:p>
            <a:pPr>
              <a:defRPr/>
            </a:pPr>
            <a:r>
              <a:rPr lang="en-US">
                <a:solidFill>
                  <a:schemeClr val="accent1">
                    <a:lumMod val="50000"/>
                  </a:schemeClr>
                </a:solidFill>
              </a:rPr>
              <a:t>Marek Taševský                        FZU seminar: Exclusivity as a road to New Physics</a:t>
            </a:r>
            <a:endParaRPr lang="fr-FR" i="1" dirty="0">
              <a:solidFill>
                <a:schemeClr val="accent1">
                  <a:lumMod val="50000"/>
                </a:schemeClr>
              </a:solidFill>
            </a:endParaRPr>
          </a:p>
        </p:txBody>
      </p:sp>
      <p:sp>
        <p:nvSpPr>
          <p:cNvPr id="4" name="Zástupný symbol pro číslo snímku 3"/>
          <p:cNvSpPr>
            <a:spLocks noGrp="1"/>
          </p:cNvSpPr>
          <p:nvPr>
            <p:ph type="sldNum" sz="quarter" idx="12"/>
          </p:nvPr>
        </p:nvSpPr>
        <p:spPr/>
        <p:txBody>
          <a:bodyPr/>
          <a:lstStyle/>
          <a:p>
            <a:pPr>
              <a:defRPr/>
            </a:pPr>
            <a:fld id="{7F85D29B-CEBA-48ED-BF7C-3DA92537335C}" type="slidenum">
              <a:rPr lang="fr-CH" altLang="en-US" smtClean="0"/>
              <a:pPr>
                <a:defRPr/>
              </a:pPr>
              <a:t>19</a:t>
            </a:fld>
            <a:r>
              <a:rPr lang="fr-CH" altLang="en-US"/>
              <a:t> </a:t>
            </a:r>
            <a:endParaRPr lang="fr-FR" altLang="en-US"/>
          </a:p>
        </p:txBody>
      </p:sp>
    </p:spTree>
    <p:extLst>
      <p:ext uri="{BB962C8B-B14F-4D97-AF65-F5344CB8AC3E}">
        <p14:creationId xmlns:p14="http://schemas.microsoft.com/office/powerpoint/2010/main" val="1611519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Proton-proton collisions</a:t>
            </a:r>
          </a:p>
        </p:txBody>
      </p:sp>
      <p:pic>
        <p:nvPicPr>
          <p:cNvPr id="6" name="Imagem 45"/>
          <p:cNvPicPr/>
          <p:nvPr/>
        </p:nvPicPr>
        <p:blipFill>
          <a:blip r:embed="rId2"/>
          <a:stretch/>
        </p:blipFill>
        <p:spPr>
          <a:xfrm>
            <a:off x="43745" y="762000"/>
            <a:ext cx="9718920" cy="883800"/>
          </a:xfrm>
          <a:prstGeom prst="rect">
            <a:avLst/>
          </a:prstGeom>
          <a:ln>
            <a:noFill/>
          </a:ln>
        </p:spPr>
      </p:pic>
      <p:pic>
        <p:nvPicPr>
          <p:cNvPr id="7" name="Imagem 44"/>
          <p:cNvPicPr/>
          <p:nvPr/>
        </p:nvPicPr>
        <p:blipFill>
          <a:blip r:embed="rId3"/>
          <a:stretch/>
        </p:blipFill>
        <p:spPr>
          <a:xfrm>
            <a:off x="210065" y="1905000"/>
            <a:ext cx="9552600" cy="1760040"/>
          </a:xfrm>
          <a:prstGeom prst="rect">
            <a:avLst/>
          </a:prstGeom>
          <a:ln>
            <a:noFill/>
          </a:ln>
        </p:spPr>
      </p:pic>
      <p:pic>
        <p:nvPicPr>
          <p:cNvPr id="8" name="Obráze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86" y="6374571"/>
            <a:ext cx="2060571" cy="483429"/>
          </a:xfrm>
          <a:prstGeom prst="rect">
            <a:avLst/>
          </a:prstGeom>
        </p:spPr>
      </p:pic>
      <p:sp>
        <p:nvSpPr>
          <p:cNvPr id="11" name="Zástupný symbol pro zápatí 12"/>
          <p:cNvSpPr>
            <a:spLocks noGrp="1"/>
          </p:cNvSpPr>
          <p:nvPr>
            <p:ph type="ftr" sz="quarter" idx="11"/>
          </p:nvPr>
        </p:nvSpPr>
        <p:spPr>
          <a:xfrm>
            <a:off x="2514600" y="6519863"/>
            <a:ext cx="7010400" cy="323850"/>
          </a:xfrm>
        </p:spPr>
        <p:txBody>
          <a:bodyPr/>
          <a:lstStyle/>
          <a:p>
            <a:pPr>
              <a:defRPr/>
            </a:pPr>
            <a:r>
              <a:rPr lang="en-US">
                <a:solidFill>
                  <a:schemeClr val="accent1">
                    <a:lumMod val="50000"/>
                  </a:schemeClr>
                </a:solidFill>
              </a:rPr>
              <a:t>Marek Taševský                        FZU seminar: Exclusivity as a road to New Physics</a:t>
            </a:r>
            <a:endParaRPr lang="fr-FR" i="1" dirty="0">
              <a:solidFill>
                <a:schemeClr val="accent1">
                  <a:lumMod val="50000"/>
                </a:schemeClr>
              </a:solidFill>
            </a:endParaRPr>
          </a:p>
        </p:txBody>
      </p:sp>
      <p:sp>
        <p:nvSpPr>
          <p:cNvPr id="3" name="Zástupný symbol pro číslo snímku 2"/>
          <p:cNvSpPr>
            <a:spLocks noGrp="1"/>
          </p:cNvSpPr>
          <p:nvPr>
            <p:ph type="sldNum" sz="quarter" idx="12"/>
          </p:nvPr>
        </p:nvSpPr>
        <p:spPr/>
        <p:txBody>
          <a:bodyPr/>
          <a:lstStyle/>
          <a:p>
            <a:pPr>
              <a:defRPr/>
            </a:pPr>
            <a:fld id="{7F85D29B-CEBA-48ED-BF7C-3DA92537335C}" type="slidenum">
              <a:rPr lang="fr-CH" altLang="en-US" smtClean="0"/>
              <a:pPr>
                <a:defRPr/>
              </a:pPr>
              <a:t>2</a:t>
            </a:fld>
            <a:r>
              <a:rPr lang="fr-CH" altLang="en-US"/>
              <a:t> </a:t>
            </a:r>
            <a:endParaRPr lang="fr-FR" altLang="en-US"/>
          </a:p>
        </p:txBody>
      </p:sp>
    </p:spTree>
    <p:extLst>
      <p:ext uri="{BB962C8B-B14F-4D97-AF65-F5344CB8AC3E}">
        <p14:creationId xmlns:p14="http://schemas.microsoft.com/office/powerpoint/2010/main" val="14872583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56188-39CF-019F-43F0-246035311486}"/>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DB9EEEF8-5D02-BAF4-FD43-0C3AC781BF9D}"/>
              </a:ext>
            </a:extLst>
          </p:cNvPr>
          <p:cNvSpPr>
            <a:spLocks noGrp="1"/>
          </p:cNvSpPr>
          <p:nvPr>
            <p:ph type="title"/>
          </p:nvPr>
        </p:nvSpPr>
        <p:spPr/>
        <p:txBody>
          <a:bodyPr/>
          <a:lstStyle/>
          <a:p>
            <a:r>
              <a:rPr lang="en-US" dirty="0"/>
              <a:t>Diffractive interactions</a:t>
            </a:r>
          </a:p>
        </p:txBody>
      </p:sp>
      <p:pic>
        <p:nvPicPr>
          <p:cNvPr id="6" name="Imagem 77">
            <a:extLst>
              <a:ext uri="{FF2B5EF4-FFF2-40B4-BE49-F238E27FC236}">
                <a16:creationId xmlns:a16="http://schemas.microsoft.com/office/drawing/2014/main" id="{97F417ED-D320-6465-821F-3F13E5F67B8B}"/>
              </a:ext>
            </a:extLst>
          </p:cNvPr>
          <p:cNvPicPr/>
          <p:nvPr/>
        </p:nvPicPr>
        <p:blipFill>
          <a:blip r:embed="rId2"/>
          <a:stretch/>
        </p:blipFill>
        <p:spPr>
          <a:xfrm>
            <a:off x="112534" y="3158348"/>
            <a:ext cx="9552600" cy="1760040"/>
          </a:xfrm>
          <a:prstGeom prst="rect">
            <a:avLst/>
          </a:prstGeom>
          <a:ln>
            <a:noFill/>
          </a:ln>
        </p:spPr>
      </p:pic>
      <p:sp>
        <p:nvSpPr>
          <p:cNvPr id="7" name="CustomShape 1">
            <a:extLst>
              <a:ext uri="{FF2B5EF4-FFF2-40B4-BE49-F238E27FC236}">
                <a16:creationId xmlns:a16="http://schemas.microsoft.com/office/drawing/2014/main" id="{2B4CA7BD-7CD5-F1C4-3E89-5E2828EA01E0}"/>
              </a:ext>
            </a:extLst>
          </p:cNvPr>
          <p:cNvSpPr/>
          <p:nvPr/>
        </p:nvSpPr>
        <p:spPr>
          <a:xfrm>
            <a:off x="477982" y="5283994"/>
            <a:ext cx="9047018" cy="99060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451080" indent="-342720">
              <a:lnSpc>
                <a:spcPct val="100000"/>
              </a:lnSpc>
              <a:buClr>
                <a:srgbClr val="000000"/>
              </a:buClr>
              <a:buSzPct val="45000"/>
              <a:buFont typeface="Wingdings" charset="2"/>
              <a:buChar char=""/>
            </a:pPr>
            <a:r>
              <a:rPr lang="pt-BR" sz="2000" b="0" strike="noStrike" spc="-1" dirty="0">
                <a:solidFill>
                  <a:srgbClr val="000000"/>
                </a:solidFill>
                <a:uFill>
                  <a:solidFill>
                    <a:srgbClr val="FFFFFF"/>
                  </a:solidFill>
                </a:uFill>
                <a:latin typeface="Purisa"/>
                <a:ea typeface="DejaVu Sans"/>
              </a:rPr>
              <a:t>Diffractive reactions at hadron colliders are defined as reactions in which </a:t>
            </a:r>
            <a:r>
              <a:rPr lang="pt-BR" sz="2000" b="0" strike="noStrike" spc="-1" dirty="0">
                <a:solidFill>
                  <a:srgbClr val="FF0000"/>
                </a:solidFill>
                <a:uFill>
                  <a:solidFill>
                    <a:srgbClr val="FFFFFF"/>
                  </a:solidFill>
                </a:uFill>
                <a:latin typeface="Purisa"/>
                <a:ea typeface="DejaVu Sans"/>
              </a:rPr>
              <a:t>a color singlet object (Pomeron) is exchanged </a:t>
            </a:r>
            <a:r>
              <a:rPr lang="pt-BR" sz="2000" b="0" strike="noStrike" spc="-1" dirty="0">
                <a:solidFill>
                  <a:srgbClr val="000000"/>
                </a:solidFill>
                <a:uFill>
                  <a:solidFill>
                    <a:srgbClr val="FFFFFF"/>
                  </a:solidFill>
                </a:uFill>
                <a:latin typeface="Purisa"/>
                <a:ea typeface="DejaVu Sans"/>
              </a:rPr>
              <a:t>between colliding particles.</a:t>
            </a:r>
            <a:endParaRPr lang="pt-BR" sz="1800" b="0" strike="noStrike" spc="-1" dirty="0">
              <a:solidFill>
                <a:srgbClr val="000000"/>
              </a:solidFill>
              <a:uFill>
                <a:solidFill>
                  <a:srgbClr val="FFFFFF"/>
                </a:solidFill>
              </a:uFill>
              <a:latin typeface="Arial"/>
            </a:endParaRPr>
          </a:p>
          <a:p>
            <a:pPr>
              <a:lnSpc>
                <a:spcPct val="100000"/>
              </a:lnSpc>
            </a:pPr>
            <a:endParaRPr lang="pt-BR" sz="1800" b="0" strike="noStrike" spc="-1" dirty="0">
              <a:solidFill>
                <a:srgbClr val="000000"/>
              </a:solidFill>
              <a:uFill>
                <a:solidFill>
                  <a:srgbClr val="FFFFFF"/>
                </a:solidFill>
              </a:uFill>
              <a:latin typeface="Arial"/>
            </a:endParaRPr>
          </a:p>
          <a:p>
            <a:pPr>
              <a:lnSpc>
                <a:spcPct val="100000"/>
              </a:lnSpc>
            </a:pPr>
            <a:endParaRPr lang="pt-BR" sz="1800" b="0" strike="noStrike" spc="-1" dirty="0">
              <a:solidFill>
                <a:srgbClr val="000000"/>
              </a:solidFill>
              <a:uFill>
                <a:solidFill>
                  <a:srgbClr val="FFFFFF"/>
                </a:solidFill>
              </a:uFill>
              <a:latin typeface="Arial"/>
            </a:endParaRPr>
          </a:p>
          <a:p>
            <a:pPr>
              <a:lnSpc>
                <a:spcPct val="100000"/>
              </a:lnSpc>
            </a:pPr>
            <a:endParaRPr lang="pt-BR" sz="1800" b="0" strike="noStrike" spc="-1" dirty="0">
              <a:solidFill>
                <a:srgbClr val="000000"/>
              </a:solidFill>
              <a:uFill>
                <a:solidFill>
                  <a:srgbClr val="FFFFFF"/>
                </a:solidFill>
              </a:uFill>
              <a:latin typeface="Arial"/>
            </a:endParaRPr>
          </a:p>
          <a:p>
            <a:pPr>
              <a:lnSpc>
                <a:spcPct val="100000"/>
              </a:lnSpc>
            </a:pPr>
            <a:endParaRPr lang="pt-BR" sz="1800" b="0" strike="noStrike" spc="-1" dirty="0">
              <a:solidFill>
                <a:srgbClr val="000000"/>
              </a:solidFill>
              <a:uFill>
                <a:solidFill>
                  <a:srgbClr val="FFFFFF"/>
                </a:solidFill>
              </a:uFill>
              <a:latin typeface="Arial"/>
            </a:endParaRPr>
          </a:p>
          <a:p>
            <a:pPr>
              <a:lnSpc>
                <a:spcPct val="100000"/>
              </a:lnSpc>
            </a:pPr>
            <a:endParaRPr lang="pt-BR" sz="1800" b="0" strike="noStrike" spc="-1" dirty="0">
              <a:solidFill>
                <a:srgbClr val="000000"/>
              </a:solidFill>
              <a:uFill>
                <a:solidFill>
                  <a:srgbClr val="FFFFFF"/>
                </a:solidFill>
              </a:uFill>
              <a:latin typeface="Arial"/>
            </a:endParaRPr>
          </a:p>
          <a:p>
            <a:pPr>
              <a:lnSpc>
                <a:spcPct val="100000"/>
              </a:lnSpc>
            </a:pPr>
            <a:endParaRPr lang="pt-BR" sz="1800" b="0" strike="noStrike" spc="-1" dirty="0">
              <a:solidFill>
                <a:srgbClr val="000000"/>
              </a:solidFill>
              <a:uFill>
                <a:solidFill>
                  <a:srgbClr val="FFFFFF"/>
                </a:solidFill>
              </a:uFill>
              <a:latin typeface="Arial"/>
            </a:endParaRPr>
          </a:p>
          <a:p>
            <a:pPr>
              <a:lnSpc>
                <a:spcPct val="100000"/>
              </a:lnSpc>
            </a:pPr>
            <a:endParaRPr lang="pt-BR" sz="1800" b="0" strike="noStrike" spc="-1" dirty="0">
              <a:solidFill>
                <a:srgbClr val="000000"/>
              </a:solidFill>
              <a:uFill>
                <a:solidFill>
                  <a:srgbClr val="FFFFFF"/>
                </a:solidFill>
              </a:uFill>
              <a:latin typeface="Arial"/>
            </a:endParaRPr>
          </a:p>
          <a:p>
            <a:pPr>
              <a:lnSpc>
                <a:spcPct val="100000"/>
              </a:lnSpc>
            </a:pPr>
            <a:endParaRPr lang="pt-BR" sz="1800" b="0" strike="noStrike" spc="-1" dirty="0">
              <a:solidFill>
                <a:srgbClr val="000000"/>
              </a:solidFill>
              <a:uFill>
                <a:solidFill>
                  <a:srgbClr val="FFFFFF"/>
                </a:solidFill>
              </a:uFill>
              <a:latin typeface="Arial"/>
            </a:endParaRPr>
          </a:p>
          <a:p>
            <a:pPr>
              <a:lnSpc>
                <a:spcPct val="100000"/>
              </a:lnSpc>
            </a:pPr>
            <a:endParaRPr lang="pt-BR" sz="1800" b="0" strike="noStrike" spc="-1" dirty="0">
              <a:solidFill>
                <a:srgbClr val="000000"/>
              </a:solidFill>
              <a:uFill>
                <a:solidFill>
                  <a:srgbClr val="FFFFFF"/>
                </a:solidFill>
              </a:uFill>
              <a:latin typeface="Arial"/>
            </a:endParaRPr>
          </a:p>
          <a:p>
            <a:pPr>
              <a:lnSpc>
                <a:spcPct val="100000"/>
              </a:lnSpc>
            </a:pPr>
            <a:endParaRPr lang="pt-BR" sz="1800" b="0" strike="noStrike" spc="-1" dirty="0">
              <a:solidFill>
                <a:srgbClr val="000000"/>
              </a:solidFill>
              <a:uFill>
                <a:solidFill>
                  <a:srgbClr val="FFFFFF"/>
                </a:solidFill>
              </a:uFill>
              <a:latin typeface="Arial"/>
            </a:endParaRPr>
          </a:p>
          <a:p>
            <a:pPr>
              <a:lnSpc>
                <a:spcPct val="100000"/>
              </a:lnSpc>
            </a:pPr>
            <a:endParaRPr lang="pt-BR" sz="1800" b="0" strike="noStrike" spc="-1" dirty="0">
              <a:solidFill>
                <a:srgbClr val="000000"/>
              </a:solidFill>
              <a:uFill>
                <a:solidFill>
                  <a:srgbClr val="FFFFFF"/>
                </a:solidFill>
              </a:uFill>
              <a:latin typeface="Arial"/>
            </a:endParaRPr>
          </a:p>
          <a:p>
            <a:pPr marL="108000">
              <a:lnSpc>
                <a:spcPct val="100000"/>
              </a:lnSpc>
            </a:pPr>
            <a:r>
              <a:rPr lang="pt-BR" sz="2000" b="0" strike="noStrike" spc="-1" dirty="0">
                <a:solidFill>
                  <a:srgbClr val="595959"/>
                </a:solidFill>
                <a:uFill>
                  <a:solidFill>
                    <a:srgbClr val="FFFFFF"/>
                  </a:solidFill>
                </a:uFill>
                <a:latin typeface="Comic Sans MS"/>
                <a:ea typeface="DejaVu Sans"/>
              </a:rPr>
              <a:t>				</a:t>
            </a:r>
            <a:endParaRPr lang="pt-BR" sz="1800" b="0" strike="noStrike" spc="-1" dirty="0">
              <a:solidFill>
                <a:srgbClr val="000000"/>
              </a:solidFill>
              <a:uFill>
                <a:solidFill>
                  <a:srgbClr val="FFFFFF"/>
                </a:solidFill>
              </a:uFill>
              <a:latin typeface="Arial"/>
            </a:endParaRPr>
          </a:p>
        </p:txBody>
      </p:sp>
      <p:pic>
        <p:nvPicPr>
          <p:cNvPr id="8" name="Imagem 78">
            <a:extLst>
              <a:ext uri="{FF2B5EF4-FFF2-40B4-BE49-F238E27FC236}">
                <a16:creationId xmlns:a16="http://schemas.microsoft.com/office/drawing/2014/main" id="{310F22D2-278B-FA32-BD47-DD3F68947689}"/>
              </a:ext>
            </a:extLst>
          </p:cNvPr>
          <p:cNvPicPr/>
          <p:nvPr/>
        </p:nvPicPr>
        <p:blipFill>
          <a:blip r:embed="rId3"/>
          <a:stretch/>
        </p:blipFill>
        <p:spPr>
          <a:xfrm>
            <a:off x="112534" y="1874777"/>
            <a:ext cx="9466560" cy="1110960"/>
          </a:xfrm>
          <a:prstGeom prst="rect">
            <a:avLst/>
          </a:prstGeom>
          <a:ln>
            <a:noFill/>
          </a:ln>
        </p:spPr>
      </p:pic>
      <p:sp>
        <p:nvSpPr>
          <p:cNvPr id="3" name="TextovéPole 2">
            <a:extLst>
              <a:ext uri="{FF2B5EF4-FFF2-40B4-BE49-F238E27FC236}">
                <a16:creationId xmlns:a16="http://schemas.microsoft.com/office/drawing/2014/main" id="{B3D59774-AFF0-C105-1880-B61FFC17039E}"/>
              </a:ext>
            </a:extLst>
          </p:cNvPr>
          <p:cNvSpPr txBox="1"/>
          <p:nvPr/>
        </p:nvSpPr>
        <p:spPr>
          <a:xfrm>
            <a:off x="57024" y="980387"/>
            <a:ext cx="9266383" cy="707886"/>
          </a:xfrm>
          <a:prstGeom prst="rect">
            <a:avLst/>
          </a:prstGeom>
          <a:noFill/>
        </p:spPr>
        <p:txBody>
          <a:bodyPr wrap="none" rtlCol="0">
            <a:spAutoFit/>
          </a:bodyPr>
          <a:lstStyle/>
          <a:p>
            <a:pPr marL="451080" indent="-342720">
              <a:lnSpc>
                <a:spcPct val="100000"/>
              </a:lnSpc>
              <a:buClr>
                <a:srgbClr val="000000"/>
              </a:buClr>
              <a:buSzPct val="45000"/>
              <a:buFont typeface="Wingdings" charset="2"/>
              <a:buChar char=""/>
            </a:pPr>
            <a:r>
              <a:rPr lang="pt-BR" sz="2000" spc="-1" dirty="0">
                <a:solidFill>
                  <a:srgbClr val="000000"/>
                </a:solidFill>
                <a:uFill>
                  <a:solidFill>
                    <a:srgbClr val="FFFFFF"/>
                  </a:solidFill>
                </a:uFill>
                <a:latin typeface="Purisa"/>
                <a:ea typeface="DejaVu Sans"/>
              </a:rPr>
              <a:t>Identified by the presence of an </a:t>
            </a:r>
            <a:r>
              <a:rPr lang="pt-BR" sz="2000" b="1" spc="-1" dirty="0">
                <a:solidFill>
                  <a:schemeClr val="bg1">
                    <a:lumMod val="65000"/>
                  </a:schemeClr>
                </a:solidFill>
                <a:uFill>
                  <a:solidFill>
                    <a:srgbClr val="FFFFFF"/>
                  </a:solidFill>
                </a:uFill>
                <a:latin typeface="Purisa"/>
                <a:ea typeface="DejaVu Sans"/>
              </a:rPr>
              <a:t>intact leading particle </a:t>
            </a:r>
            <a:r>
              <a:rPr lang="pt-BR" sz="2000" spc="-1" dirty="0">
                <a:solidFill>
                  <a:schemeClr val="tx1"/>
                </a:solidFill>
                <a:uFill>
                  <a:solidFill>
                    <a:srgbClr val="FFFFFF"/>
                  </a:solidFill>
                </a:uFill>
                <a:latin typeface="Purisa"/>
                <a:ea typeface="DejaVu Sans"/>
              </a:rPr>
              <a:t>(measured in FPD = Forward</a:t>
            </a:r>
          </a:p>
          <a:p>
            <a:pPr marL="108360">
              <a:lnSpc>
                <a:spcPct val="100000"/>
              </a:lnSpc>
              <a:buClr>
                <a:srgbClr val="000000"/>
              </a:buClr>
              <a:buSzPct val="45000"/>
            </a:pPr>
            <a:r>
              <a:rPr lang="pt-BR" sz="2000" spc="-1" dirty="0">
                <a:solidFill>
                  <a:schemeClr val="tx1"/>
                </a:solidFill>
                <a:uFill>
                  <a:solidFill>
                    <a:srgbClr val="FFFFFF"/>
                  </a:solidFill>
                </a:uFill>
                <a:latin typeface="Purisa"/>
                <a:ea typeface="DejaVu Sans"/>
              </a:rPr>
              <a:t>      Proton Detector) and/</a:t>
            </a:r>
            <a:r>
              <a:rPr lang="pt-BR" sz="2000" spc="-1" dirty="0">
                <a:solidFill>
                  <a:srgbClr val="000000"/>
                </a:solidFill>
                <a:uFill>
                  <a:solidFill>
                    <a:srgbClr val="FFFFFF"/>
                  </a:solidFill>
                </a:uFill>
                <a:latin typeface="Purisa"/>
                <a:ea typeface="DejaVu Sans"/>
              </a:rPr>
              <a:t>or a </a:t>
            </a:r>
            <a:r>
              <a:rPr lang="pt-BR" sz="2000" b="1" spc="-1" dirty="0">
                <a:solidFill>
                  <a:schemeClr val="tx1"/>
                </a:solidFill>
                <a:uFill>
                  <a:solidFill>
                    <a:srgbClr val="FFFFFF"/>
                  </a:solidFill>
                </a:uFill>
                <a:latin typeface="Purisa"/>
                <a:ea typeface="DejaVu Sans"/>
              </a:rPr>
              <a:t>large rapidity gap </a:t>
            </a:r>
            <a:r>
              <a:rPr lang="pt-BR" sz="2000" spc="-1" dirty="0">
                <a:solidFill>
                  <a:schemeClr val="tx1"/>
                </a:solidFill>
                <a:uFill>
                  <a:solidFill>
                    <a:srgbClr val="FFFFFF"/>
                  </a:solidFill>
                </a:uFill>
                <a:latin typeface="Purisa"/>
                <a:ea typeface="DejaVu Sans"/>
              </a:rPr>
              <a:t>(LRG)</a:t>
            </a:r>
            <a:endParaRPr lang="pt-BR" sz="1800" spc="-1" dirty="0">
              <a:solidFill>
                <a:schemeClr val="tx1"/>
              </a:solidFill>
              <a:uFill>
                <a:solidFill>
                  <a:srgbClr val="FFFFFF"/>
                </a:solidFill>
              </a:uFill>
              <a:latin typeface="Arial"/>
            </a:endParaRPr>
          </a:p>
        </p:txBody>
      </p:sp>
      <p:pic>
        <p:nvPicPr>
          <p:cNvPr id="9" name="Obrázek 8">
            <a:extLst>
              <a:ext uri="{FF2B5EF4-FFF2-40B4-BE49-F238E27FC236}">
                <a16:creationId xmlns:a16="http://schemas.microsoft.com/office/drawing/2014/main" id="{2B491A5D-9370-CAED-1F4A-FFA5C0D972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86" y="6374571"/>
            <a:ext cx="2060571" cy="483429"/>
          </a:xfrm>
          <a:prstGeom prst="rect">
            <a:avLst/>
          </a:prstGeom>
        </p:spPr>
      </p:pic>
      <p:sp>
        <p:nvSpPr>
          <p:cNvPr id="12" name="Zástupný symbol pro zápatí 12">
            <a:extLst>
              <a:ext uri="{FF2B5EF4-FFF2-40B4-BE49-F238E27FC236}">
                <a16:creationId xmlns:a16="http://schemas.microsoft.com/office/drawing/2014/main" id="{360E3A7D-41B0-AAEB-1FA0-7EF031C3ACE2}"/>
              </a:ext>
            </a:extLst>
          </p:cNvPr>
          <p:cNvSpPr>
            <a:spLocks noGrp="1"/>
          </p:cNvSpPr>
          <p:nvPr>
            <p:ph type="ftr" sz="quarter" idx="11"/>
          </p:nvPr>
        </p:nvSpPr>
        <p:spPr>
          <a:xfrm>
            <a:off x="2514600" y="6519863"/>
            <a:ext cx="7010400" cy="323850"/>
          </a:xfrm>
        </p:spPr>
        <p:txBody>
          <a:bodyPr/>
          <a:lstStyle/>
          <a:p>
            <a:pPr>
              <a:defRPr/>
            </a:pPr>
            <a:r>
              <a:rPr lang="en-US">
                <a:solidFill>
                  <a:schemeClr val="accent1">
                    <a:lumMod val="50000"/>
                  </a:schemeClr>
                </a:solidFill>
              </a:rPr>
              <a:t>Marek Taševský                        FZU seminar: Exclusivity as a road to New Physics</a:t>
            </a:r>
            <a:endParaRPr lang="fr-FR" i="1" dirty="0">
              <a:solidFill>
                <a:schemeClr val="accent1">
                  <a:lumMod val="50000"/>
                </a:schemeClr>
              </a:solidFill>
            </a:endParaRPr>
          </a:p>
        </p:txBody>
      </p:sp>
      <p:sp>
        <p:nvSpPr>
          <p:cNvPr id="4" name="Zástupný symbol pro číslo snímku 3">
            <a:extLst>
              <a:ext uri="{FF2B5EF4-FFF2-40B4-BE49-F238E27FC236}">
                <a16:creationId xmlns:a16="http://schemas.microsoft.com/office/drawing/2014/main" id="{A1EFE68A-FF4C-62DE-5064-1B10539ACB4E}"/>
              </a:ext>
            </a:extLst>
          </p:cNvPr>
          <p:cNvSpPr>
            <a:spLocks noGrp="1"/>
          </p:cNvSpPr>
          <p:nvPr>
            <p:ph type="sldNum" sz="quarter" idx="12"/>
          </p:nvPr>
        </p:nvSpPr>
        <p:spPr/>
        <p:txBody>
          <a:bodyPr/>
          <a:lstStyle/>
          <a:p>
            <a:pPr>
              <a:defRPr/>
            </a:pPr>
            <a:fld id="{7F85D29B-CEBA-48ED-BF7C-3DA92537335C}" type="slidenum">
              <a:rPr lang="fr-CH" altLang="en-US" smtClean="0"/>
              <a:pPr>
                <a:defRPr/>
              </a:pPr>
              <a:t>20</a:t>
            </a:fld>
            <a:r>
              <a:rPr lang="fr-CH" altLang="en-US"/>
              <a:t> </a:t>
            </a:r>
            <a:endParaRPr lang="fr-FR" altLang="en-US"/>
          </a:p>
        </p:txBody>
      </p:sp>
      <p:sp>
        <p:nvSpPr>
          <p:cNvPr id="10" name="Šipka: nahoru 9">
            <a:extLst>
              <a:ext uri="{FF2B5EF4-FFF2-40B4-BE49-F238E27FC236}">
                <a16:creationId xmlns:a16="http://schemas.microsoft.com/office/drawing/2014/main" id="{CDC84A5A-8C5D-2135-A505-D1271360FC82}"/>
              </a:ext>
            </a:extLst>
          </p:cNvPr>
          <p:cNvSpPr/>
          <p:nvPr/>
        </p:nvSpPr>
        <p:spPr bwMode="auto">
          <a:xfrm rot="1261893">
            <a:off x="3226717" y="4654102"/>
            <a:ext cx="252165" cy="1042775"/>
          </a:xfrm>
          <a:prstGeom prst="upArrow">
            <a:avLst/>
          </a:prstGeom>
          <a:solidFill>
            <a:srgbClr val="FF0000"/>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600" b="0" i="0" u="none" strike="noStrike" cap="none" normalizeH="0" baseline="0">
              <a:ln>
                <a:noFill/>
              </a:ln>
              <a:solidFill>
                <a:srgbClr val="0000CC"/>
              </a:solidFill>
              <a:effectLst/>
              <a:latin typeface="Arial" charset="0"/>
            </a:endParaRPr>
          </a:p>
        </p:txBody>
      </p:sp>
      <p:sp>
        <p:nvSpPr>
          <p:cNvPr id="11" name="Šipka: nahoru 10">
            <a:extLst>
              <a:ext uri="{FF2B5EF4-FFF2-40B4-BE49-F238E27FC236}">
                <a16:creationId xmlns:a16="http://schemas.microsoft.com/office/drawing/2014/main" id="{09C6C2A8-1E97-666A-5BC6-2BA2F36CDF91}"/>
              </a:ext>
            </a:extLst>
          </p:cNvPr>
          <p:cNvSpPr/>
          <p:nvPr/>
        </p:nvSpPr>
        <p:spPr bwMode="auto">
          <a:xfrm rot="6987794" flipH="1">
            <a:off x="6732040" y="737355"/>
            <a:ext cx="251917" cy="2087688"/>
          </a:xfrm>
          <a:prstGeom prst="upArrow">
            <a:avLst/>
          </a:prstGeom>
          <a:solidFill>
            <a:schemeClr val="bg1">
              <a:lumMod val="65000"/>
            </a:schemeClr>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600" b="0" i="0" u="none" strike="noStrike" cap="none" normalizeH="0" baseline="0">
              <a:ln>
                <a:noFill/>
              </a:ln>
              <a:solidFill>
                <a:srgbClr val="0000CC"/>
              </a:solidFill>
              <a:effectLst/>
              <a:latin typeface="Arial" charset="0"/>
            </a:endParaRPr>
          </a:p>
        </p:txBody>
      </p:sp>
      <p:sp>
        <p:nvSpPr>
          <p:cNvPr id="13" name="Šipka: nahoru 12">
            <a:extLst>
              <a:ext uri="{FF2B5EF4-FFF2-40B4-BE49-F238E27FC236}">
                <a16:creationId xmlns:a16="http://schemas.microsoft.com/office/drawing/2014/main" id="{564A1E48-7A7A-148B-DD8C-D5CE85EFA05D}"/>
              </a:ext>
            </a:extLst>
          </p:cNvPr>
          <p:cNvSpPr/>
          <p:nvPr/>
        </p:nvSpPr>
        <p:spPr bwMode="auto">
          <a:xfrm rot="9880910">
            <a:off x="4390732" y="1664250"/>
            <a:ext cx="214081" cy="675321"/>
          </a:xfrm>
          <a:prstGeom prst="upArrow">
            <a:avLst/>
          </a:prstGeom>
          <a:solidFill>
            <a:schemeClr val="bg1"/>
          </a:solidFill>
          <a:ln>
            <a:solidFill>
              <a:schemeClr val="tx1"/>
            </a:solid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600" b="0" i="0" u="none" strike="noStrike" cap="none" normalizeH="0" baseline="0">
              <a:ln>
                <a:noFill/>
              </a:ln>
              <a:solidFill>
                <a:srgbClr val="0000CC"/>
              </a:solidFill>
              <a:effectLst/>
              <a:latin typeface="Arial" charset="0"/>
            </a:endParaRPr>
          </a:p>
        </p:txBody>
      </p:sp>
    </p:spTree>
    <p:extLst>
      <p:ext uri="{BB962C8B-B14F-4D97-AF65-F5344CB8AC3E}">
        <p14:creationId xmlns:p14="http://schemas.microsoft.com/office/powerpoint/2010/main" val="39702848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47061" y="66675"/>
            <a:ext cx="8625539" cy="526534"/>
          </a:xfrm>
        </p:spPr>
        <p:txBody>
          <a:bodyPr/>
          <a:lstStyle/>
          <a:p>
            <a:r>
              <a:rPr lang="en-US" dirty="0"/>
              <a:t>Diffractive interactions: why diffractive?</a:t>
            </a:r>
          </a:p>
        </p:txBody>
      </p:sp>
      <p:sp>
        <p:nvSpPr>
          <p:cNvPr id="5" name="Zástupný symbol pro zápatí 4"/>
          <p:cNvSpPr>
            <a:spLocks noGrp="1"/>
          </p:cNvSpPr>
          <p:nvPr>
            <p:ph type="ftr" sz="quarter" idx="11"/>
          </p:nvPr>
        </p:nvSpPr>
        <p:spPr/>
        <p:txBody>
          <a:bodyPr/>
          <a:lstStyle/>
          <a:p>
            <a:pPr>
              <a:defRPr/>
            </a:pPr>
            <a:r>
              <a:rPr lang="en-US">
                <a:solidFill>
                  <a:srgbClr val="006600"/>
                </a:solidFill>
              </a:rPr>
              <a:t>Marek Taševský                        FZU seminar: Exclusivity as a road to New Physics</a:t>
            </a:r>
            <a:endParaRPr lang="fr-FR" i="1" dirty="0">
              <a:solidFill>
                <a:srgbClr val="006600"/>
              </a:solidFill>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86" y="6374571"/>
            <a:ext cx="2060571" cy="483429"/>
          </a:xfrm>
          <a:prstGeom prst="rect">
            <a:avLst/>
          </a:prstGeom>
        </p:spPr>
      </p:pic>
      <p:sp>
        <p:nvSpPr>
          <p:cNvPr id="8" name="TextovéPole 7"/>
          <p:cNvSpPr txBox="1"/>
          <p:nvPr/>
        </p:nvSpPr>
        <p:spPr>
          <a:xfrm>
            <a:off x="747061" y="730327"/>
            <a:ext cx="8642109" cy="1077218"/>
          </a:xfrm>
          <a:prstGeom prst="rect">
            <a:avLst/>
          </a:prstGeom>
          <a:noFill/>
        </p:spPr>
        <p:txBody>
          <a:bodyPr wrap="none" rtlCol="0">
            <a:spAutoFit/>
          </a:bodyPr>
          <a:lstStyle/>
          <a:p>
            <a:r>
              <a:rPr lang="en-US" dirty="0">
                <a:solidFill>
                  <a:schemeClr val="tx1"/>
                </a:solidFill>
              </a:rPr>
              <a:t>Diffraction in high-energy particle physics is analogy of diffraction in classical optics:</a:t>
            </a:r>
          </a:p>
          <a:p>
            <a:endParaRPr lang="en-US" dirty="0">
              <a:solidFill>
                <a:schemeClr val="tx1"/>
              </a:solidFill>
            </a:endParaRPr>
          </a:p>
          <a:p>
            <a:r>
              <a:rPr lang="en-US" i="1" dirty="0">
                <a:solidFill>
                  <a:schemeClr val="tx1"/>
                </a:solidFill>
              </a:rPr>
              <a:t>“bending of waves around the corners of an obstacle or through an aperture into the region of </a:t>
            </a:r>
          </a:p>
          <a:p>
            <a:r>
              <a:rPr lang="en-US" i="1" dirty="0">
                <a:solidFill>
                  <a:schemeClr val="tx1"/>
                </a:solidFill>
              </a:rPr>
              <a:t>geometrical shadow of the obstacle/aperture”</a:t>
            </a:r>
          </a:p>
        </p:txBody>
      </p:sp>
      <p:pic>
        <p:nvPicPr>
          <p:cNvPr id="9" name="Obráze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770" y="1944663"/>
            <a:ext cx="1542857" cy="1219048"/>
          </a:xfrm>
          <a:prstGeom prst="rect">
            <a:avLst/>
          </a:prstGeom>
        </p:spPr>
      </p:pic>
      <p:pic>
        <p:nvPicPr>
          <p:cNvPr id="10" name="Obrázek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00" y="1834079"/>
            <a:ext cx="1536508" cy="1479365"/>
          </a:xfrm>
          <a:prstGeom prst="rect">
            <a:avLst/>
          </a:prstGeom>
        </p:spPr>
      </p:pic>
      <p:sp>
        <p:nvSpPr>
          <p:cNvPr id="11" name="TextovéPole 10"/>
          <p:cNvSpPr txBox="1"/>
          <p:nvPr/>
        </p:nvSpPr>
        <p:spPr>
          <a:xfrm>
            <a:off x="6998859" y="2137533"/>
            <a:ext cx="2583849" cy="338554"/>
          </a:xfrm>
          <a:prstGeom prst="rect">
            <a:avLst/>
          </a:prstGeom>
          <a:noFill/>
        </p:spPr>
        <p:txBody>
          <a:bodyPr wrap="none" rtlCol="0">
            <a:spAutoFit/>
          </a:bodyPr>
          <a:lstStyle/>
          <a:p>
            <a:r>
              <a:rPr lang="en-US" dirty="0">
                <a:solidFill>
                  <a:schemeClr val="tx1"/>
                </a:solidFill>
              </a:rPr>
              <a:t>Diffraction on a slit of R~</a:t>
            </a:r>
            <a:r>
              <a:rPr lang="el-GR" dirty="0">
                <a:solidFill>
                  <a:schemeClr val="tx1"/>
                </a:solidFill>
              </a:rPr>
              <a:t>λ</a:t>
            </a:r>
            <a:endParaRPr lang="en-US" dirty="0">
              <a:solidFill>
                <a:schemeClr val="tx1"/>
              </a:solidFill>
            </a:endParaRPr>
          </a:p>
        </p:txBody>
      </p:sp>
      <p:sp>
        <p:nvSpPr>
          <p:cNvPr id="12" name="TextovéPole 11"/>
          <p:cNvSpPr txBox="1"/>
          <p:nvPr/>
        </p:nvSpPr>
        <p:spPr>
          <a:xfrm>
            <a:off x="2430712" y="2215633"/>
            <a:ext cx="2370649" cy="338554"/>
          </a:xfrm>
          <a:prstGeom prst="rect">
            <a:avLst/>
          </a:prstGeom>
          <a:noFill/>
        </p:spPr>
        <p:txBody>
          <a:bodyPr wrap="none" rtlCol="0">
            <a:spAutoFit/>
          </a:bodyPr>
          <a:lstStyle/>
          <a:p>
            <a:r>
              <a:rPr lang="en-US" dirty="0">
                <a:solidFill>
                  <a:schemeClr val="tx1"/>
                </a:solidFill>
              </a:rPr>
              <a:t>Diffraction on a point slit</a:t>
            </a:r>
          </a:p>
        </p:txBody>
      </p:sp>
      <p:pic>
        <p:nvPicPr>
          <p:cNvPr id="13" name="Obrázek 12"/>
          <p:cNvPicPr>
            <a:picLocks noChangeAspect="1"/>
          </p:cNvPicPr>
          <p:nvPr/>
        </p:nvPicPr>
        <p:blipFill>
          <a:blip r:embed="rId5"/>
          <a:stretch>
            <a:fillRect/>
          </a:stretch>
        </p:blipFill>
        <p:spPr>
          <a:xfrm>
            <a:off x="3380574" y="3408182"/>
            <a:ext cx="4945861" cy="3120810"/>
          </a:xfrm>
          <a:prstGeom prst="rect">
            <a:avLst/>
          </a:prstGeom>
        </p:spPr>
      </p:pic>
      <p:sp>
        <p:nvSpPr>
          <p:cNvPr id="14" name="TextovéPole 13"/>
          <p:cNvSpPr txBox="1"/>
          <p:nvPr/>
        </p:nvSpPr>
        <p:spPr>
          <a:xfrm>
            <a:off x="235000" y="3285736"/>
            <a:ext cx="3446649" cy="1569660"/>
          </a:xfrm>
          <a:prstGeom prst="rect">
            <a:avLst/>
          </a:prstGeom>
          <a:noFill/>
        </p:spPr>
        <p:txBody>
          <a:bodyPr wrap="none" rtlCol="0">
            <a:spAutoFit/>
          </a:bodyPr>
          <a:lstStyle/>
          <a:p>
            <a:r>
              <a:rPr lang="en-US" b="1" dirty="0">
                <a:solidFill>
                  <a:schemeClr val="tx1"/>
                </a:solidFill>
              </a:rPr>
              <a:t>Optics:</a:t>
            </a:r>
            <a:r>
              <a:rPr lang="en-US" dirty="0">
                <a:solidFill>
                  <a:schemeClr val="tx1"/>
                </a:solidFill>
              </a:rPr>
              <a:t> intensity of diffracted light</a:t>
            </a:r>
          </a:p>
          <a:p>
            <a:r>
              <a:rPr lang="en-US" dirty="0">
                <a:solidFill>
                  <a:schemeClr val="tx1"/>
                </a:solidFill>
              </a:rPr>
              <a:t>at small angles and large wave </a:t>
            </a:r>
            <a:r>
              <a:rPr lang="en-US" dirty="0" err="1">
                <a:solidFill>
                  <a:schemeClr val="tx1"/>
                </a:solidFill>
              </a:rPr>
              <a:t>nr</a:t>
            </a:r>
            <a:r>
              <a:rPr lang="en-US" dirty="0">
                <a:solidFill>
                  <a:schemeClr val="tx1"/>
                </a:solidFill>
              </a:rPr>
              <a:t>. k</a:t>
            </a:r>
          </a:p>
          <a:p>
            <a:endParaRPr lang="en-US" dirty="0">
              <a:solidFill>
                <a:schemeClr val="tx1"/>
              </a:solidFill>
            </a:endParaRPr>
          </a:p>
          <a:p>
            <a:r>
              <a:rPr lang="en-US" dirty="0">
                <a:solidFill>
                  <a:schemeClr val="tx1"/>
                </a:solidFill>
                <a:latin typeface="Cambria Math" panose="02040503050406030204" pitchFamily="18" charset="0"/>
                <a:ea typeface="Cambria Math" panose="02040503050406030204" pitchFamily="18" charset="0"/>
              </a:rPr>
              <a:t>I(</a:t>
            </a:r>
            <a:r>
              <a:rPr lang="el-GR" dirty="0">
                <a:solidFill>
                  <a:schemeClr val="tx1"/>
                </a:solidFill>
                <a:latin typeface="Cambria Math" panose="02040503050406030204" pitchFamily="18" charset="0"/>
                <a:ea typeface="Cambria Math" panose="02040503050406030204" pitchFamily="18" charset="0"/>
              </a:rPr>
              <a:t>θ</a:t>
            </a:r>
            <a:r>
              <a:rPr lang="en-US" dirty="0">
                <a:solidFill>
                  <a:schemeClr val="tx1"/>
                </a:solidFill>
                <a:latin typeface="Cambria Math" panose="02040503050406030204" pitchFamily="18" charset="0"/>
                <a:ea typeface="Cambria Math" panose="02040503050406030204" pitchFamily="18" charset="0"/>
              </a:rPr>
              <a:t>) = I(0)(1-Bk²</a:t>
            </a:r>
            <a:r>
              <a:rPr lang="el-GR" dirty="0">
                <a:solidFill>
                  <a:schemeClr val="tx1"/>
                </a:solidFill>
                <a:latin typeface="Cambria Math" panose="02040503050406030204" pitchFamily="18" charset="0"/>
                <a:ea typeface="Cambria Math" panose="02040503050406030204" pitchFamily="18" charset="0"/>
              </a:rPr>
              <a:t>θ²</a:t>
            </a:r>
            <a:r>
              <a:rPr lang="en-US" dirty="0">
                <a:solidFill>
                  <a:schemeClr val="tx1"/>
                </a:solidFill>
                <a:latin typeface="Cambria Math" panose="02040503050406030204" pitchFamily="18" charset="0"/>
                <a:ea typeface="Cambria Math" panose="02040503050406030204" pitchFamily="18" charset="0"/>
              </a:rPr>
              <a:t>)</a:t>
            </a:r>
          </a:p>
          <a:p>
            <a:endParaRPr lang="en-US" dirty="0">
              <a:solidFill>
                <a:schemeClr val="tx1"/>
              </a:solidFill>
            </a:endParaRPr>
          </a:p>
          <a:p>
            <a:r>
              <a:rPr lang="en-US" dirty="0">
                <a:solidFill>
                  <a:schemeClr val="tx1"/>
                </a:solidFill>
                <a:latin typeface="Cambria Math" panose="02040503050406030204" pitchFamily="18" charset="0"/>
                <a:ea typeface="Cambria Math" panose="02040503050406030204" pitchFamily="18" charset="0"/>
              </a:rPr>
              <a:t>B~R²</a:t>
            </a:r>
            <a:r>
              <a:rPr lang="en-US" dirty="0">
                <a:solidFill>
                  <a:schemeClr val="tx1"/>
                </a:solidFill>
              </a:rPr>
              <a:t>(radius of obstacle)</a:t>
            </a:r>
          </a:p>
        </p:txBody>
      </p:sp>
      <mc:AlternateContent xmlns:mc="http://schemas.openxmlformats.org/markup-compatibility/2006" xmlns:a14="http://schemas.microsoft.com/office/drawing/2010/main">
        <mc:Choice Requires="a14">
          <p:sp>
            <p:nvSpPr>
              <p:cNvPr id="15" name="TextovéPole 14"/>
              <p:cNvSpPr txBox="1"/>
              <p:nvPr/>
            </p:nvSpPr>
            <p:spPr>
              <a:xfrm>
                <a:off x="211771" y="4977422"/>
                <a:ext cx="3404265" cy="1362937"/>
              </a:xfrm>
              <a:prstGeom prst="rect">
                <a:avLst/>
              </a:prstGeom>
              <a:noFill/>
            </p:spPr>
            <p:txBody>
              <a:bodyPr wrap="none" rtlCol="0">
                <a:spAutoFit/>
              </a:bodyPr>
              <a:lstStyle/>
              <a:p>
                <a:r>
                  <a:rPr lang="en-US" dirty="0">
                    <a:solidFill>
                      <a:schemeClr val="tx1"/>
                    </a:solidFill>
                  </a:rPr>
                  <a:t> </a:t>
                </a:r>
                <a:r>
                  <a:rPr lang="en-US" b="1" dirty="0">
                    <a:solidFill>
                      <a:schemeClr val="tx1"/>
                    </a:solidFill>
                  </a:rPr>
                  <a:t>Particle physics:</a:t>
                </a:r>
              </a:p>
              <a:p>
                <a14:m>
                  <m:oMath xmlns:m="http://schemas.openxmlformats.org/officeDocument/2006/math">
                    <m:f>
                      <m:fPr>
                        <m:ctrlPr>
                          <a:rPr lang="en-US" sz="2400" i="1" smtClean="0">
                            <a:solidFill>
                              <a:schemeClr val="tx1"/>
                            </a:solidFill>
                            <a:latin typeface="Cambria Math" panose="02040503050406030204" pitchFamily="18" charset="0"/>
                            <a:ea typeface="Cambria Math" panose="02040503050406030204" pitchFamily="18" charset="0"/>
                          </a:rPr>
                        </m:ctrlPr>
                      </m:fPr>
                      <m:num>
                        <m:r>
                          <a:rPr lang="en-US" sz="2400" b="0" i="1" smtClean="0">
                            <a:solidFill>
                              <a:schemeClr val="tx1"/>
                            </a:solidFill>
                            <a:latin typeface="Cambria Math" panose="02040503050406030204" pitchFamily="18" charset="0"/>
                            <a:ea typeface="Cambria Math" panose="02040503050406030204" pitchFamily="18" charset="0"/>
                          </a:rPr>
                          <m:t>𝑑</m:t>
                        </m:r>
                        <m:r>
                          <m:rPr>
                            <m:sty m:val="p"/>
                          </m:rPr>
                          <a:rPr lang="el-GR" sz="2400" b="0" i="1" smtClean="0">
                            <a:solidFill>
                              <a:schemeClr val="tx1"/>
                            </a:solidFill>
                            <a:latin typeface="Cambria Math" panose="02040503050406030204" pitchFamily="18" charset="0"/>
                            <a:ea typeface="Cambria Math" panose="02040503050406030204" pitchFamily="18" charset="0"/>
                          </a:rPr>
                          <m:t>σ</m:t>
                        </m:r>
                      </m:num>
                      <m:den>
                        <m:r>
                          <a:rPr lang="en-US" sz="2400" b="0" i="1" smtClean="0">
                            <a:solidFill>
                              <a:schemeClr val="tx1"/>
                            </a:solidFill>
                            <a:latin typeface="Cambria Math" panose="02040503050406030204" pitchFamily="18" charset="0"/>
                            <a:ea typeface="Cambria Math" panose="02040503050406030204" pitchFamily="18" charset="0"/>
                          </a:rPr>
                          <m:t>𝑑𝑡</m:t>
                        </m:r>
                      </m:den>
                    </m:f>
                  </m:oMath>
                </a14:m>
                <a:r>
                  <a:rPr lang="en-US" dirty="0">
                    <a:solidFill>
                      <a:schemeClr val="tx1"/>
                    </a:solidFill>
                    <a:latin typeface="Cambria Math" panose="02040503050406030204" pitchFamily="18" charset="0"/>
                    <a:ea typeface="Cambria Math" panose="02040503050406030204" pitchFamily="18" charset="0"/>
                  </a:rPr>
                  <a:t> = </a:t>
                </a:r>
                <a14:m>
                  <m:oMath xmlns:m="http://schemas.openxmlformats.org/officeDocument/2006/math">
                    <m:f>
                      <m:fPr>
                        <m:ctrlPr>
                          <a:rPr lang="en-US" sz="2400" i="1" smtClean="0">
                            <a:solidFill>
                              <a:schemeClr val="tx1"/>
                            </a:solidFill>
                            <a:latin typeface="Cambria Math" panose="02040503050406030204" pitchFamily="18" charset="0"/>
                            <a:ea typeface="Cambria Math" panose="02040503050406030204" pitchFamily="18" charset="0"/>
                          </a:rPr>
                        </m:ctrlPr>
                      </m:fPr>
                      <m:num>
                        <m:r>
                          <a:rPr lang="en-US" sz="2400" b="0" i="1" smtClean="0">
                            <a:solidFill>
                              <a:schemeClr val="tx1"/>
                            </a:solidFill>
                            <a:latin typeface="Cambria Math" panose="02040503050406030204" pitchFamily="18" charset="0"/>
                            <a:ea typeface="Cambria Math" panose="02040503050406030204" pitchFamily="18" charset="0"/>
                          </a:rPr>
                          <m:t>𝑑</m:t>
                        </m:r>
                        <m:r>
                          <m:rPr>
                            <m:sty m:val="p"/>
                          </m:rPr>
                          <a:rPr lang="el-GR" sz="2400" b="0" i="1" smtClean="0">
                            <a:solidFill>
                              <a:schemeClr val="tx1"/>
                            </a:solidFill>
                            <a:latin typeface="Cambria Math" panose="02040503050406030204" pitchFamily="18" charset="0"/>
                            <a:ea typeface="Cambria Math" panose="02040503050406030204" pitchFamily="18" charset="0"/>
                          </a:rPr>
                          <m:t>σ</m:t>
                        </m:r>
                      </m:num>
                      <m:den>
                        <m:r>
                          <a:rPr lang="en-US" sz="2400" b="0" i="1" smtClean="0">
                            <a:solidFill>
                              <a:schemeClr val="tx1"/>
                            </a:solidFill>
                            <a:latin typeface="Cambria Math" panose="02040503050406030204" pitchFamily="18" charset="0"/>
                            <a:ea typeface="Cambria Math" panose="02040503050406030204" pitchFamily="18" charset="0"/>
                          </a:rPr>
                          <m:t>𝑑𝑡</m:t>
                        </m:r>
                      </m:den>
                    </m:f>
                  </m:oMath>
                </a14:m>
                <a:r>
                  <a:rPr lang="en-US" dirty="0">
                    <a:solidFill>
                      <a:schemeClr val="tx1"/>
                    </a:solidFill>
                    <a:latin typeface="Cambria Math" panose="02040503050406030204" pitchFamily="18" charset="0"/>
                    <a:ea typeface="Cambria Math" panose="02040503050406030204" pitchFamily="18" charset="0"/>
                  </a:rPr>
                  <a:t>(0)</a:t>
                </a:r>
                <a14:m>
                  <m:oMath xmlns:m="http://schemas.openxmlformats.org/officeDocument/2006/math">
                    <m:sSup>
                      <m:sSupPr>
                        <m:ctrlPr>
                          <a:rPr lang="en-US" sz="2000" i="1" smtClean="0">
                            <a:solidFill>
                              <a:schemeClr val="tx1"/>
                            </a:solidFill>
                            <a:latin typeface="Cambria Math" panose="02040503050406030204" pitchFamily="18" charset="0"/>
                            <a:ea typeface="Cambria Math" panose="02040503050406030204" pitchFamily="18" charset="0"/>
                          </a:rPr>
                        </m:ctrlPr>
                      </m:sSupPr>
                      <m:e>
                        <m:r>
                          <a:rPr lang="en-US" sz="2000" b="0" i="1" smtClean="0">
                            <a:solidFill>
                              <a:schemeClr val="tx1"/>
                            </a:solidFill>
                            <a:latin typeface="Cambria Math" panose="02040503050406030204" pitchFamily="18" charset="0"/>
                            <a:ea typeface="Cambria Math" panose="02040503050406030204" pitchFamily="18" charset="0"/>
                          </a:rPr>
                          <m:t>𝑒</m:t>
                        </m:r>
                      </m:e>
                      <m:sup>
                        <m:r>
                          <a:rPr lang="en-US" sz="2000" b="0" i="1" smtClean="0">
                            <a:solidFill>
                              <a:schemeClr val="tx1"/>
                            </a:solidFill>
                            <a:latin typeface="Cambria Math" panose="02040503050406030204" pitchFamily="18" charset="0"/>
                            <a:ea typeface="Cambria Math" panose="02040503050406030204" pitchFamily="18" charset="0"/>
                          </a:rPr>
                          <m:t>−</m:t>
                        </m:r>
                        <m:r>
                          <a:rPr lang="en-US" sz="2000" b="0" i="1" smtClean="0">
                            <a:solidFill>
                              <a:schemeClr val="tx1"/>
                            </a:solidFill>
                            <a:latin typeface="Cambria Math" panose="02040503050406030204" pitchFamily="18" charset="0"/>
                            <a:ea typeface="Cambria Math" panose="02040503050406030204" pitchFamily="18" charset="0"/>
                          </a:rPr>
                          <m:t>𝐵</m:t>
                        </m:r>
                        <m:r>
                          <a:rPr lang="en-US" sz="2000" b="0" i="1" smtClean="0">
                            <a:solidFill>
                              <a:schemeClr val="tx1"/>
                            </a:solidFill>
                            <a:latin typeface="Cambria Math" panose="02040503050406030204" pitchFamily="18" charset="0"/>
                            <a:ea typeface="Cambria Math" panose="02040503050406030204" pitchFamily="18" charset="0"/>
                          </a:rPr>
                          <m:t>|</m:t>
                        </m:r>
                        <m:r>
                          <a:rPr lang="en-US" sz="2000" b="0" i="1" smtClean="0">
                            <a:solidFill>
                              <a:schemeClr val="tx1"/>
                            </a:solidFill>
                            <a:latin typeface="Cambria Math" panose="02040503050406030204" pitchFamily="18" charset="0"/>
                            <a:ea typeface="Cambria Math" panose="02040503050406030204" pitchFamily="18" charset="0"/>
                          </a:rPr>
                          <m:t>𝑡</m:t>
                        </m:r>
                        <m:r>
                          <a:rPr lang="en-US" sz="2000" b="0" i="1" smtClean="0">
                            <a:solidFill>
                              <a:schemeClr val="tx1"/>
                            </a:solidFill>
                            <a:latin typeface="Cambria Math" panose="02040503050406030204" pitchFamily="18" charset="0"/>
                            <a:ea typeface="Cambria Math" panose="02040503050406030204" pitchFamily="18" charset="0"/>
                          </a:rPr>
                          <m:t>|</m:t>
                        </m:r>
                      </m:sup>
                    </m:sSup>
                  </m:oMath>
                </a14:m>
                <a:r>
                  <a:rPr lang="en-US" sz="2000" dirty="0">
                    <a:solidFill>
                      <a:schemeClr val="tx1"/>
                    </a:solidFill>
                    <a:latin typeface="Cambria Math" panose="02040503050406030204" pitchFamily="18" charset="0"/>
                    <a:ea typeface="Cambria Math" panose="02040503050406030204" pitchFamily="18" charset="0"/>
                  </a:rPr>
                  <a:t> ~</a:t>
                </a:r>
                <a14:m>
                  <m:oMath xmlns:m="http://schemas.openxmlformats.org/officeDocument/2006/math">
                    <m:f>
                      <m:fPr>
                        <m:ctrlPr>
                          <a:rPr lang="en-US" sz="2000" i="1">
                            <a:solidFill>
                              <a:schemeClr val="tx1"/>
                            </a:solidFill>
                            <a:latin typeface="Cambria Math" panose="02040503050406030204" pitchFamily="18" charset="0"/>
                            <a:ea typeface="Cambria Math" panose="02040503050406030204" pitchFamily="18" charset="0"/>
                          </a:rPr>
                        </m:ctrlPr>
                      </m:fPr>
                      <m:num>
                        <m:r>
                          <a:rPr lang="en-US" sz="2000" i="1">
                            <a:solidFill>
                              <a:schemeClr val="tx1"/>
                            </a:solidFill>
                            <a:latin typeface="Cambria Math" panose="02040503050406030204" pitchFamily="18" charset="0"/>
                            <a:ea typeface="Cambria Math" panose="02040503050406030204" pitchFamily="18" charset="0"/>
                          </a:rPr>
                          <m:t>𝑑</m:t>
                        </m:r>
                        <m:r>
                          <m:rPr>
                            <m:sty m:val="p"/>
                          </m:rPr>
                          <a:rPr lang="el-GR" sz="2000" i="1">
                            <a:solidFill>
                              <a:schemeClr val="tx1"/>
                            </a:solidFill>
                            <a:latin typeface="Cambria Math" panose="02040503050406030204" pitchFamily="18" charset="0"/>
                            <a:ea typeface="Cambria Math" panose="02040503050406030204" pitchFamily="18" charset="0"/>
                          </a:rPr>
                          <m:t>σ</m:t>
                        </m:r>
                      </m:num>
                      <m:den>
                        <m:r>
                          <a:rPr lang="en-US" sz="2000" i="1">
                            <a:solidFill>
                              <a:schemeClr val="tx1"/>
                            </a:solidFill>
                            <a:latin typeface="Cambria Math" panose="02040503050406030204" pitchFamily="18" charset="0"/>
                            <a:ea typeface="Cambria Math" panose="02040503050406030204" pitchFamily="18" charset="0"/>
                          </a:rPr>
                          <m:t>𝑑𝑡</m:t>
                        </m:r>
                      </m:den>
                    </m:f>
                  </m:oMath>
                </a14:m>
                <a:r>
                  <a:rPr lang="en-US" dirty="0">
                    <a:solidFill>
                      <a:schemeClr val="tx1"/>
                    </a:solidFill>
                    <a:latin typeface="Cambria Math" panose="02040503050406030204" pitchFamily="18" charset="0"/>
                    <a:ea typeface="Cambria Math" panose="02040503050406030204" pitchFamily="18" charset="0"/>
                  </a:rPr>
                  <a:t>(0)(1-B|t|) </a:t>
                </a:r>
              </a:p>
              <a:p>
                <a:endParaRPr lang="en-US" dirty="0">
                  <a:solidFill>
                    <a:schemeClr val="tx1"/>
                  </a:solidFill>
                </a:endParaRPr>
              </a:p>
              <a:p>
                <a:r>
                  <a:rPr lang="en-US" dirty="0">
                    <a:solidFill>
                      <a:schemeClr val="tx1"/>
                    </a:solidFill>
                    <a:latin typeface="Cambria Math" panose="02040503050406030204" pitchFamily="18" charset="0"/>
                    <a:ea typeface="Cambria Math" panose="02040503050406030204" pitchFamily="18" charset="0"/>
                  </a:rPr>
                  <a:t>|t| ~ </a:t>
                </a:r>
                <a:r>
                  <a:rPr lang="el-GR" dirty="0">
                    <a:solidFill>
                      <a:schemeClr val="tx1"/>
                    </a:solidFill>
                    <a:latin typeface="Cambria Math" panose="02040503050406030204" pitchFamily="18" charset="0"/>
                    <a:ea typeface="Cambria Math" panose="02040503050406030204" pitchFamily="18" charset="0"/>
                  </a:rPr>
                  <a:t>θ²</a:t>
                </a:r>
                <a:r>
                  <a:rPr lang="en-US" dirty="0">
                    <a:solidFill>
                      <a:schemeClr val="tx1"/>
                    </a:solidFill>
                    <a:latin typeface="Cambria Math" panose="02040503050406030204" pitchFamily="18" charset="0"/>
                    <a:ea typeface="Cambria Math" panose="02040503050406030204" pitchFamily="18" charset="0"/>
                  </a:rPr>
                  <a:t> </a:t>
                </a:r>
                <a:r>
                  <a:rPr lang="en-US" dirty="0">
                    <a:solidFill>
                      <a:schemeClr val="tx1"/>
                    </a:solidFill>
                  </a:rPr>
                  <a:t>at high energies </a:t>
                </a:r>
              </a:p>
            </p:txBody>
          </p:sp>
        </mc:Choice>
        <mc:Fallback xmlns="">
          <p:sp>
            <p:nvSpPr>
              <p:cNvPr id="15" name="TextovéPole 14"/>
              <p:cNvSpPr txBox="1">
                <a:spLocks noRot="1" noChangeAspect="1" noMove="1" noResize="1" noEditPoints="1" noAdjustHandles="1" noChangeArrowheads="1" noChangeShapeType="1" noTextEdit="1"/>
              </p:cNvSpPr>
              <p:nvPr/>
            </p:nvSpPr>
            <p:spPr>
              <a:xfrm>
                <a:off x="211771" y="4977422"/>
                <a:ext cx="3404265" cy="1362937"/>
              </a:xfrm>
              <a:prstGeom prst="rect">
                <a:avLst/>
              </a:prstGeom>
              <a:blipFill>
                <a:blip r:embed="rId6"/>
                <a:stretch>
                  <a:fillRect l="-1075" t="-1345" b="-5381"/>
                </a:stretch>
              </a:blipFill>
            </p:spPr>
            <p:txBody>
              <a:bodyPr/>
              <a:lstStyle/>
              <a:p>
                <a:r>
                  <a:rPr lang="en-US">
                    <a:noFill/>
                  </a:rPr>
                  <a:t> </a:t>
                </a:r>
              </a:p>
            </p:txBody>
          </p:sp>
        </mc:Fallback>
      </mc:AlternateContent>
      <p:pic>
        <p:nvPicPr>
          <p:cNvPr id="16" name="Obrázek 15"/>
          <p:cNvPicPr>
            <a:picLocks noChangeAspect="1"/>
          </p:cNvPicPr>
          <p:nvPr/>
        </p:nvPicPr>
        <p:blipFill>
          <a:blip r:embed="rId7"/>
          <a:stretch>
            <a:fillRect/>
          </a:stretch>
        </p:blipFill>
        <p:spPr>
          <a:xfrm>
            <a:off x="5237231" y="3350868"/>
            <a:ext cx="4668769" cy="3171376"/>
          </a:xfrm>
          <a:prstGeom prst="rect">
            <a:avLst/>
          </a:prstGeom>
        </p:spPr>
      </p:pic>
      <p:sp>
        <p:nvSpPr>
          <p:cNvPr id="17" name="TextovéPole 16"/>
          <p:cNvSpPr txBox="1"/>
          <p:nvPr/>
        </p:nvSpPr>
        <p:spPr>
          <a:xfrm>
            <a:off x="5783622" y="3448265"/>
            <a:ext cx="2430474" cy="338554"/>
          </a:xfrm>
          <a:prstGeom prst="rect">
            <a:avLst/>
          </a:prstGeom>
          <a:noFill/>
        </p:spPr>
        <p:txBody>
          <a:bodyPr wrap="none" rtlCol="0">
            <a:spAutoFit/>
          </a:bodyPr>
          <a:lstStyle/>
          <a:p>
            <a:r>
              <a:rPr lang="en-US" dirty="0"/>
              <a:t>Elastic scattering at LHC</a:t>
            </a:r>
          </a:p>
        </p:txBody>
      </p:sp>
      <p:sp>
        <p:nvSpPr>
          <p:cNvPr id="3" name="Zástupný symbol pro číslo snímku 2"/>
          <p:cNvSpPr>
            <a:spLocks noGrp="1"/>
          </p:cNvSpPr>
          <p:nvPr>
            <p:ph type="sldNum" sz="quarter" idx="12"/>
          </p:nvPr>
        </p:nvSpPr>
        <p:spPr/>
        <p:txBody>
          <a:bodyPr/>
          <a:lstStyle/>
          <a:p>
            <a:pPr>
              <a:defRPr/>
            </a:pPr>
            <a:fld id="{7F85D29B-CEBA-48ED-BF7C-3DA92537335C}" type="slidenum">
              <a:rPr lang="fr-CH" altLang="en-US" smtClean="0"/>
              <a:pPr>
                <a:defRPr/>
              </a:pPr>
              <a:t>21</a:t>
            </a:fld>
            <a:r>
              <a:rPr lang="fr-CH" altLang="en-US"/>
              <a:t> </a:t>
            </a:r>
            <a:endParaRPr lang="fr-FR" altLang="en-US"/>
          </a:p>
        </p:txBody>
      </p:sp>
    </p:spTree>
    <p:extLst>
      <p:ext uri="{BB962C8B-B14F-4D97-AF65-F5344CB8AC3E}">
        <p14:creationId xmlns:p14="http://schemas.microsoft.com/office/powerpoint/2010/main" val="22749423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Definition of Diffraction in HEP</a:t>
            </a:r>
          </a:p>
        </p:txBody>
      </p:sp>
      <p:sp>
        <p:nvSpPr>
          <p:cNvPr id="4" name="Zástupný symbol pro zápatí 3"/>
          <p:cNvSpPr>
            <a:spLocks noGrp="1"/>
          </p:cNvSpPr>
          <p:nvPr>
            <p:ph type="ftr" sz="quarter" idx="11"/>
          </p:nvPr>
        </p:nvSpPr>
        <p:spPr/>
        <p:txBody>
          <a:bodyPr/>
          <a:lstStyle/>
          <a:p>
            <a:pPr>
              <a:defRPr/>
            </a:pPr>
            <a:r>
              <a:rPr lang="en-US">
                <a:solidFill>
                  <a:srgbClr val="006600"/>
                </a:solidFill>
              </a:rPr>
              <a:t>Marek Taševský                        FZU seminar: Exclusivity as a road to New Physics</a:t>
            </a:r>
            <a:endParaRPr lang="fr-FR" i="1" dirty="0">
              <a:solidFill>
                <a:srgbClr val="006600"/>
              </a:solidFill>
            </a:endParaRPr>
          </a:p>
        </p:txBody>
      </p:sp>
      <p:pic>
        <p:nvPicPr>
          <p:cNvPr id="6" name="Obráze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86" y="6374571"/>
            <a:ext cx="2060571" cy="483429"/>
          </a:xfrm>
          <a:prstGeom prst="rect">
            <a:avLst/>
          </a:prstGeom>
        </p:spPr>
      </p:pic>
      <p:pic>
        <p:nvPicPr>
          <p:cNvPr id="10" name="Obrázek 9"/>
          <p:cNvPicPr>
            <a:picLocks noChangeAspect="1"/>
          </p:cNvPicPr>
          <p:nvPr/>
        </p:nvPicPr>
        <p:blipFill>
          <a:blip r:embed="rId3"/>
          <a:stretch>
            <a:fillRect/>
          </a:stretch>
        </p:blipFill>
        <p:spPr>
          <a:xfrm>
            <a:off x="49194" y="2701972"/>
            <a:ext cx="3328200" cy="3332467"/>
          </a:xfrm>
          <a:prstGeom prst="rect">
            <a:avLst/>
          </a:prstGeom>
        </p:spPr>
      </p:pic>
      <p:pic>
        <p:nvPicPr>
          <p:cNvPr id="11" name="Obrázek 10"/>
          <p:cNvPicPr>
            <a:picLocks noChangeAspect="1"/>
          </p:cNvPicPr>
          <p:nvPr/>
        </p:nvPicPr>
        <p:blipFill>
          <a:blip r:embed="rId4"/>
          <a:stretch>
            <a:fillRect/>
          </a:stretch>
        </p:blipFill>
        <p:spPr>
          <a:xfrm>
            <a:off x="3505200" y="2769072"/>
            <a:ext cx="2218800" cy="797733"/>
          </a:xfrm>
          <a:prstGeom prst="rect">
            <a:avLst/>
          </a:prstGeom>
        </p:spPr>
      </p:pic>
      <mc:AlternateContent xmlns:mc="http://schemas.openxmlformats.org/markup-compatibility/2006" xmlns:a14="http://schemas.microsoft.com/office/drawing/2010/main">
        <mc:Choice Requires="a14">
          <p:sp>
            <p:nvSpPr>
              <p:cNvPr id="12" name="TextovéPole 11"/>
              <p:cNvSpPr txBox="1"/>
              <p:nvPr/>
            </p:nvSpPr>
            <p:spPr>
              <a:xfrm>
                <a:off x="3505200" y="4133874"/>
                <a:ext cx="2318263" cy="2089033"/>
              </a:xfrm>
              <a:prstGeom prst="rect">
                <a:avLst/>
              </a:prstGeom>
              <a:noFill/>
            </p:spPr>
            <p:txBody>
              <a:bodyPr wrap="none" rtlCol="0">
                <a:spAutoFit/>
              </a:bodyPr>
              <a:lstStyle/>
              <a:p>
                <a:r>
                  <a:rPr lang="en-US" dirty="0">
                    <a:solidFill>
                      <a:schemeClr val="tx1"/>
                    </a:solidFill>
                  </a:rPr>
                  <a:t>Asymptotic behavior of </a:t>
                </a:r>
              </a:p>
              <a:p>
                <a:r>
                  <a:rPr lang="en-US" dirty="0">
                    <a:solidFill>
                      <a:schemeClr val="tx1"/>
                    </a:solidFill>
                  </a:rPr>
                  <a:t>amplitude for t=fixed </a:t>
                </a:r>
              </a:p>
              <a:p>
                <a:r>
                  <a:rPr lang="en-US" dirty="0">
                    <a:solidFill>
                      <a:schemeClr val="tx1"/>
                    </a:solidFill>
                  </a:rPr>
                  <a:t>and s→∞ :</a:t>
                </a:r>
              </a:p>
              <a:p>
                <a:endParaRPr lang="en-US" dirty="0">
                  <a:solidFill>
                    <a:schemeClr val="tx1"/>
                  </a:solidFill>
                </a:endParaRPr>
              </a:p>
              <a:p>
                <a:r>
                  <a:rPr lang="en-US" dirty="0">
                    <a:solidFill>
                      <a:schemeClr val="tx1"/>
                    </a:solidFill>
                    <a:latin typeface="Cambria Math" panose="02040503050406030204" pitchFamily="18" charset="0"/>
                    <a:ea typeface="Cambria Math" panose="02040503050406030204" pitchFamily="18" charset="0"/>
                  </a:rPr>
                  <a:t>A(</a:t>
                </a:r>
                <a:r>
                  <a:rPr lang="en-US" dirty="0" err="1">
                    <a:solidFill>
                      <a:schemeClr val="tx1"/>
                    </a:solidFill>
                    <a:latin typeface="Cambria Math" panose="02040503050406030204" pitchFamily="18" charset="0"/>
                    <a:ea typeface="Cambria Math" panose="02040503050406030204" pitchFamily="18" charset="0"/>
                  </a:rPr>
                  <a:t>s,t</a:t>
                </a:r>
                <a:r>
                  <a:rPr lang="en-US" dirty="0">
                    <a:solidFill>
                      <a:schemeClr val="tx1"/>
                    </a:solidFill>
                    <a:latin typeface="Cambria Math" panose="02040503050406030204" pitchFamily="18" charset="0"/>
                    <a:ea typeface="Cambria Math" panose="02040503050406030204" pitchFamily="18" charset="0"/>
                  </a:rPr>
                  <a:t>) ~ </a:t>
                </a:r>
                <a14:m>
                  <m:oMath xmlns:m="http://schemas.openxmlformats.org/officeDocument/2006/math">
                    <m:sSup>
                      <m:sSupPr>
                        <m:ctrlPr>
                          <a:rPr lang="en-US" i="1" smtClean="0">
                            <a:solidFill>
                              <a:schemeClr val="tx1"/>
                            </a:solidFill>
                            <a:latin typeface="Cambria Math" panose="02040503050406030204" pitchFamily="18" charset="0"/>
                            <a:ea typeface="Cambria Math" panose="02040503050406030204" pitchFamily="18" charset="0"/>
                          </a:rPr>
                        </m:ctrlPr>
                      </m:sSupPr>
                      <m:e>
                        <m:r>
                          <a:rPr lang="en-US" b="0" i="1" smtClean="0">
                            <a:solidFill>
                              <a:schemeClr val="tx1"/>
                            </a:solidFill>
                            <a:latin typeface="Cambria Math" panose="02040503050406030204" pitchFamily="18" charset="0"/>
                            <a:ea typeface="Cambria Math" panose="02040503050406030204" pitchFamily="18" charset="0"/>
                          </a:rPr>
                          <m:t>𝑠</m:t>
                        </m:r>
                      </m:e>
                      <m:sup>
                        <m:r>
                          <a:rPr lang="en-US" i="1" smtClean="0">
                            <a:solidFill>
                              <a:schemeClr val="tx1"/>
                            </a:solidFill>
                            <a:latin typeface="Cambria Math" panose="02040503050406030204" pitchFamily="18" charset="0"/>
                            <a:ea typeface="Cambria Math" panose="02040503050406030204" pitchFamily="18" charset="0"/>
                          </a:rPr>
                          <m:t>𝛼</m:t>
                        </m:r>
                        <m:r>
                          <a:rPr lang="en-US" b="0" i="1" smtClean="0">
                            <a:solidFill>
                              <a:schemeClr val="tx1"/>
                            </a:solidFill>
                            <a:latin typeface="Cambria Math" panose="02040503050406030204" pitchFamily="18" charset="0"/>
                            <a:ea typeface="Cambria Math" panose="02040503050406030204" pitchFamily="18" charset="0"/>
                          </a:rPr>
                          <m:t>(</m:t>
                        </m:r>
                        <m:r>
                          <a:rPr lang="en-US" b="0" i="1" smtClean="0">
                            <a:solidFill>
                              <a:schemeClr val="tx1"/>
                            </a:solidFill>
                            <a:latin typeface="Cambria Math" panose="02040503050406030204" pitchFamily="18" charset="0"/>
                            <a:ea typeface="Cambria Math" panose="02040503050406030204" pitchFamily="18" charset="0"/>
                          </a:rPr>
                          <m:t>𝑡</m:t>
                        </m:r>
                        <m:r>
                          <a:rPr lang="en-US" b="0" i="1" smtClean="0">
                            <a:solidFill>
                              <a:schemeClr val="tx1"/>
                            </a:solidFill>
                            <a:latin typeface="Cambria Math" panose="02040503050406030204" pitchFamily="18" charset="0"/>
                            <a:ea typeface="Cambria Math" panose="02040503050406030204" pitchFamily="18" charset="0"/>
                          </a:rPr>
                          <m:t>)</m:t>
                        </m:r>
                      </m:sup>
                    </m:sSup>
                  </m:oMath>
                </a14:m>
                <a:endParaRPr lang="en-US" dirty="0">
                  <a:solidFill>
                    <a:schemeClr val="tx1"/>
                  </a:solidFill>
                  <a:latin typeface="Cambria Math" panose="02040503050406030204" pitchFamily="18" charset="0"/>
                  <a:ea typeface="Cambria Math" panose="02040503050406030204" pitchFamily="18" charset="0"/>
                </a:endParaRPr>
              </a:p>
              <a:p>
                <a14:m>
                  <m:oMath xmlns:m="http://schemas.openxmlformats.org/officeDocument/2006/math">
                    <m:sSub>
                      <m:sSubPr>
                        <m:ctrlPr>
                          <a:rPr lang="en-US" i="1" smtClean="0">
                            <a:solidFill>
                              <a:schemeClr val="tx1"/>
                            </a:solidFill>
                            <a:latin typeface="Cambria Math" panose="02040503050406030204" pitchFamily="18" charset="0"/>
                            <a:ea typeface="Cambria Math" panose="02040503050406030204" pitchFamily="18" charset="0"/>
                          </a:rPr>
                        </m:ctrlPr>
                      </m:sSubPr>
                      <m:e>
                        <m:r>
                          <a:rPr lang="en-US" i="1" smtClean="0">
                            <a:solidFill>
                              <a:schemeClr val="tx1"/>
                            </a:solidFill>
                            <a:latin typeface="Cambria Math" panose="02040503050406030204" pitchFamily="18" charset="0"/>
                            <a:ea typeface="Cambria Math" panose="02040503050406030204" pitchFamily="18" charset="0"/>
                          </a:rPr>
                          <m:t>𝜎</m:t>
                        </m:r>
                      </m:e>
                      <m:sub>
                        <m:r>
                          <a:rPr lang="en-US" b="0" i="1" smtClean="0">
                            <a:solidFill>
                              <a:schemeClr val="tx1"/>
                            </a:solidFill>
                            <a:latin typeface="Cambria Math" panose="02040503050406030204" pitchFamily="18" charset="0"/>
                            <a:ea typeface="Cambria Math" panose="02040503050406030204" pitchFamily="18" charset="0"/>
                          </a:rPr>
                          <m:t>𝑇𝑂𝑇</m:t>
                        </m:r>
                      </m:sub>
                    </m:sSub>
                  </m:oMath>
                </a14:m>
                <a:r>
                  <a:rPr lang="en-US" dirty="0">
                    <a:solidFill>
                      <a:schemeClr val="tx1"/>
                    </a:solidFill>
                    <a:latin typeface="Cambria Math" panose="02040503050406030204" pitchFamily="18" charset="0"/>
                    <a:ea typeface="Cambria Math" panose="02040503050406030204" pitchFamily="18" charset="0"/>
                  </a:rPr>
                  <a:t> ~ </a:t>
                </a:r>
                <a14:m>
                  <m:oMath xmlns:m="http://schemas.openxmlformats.org/officeDocument/2006/math">
                    <m:sSup>
                      <m:sSupPr>
                        <m:ctrlPr>
                          <a:rPr lang="en-US" i="1">
                            <a:solidFill>
                              <a:schemeClr val="tx1"/>
                            </a:solidFill>
                            <a:latin typeface="Cambria Math" panose="02040503050406030204" pitchFamily="18" charset="0"/>
                            <a:ea typeface="Cambria Math" panose="02040503050406030204" pitchFamily="18" charset="0"/>
                          </a:rPr>
                        </m:ctrlPr>
                      </m:sSupPr>
                      <m:e>
                        <m:r>
                          <a:rPr lang="en-US" i="1">
                            <a:solidFill>
                              <a:schemeClr val="tx1"/>
                            </a:solidFill>
                            <a:latin typeface="Cambria Math" panose="02040503050406030204" pitchFamily="18" charset="0"/>
                            <a:ea typeface="Cambria Math" panose="02040503050406030204" pitchFamily="18" charset="0"/>
                          </a:rPr>
                          <m:t>𝑠</m:t>
                        </m:r>
                      </m:e>
                      <m:sup>
                        <m:r>
                          <a:rPr lang="en-US" i="1">
                            <a:solidFill>
                              <a:schemeClr val="tx1"/>
                            </a:solidFill>
                            <a:latin typeface="Cambria Math" panose="02040503050406030204" pitchFamily="18" charset="0"/>
                            <a:ea typeface="Cambria Math" panose="02040503050406030204" pitchFamily="18" charset="0"/>
                          </a:rPr>
                          <m:t>𝛼</m:t>
                        </m:r>
                        <m:d>
                          <m:dPr>
                            <m:ctrlPr>
                              <a:rPr lang="en-US" i="1">
                                <a:solidFill>
                                  <a:schemeClr val="tx1"/>
                                </a:solidFill>
                                <a:latin typeface="Cambria Math" panose="02040503050406030204" pitchFamily="18" charset="0"/>
                                <a:ea typeface="Cambria Math" panose="02040503050406030204" pitchFamily="18" charset="0"/>
                              </a:rPr>
                            </m:ctrlPr>
                          </m:dPr>
                          <m:e>
                            <m:r>
                              <a:rPr lang="en-US" b="0" i="1" smtClean="0">
                                <a:solidFill>
                                  <a:schemeClr val="tx1"/>
                                </a:solidFill>
                                <a:latin typeface="Cambria Math" panose="02040503050406030204" pitchFamily="18" charset="0"/>
                                <a:ea typeface="Cambria Math" panose="02040503050406030204" pitchFamily="18" charset="0"/>
                              </a:rPr>
                              <m:t>0</m:t>
                            </m:r>
                          </m:e>
                        </m:d>
                        <m:r>
                          <a:rPr lang="en-US" b="0" i="1" smtClean="0">
                            <a:solidFill>
                              <a:schemeClr val="tx1"/>
                            </a:solidFill>
                            <a:latin typeface="Cambria Math" panose="02040503050406030204" pitchFamily="18" charset="0"/>
                            <a:ea typeface="Cambria Math" panose="02040503050406030204" pitchFamily="18" charset="0"/>
                          </a:rPr>
                          <m:t>−1</m:t>
                        </m:r>
                      </m:sup>
                    </m:sSup>
                  </m:oMath>
                </a14:m>
                <a:endParaRPr lang="en-US" dirty="0">
                  <a:solidFill>
                    <a:schemeClr val="tx1"/>
                  </a:solidFill>
                  <a:latin typeface="Cambria Math" panose="02040503050406030204" pitchFamily="18" charset="0"/>
                  <a:ea typeface="Cambria Math" panose="02040503050406030204" pitchFamily="18" charset="0"/>
                </a:endParaRPr>
              </a:p>
              <a:p>
                <a:r>
                  <a:rPr lang="en-US" dirty="0">
                    <a:solidFill>
                      <a:schemeClr val="tx1"/>
                    </a:solidFill>
                    <a:latin typeface="Cambria Math" panose="02040503050406030204" pitchFamily="18" charset="0"/>
                    <a:ea typeface="Cambria Math" panose="02040503050406030204" pitchFamily="18" charset="0"/>
                  </a:rPr>
                  <a:t>(from optical theorem</a:t>
                </a:r>
              </a:p>
              <a:p>
                <a:r>
                  <a:rPr lang="en-US" dirty="0">
                    <a:solidFill>
                      <a:schemeClr val="tx1"/>
                    </a:solidFill>
                    <a:latin typeface="Cambria Math" panose="02040503050406030204" pitchFamily="18" charset="0"/>
                    <a:ea typeface="Cambria Math" panose="02040503050406030204" pitchFamily="18" charset="0"/>
                  </a:rPr>
                  <a:t>   ~ 1/s </a:t>
                </a:r>
                <a:r>
                  <a:rPr lang="en-US" dirty="0" err="1">
                    <a:solidFill>
                      <a:schemeClr val="tx1"/>
                    </a:solidFill>
                    <a:latin typeface="Cambria Math" panose="02040503050406030204" pitchFamily="18" charset="0"/>
                    <a:ea typeface="Cambria Math" panose="02040503050406030204" pitchFamily="18" charset="0"/>
                  </a:rPr>
                  <a:t>Im</a:t>
                </a:r>
                <a:r>
                  <a:rPr lang="en-US" dirty="0">
                    <a:solidFill>
                      <a:schemeClr val="tx1"/>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i="1" smtClean="0">
                            <a:solidFill>
                              <a:schemeClr val="tx1"/>
                            </a:solidFill>
                            <a:latin typeface="Cambria Math" panose="02040503050406030204" pitchFamily="18" charset="0"/>
                            <a:ea typeface="Cambria Math" panose="02040503050406030204" pitchFamily="18" charset="0"/>
                          </a:rPr>
                        </m:ctrlPr>
                      </m:sSubPr>
                      <m:e>
                        <m:r>
                          <a:rPr lang="en-US" b="0" i="1" smtClean="0">
                            <a:solidFill>
                              <a:schemeClr val="tx1"/>
                            </a:solidFill>
                            <a:latin typeface="Cambria Math" panose="02040503050406030204" pitchFamily="18" charset="0"/>
                            <a:ea typeface="Cambria Math" panose="02040503050406030204" pitchFamily="18" charset="0"/>
                          </a:rPr>
                          <m:t>𝐴</m:t>
                        </m:r>
                      </m:e>
                      <m:sub>
                        <m:r>
                          <a:rPr lang="en-US" b="0" i="1" smtClean="0">
                            <a:solidFill>
                              <a:schemeClr val="tx1"/>
                            </a:solidFill>
                            <a:latin typeface="Cambria Math" panose="02040503050406030204" pitchFamily="18" charset="0"/>
                            <a:ea typeface="Cambria Math" panose="02040503050406030204" pitchFamily="18" charset="0"/>
                          </a:rPr>
                          <m:t>𝑒𝑙</m:t>
                        </m:r>
                      </m:sub>
                    </m:sSub>
                  </m:oMath>
                </a14:m>
                <a:r>
                  <a:rPr lang="en-US" dirty="0">
                    <a:solidFill>
                      <a:schemeClr val="tx1"/>
                    </a:solidFill>
                    <a:latin typeface="Cambria Math" panose="02040503050406030204" pitchFamily="18" charset="0"/>
                    <a:ea typeface="Cambria Math" panose="02040503050406030204" pitchFamily="18" charset="0"/>
                  </a:rPr>
                  <a:t>(</a:t>
                </a:r>
                <a:r>
                  <a:rPr lang="en-US" dirty="0" err="1">
                    <a:solidFill>
                      <a:schemeClr val="tx1"/>
                    </a:solidFill>
                    <a:latin typeface="Cambria Math" panose="02040503050406030204" pitchFamily="18" charset="0"/>
                    <a:ea typeface="Cambria Math" panose="02040503050406030204" pitchFamily="18" charset="0"/>
                  </a:rPr>
                  <a:t>s,t</a:t>
                </a:r>
                <a:r>
                  <a:rPr lang="en-US" dirty="0">
                    <a:solidFill>
                      <a:schemeClr val="tx1"/>
                    </a:solidFill>
                    <a:latin typeface="Cambria Math" panose="02040503050406030204" pitchFamily="18" charset="0"/>
                    <a:ea typeface="Cambria Math" panose="02040503050406030204" pitchFamily="18" charset="0"/>
                  </a:rPr>
                  <a:t>=0))</a:t>
                </a:r>
              </a:p>
            </p:txBody>
          </p:sp>
        </mc:Choice>
        <mc:Fallback xmlns="">
          <p:sp>
            <p:nvSpPr>
              <p:cNvPr id="12" name="TextovéPole 11"/>
              <p:cNvSpPr txBox="1">
                <a:spLocks noRot="1" noChangeAspect="1" noMove="1" noResize="1" noEditPoints="1" noAdjustHandles="1" noChangeArrowheads="1" noChangeShapeType="1" noTextEdit="1"/>
              </p:cNvSpPr>
              <p:nvPr/>
            </p:nvSpPr>
            <p:spPr>
              <a:xfrm>
                <a:off x="3505200" y="4133874"/>
                <a:ext cx="2318263" cy="2089033"/>
              </a:xfrm>
              <a:prstGeom prst="rect">
                <a:avLst/>
              </a:prstGeom>
              <a:blipFill>
                <a:blip r:embed="rId5"/>
                <a:stretch>
                  <a:fillRect l="-1316" t="-875" r="-526" b="-2624"/>
                </a:stretch>
              </a:blipFill>
            </p:spPr>
            <p:txBody>
              <a:bodyPr/>
              <a:lstStyle/>
              <a:p>
                <a:r>
                  <a:rPr lang="en-US">
                    <a:noFill/>
                  </a:rPr>
                  <a:t> </a:t>
                </a:r>
              </a:p>
            </p:txBody>
          </p:sp>
        </mc:Fallback>
      </mc:AlternateContent>
      <p:pic>
        <p:nvPicPr>
          <p:cNvPr id="13" name="Obrázek 12"/>
          <p:cNvPicPr>
            <a:picLocks noChangeAspect="1"/>
          </p:cNvPicPr>
          <p:nvPr/>
        </p:nvPicPr>
        <p:blipFill>
          <a:blip r:embed="rId6"/>
          <a:stretch>
            <a:fillRect/>
          </a:stretch>
        </p:blipFill>
        <p:spPr>
          <a:xfrm>
            <a:off x="6246467" y="2837113"/>
            <a:ext cx="3560400" cy="3512601"/>
          </a:xfrm>
          <a:prstGeom prst="rect">
            <a:avLst/>
          </a:prstGeom>
        </p:spPr>
      </p:pic>
      <p:sp>
        <p:nvSpPr>
          <p:cNvPr id="14" name="TextovéPole 13"/>
          <p:cNvSpPr txBox="1"/>
          <p:nvPr/>
        </p:nvSpPr>
        <p:spPr>
          <a:xfrm>
            <a:off x="385618" y="835656"/>
            <a:ext cx="4559261" cy="707886"/>
          </a:xfrm>
          <a:prstGeom prst="rect">
            <a:avLst/>
          </a:prstGeom>
          <a:solidFill>
            <a:srgbClr val="66FFFF"/>
          </a:solidFill>
          <a:ln w="9525">
            <a:solidFill>
              <a:schemeClr val="tx1"/>
            </a:solidFill>
          </a:ln>
        </p:spPr>
        <p:txBody>
          <a:bodyPr wrap="none" rtlCol="0">
            <a:spAutoFit/>
          </a:bodyPr>
          <a:lstStyle/>
          <a:p>
            <a:r>
              <a:rPr lang="en-US" sz="2000" b="1" dirty="0">
                <a:solidFill>
                  <a:schemeClr val="tx1"/>
                </a:solidFill>
                <a:latin typeface="Times New Roman" panose="02020603050405020304" pitchFamily="18" charset="0"/>
                <a:cs typeface="Times New Roman" panose="02020603050405020304" pitchFamily="18" charset="0"/>
              </a:rPr>
              <a:t>1) </a:t>
            </a:r>
            <a:r>
              <a:rPr lang="en-US" sz="2000" dirty="0">
                <a:solidFill>
                  <a:schemeClr val="tx1"/>
                </a:solidFill>
                <a:latin typeface="Times New Roman" panose="02020603050405020304" pitchFamily="18" charset="0"/>
                <a:cs typeface="Times New Roman" panose="02020603050405020304" pitchFamily="18" charset="0"/>
              </a:rPr>
              <a:t>Interactions where no quantum numbers</a:t>
            </a:r>
          </a:p>
          <a:p>
            <a:r>
              <a:rPr lang="en-US" sz="2000" dirty="0">
                <a:solidFill>
                  <a:schemeClr val="tx1"/>
                </a:solidFill>
                <a:latin typeface="Times New Roman" panose="02020603050405020304" pitchFamily="18" charset="0"/>
                <a:cs typeface="Times New Roman" panose="02020603050405020304" pitchFamily="18" charset="0"/>
              </a:rPr>
              <a:t>between colliding particles are exchanged</a:t>
            </a:r>
          </a:p>
        </p:txBody>
      </p:sp>
      <p:sp>
        <p:nvSpPr>
          <p:cNvPr id="15" name="TextovéPole 14"/>
          <p:cNvSpPr txBox="1"/>
          <p:nvPr/>
        </p:nvSpPr>
        <p:spPr>
          <a:xfrm>
            <a:off x="5357231" y="759749"/>
            <a:ext cx="3745128" cy="1015663"/>
          </a:xfrm>
          <a:prstGeom prst="rect">
            <a:avLst/>
          </a:prstGeom>
          <a:solidFill>
            <a:srgbClr val="66FFFF"/>
          </a:solidFill>
          <a:ln w="9525">
            <a:solidFill>
              <a:schemeClr val="tx1"/>
            </a:solidFill>
          </a:ln>
        </p:spPr>
        <p:txBody>
          <a:bodyPr wrap="none" rtlCol="0">
            <a:spAutoFit/>
          </a:bodyPr>
          <a:lstStyle/>
          <a:p>
            <a:r>
              <a:rPr lang="en-US" sz="2000" b="1" dirty="0">
                <a:solidFill>
                  <a:schemeClr val="tx1"/>
                </a:solidFill>
                <a:latin typeface="Times New Roman" panose="02020603050405020304" pitchFamily="18" charset="0"/>
                <a:cs typeface="Times New Roman" panose="02020603050405020304" pitchFamily="18" charset="0"/>
              </a:rPr>
              <a:t>2) </a:t>
            </a:r>
            <a:r>
              <a:rPr lang="en-US" sz="2000" dirty="0">
                <a:solidFill>
                  <a:schemeClr val="tx1"/>
                </a:solidFill>
                <a:latin typeface="Times New Roman" panose="02020603050405020304" pitchFamily="18" charset="0"/>
                <a:cs typeface="Times New Roman" panose="02020603050405020304" pitchFamily="18" charset="0"/>
              </a:rPr>
              <a:t>Presence of Large Rapidity Gap</a:t>
            </a:r>
          </a:p>
          <a:p>
            <a:r>
              <a:rPr lang="en-US" sz="2000" dirty="0">
                <a:solidFill>
                  <a:schemeClr val="tx1"/>
                </a:solidFill>
                <a:latin typeface="Times New Roman" panose="02020603050405020304" pitchFamily="18" charset="0"/>
                <a:cs typeface="Times New Roman" panose="02020603050405020304" pitchFamily="18" charset="0"/>
              </a:rPr>
              <a:t>(non-exponentially suppressed) </a:t>
            </a:r>
          </a:p>
          <a:p>
            <a:r>
              <a:rPr lang="en-US" sz="2000" dirty="0">
                <a:solidFill>
                  <a:schemeClr val="tx1"/>
                </a:solidFill>
                <a:latin typeface="Times New Roman" panose="02020603050405020304" pitchFamily="18" charset="0"/>
                <a:cs typeface="Times New Roman" panose="02020603050405020304" pitchFamily="18" charset="0"/>
              </a:rPr>
              <a:t>in the final state</a:t>
            </a:r>
          </a:p>
        </p:txBody>
      </p:sp>
      <mc:AlternateContent xmlns:mc="http://schemas.openxmlformats.org/markup-compatibility/2006" xmlns:a14="http://schemas.microsoft.com/office/drawing/2010/main">
        <mc:Choice Requires="a14">
          <p:sp>
            <p:nvSpPr>
              <p:cNvPr id="16" name="TextovéPole 15"/>
              <p:cNvSpPr txBox="1"/>
              <p:nvPr/>
            </p:nvSpPr>
            <p:spPr>
              <a:xfrm>
                <a:off x="0" y="1831488"/>
                <a:ext cx="10174580" cy="646331"/>
              </a:xfrm>
              <a:prstGeom prst="rect">
                <a:avLst/>
              </a:prstGeom>
              <a:noFill/>
            </p:spPr>
            <p:txBody>
              <a:bodyPr wrap="none" rtlCol="0">
                <a:spAutoFit/>
              </a:bodyPr>
              <a:lstStyle/>
              <a:p>
                <a:r>
                  <a:rPr lang="en-US" sz="1800" b="1" dirty="0">
                    <a:solidFill>
                      <a:schemeClr val="tx1"/>
                    </a:solidFill>
                  </a:rPr>
                  <a:t>Regge theory</a:t>
                </a:r>
                <a:r>
                  <a:rPr lang="en-US" sz="1800" dirty="0">
                    <a:solidFill>
                      <a:schemeClr val="tx1"/>
                    </a:solidFill>
                  </a:rPr>
                  <a:t>: describes soft (e.g. </a:t>
                </a:r>
                <a14:m>
                  <m:oMath xmlns:m="http://schemas.openxmlformats.org/officeDocument/2006/math">
                    <m:sSub>
                      <m:sSubPr>
                        <m:ctrlPr>
                          <a:rPr lang="en-US" sz="1800" i="1" smtClean="0">
                            <a:solidFill>
                              <a:schemeClr val="tx1"/>
                            </a:solidFill>
                            <a:latin typeface="Cambria Math" panose="02040503050406030204" pitchFamily="18" charset="0"/>
                          </a:rPr>
                        </m:ctrlPr>
                      </m:sSubPr>
                      <m:e>
                        <m:r>
                          <a:rPr lang="en-US" sz="1800" i="1" smtClean="0">
                            <a:solidFill>
                              <a:schemeClr val="tx1"/>
                            </a:solidFill>
                            <a:latin typeface="Cambria Math" panose="02040503050406030204" pitchFamily="18" charset="0"/>
                            <a:ea typeface="Cambria Math" panose="02040503050406030204" pitchFamily="18" charset="0"/>
                          </a:rPr>
                          <m:t>𝜎</m:t>
                        </m:r>
                      </m:e>
                      <m:sub>
                        <m:r>
                          <a:rPr lang="en-US" sz="1800" b="0" i="1" smtClean="0">
                            <a:solidFill>
                              <a:schemeClr val="tx1"/>
                            </a:solidFill>
                            <a:latin typeface="Cambria Math" panose="02040503050406030204" pitchFamily="18" charset="0"/>
                          </a:rPr>
                          <m:t>𝑇𝑂𝑇</m:t>
                        </m:r>
                      </m:sub>
                    </m:sSub>
                  </m:oMath>
                </a14:m>
                <a:r>
                  <a:rPr lang="en-US" sz="1800" dirty="0">
                    <a:solidFill>
                      <a:schemeClr val="tx1"/>
                    </a:solidFill>
                  </a:rPr>
                  <a:t>) and soft diffractive (e.g. Single Diffraction) phenomena</a:t>
                </a:r>
              </a:p>
              <a:p>
                <a:r>
                  <a:rPr lang="en-US" sz="1800" dirty="0">
                    <a:solidFill>
                      <a:schemeClr val="tx1"/>
                    </a:solidFill>
                  </a:rPr>
                  <a:t>using unitarity and analyticity of S-matrix &amp; crossing symmetry and </a:t>
                </a:r>
                <a:r>
                  <a:rPr lang="en-US" sz="1800" dirty="0" err="1">
                    <a:solidFill>
                      <a:schemeClr val="tx1"/>
                    </a:solidFill>
                  </a:rPr>
                  <a:t>Regge</a:t>
                </a:r>
                <a:r>
                  <a:rPr lang="en-US" sz="1800" dirty="0">
                    <a:solidFill>
                      <a:schemeClr val="tx1"/>
                    </a:solidFill>
                  </a:rPr>
                  <a:t> trajectories (</a:t>
                </a:r>
                <a:r>
                  <a:rPr lang="en-US" sz="1800" dirty="0" err="1">
                    <a:solidFill>
                      <a:schemeClr val="tx1"/>
                    </a:solidFill>
                  </a:rPr>
                  <a:t>Reggeon</a:t>
                </a:r>
                <a:r>
                  <a:rPr lang="en-US" sz="1800" dirty="0">
                    <a:solidFill>
                      <a:schemeClr val="tx1"/>
                    </a:solidFill>
                  </a:rPr>
                  <a:t>)</a:t>
                </a:r>
              </a:p>
            </p:txBody>
          </p:sp>
        </mc:Choice>
        <mc:Fallback xmlns="">
          <p:sp>
            <p:nvSpPr>
              <p:cNvPr id="16" name="TextovéPole 15"/>
              <p:cNvSpPr txBox="1">
                <a:spLocks noRot="1" noChangeAspect="1" noMove="1" noResize="1" noEditPoints="1" noAdjustHandles="1" noChangeArrowheads="1" noChangeShapeType="1" noTextEdit="1"/>
              </p:cNvSpPr>
              <p:nvPr/>
            </p:nvSpPr>
            <p:spPr>
              <a:xfrm>
                <a:off x="0" y="1831488"/>
                <a:ext cx="10174580" cy="646331"/>
              </a:xfrm>
              <a:prstGeom prst="rect">
                <a:avLst/>
              </a:prstGeom>
              <a:blipFill>
                <a:blip r:embed="rId7"/>
                <a:stretch>
                  <a:fillRect l="-479" t="-4717" b="-14151"/>
                </a:stretch>
              </a:blipFill>
            </p:spPr>
            <p:txBody>
              <a:bodyPr/>
              <a:lstStyle/>
              <a:p>
                <a:r>
                  <a:rPr lang="cs-CZ">
                    <a:noFill/>
                  </a:rPr>
                  <a:t> </a:t>
                </a:r>
              </a:p>
            </p:txBody>
          </p:sp>
        </mc:Fallback>
      </mc:AlternateContent>
      <p:sp>
        <p:nvSpPr>
          <p:cNvPr id="3" name="Zástupný symbol pro číslo snímku 2"/>
          <p:cNvSpPr>
            <a:spLocks noGrp="1"/>
          </p:cNvSpPr>
          <p:nvPr>
            <p:ph type="sldNum" sz="quarter" idx="12"/>
          </p:nvPr>
        </p:nvSpPr>
        <p:spPr/>
        <p:txBody>
          <a:bodyPr/>
          <a:lstStyle/>
          <a:p>
            <a:pPr>
              <a:defRPr/>
            </a:pPr>
            <a:fld id="{7F85D29B-CEBA-48ED-BF7C-3DA92537335C}" type="slidenum">
              <a:rPr lang="fr-CH" altLang="en-US" smtClean="0"/>
              <a:pPr>
                <a:defRPr/>
              </a:pPr>
              <a:t>22</a:t>
            </a:fld>
            <a:r>
              <a:rPr lang="fr-CH" altLang="en-US"/>
              <a:t> </a:t>
            </a:r>
            <a:endParaRPr lang="fr-FR" altLang="en-US"/>
          </a:p>
        </p:txBody>
      </p:sp>
      <p:sp>
        <p:nvSpPr>
          <p:cNvPr id="7" name="TextovéPole 6">
            <a:extLst>
              <a:ext uri="{FF2B5EF4-FFF2-40B4-BE49-F238E27FC236}">
                <a16:creationId xmlns:a16="http://schemas.microsoft.com/office/drawing/2014/main" id="{2B5F15C2-4A18-61DF-5616-62D282B16E6D}"/>
              </a:ext>
            </a:extLst>
          </p:cNvPr>
          <p:cNvSpPr txBox="1"/>
          <p:nvPr/>
        </p:nvSpPr>
        <p:spPr>
          <a:xfrm>
            <a:off x="76200" y="6088132"/>
            <a:ext cx="2406428" cy="307777"/>
          </a:xfrm>
          <a:prstGeom prst="rect">
            <a:avLst/>
          </a:prstGeom>
          <a:noFill/>
        </p:spPr>
        <p:txBody>
          <a:bodyPr wrap="none" rtlCol="0">
            <a:spAutoFit/>
          </a:bodyPr>
          <a:lstStyle/>
          <a:p>
            <a:r>
              <a:rPr lang="en-US" sz="1400" dirty="0">
                <a:solidFill>
                  <a:schemeClr val="tx1"/>
                </a:solidFill>
              </a:rPr>
              <a:t>J = total angular momentum</a:t>
            </a:r>
            <a:endParaRPr lang="cs-CZ" sz="1400" dirty="0">
              <a:solidFill>
                <a:schemeClr val="tx1"/>
              </a:solidFill>
            </a:endParaRPr>
          </a:p>
        </p:txBody>
      </p:sp>
    </p:spTree>
    <p:extLst>
      <p:ext uri="{BB962C8B-B14F-4D97-AF65-F5344CB8AC3E}">
        <p14:creationId xmlns:p14="http://schemas.microsoft.com/office/powerpoint/2010/main" val="27236858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Introduction of Pomeron</a:t>
            </a:r>
          </a:p>
        </p:txBody>
      </p:sp>
      <p:sp>
        <p:nvSpPr>
          <p:cNvPr id="4" name="Zástupný symbol pro zápatí 3"/>
          <p:cNvSpPr>
            <a:spLocks noGrp="1"/>
          </p:cNvSpPr>
          <p:nvPr>
            <p:ph type="ftr" sz="quarter" idx="11"/>
          </p:nvPr>
        </p:nvSpPr>
        <p:spPr/>
        <p:txBody>
          <a:bodyPr/>
          <a:lstStyle/>
          <a:p>
            <a:pPr>
              <a:defRPr/>
            </a:pPr>
            <a:r>
              <a:rPr lang="en-US">
                <a:solidFill>
                  <a:srgbClr val="006600"/>
                </a:solidFill>
              </a:rPr>
              <a:t>Marek Taševský                        FZU seminar: Exclusivity as a road to New Physics</a:t>
            </a:r>
            <a:endParaRPr lang="fr-FR" i="1" dirty="0">
              <a:solidFill>
                <a:srgbClr val="006600"/>
              </a:solidFill>
            </a:endParaRPr>
          </a:p>
        </p:txBody>
      </p:sp>
      <p:pic>
        <p:nvPicPr>
          <p:cNvPr id="6" name="Obráze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86" y="6374571"/>
            <a:ext cx="2060571" cy="483429"/>
          </a:xfrm>
          <a:prstGeom prst="rect">
            <a:avLst/>
          </a:prstGeom>
        </p:spPr>
      </p:pic>
      <p:pic>
        <p:nvPicPr>
          <p:cNvPr id="11" name="Obrázek 10"/>
          <p:cNvPicPr>
            <a:picLocks noChangeAspect="1"/>
          </p:cNvPicPr>
          <p:nvPr/>
        </p:nvPicPr>
        <p:blipFill>
          <a:blip r:embed="rId3"/>
          <a:stretch>
            <a:fillRect/>
          </a:stretch>
        </p:blipFill>
        <p:spPr>
          <a:xfrm>
            <a:off x="2942940" y="2845123"/>
            <a:ext cx="2218800" cy="797733"/>
          </a:xfrm>
          <a:prstGeom prst="rect">
            <a:avLst/>
          </a:prstGeom>
        </p:spPr>
      </p:pic>
      <mc:AlternateContent xmlns:mc="http://schemas.openxmlformats.org/markup-compatibility/2006" xmlns:a14="http://schemas.microsoft.com/office/drawing/2010/main">
        <mc:Choice Requires="a14">
          <p:sp>
            <p:nvSpPr>
              <p:cNvPr id="12" name="TextovéPole 11"/>
              <p:cNvSpPr txBox="1"/>
              <p:nvPr/>
            </p:nvSpPr>
            <p:spPr>
              <a:xfrm>
                <a:off x="1104143" y="794052"/>
                <a:ext cx="6830750" cy="1631216"/>
              </a:xfrm>
              <a:prstGeom prst="rect">
                <a:avLst/>
              </a:prstGeom>
              <a:noFill/>
            </p:spPr>
            <p:txBody>
              <a:bodyPr wrap="square" rtlCol="0">
                <a:spAutoFit/>
              </a:bodyPr>
              <a:lstStyle/>
              <a:p>
                <a:r>
                  <a:rPr lang="en-US" sz="2000" dirty="0">
                    <a:solidFill>
                      <a:schemeClr val="tx1"/>
                    </a:solidFill>
                  </a:rPr>
                  <a:t>                                        To describe the rise of </a:t>
                </a:r>
                <a14:m>
                  <m:oMath xmlns:m="http://schemas.openxmlformats.org/officeDocument/2006/math">
                    <m:sSub>
                      <m:sSubPr>
                        <m:ctrlPr>
                          <a:rPr lang="en-US" sz="2000" i="1" smtClean="0">
                            <a:solidFill>
                              <a:schemeClr val="tx1"/>
                            </a:solidFill>
                            <a:latin typeface="Cambria Math" panose="02040503050406030204" pitchFamily="18" charset="0"/>
                          </a:rPr>
                        </m:ctrlPr>
                      </m:sSubPr>
                      <m:e>
                        <m:r>
                          <a:rPr lang="en-US" sz="2000" i="1" smtClean="0">
                            <a:solidFill>
                              <a:schemeClr val="tx1"/>
                            </a:solidFill>
                            <a:latin typeface="Cambria Math" panose="02040503050406030204" pitchFamily="18" charset="0"/>
                            <a:ea typeface="Cambria Math" panose="02040503050406030204" pitchFamily="18" charset="0"/>
                          </a:rPr>
                          <m:t>𝜎</m:t>
                        </m:r>
                      </m:e>
                      <m:sub>
                        <m:r>
                          <a:rPr lang="en-US" sz="2000" b="0" i="1" smtClean="0">
                            <a:solidFill>
                              <a:schemeClr val="tx1"/>
                            </a:solidFill>
                            <a:latin typeface="Cambria Math" panose="02040503050406030204" pitchFamily="18" charset="0"/>
                          </a:rPr>
                          <m:t>𝑇𝑂𝑇</m:t>
                        </m:r>
                      </m:sub>
                    </m:sSub>
                  </m:oMath>
                </a14:m>
                <a:r>
                  <a:rPr lang="en-US" sz="2000" dirty="0">
                    <a:solidFill>
                      <a:schemeClr val="tx1"/>
                    </a:solidFill>
                  </a:rPr>
                  <a:t> with s, </a:t>
                </a:r>
              </a:p>
              <a:p>
                <a:endParaRPr lang="en-US" sz="2000" dirty="0">
                  <a:solidFill>
                    <a:schemeClr val="tx1"/>
                  </a:solidFill>
                </a:endParaRPr>
              </a:p>
              <a:p>
                <a:r>
                  <a:rPr lang="en-US" sz="2000" dirty="0">
                    <a:solidFill>
                      <a:schemeClr val="tx1"/>
                    </a:solidFill>
                  </a:rPr>
                  <a:t>a new trajectory, Pomeron (</a:t>
                </a:r>
                <a:r>
                  <a:rPr lang="en-US" sz="2000" i="1" dirty="0">
                    <a:solidFill>
                      <a:schemeClr val="tx1"/>
                    </a:solidFill>
                  </a:rPr>
                  <a:t>IP</a:t>
                </a:r>
                <a:r>
                  <a:rPr lang="en-US" sz="2000" dirty="0">
                    <a:solidFill>
                      <a:schemeClr val="tx1"/>
                    </a:solidFill>
                  </a:rPr>
                  <a:t>), was introduced. </a:t>
                </a:r>
              </a:p>
              <a:p>
                <a:endParaRPr lang="en-US" sz="2000" dirty="0">
                  <a:solidFill>
                    <a:schemeClr val="tx1"/>
                  </a:solidFill>
                </a:endParaRPr>
              </a:p>
              <a:p>
                <a:r>
                  <a:rPr lang="en-US" sz="2000" dirty="0">
                    <a:solidFill>
                      <a:schemeClr val="tx1"/>
                    </a:solidFill>
                  </a:rPr>
                  <a:t>It has quantum numbers of vacuum.</a:t>
                </a:r>
              </a:p>
            </p:txBody>
          </p:sp>
        </mc:Choice>
        <mc:Fallback xmlns="">
          <p:sp>
            <p:nvSpPr>
              <p:cNvPr id="12" name="TextovéPole 11"/>
              <p:cNvSpPr txBox="1">
                <a:spLocks noRot="1" noChangeAspect="1" noMove="1" noResize="1" noEditPoints="1" noAdjustHandles="1" noChangeArrowheads="1" noChangeShapeType="1" noTextEdit="1"/>
              </p:cNvSpPr>
              <p:nvPr/>
            </p:nvSpPr>
            <p:spPr>
              <a:xfrm>
                <a:off x="1104143" y="794052"/>
                <a:ext cx="6830750" cy="1631216"/>
              </a:xfrm>
              <a:prstGeom prst="rect">
                <a:avLst/>
              </a:prstGeom>
              <a:blipFill>
                <a:blip r:embed="rId4"/>
                <a:stretch>
                  <a:fillRect l="-892" t="-1493" r="-1873" b="-5970"/>
                </a:stretch>
              </a:blipFill>
            </p:spPr>
            <p:txBody>
              <a:bodyPr/>
              <a:lstStyle/>
              <a:p>
                <a:r>
                  <a:rPr lang="cs-CZ">
                    <a:noFill/>
                  </a:rPr>
                  <a:t> </a:t>
                </a:r>
              </a:p>
            </p:txBody>
          </p:sp>
        </mc:Fallback>
      </mc:AlternateContent>
      <p:pic>
        <p:nvPicPr>
          <p:cNvPr id="3" name="Obrázek 2"/>
          <p:cNvPicPr>
            <a:picLocks noChangeAspect="1"/>
          </p:cNvPicPr>
          <p:nvPr/>
        </p:nvPicPr>
        <p:blipFill>
          <a:blip r:embed="rId5"/>
          <a:stretch>
            <a:fillRect/>
          </a:stretch>
        </p:blipFill>
        <p:spPr>
          <a:xfrm>
            <a:off x="21607" y="2612390"/>
            <a:ext cx="2863800" cy="3042967"/>
          </a:xfrm>
          <a:prstGeom prst="rect">
            <a:avLst/>
          </a:prstGeom>
        </p:spPr>
      </p:pic>
      <p:pic>
        <p:nvPicPr>
          <p:cNvPr id="14" name="Obrázek 13"/>
          <p:cNvPicPr>
            <a:picLocks noChangeAspect="1"/>
          </p:cNvPicPr>
          <p:nvPr/>
        </p:nvPicPr>
        <p:blipFill>
          <a:blip r:embed="rId6"/>
          <a:stretch>
            <a:fillRect/>
          </a:stretch>
        </p:blipFill>
        <p:spPr>
          <a:xfrm>
            <a:off x="5262364" y="2687146"/>
            <a:ext cx="4631617" cy="3180254"/>
          </a:xfrm>
          <a:prstGeom prst="rect">
            <a:avLst/>
          </a:prstGeom>
        </p:spPr>
      </p:pic>
      <mc:AlternateContent xmlns:mc="http://schemas.openxmlformats.org/markup-compatibility/2006" xmlns:a14="http://schemas.microsoft.com/office/drawing/2010/main">
        <mc:Choice Requires="a14">
          <p:sp>
            <p:nvSpPr>
              <p:cNvPr id="15" name="TextovéPole 14"/>
              <p:cNvSpPr txBox="1"/>
              <p:nvPr/>
            </p:nvSpPr>
            <p:spPr>
              <a:xfrm>
                <a:off x="2254714" y="5718572"/>
                <a:ext cx="2644891" cy="341376"/>
              </a:xfrm>
              <a:prstGeom prst="rect">
                <a:avLst/>
              </a:prstGeom>
              <a:noFill/>
            </p:spPr>
            <p:txBody>
              <a:bodyPr wrap="none" rtlCol="0">
                <a:spAutoFit/>
              </a:bodyPr>
              <a:lstStyle/>
              <a:p>
                <a:r>
                  <a:rPr lang="en-US"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ea typeface="Cambria Math" panose="02040503050406030204" pitchFamily="18" charset="0"/>
                          </a:rPr>
                          <m:t>𝑇𝑂𝑇</m:t>
                        </m:r>
                      </m:sub>
                    </m:sSub>
                  </m:oMath>
                </a14:m>
                <a:r>
                  <a:rPr lang="en-US" dirty="0">
                    <a:latin typeface="Cambria Math" panose="02040503050406030204" pitchFamily="18" charset="0"/>
                    <a:ea typeface="Cambria Math" panose="02040503050406030204" pitchFamily="18" charset="0"/>
                  </a:rPr>
                  <a:t> = </a:t>
                </a:r>
                <a14:m>
                  <m:oMath xmlns:m="http://schemas.openxmlformats.org/officeDocument/2006/math">
                    <m:r>
                      <m:rPr>
                        <m:sty m:val="p"/>
                      </m:rPr>
                      <a:rPr lang="en-US">
                        <a:latin typeface="Cambria Math" panose="02040503050406030204" pitchFamily="18" charset="0"/>
                        <a:ea typeface="Cambria Math" panose="02040503050406030204" pitchFamily="18" charset="0"/>
                      </a:rPr>
                      <m:t>A</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𝑠</m:t>
                        </m:r>
                      </m:e>
                      <m:sup>
                        <m:r>
                          <a:rPr lang="en-US" i="1">
                            <a:latin typeface="Cambria Math" panose="02040503050406030204" pitchFamily="18" charset="0"/>
                            <a:ea typeface="Cambria Math" panose="02040503050406030204" pitchFamily="18" charset="0"/>
                          </a:rPr>
                          <m:t>0.</m:t>
                        </m:r>
                        <m:r>
                          <a:rPr lang="en-US" b="0" i="1" smtClean="0">
                            <a:latin typeface="Cambria Math" panose="02040503050406030204" pitchFamily="18" charset="0"/>
                            <a:ea typeface="Cambria Math" panose="02040503050406030204" pitchFamily="18" charset="0"/>
                          </a:rPr>
                          <m:t>0</m:t>
                        </m:r>
                        <m:r>
                          <a:rPr lang="en-US" i="1">
                            <a:latin typeface="Cambria Math" panose="02040503050406030204" pitchFamily="18" charset="0"/>
                            <a:ea typeface="Cambria Math" panose="02040503050406030204" pitchFamily="18" charset="0"/>
                          </a:rPr>
                          <m:t>808</m:t>
                        </m:r>
                      </m:sup>
                    </m:sSup>
                  </m:oMath>
                </a14:m>
                <a:r>
                  <a:rPr lang="en-US" dirty="0">
                    <a:latin typeface="Cambria Math" panose="02040503050406030204" pitchFamily="18" charset="0"/>
                    <a:ea typeface="Cambria Math" panose="02040503050406030204" pitchFamily="18" charset="0"/>
                  </a:rPr>
                  <a:t> + </a:t>
                </a:r>
                <a14:m>
                  <m:oMath xmlns:m="http://schemas.openxmlformats.org/officeDocument/2006/math">
                    <m:r>
                      <m:rPr>
                        <m:sty m:val="p"/>
                      </m:rPr>
                      <a:rPr lang="en-US" dirty="0">
                        <a:latin typeface="Cambria Math" panose="02040503050406030204" pitchFamily="18" charset="0"/>
                        <a:ea typeface="Cambria Math" panose="02040503050406030204" pitchFamily="18" charset="0"/>
                      </a:rPr>
                      <m:t>B</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𝑠</m:t>
                        </m:r>
                      </m:e>
                      <m:sup>
                        <m:r>
                          <a:rPr lang="en-US" i="1">
                            <a:latin typeface="Cambria Math" panose="02040503050406030204" pitchFamily="18" charset="0"/>
                            <a:ea typeface="Cambria Math" panose="02040503050406030204" pitchFamily="18" charset="0"/>
                          </a:rPr>
                          <m:t>−0.4525</m:t>
                        </m:r>
                      </m:sup>
                    </m:sSup>
                  </m:oMath>
                </a14:m>
                <a:endParaRPr lang="en-US" dirty="0">
                  <a:latin typeface="Cambria Math" panose="02040503050406030204" pitchFamily="18" charset="0"/>
                  <a:ea typeface="Cambria Math" panose="02040503050406030204" pitchFamily="18" charset="0"/>
                </a:endParaRPr>
              </a:p>
            </p:txBody>
          </p:sp>
        </mc:Choice>
        <mc:Fallback xmlns="">
          <p:sp>
            <p:nvSpPr>
              <p:cNvPr id="15" name="TextovéPole 14"/>
              <p:cNvSpPr txBox="1">
                <a:spLocks noRot="1" noChangeAspect="1" noMove="1" noResize="1" noEditPoints="1" noAdjustHandles="1" noChangeArrowheads="1" noChangeShapeType="1" noTextEdit="1"/>
              </p:cNvSpPr>
              <p:nvPr/>
            </p:nvSpPr>
            <p:spPr>
              <a:xfrm>
                <a:off x="2254714" y="5718572"/>
                <a:ext cx="2644891" cy="341376"/>
              </a:xfrm>
              <a:prstGeom prst="rect">
                <a:avLst/>
              </a:prstGeom>
              <a:blipFill>
                <a:blip r:embed="rId8"/>
                <a:stretch>
                  <a:fillRect t="-5357" b="-21429"/>
                </a:stretch>
              </a:blipFill>
            </p:spPr>
            <p:txBody>
              <a:bodyPr/>
              <a:lstStyle/>
              <a:p>
                <a:r>
                  <a:rPr lang="en-US">
                    <a:noFill/>
                  </a:rPr>
                  <a:t> </a:t>
                </a:r>
              </a:p>
            </p:txBody>
          </p:sp>
        </mc:Fallback>
      </mc:AlternateContent>
      <p:sp>
        <p:nvSpPr>
          <p:cNvPr id="16" name="Šipka nahoru 15"/>
          <p:cNvSpPr/>
          <p:nvPr/>
        </p:nvSpPr>
        <p:spPr bwMode="auto">
          <a:xfrm rot="2916093">
            <a:off x="2837610" y="5976944"/>
            <a:ext cx="210659" cy="435210"/>
          </a:xfrm>
          <a:prstGeom prst="upArrow">
            <a:avLst/>
          </a:prstGeom>
          <a:solidFill>
            <a:srgbClr val="00B0F0"/>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rgbClr val="0000CC"/>
              </a:solidFill>
              <a:effectLst/>
              <a:latin typeface="Arial" charset="0"/>
            </a:endParaRPr>
          </a:p>
        </p:txBody>
      </p:sp>
      <p:sp>
        <p:nvSpPr>
          <p:cNvPr id="18" name="Šipka nahoru 17"/>
          <p:cNvSpPr/>
          <p:nvPr/>
        </p:nvSpPr>
        <p:spPr bwMode="auto">
          <a:xfrm rot="18548459">
            <a:off x="4111715" y="5929847"/>
            <a:ext cx="197066" cy="512471"/>
          </a:xfrm>
          <a:prstGeom prst="upArrow">
            <a:avLst/>
          </a:prstGeom>
          <a:solidFill>
            <a:srgbClr val="C00000"/>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rgbClr val="0000CC"/>
              </a:solidFill>
              <a:effectLst/>
              <a:latin typeface="Arial" charset="0"/>
            </a:endParaRPr>
          </a:p>
        </p:txBody>
      </p:sp>
      <p:sp>
        <p:nvSpPr>
          <p:cNvPr id="19" name="TextovéPole 18"/>
          <p:cNvSpPr txBox="1"/>
          <p:nvPr/>
        </p:nvSpPr>
        <p:spPr>
          <a:xfrm>
            <a:off x="1726877" y="6128272"/>
            <a:ext cx="3751348" cy="338554"/>
          </a:xfrm>
          <a:prstGeom prst="rect">
            <a:avLst/>
          </a:prstGeom>
          <a:noFill/>
        </p:spPr>
        <p:txBody>
          <a:bodyPr wrap="none" rtlCol="0">
            <a:spAutoFit/>
          </a:bodyPr>
          <a:lstStyle/>
          <a:p>
            <a:r>
              <a:rPr lang="en-US" dirty="0" err="1"/>
              <a:t>Pomeron</a:t>
            </a:r>
            <a:r>
              <a:rPr lang="en-US" dirty="0"/>
              <a:t>                                 </a:t>
            </a:r>
            <a:r>
              <a:rPr lang="en-US" dirty="0" err="1"/>
              <a:t>Reggeon</a:t>
            </a:r>
            <a:endParaRPr lang="en-US" dirty="0"/>
          </a:p>
        </p:txBody>
      </p:sp>
      <p:sp>
        <p:nvSpPr>
          <p:cNvPr id="10" name="Zástupný symbol pro číslo snímku 9"/>
          <p:cNvSpPr>
            <a:spLocks noGrp="1"/>
          </p:cNvSpPr>
          <p:nvPr>
            <p:ph type="sldNum" sz="quarter" idx="12"/>
          </p:nvPr>
        </p:nvSpPr>
        <p:spPr/>
        <p:txBody>
          <a:bodyPr/>
          <a:lstStyle/>
          <a:p>
            <a:pPr>
              <a:defRPr/>
            </a:pPr>
            <a:fld id="{7F85D29B-CEBA-48ED-BF7C-3DA92537335C}" type="slidenum">
              <a:rPr lang="fr-CH" altLang="en-US" smtClean="0"/>
              <a:pPr>
                <a:defRPr/>
              </a:pPr>
              <a:t>23</a:t>
            </a:fld>
            <a:r>
              <a:rPr lang="fr-CH" altLang="en-US"/>
              <a:t> </a:t>
            </a:r>
            <a:endParaRPr lang="fr-FR" altLang="en-US"/>
          </a:p>
        </p:txBody>
      </p:sp>
      <p:sp>
        <p:nvSpPr>
          <p:cNvPr id="13" name="TextovéPole 12">
            <a:extLst>
              <a:ext uri="{FF2B5EF4-FFF2-40B4-BE49-F238E27FC236}">
                <a16:creationId xmlns:a16="http://schemas.microsoft.com/office/drawing/2014/main" id="{8AAFDB12-0C03-D9CA-DFE5-68E73F52F10A}"/>
              </a:ext>
            </a:extLst>
          </p:cNvPr>
          <p:cNvSpPr txBox="1"/>
          <p:nvPr/>
        </p:nvSpPr>
        <p:spPr>
          <a:xfrm>
            <a:off x="-39686" y="5842466"/>
            <a:ext cx="2406428" cy="307777"/>
          </a:xfrm>
          <a:prstGeom prst="rect">
            <a:avLst/>
          </a:prstGeom>
          <a:noFill/>
        </p:spPr>
        <p:txBody>
          <a:bodyPr wrap="none" rtlCol="0">
            <a:spAutoFit/>
          </a:bodyPr>
          <a:lstStyle/>
          <a:p>
            <a:r>
              <a:rPr lang="en-US" sz="1400" dirty="0">
                <a:solidFill>
                  <a:schemeClr val="tx1"/>
                </a:solidFill>
              </a:rPr>
              <a:t>J = total angular momentum</a:t>
            </a:r>
            <a:endParaRPr lang="cs-CZ" sz="1400" dirty="0">
              <a:solidFill>
                <a:schemeClr val="tx1"/>
              </a:solidFill>
            </a:endParaRPr>
          </a:p>
        </p:txBody>
      </p:sp>
      <p:sp>
        <p:nvSpPr>
          <p:cNvPr id="17" name="Šipka: zahnutá doleva 16">
            <a:extLst>
              <a:ext uri="{FF2B5EF4-FFF2-40B4-BE49-F238E27FC236}">
                <a16:creationId xmlns:a16="http://schemas.microsoft.com/office/drawing/2014/main" id="{A25CADE8-AD66-C466-BD71-E6C8416855EF}"/>
              </a:ext>
            </a:extLst>
          </p:cNvPr>
          <p:cNvSpPr/>
          <p:nvPr/>
        </p:nvSpPr>
        <p:spPr bwMode="auto">
          <a:xfrm>
            <a:off x="8153400" y="928628"/>
            <a:ext cx="666750" cy="2714228"/>
          </a:xfrm>
          <a:prstGeom prst="curvedLeftArrow">
            <a:avLst/>
          </a:prstGeom>
          <a:solidFill>
            <a:srgbClr val="FF0000"/>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600" b="0" i="0" u="none" strike="noStrike" cap="none" normalizeH="0" baseline="0">
              <a:ln>
                <a:noFill/>
              </a:ln>
              <a:solidFill>
                <a:srgbClr val="0000CC"/>
              </a:solidFill>
              <a:effectLst/>
              <a:latin typeface="Arial" charset="0"/>
            </a:endParaRPr>
          </a:p>
        </p:txBody>
      </p:sp>
    </p:spTree>
    <p:extLst>
      <p:ext uri="{BB962C8B-B14F-4D97-AF65-F5344CB8AC3E}">
        <p14:creationId xmlns:p14="http://schemas.microsoft.com/office/powerpoint/2010/main" val="26876657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ACA96-EFA5-83EE-2D32-75ADB6997113}"/>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51D3102A-2CDF-EBD2-AEC3-E2B8E9574370}"/>
              </a:ext>
            </a:extLst>
          </p:cNvPr>
          <p:cNvSpPr>
            <a:spLocks noGrp="1"/>
          </p:cNvSpPr>
          <p:nvPr>
            <p:ph type="title"/>
          </p:nvPr>
        </p:nvSpPr>
        <p:spPr/>
        <p:txBody>
          <a:bodyPr/>
          <a:lstStyle/>
          <a:p>
            <a:endParaRPr lang="en-US"/>
          </a:p>
        </p:txBody>
      </p:sp>
      <p:pic>
        <p:nvPicPr>
          <p:cNvPr id="7" name="Obrázek 6">
            <a:extLst>
              <a:ext uri="{FF2B5EF4-FFF2-40B4-BE49-F238E27FC236}">
                <a16:creationId xmlns:a16="http://schemas.microsoft.com/office/drawing/2014/main" id="{70263019-0F58-5E89-293E-5BF1CB3052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86" y="6400800"/>
            <a:ext cx="2060571" cy="483429"/>
          </a:xfrm>
          <a:prstGeom prst="rect">
            <a:avLst/>
          </a:prstGeom>
        </p:spPr>
      </p:pic>
      <p:sp>
        <p:nvSpPr>
          <p:cNvPr id="8" name="Zástupný symbol pro číslo snímku 7">
            <a:extLst>
              <a:ext uri="{FF2B5EF4-FFF2-40B4-BE49-F238E27FC236}">
                <a16:creationId xmlns:a16="http://schemas.microsoft.com/office/drawing/2014/main" id="{797EB40A-3601-0425-1E95-9D4DE5911BEB}"/>
              </a:ext>
            </a:extLst>
          </p:cNvPr>
          <p:cNvSpPr>
            <a:spLocks noGrp="1"/>
          </p:cNvSpPr>
          <p:nvPr>
            <p:ph type="sldNum" sz="quarter" idx="12"/>
          </p:nvPr>
        </p:nvSpPr>
        <p:spPr/>
        <p:txBody>
          <a:bodyPr/>
          <a:lstStyle/>
          <a:p>
            <a:pPr>
              <a:defRPr/>
            </a:pPr>
            <a:fld id="{7F85D29B-CEBA-48ED-BF7C-3DA92537335C}" type="slidenum">
              <a:rPr lang="fr-CH" altLang="en-US" smtClean="0"/>
              <a:pPr>
                <a:defRPr/>
              </a:pPr>
              <a:t>24</a:t>
            </a:fld>
            <a:r>
              <a:rPr lang="fr-CH" altLang="en-US"/>
              <a:t> </a:t>
            </a:r>
            <a:endParaRPr lang="fr-FR" altLang="en-US"/>
          </a:p>
        </p:txBody>
      </p:sp>
      <p:sp>
        <p:nvSpPr>
          <p:cNvPr id="9" name="Zástupný symbol pro zápatí 3">
            <a:extLst>
              <a:ext uri="{FF2B5EF4-FFF2-40B4-BE49-F238E27FC236}">
                <a16:creationId xmlns:a16="http://schemas.microsoft.com/office/drawing/2014/main" id="{47C50258-0E50-AD71-9963-3A039E8E3011}"/>
              </a:ext>
            </a:extLst>
          </p:cNvPr>
          <p:cNvSpPr>
            <a:spLocks noGrp="1"/>
          </p:cNvSpPr>
          <p:nvPr>
            <p:ph type="ftr" sz="quarter" idx="11"/>
          </p:nvPr>
        </p:nvSpPr>
        <p:spPr>
          <a:xfrm>
            <a:off x="2514600" y="6519863"/>
            <a:ext cx="7010400" cy="323850"/>
          </a:xfrm>
        </p:spPr>
        <p:txBody>
          <a:bodyPr/>
          <a:lstStyle/>
          <a:p>
            <a:pPr>
              <a:defRPr/>
            </a:pPr>
            <a:r>
              <a:rPr lang="en-US">
                <a:solidFill>
                  <a:srgbClr val="006600"/>
                </a:solidFill>
              </a:rPr>
              <a:t>Marek Taševský                        FZU seminar: Exclusivity as a road to New Physics</a:t>
            </a:r>
            <a:endParaRPr lang="fr-FR" i="1" dirty="0">
              <a:solidFill>
                <a:srgbClr val="006600"/>
              </a:solidFill>
            </a:endParaRPr>
          </a:p>
        </p:txBody>
      </p:sp>
      <p:pic>
        <p:nvPicPr>
          <p:cNvPr id="4" name="Obrázek 3">
            <a:extLst>
              <a:ext uri="{FF2B5EF4-FFF2-40B4-BE49-F238E27FC236}">
                <a16:creationId xmlns:a16="http://schemas.microsoft.com/office/drawing/2014/main" id="{45296AE3-5687-C1CB-1917-AB38FF58E515}"/>
              </a:ext>
            </a:extLst>
          </p:cNvPr>
          <p:cNvPicPr>
            <a:picLocks noChangeAspect="1"/>
          </p:cNvPicPr>
          <p:nvPr/>
        </p:nvPicPr>
        <p:blipFill>
          <a:blip r:embed="rId3"/>
          <a:stretch>
            <a:fillRect/>
          </a:stretch>
        </p:blipFill>
        <p:spPr>
          <a:xfrm>
            <a:off x="182735" y="76200"/>
            <a:ext cx="9494665" cy="6052312"/>
          </a:xfrm>
          <a:prstGeom prst="rect">
            <a:avLst/>
          </a:prstGeom>
        </p:spPr>
      </p:pic>
    </p:spTree>
    <p:extLst>
      <p:ext uri="{BB962C8B-B14F-4D97-AF65-F5344CB8AC3E}">
        <p14:creationId xmlns:p14="http://schemas.microsoft.com/office/powerpoint/2010/main" val="41349914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Rapidity gaps in LHC Central detector</a:t>
            </a:r>
          </a:p>
        </p:txBody>
      </p:sp>
      <p:sp>
        <p:nvSpPr>
          <p:cNvPr id="5" name="Content Placeholder 4"/>
          <p:cNvSpPr>
            <a:spLocks noGrp="1"/>
          </p:cNvSpPr>
          <p:nvPr>
            <p:ph sz="quarter" idx="1"/>
          </p:nvPr>
        </p:nvSpPr>
        <p:spPr>
          <a:xfrm>
            <a:off x="0" y="838200"/>
            <a:ext cx="9829800" cy="2667000"/>
          </a:xfrm>
        </p:spPr>
        <p:txBody>
          <a:bodyPr>
            <a:normAutofit/>
          </a:bodyPr>
          <a:lstStyle/>
          <a:p>
            <a:pPr>
              <a:buFont typeface="Wingdings" panose="05000000000000000000" pitchFamily="2" charset="2"/>
              <a:buChar char="Ø"/>
              <a:defRPr/>
            </a:pPr>
            <a:r>
              <a:rPr lang="en-US" b="1" u="sng" dirty="0">
                <a:latin typeface="Arial" panose="020B0604020202020204" pitchFamily="34" charset="0"/>
                <a:cs typeface="Arial" panose="020B0604020202020204" pitchFamily="34" charset="0"/>
              </a:rPr>
              <a:t>Large Rapidity Gap (LRG)</a:t>
            </a:r>
            <a:r>
              <a:rPr lang="en-US" b="1" dirty="0">
                <a:latin typeface="Arial" panose="020B0604020202020204" pitchFamily="34" charset="0"/>
                <a:cs typeface="Arial" panose="020B0604020202020204" pitchFamily="34" charset="0"/>
              </a:rPr>
              <a:t> :</a:t>
            </a:r>
            <a:endParaRPr lang="en-US" dirty="0">
              <a:solidFill>
                <a:srgbClr val="FF0000"/>
              </a:solidFill>
              <a:latin typeface="Arial" panose="020B0604020202020204" pitchFamily="34" charset="0"/>
              <a:cs typeface="Arial" panose="020B0604020202020204" pitchFamily="34" charset="0"/>
            </a:endParaRPr>
          </a:p>
          <a:p>
            <a:pPr marL="0" indent="0">
              <a:buFontTx/>
              <a:buNone/>
              <a:defRPr/>
            </a:pPr>
            <a:r>
              <a:rPr lang="en-US" dirty="0">
                <a:latin typeface="Arial" panose="020B0604020202020204" pitchFamily="34" charset="0"/>
                <a:cs typeface="Arial" panose="020B0604020202020204" pitchFamily="34" charset="0"/>
              </a:rPr>
              <a:t>     Region in </a:t>
            </a:r>
            <a:r>
              <a:rPr lang="en-US" i="1" dirty="0">
                <a:latin typeface="Arial" panose="020B0604020202020204" pitchFamily="34" charset="0"/>
                <a:cs typeface="Arial" panose="020B0604020202020204" pitchFamily="34" charset="0"/>
              </a:rPr>
              <a:t>η</a:t>
            </a:r>
            <a:r>
              <a:rPr lang="en-US" dirty="0">
                <a:latin typeface="Arial" panose="020B0604020202020204" pitchFamily="34" charset="0"/>
                <a:cs typeface="Arial" panose="020B0604020202020204" pitchFamily="34" charset="0"/>
              </a:rPr>
              <a:t> devoid of hadronic activity due to the exchange of colorless object (</a:t>
            </a:r>
            <a:r>
              <a:rPr lang="en-US" dirty="0" err="1">
                <a:latin typeface="Arial" panose="020B0604020202020204" pitchFamily="34" charset="0"/>
                <a:cs typeface="Arial" panose="020B0604020202020204" pitchFamily="34" charset="0"/>
              </a:rPr>
              <a:t>Pomeron</a:t>
            </a:r>
            <a:r>
              <a:rPr lang="en-US" dirty="0">
                <a:latin typeface="Arial" panose="020B0604020202020204" pitchFamily="34" charset="0"/>
                <a:cs typeface="Arial" panose="020B0604020202020204" pitchFamily="34" charset="0"/>
              </a:rPr>
              <a:t>)</a:t>
            </a:r>
          </a:p>
          <a:p>
            <a:pPr marL="0" indent="0">
              <a:buFontTx/>
              <a:buNone/>
              <a:defRPr/>
            </a:pPr>
            <a:r>
              <a:rPr lang="en-US" dirty="0">
                <a:latin typeface="Arial" panose="020B0604020202020204" pitchFamily="34" charset="0"/>
                <a:cs typeface="Arial" panose="020B0604020202020204" pitchFamily="34" charset="0"/>
              </a:rPr>
              <a:t>                                                                                 </a:t>
            </a:r>
          </a:p>
          <a:p>
            <a:pPr>
              <a:buFont typeface="Wingdings" panose="05000000000000000000" pitchFamily="2" charset="2"/>
              <a:buChar char="Ø"/>
              <a:defRPr/>
            </a:pPr>
            <a:r>
              <a:rPr lang="en-US" b="1" dirty="0">
                <a:latin typeface="Arial" panose="020B0604020202020204" pitchFamily="34" charset="0"/>
                <a:cs typeface="Arial" panose="020B0604020202020204" pitchFamily="34" charset="0"/>
              </a:rPr>
              <a:t>Detector-level LRG definition : </a:t>
            </a:r>
            <a:r>
              <a:rPr lang="en-US" b="1" dirty="0" err="1">
                <a:latin typeface="Arial" panose="020B0604020202020204" pitchFamily="34" charset="0"/>
                <a:cs typeface="Arial" panose="020B0604020202020204" pitchFamily="34" charset="0"/>
              </a:rPr>
              <a:t>Δ</a:t>
            </a:r>
            <a:r>
              <a:rPr lang="en-US" b="1" i="1" dirty="0" err="1">
                <a:latin typeface="Arial" panose="020B0604020202020204" pitchFamily="34" charset="0"/>
                <a:cs typeface="Arial" panose="020B0604020202020204" pitchFamily="34" charset="0"/>
              </a:rPr>
              <a:t>η</a:t>
            </a:r>
            <a:r>
              <a:rPr lang="en-US" b="1" baseline="30000" dirty="0" err="1">
                <a:latin typeface="Arial" panose="020B0604020202020204" pitchFamily="34" charset="0"/>
                <a:cs typeface="Arial" panose="020B0604020202020204" pitchFamily="34" charset="0"/>
              </a:rPr>
              <a:t>F</a:t>
            </a:r>
            <a:r>
              <a:rPr lang="en-US" b="1" baseline="30000" dirty="0">
                <a:latin typeface="Arial" panose="020B0604020202020204" pitchFamily="34" charset="0"/>
                <a:cs typeface="Arial" panose="020B0604020202020204" pitchFamily="34" charset="0"/>
              </a:rPr>
              <a:t>   </a:t>
            </a:r>
            <a:endParaRPr lang="en-US" baseline="30000" dirty="0">
              <a:latin typeface="Arial" panose="020B0604020202020204" pitchFamily="34" charset="0"/>
              <a:cs typeface="Arial" panose="020B0604020202020204" pitchFamily="34" charset="0"/>
            </a:endParaRPr>
          </a:p>
          <a:p>
            <a:pPr marL="0" indent="0">
              <a:buFontTx/>
              <a:buNone/>
              <a:defRPr/>
            </a:pPr>
            <a:r>
              <a:rPr lang="en-US" dirty="0">
                <a:latin typeface="Arial" panose="020B0604020202020204" pitchFamily="34" charset="0"/>
                <a:cs typeface="Arial" panose="020B0604020202020204" pitchFamily="34" charset="0"/>
              </a:rPr>
              <a:t>     Largest region in </a:t>
            </a:r>
            <a:r>
              <a:rPr lang="en-US" i="1" dirty="0">
                <a:latin typeface="Arial" panose="020B0604020202020204" pitchFamily="34" charset="0"/>
                <a:cs typeface="Arial" panose="020B0604020202020204" pitchFamily="34" charset="0"/>
              </a:rPr>
              <a:t>η</a:t>
            </a:r>
            <a:r>
              <a:rPr lang="en-US" dirty="0">
                <a:latin typeface="Arial" panose="020B0604020202020204" pitchFamily="34" charset="0"/>
                <a:cs typeface="Arial" panose="020B0604020202020204" pitchFamily="34" charset="0"/>
              </a:rPr>
              <a:t> (starting at the edge of the detector </a:t>
            </a:r>
            <a:r>
              <a:rPr lang="en-US" i="1" dirty="0">
                <a:latin typeface="Arial" panose="020B0604020202020204" pitchFamily="34" charset="0"/>
                <a:cs typeface="Arial" panose="020B0604020202020204" pitchFamily="34" charset="0"/>
              </a:rPr>
              <a:t>η </a:t>
            </a:r>
            <a:r>
              <a:rPr lang="en-US" dirty="0">
                <a:latin typeface="Arial" panose="020B0604020202020204" pitchFamily="34" charset="0"/>
                <a:cs typeface="Arial" panose="020B0604020202020204" pitchFamily="34" charset="0"/>
              </a:rPr>
              <a:t>= ±4.8) absent of clusters     </a:t>
            </a:r>
          </a:p>
          <a:p>
            <a:pPr marL="0" indent="0">
              <a:buFontTx/>
              <a:buNone/>
              <a:defRPr/>
            </a:pPr>
            <a:r>
              <a:rPr lang="en-US" dirty="0">
                <a:latin typeface="Arial" panose="020B0604020202020204" pitchFamily="34" charset="0"/>
                <a:cs typeface="Arial" panose="020B0604020202020204" pitchFamily="34" charset="0"/>
              </a:rPr>
              <a:t>     and tracks</a:t>
            </a:r>
          </a:p>
          <a:p>
            <a:pPr>
              <a:spcBef>
                <a:spcPts val="1008"/>
              </a:spcBef>
              <a:buFont typeface="Wingdings" panose="05000000000000000000" pitchFamily="2" charset="2"/>
              <a:buChar char="Ø"/>
              <a:defRPr/>
            </a:pPr>
            <a:r>
              <a:rPr lang="en-US" dirty="0">
                <a:latin typeface="Arial" panose="020B0604020202020204" pitchFamily="34" charset="0"/>
                <a:cs typeface="Arial" panose="020B0604020202020204" pitchFamily="34" charset="0"/>
              </a:rPr>
              <a:t>Non-pileup environment optimal since </a:t>
            </a:r>
            <a:r>
              <a:rPr lang="en-US" dirty="0">
                <a:solidFill>
                  <a:srgbClr val="4B5064"/>
                </a:solidFill>
                <a:latin typeface="Arial" panose="020B0604020202020204" pitchFamily="34" charset="0"/>
                <a:cs typeface="Arial" panose="020B0604020202020204" pitchFamily="34" charset="0"/>
              </a:rPr>
              <a:t>multiple soft </a:t>
            </a:r>
            <a:r>
              <a:rPr lang="en-US" i="1" dirty="0">
                <a:solidFill>
                  <a:srgbClr val="4B5064"/>
                </a:solidFill>
                <a:latin typeface="Arial" panose="020B0604020202020204" pitchFamily="34" charset="0"/>
                <a:cs typeface="Arial" panose="020B0604020202020204" pitchFamily="34" charset="0"/>
              </a:rPr>
              <a:t>pp</a:t>
            </a:r>
            <a:r>
              <a:rPr lang="en-US" dirty="0">
                <a:solidFill>
                  <a:srgbClr val="4B5064"/>
                </a:solidFill>
                <a:latin typeface="Arial" panose="020B0604020202020204" pitchFamily="34" charset="0"/>
                <a:cs typeface="Arial" panose="020B0604020202020204" pitchFamily="34" charset="0"/>
              </a:rPr>
              <a:t> interactions could fill the gap</a:t>
            </a:r>
          </a:p>
        </p:txBody>
      </p:sp>
      <p:pic>
        <p:nvPicPr>
          <p:cNvPr id="7173" name="Picture 5" descr="vp1_3dcocktail_run152441_evt824057.pdf"/>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740693" y="3274218"/>
            <a:ext cx="6348413" cy="318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extBox 6"/>
          <p:cNvSpPr txBox="1">
            <a:spLocks noChangeArrowheads="1"/>
          </p:cNvSpPr>
          <p:nvPr/>
        </p:nvSpPr>
        <p:spPr bwMode="auto">
          <a:xfrm>
            <a:off x="1960561" y="3240782"/>
            <a:ext cx="31623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a:solidFill>
                  <a:schemeClr val="tx1"/>
                </a:solidFill>
                <a:latin typeface="Comic Sans MS" panose="030F0702030302020204" pitchFamily="66" charset="0"/>
              </a:defRPr>
            </a:lvl1pPr>
            <a:lvl2pPr marL="742950" indent="-285750" eaLnBrk="0" hangingPunct="0">
              <a:spcBef>
                <a:spcPct val="20000"/>
              </a:spcBef>
              <a:buChar char="–"/>
              <a:defRPr>
                <a:solidFill>
                  <a:schemeClr val="tx1"/>
                </a:solidFill>
                <a:latin typeface="Comic Sans MS" panose="030F0702030302020204" pitchFamily="66" charset="0"/>
              </a:defRPr>
            </a:lvl2pPr>
            <a:lvl3pPr marL="1143000" indent="-228600" eaLnBrk="0" hangingPunct="0">
              <a:spcBef>
                <a:spcPct val="20000"/>
              </a:spcBef>
              <a:buChar char="•"/>
              <a:defRPr>
                <a:solidFill>
                  <a:schemeClr val="tx1"/>
                </a:solidFill>
                <a:latin typeface="Comic Sans MS" panose="030F0702030302020204" pitchFamily="66" charset="0"/>
              </a:defRPr>
            </a:lvl3pPr>
            <a:lvl4pPr marL="1600200" indent="-228600" eaLnBrk="0" hangingPunct="0">
              <a:spcBef>
                <a:spcPct val="20000"/>
              </a:spcBef>
              <a:buChar char="–"/>
              <a:defRPr>
                <a:solidFill>
                  <a:schemeClr val="tx1"/>
                </a:solidFill>
                <a:latin typeface="Comic Sans MS" panose="030F0702030302020204" pitchFamily="66" charset="0"/>
              </a:defRPr>
            </a:lvl4pPr>
            <a:lvl5pPr marL="2057400" indent="-228600" eaLnBrk="0" hangingPunct="0">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eaLnBrk="1" hangingPunct="1">
              <a:spcBef>
                <a:spcPct val="0"/>
              </a:spcBef>
              <a:buFontTx/>
              <a:buNone/>
            </a:pPr>
            <a:r>
              <a:rPr lang="en-US" altLang="en-US" sz="2400" dirty="0" err="1">
                <a:solidFill>
                  <a:schemeClr val="bg1"/>
                </a:solidFill>
                <a:latin typeface="Cambria Math" panose="02040503050406030204" pitchFamily="18" charset="0"/>
                <a:ea typeface="Cambria Math" panose="02040503050406030204" pitchFamily="18" charset="0"/>
              </a:rPr>
              <a:t>Δ</a:t>
            </a:r>
            <a:r>
              <a:rPr lang="en-US" altLang="en-US" sz="2400" i="1" dirty="0" err="1">
                <a:solidFill>
                  <a:schemeClr val="bg1"/>
                </a:solidFill>
                <a:latin typeface="Cambria Math" panose="02040503050406030204" pitchFamily="18" charset="0"/>
                <a:ea typeface="Cambria Math" panose="02040503050406030204" pitchFamily="18" charset="0"/>
              </a:rPr>
              <a:t>η</a:t>
            </a:r>
            <a:r>
              <a:rPr lang="en-US" altLang="en-US" sz="2400" baseline="-25000" dirty="0" err="1">
                <a:solidFill>
                  <a:schemeClr val="bg1"/>
                </a:solidFill>
                <a:latin typeface="Cambria Math" panose="02040503050406030204" pitchFamily="18" charset="0"/>
                <a:ea typeface="Cambria Math" panose="02040503050406030204" pitchFamily="18" charset="0"/>
              </a:rPr>
              <a:t>F</a:t>
            </a:r>
            <a:r>
              <a:rPr lang="en-US" altLang="en-US" sz="2400" dirty="0">
                <a:solidFill>
                  <a:schemeClr val="bg1"/>
                </a:solidFill>
                <a:latin typeface="Cambria Math" panose="02040503050406030204" pitchFamily="18" charset="0"/>
                <a:ea typeface="Cambria Math" panose="02040503050406030204" pitchFamily="18" charset="0"/>
              </a:rPr>
              <a:t> ~ 6  </a:t>
            </a:r>
            <a:r>
              <a:rPr lang="en-US" altLang="en-US" sz="2400" dirty="0">
                <a:solidFill>
                  <a:schemeClr val="bg1"/>
                </a:solidFill>
                <a:latin typeface="Cambria Math" panose="02040503050406030204" pitchFamily="18" charset="0"/>
                <a:ea typeface="Cambria Math" panose="02040503050406030204" pitchFamily="18" charset="0"/>
                <a:sym typeface="Wingdings" panose="05000000000000000000" pitchFamily="2" charset="2"/>
              </a:rPr>
              <a:t>  </a:t>
            </a:r>
            <a:r>
              <a:rPr lang="en-US" altLang="en-US" sz="2400" i="1" dirty="0">
                <a:solidFill>
                  <a:schemeClr val="bg1"/>
                </a:solidFill>
                <a:latin typeface="Cambria Math" panose="02040503050406030204" pitchFamily="18" charset="0"/>
                <a:ea typeface="Cambria Math" panose="02040503050406030204" pitchFamily="18" charset="0"/>
                <a:sym typeface="Wingdings" panose="05000000000000000000" pitchFamily="2" charset="2"/>
              </a:rPr>
              <a:t>ξ </a:t>
            </a:r>
            <a:r>
              <a:rPr lang="en-US" altLang="en-US" sz="2400" dirty="0">
                <a:solidFill>
                  <a:schemeClr val="bg1"/>
                </a:solidFill>
                <a:latin typeface="Cambria Math" panose="02040503050406030204" pitchFamily="18" charset="0"/>
                <a:ea typeface="Cambria Math" panose="02040503050406030204" pitchFamily="18" charset="0"/>
                <a:sym typeface="Wingdings" panose="05000000000000000000" pitchFamily="2" charset="2"/>
              </a:rPr>
              <a:t>~ 10</a:t>
            </a:r>
            <a:r>
              <a:rPr lang="en-US" altLang="en-US" sz="2400" baseline="30000" dirty="0">
                <a:solidFill>
                  <a:schemeClr val="bg1"/>
                </a:solidFill>
                <a:latin typeface="Cambria Math" panose="02040503050406030204" pitchFamily="18" charset="0"/>
                <a:ea typeface="Cambria Math" panose="02040503050406030204" pitchFamily="18" charset="0"/>
                <a:sym typeface="Wingdings" panose="05000000000000000000" pitchFamily="2" charset="2"/>
              </a:rPr>
              <a:t>-4</a:t>
            </a:r>
            <a:endParaRPr lang="en-US" altLang="en-US" sz="2400" baseline="30000" dirty="0">
              <a:solidFill>
                <a:schemeClr val="bg1"/>
              </a:solidFill>
              <a:latin typeface="Cambria Math" panose="02040503050406030204" pitchFamily="18" charset="0"/>
              <a:ea typeface="Cambria Math" panose="02040503050406030204" pitchFamily="18" charset="0"/>
            </a:endParaRPr>
          </a:p>
        </p:txBody>
      </p:sp>
      <p:cxnSp>
        <p:nvCxnSpPr>
          <p:cNvPr id="10" name="Straight Arrow Connector 9"/>
          <p:cNvCxnSpPr/>
          <p:nvPr/>
        </p:nvCxnSpPr>
        <p:spPr>
          <a:xfrm flipV="1">
            <a:off x="4517195" y="5049259"/>
            <a:ext cx="296863" cy="147638"/>
          </a:xfrm>
          <a:prstGeom prst="straightConnector1">
            <a:avLst/>
          </a:prstGeom>
          <a:ln w="27305">
            <a:solidFill>
              <a:schemeClr val="bg1"/>
            </a:solidFill>
            <a:prstDash val="solid"/>
            <a:tailEnd type="arrow"/>
          </a:ln>
        </p:spPr>
        <p:style>
          <a:lnRef idx="2">
            <a:schemeClr val="accent1"/>
          </a:lnRef>
          <a:fillRef idx="0">
            <a:schemeClr val="accent1"/>
          </a:fillRef>
          <a:effectRef idx="1">
            <a:schemeClr val="accent1"/>
          </a:effectRef>
          <a:fontRef idx="minor">
            <a:schemeClr val="tx1"/>
          </a:fontRef>
        </p:style>
      </p:cxnSp>
      <p:sp>
        <p:nvSpPr>
          <p:cNvPr id="7176" name="TextBox 10"/>
          <p:cNvSpPr txBox="1">
            <a:spLocks noChangeArrowheads="1"/>
          </p:cNvSpPr>
          <p:nvPr/>
        </p:nvSpPr>
        <p:spPr bwMode="auto">
          <a:xfrm>
            <a:off x="3816313" y="5126286"/>
            <a:ext cx="8493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a:solidFill>
                  <a:schemeClr val="tx1"/>
                </a:solidFill>
                <a:latin typeface="Comic Sans MS" panose="030F0702030302020204" pitchFamily="66" charset="0"/>
              </a:defRPr>
            </a:lvl1pPr>
            <a:lvl2pPr marL="742950" indent="-285750" eaLnBrk="0" hangingPunct="0">
              <a:spcBef>
                <a:spcPct val="20000"/>
              </a:spcBef>
              <a:buChar char="–"/>
              <a:defRPr>
                <a:solidFill>
                  <a:schemeClr val="tx1"/>
                </a:solidFill>
                <a:latin typeface="Comic Sans MS" panose="030F0702030302020204" pitchFamily="66" charset="0"/>
              </a:defRPr>
            </a:lvl2pPr>
            <a:lvl3pPr marL="1143000" indent="-228600" eaLnBrk="0" hangingPunct="0">
              <a:spcBef>
                <a:spcPct val="20000"/>
              </a:spcBef>
              <a:buChar char="•"/>
              <a:defRPr>
                <a:solidFill>
                  <a:schemeClr val="tx1"/>
                </a:solidFill>
                <a:latin typeface="Comic Sans MS" panose="030F0702030302020204" pitchFamily="66" charset="0"/>
              </a:defRPr>
            </a:lvl3pPr>
            <a:lvl4pPr marL="1600200" indent="-228600" eaLnBrk="0" hangingPunct="0">
              <a:spcBef>
                <a:spcPct val="20000"/>
              </a:spcBef>
              <a:buChar char="–"/>
              <a:defRPr>
                <a:solidFill>
                  <a:schemeClr val="tx1"/>
                </a:solidFill>
                <a:latin typeface="Comic Sans MS" panose="030F0702030302020204" pitchFamily="66" charset="0"/>
              </a:defRPr>
            </a:lvl4pPr>
            <a:lvl5pPr marL="2057400" indent="-228600" eaLnBrk="0" hangingPunct="0">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eaLnBrk="1" hangingPunct="1">
              <a:spcBef>
                <a:spcPct val="0"/>
              </a:spcBef>
              <a:buFontTx/>
              <a:buNone/>
            </a:pPr>
            <a:r>
              <a:rPr lang="en-US" altLang="en-US" b="1" dirty="0">
                <a:solidFill>
                  <a:schemeClr val="bg1"/>
                </a:solidFill>
                <a:latin typeface="Arial" panose="020B0604020202020204" pitchFamily="34" charset="0"/>
              </a:rPr>
              <a:t>LRG</a:t>
            </a:r>
          </a:p>
        </p:txBody>
      </p:sp>
      <p:cxnSp>
        <p:nvCxnSpPr>
          <p:cNvPr id="15" name="Straight Connector 14"/>
          <p:cNvCxnSpPr/>
          <p:nvPr/>
        </p:nvCxnSpPr>
        <p:spPr>
          <a:xfrm flipV="1">
            <a:off x="3472621" y="4868861"/>
            <a:ext cx="1477962" cy="0"/>
          </a:xfrm>
          <a:prstGeom prst="line">
            <a:avLst/>
          </a:prstGeom>
          <a:ln w="3048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flipV="1">
            <a:off x="4950583" y="4868861"/>
            <a:ext cx="415925" cy="1030288"/>
          </a:xfrm>
          <a:prstGeom prst="line">
            <a:avLst/>
          </a:prstGeom>
          <a:ln w="30480">
            <a:solidFill>
              <a:schemeClr val="bg1"/>
            </a:solidFill>
            <a:prstDash val="solid"/>
          </a:ln>
        </p:spPr>
        <p:style>
          <a:lnRef idx="2">
            <a:schemeClr val="accent1"/>
          </a:lnRef>
          <a:fillRef idx="0">
            <a:schemeClr val="accent1"/>
          </a:fillRef>
          <a:effectRef idx="1">
            <a:schemeClr val="accent1"/>
          </a:effectRef>
          <a:fontRef idx="minor">
            <a:schemeClr val="tx1"/>
          </a:fontRef>
        </p:style>
      </p:cxnSp>
      <p:sp>
        <p:nvSpPr>
          <p:cNvPr id="2" name="Zástupný symbol pro zápatí 1"/>
          <p:cNvSpPr>
            <a:spLocks noGrp="1"/>
          </p:cNvSpPr>
          <p:nvPr>
            <p:ph type="ftr" sz="quarter" idx="11"/>
          </p:nvPr>
        </p:nvSpPr>
        <p:spPr/>
        <p:txBody>
          <a:bodyPr/>
          <a:lstStyle/>
          <a:p>
            <a:pPr>
              <a:defRPr/>
            </a:pPr>
            <a:r>
              <a:rPr lang="en-US">
                <a:solidFill>
                  <a:srgbClr val="006600"/>
                </a:solidFill>
              </a:rPr>
              <a:t>Marek Taševský                        FZU seminar: Exclusivity as a road to New Physics</a:t>
            </a:r>
            <a:endParaRPr lang="fr-FR" i="1" dirty="0">
              <a:solidFill>
                <a:srgbClr val="006600"/>
              </a:solidFill>
            </a:endParaRPr>
          </a:p>
        </p:txBody>
      </p:sp>
      <p:pic>
        <p:nvPicPr>
          <p:cNvPr id="12" name="Obráze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86" y="6374571"/>
            <a:ext cx="2060571" cy="483429"/>
          </a:xfrm>
          <a:prstGeom prst="rect">
            <a:avLst/>
          </a:prstGeom>
        </p:spPr>
      </p:pic>
      <p:sp>
        <p:nvSpPr>
          <p:cNvPr id="3" name="TextovéPole 2"/>
          <p:cNvSpPr txBox="1"/>
          <p:nvPr/>
        </p:nvSpPr>
        <p:spPr>
          <a:xfrm>
            <a:off x="326795" y="4438492"/>
            <a:ext cx="1439818" cy="338554"/>
          </a:xfrm>
          <a:prstGeom prst="rect">
            <a:avLst/>
          </a:prstGeom>
          <a:noFill/>
        </p:spPr>
        <p:txBody>
          <a:bodyPr wrap="none" rtlCol="0">
            <a:spAutoFit/>
          </a:bodyPr>
          <a:lstStyle/>
          <a:p>
            <a:r>
              <a:rPr lang="en-US" b="1" dirty="0">
                <a:solidFill>
                  <a:srgbClr val="0070C0"/>
                </a:solidFill>
              </a:rPr>
              <a:t>Intact proton</a:t>
            </a:r>
          </a:p>
        </p:txBody>
      </p:sp>
      <p:sp>
        <p:nvSpPr>
          <p:cNvPr id="4" name="Šipka doleva 3"/>
          <p:cNvSpPr/>
          <p:nvPr/>
        </p:nvSpPr>
        <p:spPr bwMode="auto">
          <a:xfrm>
            <a:off x="1135431" y="4756201"/>
            <a:ext cx="3807582" cy="92570"/>
          </a:xfrm>
          <a:prstGeom prst="leftArrow">
            <a:avLst/>
          </a:prstGeom>
          <a:solidFill>
            <a:srgbClr val="FFFF00"/>
          </a:solidFill>
          <a:ln>
            <a:solidFill>
              <a:srgbClr val="FF33CC"/>
            </a:solid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rgbClr val="0000CC"/>
              </a:solidFill>
              <a:effectLst/>
              <a:latin typeface="Arial" charset="0"/>
            </a:endParaRPr>
          </a:p>
        </p:txBody>
      </p:sp>
      <p:sp>
        <p:nvSpPr>
          <p:cNvPr id="6" name="Zástupný symbol pro číslo snímku 5"/>
          <p:cNvSpPr>
            <a:spLocks noGrp="1"/>
          </p:cNvSpPr>
          <p:nvPr>
            <p:ph type="sldNum" sz="quarter" idx="12"/>
          </p:nvPr>
        </p:nvSpPr>
        <p:spPr/>
        <p:txBody>
          <a:bodyPr/>
          <a:lstStyle/>
          <a:p>
            <a:pPr>
              <a:defRPr/>
            </a:pPr>
            <a:fld id="{7F85D29B-CEBA-48ED-BF7C-3DA92537335C}" type="slidenum">
              <a:rPr lang="fr-CH" altLang="en-US" smtClean="0"/>
              <a:pPr>
                <a:defRPr/>
              </a:pPr>
              <a:t>25</a:t>
            </a:fld>
            <a:r>
              <a:rPr lang="fr-CH" altLang="en-US"/>
              <a:t> </a:t>
            </a:r>
            <a:endParaRPr lang="fr-FR" altLang="en-US"/>
          </a:p>
        </p:txBody>
      </p:sp>
    </p:spTree>
    <p:extLst>
      <p:ext uri="{BB962C8B-B14F-4D97-AF65-F5344CB8AC3E}">
        <p14:creationId xmlns:p14="http://schemas.microsoft.com/office/powerpoint/2010/main" val="5738791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23DF33D-ABB4-1866-D1D9-1BC5A8B568C4}"/>
              </a:ext>
            </a:extLst>
          </p:cNvPr>
          <p:cNvSpPr>
            <a:spLocks noGrp="1"/>
          </p:cNvSpPr>
          <p:nvPr>
            <p:ph type="title"/>
          </p:nvPr>
        </p:nvSpPr>
        <p:spPr/>
        <p:txBody>
          <a:bodyPr/>
          <a:lstStyle/>
          <a:p>
            <a:r>
              <a:rPr lang="en-US" dirty="0"/>
              <a:t>Single Diffraction</a:t>
            </a:r>
            <a:endParaRPr lang="cs-CZ" dirty="0"/>
          </a:p>
        </p:txBody>
      </p:sp>
      <p:sp>
        <p:nvSpPr>
          <p:cNvPr id="4" name="Zástupný symbol pro zápatí 3">
            <a:extLst>
              <a:ext uri="{FF2B5EF4-FFF2-40B4-BE49-F238E27FC236}">
                <a16:creationId xmlns:a16="http://schemas.microsoft.com/office/drawing/2014/main" id="{BA3E1E2E-1E57-7B97-5D9C-FE47A0D6470F}"/>
              </a:ext>
            </a:extLst>
          </p:cNvPr>
          <p:cNvSpPr>
            <a:spLocks noGrp="1"/>
          </p:cNvSpPr>
          <p:nvPr>
            <p:ph type="ftr" sz="quarter" idx="11"/>
          </p:nvPr>
        </p:nvSpPr>
        <p:spPr/>
        <p:txBody>
          <a:bodyPr/>
          <a:lstStyle/>
          <a:p>
            <a:pPr>
              <a:defRPr/>
            </a:pPr>
            <a:r>
              <a:rPr lang="en-US"/>
              <a:t>Marek Taševský                        FZU seminar: Exclusivity as a road to New Physics</a:t>
            </a:r>
            <a:endParaRPr lang="fr-FR" i="1">
              <a:solidFill>
                <a:srgbClr val="006666"/>
              </a:solidFill>
            </a:endParaRPr>
          </a:p>
        </p:txBody>
      </p:sp>
      <p:sp>
        <p:nvSpPr>
          <p:cNvPr id="5" name="Zástupný symbol pro číslo snímku 4">
            <a:extLst>
              <a:ext uri="{FF2B5EF4-FFF2-40B4-BE49-F238E27FC236}">
                <a16:creationId xmlns:a16="http://schemas.microsoft.com/office/drawing/2014/main" id="{B38F4C8C-7E24-7BA3-214E-A2EF4A46AEC9}"/>
              </a:ext>
            </a:extLst>
          </p:cNvPr>
          <p:cNvSpPr>
            <a:spLocks noGrp="1"/>
          </p:cNvSpPr>
          <p:nvPr>
            <p:ph type="sldNum" sz="quarter" idx="12"/>
          </p:nvPr>
        </p:nvSpPr>
        <p:spPr/>
        <p:txBody>
          <a:bodyPr/>
          <a:lstStyle/>
          <a:p>
            <a:pPr>
              <a:defRPr/>
            </a:pPr>
            <a:fld id="{7F85D29B-CEBA-48ED-BF7C-3DA92537335C}" type="slidenum">
              <a:rPr lang="fr-CH" altLang="en-US" smtClean="0"/>
              <a:pPr>
                <a:defRPr/>
              </a:pPr>
              <a:t>26</a:t>
            </a:fld>
            <a:r>
              <a:rPr lang="fr-CH" altLang="en-US"/>
              <a:t> </a:t>
            </a:r>
            <a:endParaRPr lang="fr-FR" altLang="en-US"/>
          </a:p>
        </p:txBody>
      </p:sp>
      <p:pic>
        <p:nvPicPr>
          <p:cNvPr id="10" name="Obrázek 9">
            <a:extLst>
              <a:ext uri="{FF2B5EF4-FFF2-40B4-BE49-F238E27FC236}">
                <a16:creationId xmlns:a16="http://schemas.microsoft.com/office/drawing/2014/main" id="{CFA78D64-50EF-A416-6707-7083BF7076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86" y="6374571"/>
            <a:ext cx="2060571" cy="483429"/>
          </a:xfrm>
          <a:prstGeom prst="rect">
            <a:avLst/>
          </a:prstGeom>
        </p:spPr>
      </p:pic>
      <p:pic>
        <p:nvPicPr>
          <p:cNvPr id="7" name="Picture 5" descr="SD.png">
            <a:extLst>
              <a:ext uri="{FF2B5EF4-FFF2-40B4-BE49-F238E27FC236}">
                <a16:creationId xmlns:a16="http://schemas.microsoft.com/office/drawing/2014/main" id="{F9BFD6A5-B9A2-F404-5F89-1DDE98C2379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3305" y="1983150"/>
            <a:ext cx="3970350" cy="289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ovéPole 7">
            <a:extLst>
              <a:ext uri="{FF2B5EF4-FFF2-40B4-BE49-F238E27FC236}">
                <a16:creationId xmlns:a16="http://schemas.microsoft.com/office/drawing/2014/main" id="{F46B28EF-626F-08FD-CF42-6F45F2AAD5F9}"/>
              </a:ext>
            </a:extLst>
          </p:cNvPr>
          <p:cNvSpPr txBox="1"/>
          <p:nvPr/>
        </p:nvSpPr>
        <p:spPr>
          <a:xfrm>
            <a:off x="1524000" y="4929315"/>
            <a:ext cx="1206292" cy="400110"/>
          </a:xfrm>
          <a:prstGeom prst="rect">
            <a:avLst/>
          </a:prstGeom>
          <a:noFill/>
        </p:spPr>
        <p:txBody>
          <a:bodyPr wrap="none" rtlCol="0">
            <a:spAutoFit/>
          </a:bodyPr>
          <a:lstStyle/>
          <a:p>
            <a:r>
              <a:rPr lang="en-US" sz="2000" dirty="0">
                <a:solidFill>
                  <a:schemeClr val="tx1"/>
                </a:solidFill>
                <a:latin typeface="Cambria Math" panose="02040503050406030204" pitchFamily="18" charset="0"/>
                <a:ea typeface="Cambria Math" panose="02040503050406030204" pitchFamily="18" charset="0"/>
              </a:rPr>
              <a:t>t = (p-p’)</a:t>
            </a:r>
          </a:p>
        </p:txBody>
      </p:sp>
      <mc:AlternateContent xmlns:mc="http://schemas.openxmlformats.org/markup-compatibility/2006" xmlns:a14="http://schemas.microsoft.com/office/drawing/2010/main">
        <mc:Choice Requires="a14">
          <p:sp>
            <p:nvSpPr>
              <p:cNvPr id="11" name="TextovéPole 10">
                <a:extLst>
                  <a:ext uri="{FF2B5EF4-FFF2-40B4-BE49-F238E27FC236}">
                    <a16:creationId xmlns:a16="http://schemas.microsoft.com/office/drawing/2014/main" id="{8C5F4E30-C93D-7846-D3AB-74DF88CFEA71}"/>
                  </a:ext>
                </a:extLst>
              </p:cNvPr>
              <p:cNvSpPr txBox="1"/>
              <p:nvPr/>
            </p:nvSpPr>
            <p:spPr>
              <a:xfrm>
                <a:off x="4724125" y="2385854"/>
                <a:ext cx="1173013" cy="404406"/>
              </a:xfrm>
              <a:prstGeom prst="rect">
                <a:avLst/>
              </a:prstGeom>
              <a:noFill/>
            </p:spPr>
            <p:txBody>
              <a:bodyPr wrap="none" rtlCol="0">
                <a:spAutoFit/>
              </a:bodyPr>
              <a:lstStyle/>
              <a:p>
                <a:r>
                  <a:rPr lang="en-US" sz="2000" dirty="0">
                    <a:solidFill>
                      <a:schemeClr val="tx1"/>
                    </a:solidFill>
                    <a:latin typeface="Cambria Math" panose="02040503050406030204" pitchFamily="18" charset="0"/>
                    <a:ea typeface="Cambria Math" panose="02040503050406030204" pitchFamily="18" charset="0"/>
                  </a:rPr>
                  <a:t>ξ = </a:t>
                </a:r>
                <a14:m>
                  <m:oMath xmlns:m="http://schemas.openxmlformats.org/officeDocument/2006/math">
                    <m:sSubSup>
                      <m:sSubSupPr>
                        <m:ctrlPr>
                          <a:rPr lang="en-US" sz="2000" i="1" smtClean="0">
                            <a:solidFill>
                              <a:schemeClr val="tx1"/>
                            </a:solidFill>
                            <a:latin typeface="Cambria Math" panose="02040503050406030204" pitchFamily="18" charset="0"/>
                            <a:ea typeface="Cambria Math" panose="02040503050406030204" pitchFamily="18" charset="0"/>
                          </a:rPr>
                        </m:ctrlPr>
                      </m:sSubSupPr>
                      <m:e>
                        <m:r>
                          <a:rPr lang="en-US" sz="2000" b="0" i="1" smtClean="0">
                            <a:solidFill>
                              <a:schemeClr val="tx1"/>
                            </a:solidFill>
                            <a:latin typeface="Cambria Math" panose="02040503050406030204" pitchFamily="18" charset="0"/>
                            <a:ea typeface="Cambria Math" panose="02040503050406030204" pitchFamily="18" charset="0"/>
                          </a:rPr>
                          <m:t>𝑀</m:t>
                        </m:r>
                      </m:e>
                      <m:sub>
                        <m:r>
                          <a:rPr lang="en-US" sz="2000" b="0" i="1" smtClean="0">
                            <a:solidFill>
                              <a:schemeClr val="tx1"/>
                            </a:solidFill>
                            <a:latin typeface="Cambria Math" panose="02040503050406030204" pitchFamily="18" charset="0"/>
                            <a:ea typeface="Cambria Math" panose="02040503050406030204" pitchFamily="18" charset="0"/>
                          </a:rPr>
                          <m:t>𝑋</m:t>
                        </m:r>
                      </m:sub>
                      <m:sup>
                        <m:r>
                          <a:rPr lang="en-US" sz="2000" b="0" i="1" smtClean="0">
                            <a:solidFill>
                              <a:schemeClr val="tx1"/>
                            </a:solidFill>
                            <a:latin typeface="Cambria Math" panose="02040503050406030204" pitchFamily="18" charset="0"/>
                            <a:ea typeface="Cambria Math" panose="02040503050406030204" pitchFamily="18" charset="0"/>
                          </a:rPr>
                          <m:t>2</m:t>
                        </m:r>
                      </m:sup>
                    </m:sSubSup>
                  </m:oMath>
                </a14:m>
                <a:r>
                  <a:rPr lang="en-US" sz="2000" dirty="0">
                    <a:solidFill>
                      <a:schemeClr val="tx1"/>
                    </a:solidFill>
                    <a:latin typeface="Cambria Math" panose="02040503050406030204" pitchFamily="18" charset="0"/>
                    <a:ea typeface="Cambria Math" panose="02040503050406030204" pitchFamily="18" charset="0"/>
                  </a:rPr>
                  <a:t>/s</a:t>
                </a:r>
              </a:p>
            </p:txBody>
          </p:sp>
        </mc:Choice>
        <mc:Fallback xmlns="">
          <p:sp>
            <p:nvSpPr>
              <p:cNvPr id="11" name="TextovéPole 10">
                <a:extLst>
                  <a:ext uri="{FF2B5EF4-FFF2-40B4-BE49-F238E27FC236}">
                    <a16:creationId xmlns:a16="http://schemas.microsoft.com/office/drawing/2014/main" id="{8C5F4E30-C93D-7846-D3AB-74DF88CFEA71}"/>
                  </a:ext>
                </a:extLst>
              </p:cNvPr>
              <p:cNvSpPr txBox="1">
                <a:spLocks noRot="1" noChangeAspect="1" noMove="1" noResize="1" noEditPoints="1" noAdjustHandles="1" noChangeArrowheads="1" noChangeShapeType="1" noTextEdit="1"/>
              </p:cNvSpPr>
              <p:nvPr/>
            </p:nvSpPr>
            <p:spPr>
              <a:xfrm>
                <a:off x="4724125" y="2385854"/>
                <a:ext cx="1173013" cy="404406"/>
              </a:xfrm>
              <a:prstGeom prst="rect">
                <a:avLst/>
              </a:prstGeom>
              <a:blipFill>
                <a:blip r:embed="rId4"/>
                <a:stretch>
                  <a:fillRect l="-5729" t="-7463" r="-4688" b="-23881"/>
                </a:stretch>
              </a:blipFill>
            </p:spPr>
            <p:txBody>
              <a:bodyPr/>
              <a:lstStyle/>
              <a:p>
                <a:r>
                  <a:rPr lang="cs-CZ">
                    <a:noFill/>
                  </a:rPr>
                  <a:t> </a:t>
                </a:r>
              </a:p>
            </p:txBody>
          </p:sp>
        </mc:Fallback>
      </mc:AlternateContent>
      <p:sp>
        <p:nvSpPr>
          <p:cNvPr id="12" name="TextovéPole 11">
            <a:extLst>
              <a:ext uri="{FF2B5EF4-FFF2-40B4-BE49-F238E27FC236}">
                <a16:creationId xmlns:a16="http://schemas.microsoft.com/office/drawing/2014/main" id="{DCBEFE77-E220-A018-ED7D-C286E552D09E}"/>
              </a:ext>
            </a:extLst>
          </p:cNvPr>
          <p:cNvSpPr txBox="1"/>
          <p:nvPr/>
        </p:nvSpPr>
        <p:spPr>
          <a:xfrm>
            <a:off x="2921465" y="3169638"/>
            <a:ext cx="1234633" cy="400110"/>
          </a:xfrm>
          <a:prstGeom prst="rect">
            <a:avLst/>
          </a:prstGeom>
          <a:noFill/>
        </p:spPr>
        <p:txBody>
          <a:bodyPr wrap="none" rtlCol="0">
            <a:spAutoFit/>
          </a:bodyPr>
          <a:lstStyle/>
          <a:p>
            <a:r>
              <a:rPr lang="el-GR" sz="2000" dirty="0">
                <a:solidFill>
                  <a:schemeClr val="tx1"/>
                </a:solidFill>
                <a:latin typeface="Cambria Math" panose="02040503050406030204" pitchFamily="18" charset="0"/>
                <a:ea typeface="Cambria Math" panose="02040503050406030204" pitchFamily="18" charset="0"/>
              </a:rPr>
              <a:t>Δη</a:t>
            </a:r>
            <a:r>
              <a:rPr lang="en-US" sz="2000" dirty="0">
                <a:solidFill>
                  <a:schemeClr val="tx1"/>
                </a:solidFill>
                <a:latin typeface="Cambria Math" panose="02040503050406030204" pitchFamily="18" charset="0"/>
                <a:ea typeface="Cambria Math" panose="02040503050406030204" pitchFamily="18" charset="0"/>
              </a:rPr>
              <a:t> ≈ - ln</a:t>
            </a:r>
            <a:r>
              <a:rPr lang="el-GR" sz="2000" dirty="0">
                <a:solidFill>
                  <a:schemeClr val="tx1"/>
                </a:solidFill>
                <a:latin typeface="Cambria Math" panose="02040503050406030204" pitchFamily="18" charset="0"/>
                <a:ea typeface="Cambria Math" panose="02040503050406030204" pitchFamily="18" charset="0"/>
              </a:rPr>
              <a:t>ξ</a:t>
            </a:r>
            <a:endParaRPr lang="en-US" sz="2000" dirty="0">
              <a:solidFill>
                <a:schemeClr val="tx1"/>
              </a:solidFill>
              <a:latin typeface="Cambria Math" panose="02040503050406030204" pitchFamily="18" charset="0"/>
              <a:ea typeface="Cambria Math" panose="02040503050406030204" pitchFamily="18" charset="0"/>
            </a:endParaRPr>
          </a:p>
        </p:txBody>
      </p:sp>
      <p:pic>
        <p:nvPicPr>
          <p:cNvPr id="13" name="Picture 6">
            <a:extLst>
              <a:ext uri="{FF2B5EF4-FFF2-40B4-BE49-F238E27FC236}">
                <a16:creationId xmlns:a16="http://schemas.microsoft.com/office/drawing/2014/main" id="{7AA4C1DE-FCB8-52AE-1C13-ACE6ED3301BA}"/>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7129" y="809933"/>
            <a:ext cx="1947863" cy="1350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Straight Arrow Connector 10">
            <a:extLst>
              <a:ext uri="{FF2B5EF4-FFF2-40B4-BE49-F238E27FC236}">
                <a16:creationId xmlns:a16="http://schemas.microsoft.com/office/drawing/2014/main" id="{CA35075F-EFB0-A2CD-8FDD-916865548528}"/>
              </a:ext>
            </a:extLst>
          </p:cNvPr>
          <p:cNvCxnSpPr/>
          <p:nvPr/>
        </p:nvCxnSpPr>
        <p:spPr>
          <a:xfrm>
            <a:off x="2127146" y="3048728"/>
            <a:ext cx="0" cy="630237"/>
          </a:xfrm>
          <a:prstGeom prst="straightConnector1">
            <a:avLst/>
          </a:prstGeom>
          <a:ln w="24130">
            <a:solidFill>
              <a:srgbClr val="FF0000"/>
            </a:solidFill>
            <a:prstDash val="solid"/>
            <a:headEnd type="arrow"/>
            <a:tailEnd type="arrow"/>
          </a:ln>
        </p:spPr>
        <p:style>
          <a:lnRef idx="2">
            <a:schemeClr val="accent1"/>
          </a:lnRef>
          <a:fillRef idx="0">
            <a:schemeClr val="accent1"/>
          </a:fillRef>
          <a:effectRef idx="1">
            <a:schemeClr val="accent1"/>
          </a:effectRef>
          <a:fontRef idx="minor">
            <a:schemeClr val="tx1"/>
          </a:fontRef>
        </p:style>
      </p:cxnSp>
      <p:pic>
        <p:nvPicPr>
          <p:cNvPr id="15" name="Picture 12">
            <a:extLst>
              <a:ext uri="{FF2B5EF4-FFF2-40B4-BE49-F238E27FC236}">
                <a16:creationId xmlns:a16="http://schemas.microsoft.com/office/drawing/2014/main" id="{E843FAB5-8215-F186-9F45-3E792CBA3DF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65898" y="3201127"/>
            <a:ext cx="6651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ovéPole 15">
            <a:extLst>
              <a:ext uri="{FF2B5EF4-FFF2-40B4-BE49-F238E27FC236}">
                <a16:creationId xmlns:a16="http://schemas.microsoft.com/office/drawing/2014/main" id="{D9B3AE44-9ED5-7295-FAD7-9C31BABDDA68}"/>
              </a:ext>
            </a:extLst>
          </p:cNvPr>
          <p:cNvSpPr txBox="1"/>
          <p:nvPr/>
        </p:nvSpPr>
        <p:spPr>
          <a:xfrm>
            <a:off x="6324600" y="2380282"/>
            <a:ext cx="3334567" cy="584775"/>
          </a:xfrm>
          <a:prstGeom prst="rect">
            <a:avLst/>
          </a:prstGeom>
          <a:noFill/>
        </p:spPr>
        <p:txBody>
          <a:bodyPr wrap="none" rtlCol="0">
            <a:spAutoFit/>
          </a:bodyPr>
          <a:lstStyle/>
          <a:p>
            <a:r>
              <a:rPr lang="en-US" dirty="0">
                <a:solidFill>
                  <a:schemeClr val="tx1"/>
                </a:solidFill>
              </a:rPr>
              <a:t>Final state (e.g. jets) measured in </a:t>
            </a:r>
          </a:p>
          <a:p>
            <a:r>
              <a:rPr lang="en-US" dirty="0">
                <a:solidFill>
                  <a:schemeClr val="tx1"/>
                </a:solidFill>
              </a:rPr>
              <a:t>central detector (less precise)</a:t>
            </a:r>
            <a:endParaRPr lang="cs-CZ" dirty="0">
              <a:solidFill>
                <a:schemeClr val="tx1"/>
              </a:solidFill>
            </a:endParaRPr>
          </a:p>
        </p:txBody>
      </p:sp>
      <p:sp>
        <p:nvSpPr>
          <p:cNvPr id="17" name="TextovéPole 16">
            <a:extLst>
              <a:ext uri="{FF2B5EF4-FFF2-40B4-BE49-F238E27FC236}">
                <a16:creationId xmlns:a16="http://schemas.microsoft.com/office/drawing/2014/main" id="{E61066E6-03A7-3EB3-0FAD-C3910C87B14F}"/>
              </a:ext>
            </a:extLst>
          </p:cNvPr>
          <p:cNvSpPr txBox="1"/>
          <p:nvPr/>
        </p:nvSpPr>
        <p:spPr>
          <a:xfrm>
            <a:off x="6326203" y="3989152"/>
            <a:ext cx="3607078" cy="584775"/>
          </a:xfrm>
          <a:prstGeom prst="rect">
            <a:avLst/>
          </a:prstGeom>
          <a:noFill/>
        </p:spPr>
        <p:txBody>
          <a:bodyPr wrap="none" rtlCol="0">
            <a:spAutoFit/>
          </a:bodyPr>
          <a:lstStyle/>
          <a:p>
            <a:r>
              <a:rPr lang="en-US" dirty="0">
                <a:solidFill>
                  <a:schemeClr val="tx1"/>
                </a:solidFill>
              </a:rPr>
              <a:t>Protons measured in Forward Proton </a:t>
            </a:r>
          </a:p>
          <a:p>
            <a:r>
              <a:rPr lang="en-US" dirty="0">
                <a:solidFill>
                  <a:schemeClr val="tx1"/>
                </a:solidFill>
              </a:rPr>
              <a:t>Detector (more precise)</a:t>
            </a:r>
            <a:endParaRPr lang="cs-CZ" dirty="0">
              <a:solidFill>
                <a:schemeClr val="tx1"/>
              </a:solidFill>
            </a:endParaRPr>
          </a:p>
        </p:txBody>
      </p:sp>
      <p:sp>
        <p:nvSpPr>
          <p:cNvPr id="18" name="Šipka: dolů 17">
            <a:extLst>
              <a:ext uri="{FF2B5EF4-FFF2-40B4-BE49-F238E27FC236}">
                <a16:creationId xmlns:a16="http://schemas.microsoft.com/office/drawing/2014/main" id="{6AE9B17F-960C-AEE1-5120-6ACFFA176E7D}"/>
              </a:ext>
            </a:extLst>
          </p:cNvPr>
          <p:cNvSpPr/>
          <p:nvPr/>
        </p:nvSpPr>
        <p:spPr bwMode="auto">
          <a:xfrm rot="5400000">
            <a:off x="5419920" y="2212778"/>
            <a:ext cx="167586" cy="1336972"/>
          </a:xfrm>
          <a:prstGeom prst="downArrow">
            <a:avLst/>
          </a:prstGeom>
          <a:solidFill>
            <a:srgbClr val="00B0F0"/>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600" b="0" i="0" u="none" strike="noStrike" cap="none" normalizeH="0" baseline="0">
              <a:ln>
                <a:noFill/>
              </a:ln>
              <a:solidFill>
                <a:srgbClr val="0000CC"/>
              </a:solidFill>
              <a:effectLst/>
              <a:latin typeface="Arial" charset="0"/>
            </a:endParaRPr>
          </a:p>
        </p:txBody>
      </p:sp>
      <p:sp>
        <p:nvSpPr>
          <p:cNvPr id="19" name="Šipka: dolů 18">
            <a:extLst>
              <a:ext uri="{FF2B5EF4-FFF2-40B4-BE49-F238E27FC236}">
                <a16:creationId xmlns:a16="http://schemas.microsoft.com/office/drawing/2014/main" id="{7B542BE6-90FC-3DCC-50B2-224189674568}"/>
              </a:ext>
            </a:extLst>
          </p:cNvPr>
          <p:cNvSpPr/>
          <p:nvPr/>
        </p:nvSpPr>
        <p:spPr bwMode="auto">
          <a:xfrm rot="5400000">
            <a:off x="5412094" y="4137260"/>
            <a:ext cx="183236" cy="1336973"/>
          </a:xfrm>
          <a:prstGeom prst="downArrow">
            <a:avLst/>
          </a:prstGeom>
          <a:solidFill>
            <a:srgbClr val="00B0F0"/>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600" b="0" i="0" u="none" strike="noStrike" cap="none" normalizeH="0" baseline="0">
              <a:ln>
                <a:noFill/>
              </a:ln>
              <a:solidFill>
                <a:srgbClr val="0000CC"/>
              </a:solidFill>
              <a:effectLst/>
              <a:latin typeface="Arial" charset="0"/>
            </a:endParaRPr>
          </a:p>
        </p:txBody>
      </p:sp>
      <mc:AlternateContent xmlns:mc="http://schemas.openxmlformats.org/markup-compatibility/2006" xmlns:a14="http://schemas.microsoft.com/office/drawing/2010/main">
        <mc:Choice Requires="a14">
          <p:sp>
            <p:nvSpPr>
              <p:cNvPr id="6" name="TextovéPole 5">
                <a:extLst>
                  <a:ext uri="{FF2B5EF4-FFF2-40B4-BE49-F238E27FC236}">
                    <a16:creationId xmlns:a16="http://schemas.microsoft.com/office/drawing/2014/main" id="{7A048829-7AAD-479B-1777-EA11FCC1671F}"/>
                  </a:ext>
                </a:extLst>
              </p:cNvPr>
              <p:cNvSpPr txBox="1"/>
              <p:nvPr/>
            </p:nvSpPr>
            <p:spPr>
              <a:xfrm>
                <a:off x="3606415" y="3744543"/>
                <a:ext cx="2235420" cy="978025"/>
              </a:xfrm>
              <a:prstGeom prst="rect">
                <a:avLst/>
              </a:prstGeom>
              <a:noFill/>
            </p:spPr>
            <p:txBody>
              <a:bodyPr wrap="none" rtlCol="0">
                <a:spAutoFit/>
              </a:bodyPr>
              <a:lstStyle/>
              <a:p>
                <a:r>
                  <a:rPr lang="en-US" sz="2000" dirty="0">
                    <a:solidFill>
                      <a:schemeClr val="tx1"/>
                    </a:solidFill>
                    <a:latin typeface="Cambria Math" panose="02040503050406030204" pitchFamily="18" charset="0"/>
                    <a:ea typeface="Cambria Math" panose="02040503050406030204" pitchFamily="18" charset="0"/>
                  </a:rPr>
                  <a:t>ξ = </a:t>
                </a:r>
                <a:r>
                  <a:rPr lang="en-US" sz="2400" dirty="0">
                    <a:solidFill>
                      <a:schemeClr val="tx1"/>
                    </a:solidFill>
                    <a:latin typeface="Cambria Math" panose="02040503050406030204" pitchFamily="18" charset="0"/>
                    <a:ea typeface="Cambria Math" panose="02040503050406030204" pitchFamily="18" charset="0"/>
                  </a:rPr>
                  <a:t>1 </a:t>
                </a:r>
                <a:r>
                  <a:rPr lang="en-US" sz="2800" dirty="0">
                    <a:solidFill>
                      <a:schemeClr val="tx1"/>
                    </a:solidFill>
                    <a:latin typeface="Cambria Math" panose="02040503050406030204" pitchFamily="18" charset="0"/>
                    <a:ea typeface="Cambria Math" panose="02040503050406030204" pitchFamily="18" charset="0"/>
                  </a:rPr>
                  <a:t>- </a:t>
                </a:r>
                <a14:m>
                  <m:oMath xmlns:m="http://schemas.openxmlformats.org/officeDocument/2006/math">
                    <m:f>
                      <m:fPr>
                        <m:ctrlPr>
                          <a:rPr lang="en-US" sz="2800" i="1">
                            <a:solidFill>
                              <a:schemeClr val="tx1"/>
                            </a:solidFill>
                            <a:latin typeface="Cambria Math" panose="02040503050406030204" pitchFamily="18" charset="0"/>
                            <a:ea typeface="Cambria Math" panose="02040503050406030204" pitchFamily="18" charset="0"/>
                          </a:rPr>
                        </m:ctrlPr>
                      </m:fPr>
                      <m:num>
                        <m:sSub>
                          <m:sSubPr>
                            <m:ctrlPr>
                              <a:rPr lang="en-US" sz="2800" i="1">
                                <a:solidFill>
                                  <a:schemeClr val="tx1"/>
                                </a:solidFill>
                                <a:latin typeface="Cambria Math" panose="02040503050406030204" pitchFamily="18" charset="0"/>
                                <a:ea typeface="Cambria Math" panose="02040503050406030204" pitchFamily="18" charset="0"/>
                              </a:rPr>
                            </m:ctrlPr>
                          </m:sSubPr>
                          <m:e>
                            <m:r>
                              <a:rPr lang="en-US" sz="2800" i="1">
                                <a:solidFill>
                                  <a:schemeClr val="tx1"/>
                                </a:solidFill>
                                <a:latin typeface="Cambria Math" panose="02040503050406030204" pitchFamily="18" charset="0"/>
                                <a:ea typeface="Cambria Math" panose="02040503050406030204" pitchFamily="18" charset="0"/>
                              </a:rPr>
                              <m:t>𝐸</m:t>
                            </m:r>
                          </m:e>
                          <m:sub>
                            <m:sSubSup>
                              <m:sSubSupPr>
                                <m:ctrlPr>
                                  <a:rPr lang="en-US" sz="2800" i="1">
                                    <a:solidFill>
                                      <a:schemeClr val="tx1"/>
                                    </a:solidFill>
                                    <a:latin typeface="Cambria Math" panose="02040503050406030204" pitchFamily="18" charset="0"/>
                                    <a:ea typeface="Cambria Math" panose="02040503050406030204" pitchFamily="18" charset="0"/>
                                  </a:rPr>
                                </m:ctrlPr>
                              </m:sSubSupPr>
                              <m:e>
                                <m:r>
                                  <a:rPr lang="en-US" sz="2800" i="1">
                                    <a:solidFill>
                                      <a:schemeClr val="tx1"/>
                                    </a:solidFill>
                                    <a:latin typeface="Cambria Math" panose="02040503050406030204" pitchFamily="18" charset="0"/>
                                    <a:ea typeface="Cambria Math" panose="02040503050406030204" pitchFamily="18" charset="0"/>
                                  </a:rPr>
                                  <m:t>𝑝</m:t>
                                </m:r>
                              </m:e>
                              <m:sub>
                                <m:r>
                                  <a:rPr lang="en-US" sz="2800" i="1">
                                    <a:solidFill>
                                      <a:schemeClr val="tx1"/>
                                    </a:solidFill>
                                    <a:latin typeface="Cambria Math" panose="02040503050406030204" pitchFamily="18" charset="0"/>
                                    <a:ea typeface="Cambria Math" panose="02040503050406030204" pitchFamily="18" charset="0"/>
                                  </a:rPr>
                                  <m:t>𝑖</m:t>
                                </m:r>
                              </m:sub>
                              <m:sup>
                                <m:r>
                                  <a:rPr lang="en-US" sz="2800" i="1">
                                    <a:solidFill>
                                      <a:schemeClr val="tx1"/>
                                    </a:solidFill>
                                    <a:latin typeface="Cambria Math" panose="02040503050406030204" pitchFamily="18" charset="0"/>
                                    <a:ea typeface="Cambria Math" panose="02040503050406030204" pitchFamily="18" charset="0"/>
                                  </a:rPr>
                                  <m:t>′</m:t>
                                </m:r>
                              </m:sup>
                            </m:sSubSup>
                          </m:sub>
                        </m:sSub>
                      </m:num>
                      <m:den>
                        <m:sSub>
                          <m:sSubPr>
                            <m:ctrlPr>
                              <a:rPr lang="en-US" sz="2800" i="1">
                                <a:solidFill>
                                  <a:schemeClr val="tx1"/>
                                </a:solidFill>
                                <a:latin typeface="Cambria Math" panose="02040503050406030204" pitchFamily="18" charset="0"/>
                                <a:ea typeface="Cambria Math" panose="02040503050406030204" pitchFamily="18" charset="0"/>
                              </a:rPr>
                            </m:ctrlPr>
                          </m:sSubPr>
                          <m:e>
                            <m:r>
                              <a:rPr lang="en-US" sz="2800" i="1">
                                <a:solidFill>
                                  <a:schemeClr val="tx1"/>
                                </a:solidFill>
                                <a:latin typeface="Cambria Math" panose="02040503050406030204" pitchFamily="18" charset="0"/>
                                <a:ea typeface="Cambria Math" panose="02040503050406030204" pitchFamily="18" charset="0"/>
                              </a:rPr>
                              <m:t>𝐸</m:t>
                            </m:r>
                          </m:e>
                          <m:sub>
                            <m:sSub>
                              <m:sSubPr>
                                <m:ctrlPr>
                                  <a:rPr lang="en-US" sz="2800" i="1">
                                    <a:solidFill>
                                      <a:schemeClr val="tx1"/>
                                    </a:solidFill>
                                    <a:latin typeface="Cambria Math" panose="02040503050406030204" pitchFamily="18" charset="0"/>
                                    <a:ea typeface="Cambria Math" panose="02040503050406030204" pitchFamily="18" charset="0"/>
                                  </a:rPr>
                                </m:ctrlPr>
                              </m:sSubPr>
                              <m:e>
                                <m:r>
                                  <a:rPr lang="en-US" sz="2800" i="1">
                                    <a:solidFill>
                                      <a:schemeClr val="tx1"/>
                                    </a:solidFill>
                                    <a:latin typeface="Cambria Math" panose="02040503050406030204" pitchFamily="18" charset="0"/>
                                    <a:ea typeface="Cambria Math" panose="02040503050406030204" pitchFamily="18" charset="0"/>
                                  </a:rPr>
                                  <m:t>𝑝</m:t>
                                </m:r>
                              </m:e>
                              <m:sub>
                                <m:r>
                                  <a:rPr lang="en-US" sz="2800" i="1">
                                    <a:solidFill>
                                      <a:schemeClr val="tx1"/>
                                    </a:solidFill>
                                    <a:latin typeface="Cambria Math" panose="02040503050406030204" pitchFamily="18" charset="0"/>
                                    <a:ea typeface="Cambria Math" panose="02040503050406030204" pitchFamily="18" charset="0"/>
                                  </a:rPr>
                                  <m:t>𝑖</m:t>
                                </m:r>
                              </m:sub>
                            </m:sSub>
                          </m:sub>
                        </m:sSub>
                      </m:den>
                    </m:f>
                  </m:oMath>
                </a14:m>
                <a:r>
                  <a:rPr lang="en-US" sz="1800" i="1" dirty="0">
                    <a:solidFill>
                      <a:schemeClr val="tx1"/>
                    </a:solidFill>
                    <a:latin typeface="Cambria Math" panose="02040503050406030204" pitchFamily="18" charset="0"/>
                    <a:ea typeface="Cambria Math" panose="02040503050406030204" pitchFamily="18" charset="0"/>
                  </a:rPr>
                  <a:t>  (</a:t>
                </a:r>
                <a:r>
                  <a:rPr lang="en-US" sz="2000" dirty="0" err="1">
                    <a:solidFill>
                      <a:schemeClr val="tx1"/>
                    </a:solidFill>
                    <a:latin typeface="Monotype Corsiva" panose="03010101010201010101" pitchFamily="66" charset="0"/>
                    <a:ea typeface="Cambria Math" panose="02040503050406030204" pitchFamily="18" charset="0"/>
                  </a:rPr>
                  <a:t>i</a:t>
                </a:r>
                <a:r>
                  <a:rPr lang="en-US" sz="2000" dirty="0">
                    <a:solidFill>
                      <a:schemeClr val="tx1"/>
                    </a:solidFill>
                    <a:latin typeface="Monotype Corsiva" panose="03010101010201010101" pitchFamily="66" charset="0"/>
                    <a:ea typeface="Cambria Math" panose="02040503050406030204" pitchFamily="18" charset="0"/>
                  </a:rPr>
                  <a:t>=1,2)</a:t>
                </a:r>
                <a:r>
                  <a:rPr lang="en-US" sz="1800" i="1" dirty="0">
                    <a:solidFill>
                      <a:schemeClr val="tx1"/>
                    </a:solidFill>
                    <a:latin typeface="Cambria Math" panose="02040503050406030204" pitchFamily="18" charset="0"/>
                    <a:ea typeface="Cambria Math" panose="02040503050406030204" pitchFamily="18" charset="0"/>
                  </a:rPr>
                  <a:t> </a:t>
                </a:r>
                <a:endParaRPr lang="en-US" sz="2000" dirty="0">
                  <a:solidFill>
                    <a:schemeClr val="tx1"/>
                  </a:solidFill>
                  <a:latin typeface="Cambria Math" panose="02040503050406030204" pitchFamily="18" charset="0"/>
                  <a:ea typeface="Cambria Math" panose="02040503050406030204" pitchFamily="18" charset="0"/>
                </a:endParaRPr>
              </a:p>
            </p:txBody>
          </p:sp>
        </mc:Choice>
        <mc:Fallback xmlns="">
          <p:sp>
            <p:nvSpPr>
              <p:cNvPr id="6" name="TextovéPole 5">
                <a:extLst>
                  <a:ext uri="{FF2B5EF4-FFF2-40B4-BE49-F238E27FC236}">
                    <a16:creationId xmlns:a16="http://schemas.microsoft.com/office/drawing/2014/main" id="{7A048829-7AAD-479B-1777-EA11FCC1671F}"/>
                  </a:ext>
                </a:extLst>
              </p:cNvPr>
              <p:cNvSpPr txBox="1">
                <a:spLocks noRot="1" noChangeAspect="1" noMove="1" noResize="1" noEditPoints="1" noAdjustHandles="1" noChangeArrowheads="1" noChangeShapeType="1" noTextEdit="1"/>
              </p:cNvSpPr>
              <p:nvPr/>
            </p:nvSpPr>
            <p:spPr>
              <a:xfrm>
                <a:off x="3606415" y="3744543"/>
                <a:ext cx="2235420" cy="978025"/>
              </a:xfrm>
              <a:prstGeom prst="rect">
                <a:avLst/>
              </a:prstGeom>
              <a:blipFill>
                <a:blip r:embed="rId7"/>
                <a:stretch>
                  <a:fillRect l="-3005"/>
                </a:stretch>
              </a:blipFill>
            </p:spPr>
            <p:txBody>
              <a:bodyPr/>
              <a:lstStyle/>
              <a:p>
                <a:r>
                  <a:rPr lang="cs-CZ">
                    <a:noFill/>
                  </a:rPr>
                  <a:t> </a:t>
                </a:r>
              </a:p>
            </p:txBody>
          </p:sp>
        </mc:Fallback>
      </mc:AlternateContent>
      <p:sp>
        <p:nvSpPr>
          <p:cNvPr id="9" name="TextovéPole 8">
            <a:extLst>
              <a:ext uri="{FF2B5EF4-FFF2-40B4-BE49-F238E27FC236}">
                <a16:creationId xmlns:a16="http://schemas.microsoft.com/office/drawing/2014/main" id="{81A1F89E-3147-D14F-C164-EA1C38069377}"/>
              </a:ext>
            </a:extLst>
          </p:cNvPr>
          <p:cNvSpPr txBox="1"/>
          <p:nvPr/>
        </p:nvSpPr>
        <p:spPr>
          <a:xfrm>
            <a:off x="4404614" y="1551636"/>
            <a:ext cx="3230372" cy="338554"/>
          </a:xfrm>
          <a:prstGeom prst="rect">
            <a:avLst/>
          </a:prstGeom>
          <a:noFill/>
        </p:spPr>
        <p:txBody>
          <a:bodyPr wrap="none" rtlCol="0">
            <a:spAutoFit/>
          </a:bodyPr>
          <a:lstStyle/>
          <a:p>
            <a:r>
              <a:rPr lang="en-US" dirty="0"/>
              <a:t>Fractional proton momentum loss</a:t>
            </a:r>
            <a:endParaRPr lang="cs-CZ" dirty="0"/>
          </a:p>
        </p:txBody>
      </p:sp>
      <p:sp>
        <p:nvSpPr>
          <p:cNvPr id="20" name="Šipka: dolů 19">
            <a:extLst>
              <a:ext uri="{FF2B5EF4-FFF2-40B4-BE49-F238E27FC236}">
                <a16:creationId xmlns:a16="http://schemas.microsoft.com/office/drawing/2014/main" id="{7ECB0F48-A91B-D0DF-DA3F-7D1C5F5F7638}"/>
              </a:ext>
            </a:extLst>
          </p:cNvPr>
          <p:cNvSpPr/>
          <p:nvPr/>
        </p:nvSpPr>
        <p:spPr bwMode="auto">
          <a:xfrm rot="1415805">
            <a:off x="4962059" y="1844137"/>
            <a:ext cx="185754" cy="623888"/>
          </a:xfrm>
          <a:prstGeom prst="downArrow">
            <a:avLst/>
          </a:prstGeom>
          <a:solidFill>
            <a:schemeClr val="accent2"/>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600" b="0" i="0" u="none" strike="noStrike" cap="none" normalizeH="0" baseline="0">
              <a:ln>
                <a:noFill/>
              </a:ln>
              <a:solidFill>
                <a:srgbClr val="0000CC"/>
              </a:solidFill>
              <a:effectLst/>
              <a:latin typeface="Arial" charset="0"/>
            </a:endParaRPr>
          </a:p>
        </p:txBody>
      </p:sp>
    </p:spTree>
    <p:extLst>
      <p:ext uri="{BB962C8B-B14F-4D97-AF65-F5344CB8AC3E}">
        <p14:creationId xmlns:p14="http://schemas.microsoft.com/office/powerpoint/2010/main" val="32726254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sp>
        <p:nvSpPr>
          <p:cNvPr id="4" name="Zástupný symbol pro zápatí 3"/>
          <p:cNvSpPr>
            <a:spLocks noGrp="1"/>
          </p:cNvSpPr>
          <p:nvPr>
            <p:ph type="ftr" sz="quarter" idx="11"/>
          </p:nvPr>
        </p:nvSpPr>
        <p:spPr/>
        <p:txBody>
          <a:bodyPr/>
          <a:lstStyle/>
          <a:p>
            <a:pPr>
              <a:defRPr/>
            </a:pPr>
            <a:r>
              <a:rPr lang="en-US">
                <a:solidFill>
                  <a:srgbClr val="006600"/>
                </a:solidFill>
              </a:rPr>
              <a:t>Marek Taševský                        FZU seminar: Exclusivity as a road to New Physics</a:t>
            </a:r>
            <a:endParaRPr lang="fr-FR" i="1" dirty="0">
              <a:solidFill>
                <a:srgbClr val="006600"/>
              </a:solidFill>
            </a:endParaRPr>
          </a:p>
        </p:txBody>
      </p:sp>
      <p:pic>
        <p:nvPicPr>
          <p:cNvPr id="6" name="Obrázek 5"/>
          <p:cNvPicPr>
            <a:picLocks noChangeAspect="1"/>
          </p:cNvPicPr>
          <p:nvPr/>
        </p:nvPicPr>
        <p:blipFill>
          <a:blip r:embed="rId2"/>
          <a:stretch>
            <a:fillRect/>
          </a:stretch>
        </p:blipFill>
        <p:spPr>
          <a:xfrm>
            <a:off x="-4297" y="-15504"/>
            <a:ext cx="9910297" cy="6402969"/>
          </a:xfrm>
          <a:prstGeom prst="rect">
            <a:avLst/>
          </a:prstGeom>
        </p:spPr>
      </p:pic>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86" y="6374571"/>
            <a:ext cx="2060571" cy="483429"/>
          </a:xfrm>
          <a:prstGeom prst="rect">
            <a:avLst/>
          </a:prstGeom>
        </p:spPr>
      </p:pic>
      <p:sp>
        <p:nvSpPr>
          <p:cNvPr id="3" name="Zástupný symbol pro číslo snímku 2"/>
          <p:cNvSpPr>
            <a:spLocks noGrp="1"/>
          </p:cNvSpPr>
          <p:nvPr>
            <p:ph type="sldNum" sz="quarter" idx="12"/>
          </p:nvPr>
        </p:nvSpPr>
        <p:spPr/>
        <p:txBody>
          <a:bodyPr/>
          <a:lstStyle/>
          <a:p>
            <a:pPr>
              <a:defRPr/>
            </a:pPr>
            <a:fld id="{7F85D29B-CEBA-48ED-BF7C-3DA92537335C}" type="slidenum">
              <a:rPr lang="fr-CH" altLang="en-US" smtClean="0"/>
              <a:pPr>
                <a:defRPr/>
              </a:pPr>
              <a:t>27</a:t>
            </a:fld>
            <a:r>
              <a:rPr lang="fr-CH" altLang="en-US"/>
              <a:t> </a:t>
            </a:r>
            <a:endParaRPr lang="fr-FR" altLang="en-US"/>
          </a:p>
        </p:txBody>
      </p:sp>
    </p:spTree>
    <p:extLst>
      <p:ext uri="{BB962C8B-B14F-4D97-AF65-F5344CB8AC3E}">
        <p14:creationId xmlns:p14="http://schemas.microsoft.com/office/powerpoint/2010/main" val="15333375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Forward Proton Detector: Principle</a:t>
            </a:r>
          </a:p>
        </p:txBody>
      </p:sp>
      <p:sp>
        <p:nvSpPr>
          <p:cNvPr id="4" name="Zástupný symbol pro zápatí 3"/>
          <p:cNvSpPr>
            <a:spLocks noGrp="1"/>
          </p:cNvSpPr>
          <p:nvPr>
            <p:ph type="ftr" sz="quarter" idx="11"/>
          </p:nvPr>
        </p:nvSpPr>
        <p:spPr/>
        <p:txBody>
          <a:bodyPr/>
          <a:lstStyle/>
          <a:p>
            <a:pPr>
              <a:defRPr/>
            </a:pPr>
            <a:r>
              <a:rPr lang="en-US">
                <a:solidFill>
                  <a:srgbClr val="006600"/>
                </a:solidFill>
              </a:rPr>
              <a:t>Marek Taševský                        FZU seminar: Exclusivity as a road to New Physics</a:t>
            </a:r>
            <a:endParaRPr lang="fr-FR" i="1" dirty="0">
              <a:solidFill>
                <a:srgbClr val="006600"/>
              </a:solidFill>
            </a:endParaRPr>
          </a:p>
        </p:txBody>
      </p:sp>
      <p:pic>
        <p:nvPicPr>
          <p:cNvPr id="6" name="Obrázek 5"/>
          <p:cNvPicPr>
            <a:picLocks noChangeAspect="1"/>
          </p:cNvPicPr>
          <p:nvPr/>
        </p:nvPicPr>
        <p:blipFill>
          <a:blip r:embed="rId2"/>
          <a:stretch>
            <a:fillRect/>
          </a:stretch>
        </p:blipFill>
        <p:spPr>
          <a:xfrm>
            <a:off x="0" y="982016"/>
            <a:ext cx="9910297" cy="5222580"/>
          </a:xfrm>
          <a:prstGeom prst="rect">
            <a:avLst/>
          </a:prstGeom>
        </p:spPr>
      </p:pic>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86" y="6374571"/>
            <a:ext cx="2060571" cy="483429"/>
          </a:xfrm>
          <a:prstGeom prst="rect">
            <a:avLst/>
          </a:prstGeom>
        </p:spPr>
      </p:pic>
      <p:sp>
        <p:nvSpPr>
          <p:cNvPr id="3" name="Zástupný symbol pro číslo snímku 2"/>
          <p:cNvSpPr>
            <a:spLocks noGrp="1"/>
          </p:cNvSpPr>
          <p:nvPr>
            <p:ph type="sldNum" sz="quarter" idx="12"/>
          </p:nvPr>
        </p:nvSpPr>
        <p:spPr/>
        <p:txBody>
          <a:bodyPr/>
          <a:lstStyle/>
          <a:p>
            <a:pPr>
              <a:defRPr/>
            </a:pPr>
            <a:fld id="{7F85D29B-CEBA-48ED-BF7C-3DA92537335C}" type="slidenum">
              <a:rPr lang="fr-CH" altLang="en-US" smtClean="0"/>
              <a:pPr>
                <a:defRPr/>
              </a:pPr>
              <a:t>28</a:t>
            </a:fld>
            <a:r>
              <a:rPr lang="fr-CH" altLang="en-US"/>
              <a:t> </a:t>
            </a:r>
            <a:endParaRPr lang="fr-FR" altLang="en-US"/>
          </a:p>
        </p:txBody>
      </p:sp>
    </p:spTree>
    <p:extLst>
      <p:ext uri="{BB962C8B-B14F-4D97-AF65-F5344CB8AC3E}">
        <p14:creationId xmlns:p14="http://schemas.microsoft.com/office/powerpoint/2010/main" val="9669444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Forward Proton detectors (FPDs) at LHC</a:t>
            </a:r>
          </a:p>
        </p:txBody>
      </p:sp>
      <p:sp>
        <p:nvSpPr>
          <p:cNvPr id="4" name="Zástupný symbol pro zápatí 3"/>
          <p:cNvSpPr>
            <a:spLocks noGrp="1"/>
          </p:cNvSpPr>
          <p:nvPr>
            <p:ph type="ftr" sz="quarter" idx="11"/>
          </p:nvPr>
        </p:nvSpPr>
        <p:spPr/>
        <p:txBody>
          <a:bodyPr/>
          <a:lstStyle/>
          <a:p>
            <a:pPr>
              <a:defRPr/>
            </a:pPr>
            <a:r>
              <a:rPr lang="en-US">
                <a:solidFill>
                  <a:schemeClr val="accent1">
                    <a:lumMod val="50000"/>
                  </a:schemeClr>
                </a:solidFill>
              </a:rPr>
              <a:t>Marek Taševský                        FZU seminar: Exclusivity as a road to New Physics</a:t>
            </a:r>
            <a:endParaRPr lang="fr-FR" i="1" dirty="0">
              <a:solidFill>
                <a:schemeClr val="accent1">
                  <a:lumMod val="50000"/>
                </a:schemeClr>
              </a:solidFill>
            </a:endParaRPr>
          </a:p>
        </p:txBody>
      </p:sp>
      <p:pic>
        <p:nvPicPr>
          <p:cNvPr id="9" name="Obrázek 8"/>
          <p:cNvPicPr>
            <a:picLocks noChangeAspect="1"/>
          </p:cNvPicPr>
          <p:nvPr/>
        </p:nvPicPr>
        <p:blipFill>
          <a:blip r:embed="rId2"/>
          <a:stretch>
            <a:fillRect/>
          </a:stretch>
        </p:blipFill>
        <p:spPr>
          <a:xfrm>
            <a:off x="216690" y="4978838"/>
            <a:ext cx="8452081" cy="1087233"/>
          </a:xfrm>
          <a:prstGeom prst="rect">
            <a:avLst/>
          </a:prstGeom>
        </p:spPr>
      </p:pic>
      <p:pic>
        <p:nvPicPr>
          <p:cNvPr id="11" name="Obráze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799712"/>
            <a:ext cx="5788247" cy="3184493"/>
          </a:xfrm>
          <a:prstGeom prst="rect">
            <a:avLst/>
          </a:prstGeom>
        </p:spPr>
      </p:pic>
      <p:pic>
        <p:nvPicPr>
          <p:cNvPr id="13" name="Obrázek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4200" y="948690"/>
            <a:ext cx="2813209" cy="2644616"/>
          </a:xfrm>
          <a:prstGeom prst="rect">
            <a:avLst/>
          </a:prstGeom>
        </p:spPr>
      </p:pic>
      <p:sp>
        <p:nvSpPr>
          <p:cNvPr id="15" name="TextovéPole 14"/>
          <p:cNvSpPr txBox="1"/>
          <p:nvPr/>
        </p:nvSpPr>
        <p:spPr>
          <a:xfrm>
            <a:off x="6093047" y="948690"/>
            <a:ext cx="699230" cy="400110"/>
          </a:xfrm>
          <a:prstGeom prst="rect">
            <a:avLst/>
          </a:prstGeom>
          <a:noFill/>
        </p:spPr>
        <p:txBody>
          <a:bodyPr wrap="none" rtlCol="0">
            <a:spAutoFit/>
          </a:bodyPr>
          <a:lstStyle/>
          <a:p>
            <a:r>
              <a:rPr lang="en-US" sz="2000" b="1" dirty="0">
                <a:solidFill>
                  <a:srgbClr val="FF0000"/>
                </a:solidFill>
              </a:rPr>
              <a:t>AFP</a:t>
            </a:r>
          </a:p>
        </p:txBody>
      </p:sp>
      <p:sp>
        <p:nvSpPr>
          <p:cNvPr id="16" name="TextovéPole 15"/>
          <p:cNvSpPr txBox="1"/>
          <p:nvPr/>
        </p:nvSpPr>
        <p:spPr>
          <a:xfrm>
            <a:off x="3886199" y="4670338"/>
            <a:ext cx="1113062" cy="400110"/>
          </a:xfrm>
          <a:prstGeom prst="rect">
            <a:avLst/>
          </a:prstGeom>
          <a:noFill/>
        </p:spPr>
        <p:txBody>
          <a:bodyPr wrap="none" rtlCol="0">
            <a:spAutoFit/>
          </a:bodyPr>
          <a:lstStyle/>
          <a:p>
            <a:r>
              <a:rPr lang="en-US" sz="2000" b="1" dirty="0">
                <a:solidFill>
                  <a:srgbClr val="FF0000"/>
                </a:solidFill>
              </a:rPr>
              <a:t>CT-PPS</a:t>
            </a:r>
          </a:p>
        </p:txBody>
      </p:sp>
      <p:pic>
        <p:nvPicPr>
          <p:cNvPr id="12" name="Obrázek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86" y="6374571"/>
            <a:ext cx="2060571" cy="483429"/>
          </a:xfrm>
          <a:prstGeom prst="rect">
            <a:avLst/>
          </a:prstGeom>
        </p:spPr>
      </p:pic>
      <p:sp>
        <p:nvSpPr>
          <p:cNvPr id="8" name="TextovéPole 7"/>
          <p:cNvSpPr txBox="1"/>
          <p:nvPr/>
        </p:nvSpPr>
        <p:spPr>
          <a:xfrm>
            <a:off x="6427589" y="6031913"/>
            <a:ext cx="3319820" cy="307777"/>
          </a:xfrm>
          <a:prstGeom prst="rect">
            <a:avLst/>
          </a:prstGeom>
          <a:noFill/>
        </p:spPr>
        <p:txBody>
          <a:bodyPr wrap="none" rtlCol="0">
            <a:spAutoFit/>
          </a:bodyPr>
          <a:lstStyle/>
          <a:p>
            <a:r>
              <a:rPr lang="en-US" sz="1400" dirty="0">
                <a:solidFill>
                  <a:schemeClr val="tx1"/>
                </a:solidFill>
              </a:rPr>
              <a:t>[CT-PPS TDR, CERN-LHCC-2014-021]</a:t>
            </a:r>
          </a:p>
        </p:txBody>
      </p:sp>
      <mc:AlternateContent xmlns:mc="http://schemas.openxmlformats.org/markup-compatibility/2006" xmlns:a14="http://schemas.microsoft.com/office/drawing/2010/main">
        <mc:Choice Requires="a14">
          <p:sp>
            <p:nvSpPr>
              <p:cNvPr id="5" name="TextovéPole 4"/>
              <p:cNvSpPr txBox="1"/>
              <p:nvPr/>
            </p:nvSpPr>
            <p:spPr>
              <a:xfrm>
                <a:off x="1938833" y="4086018"/>
                <a:ext cx="4769767" cy="636713"/>
              </a:xfrm>
              <a:prstGeom prst="rect">
                <a:avLst/>
              </a:prstGeom>
              <a:noFill/>
            </p:spPr>
            <p:txBody>
              <a:bodyPr wrap="none" rtlCol="0">
                <a:spAutoFit/>
              </a:bodyPr>
              <a:lstStyle/>
              <a:p>
                <a14:m>
                  <m:oMath xmlns:m="http://schemas.openxmlformats.org/officeDocument/2006/math">
                    <m:sSub>
                      <m:sSubPr>
                        <m:ctrlPr>
                          <a:rPr lang="en-US" i="1" smtClean="0">
                            <a:solidFill>
                              <a:schemeClr val="tx1"/>
                            </a:solidFill>
                            <a:latin typeface="Cambria Math" panose="02040503050406030204" pitchFamily="18" charset="0"/>
                            <a:ea typeface="Cambria Math" panose="02040503050406030204" pitchFamily="18" charset="0"/>
                          </a:rPr>
                        </m:ctrlPr>
                      </m:sSubPr>
                      <m:e>
                        <m:r>
                          <m:rPr>
                            <m:sty m:val="p"/>
                          </m:rPr>
                          <a:rPr lang="el-GR" i="1">
                            <a:solidFill>
                              <a:schemeClr val="tx1"/>
                            </a:solidFill>
                            <a:latin typeface="Cambria Math" panose="02040503050406030204" pitchFamily="18" charset="0"/>
                            <a:ea typeface="Cambria Math" panose="02040503050406030204" pitchFamily="18" charset="0"/>
                          </a:rPr>
                          <m:t>ξ</m:t>
                        </m:r>
                      </m:e>
                      <m:sub>
                        <m:r>
                          <a:rPr lang="en-US" i="1">
                            <a:solidFill>
                              <a:schemeClr val="tx1"/>
                            </a:solidFill>
                            <a:latin typeface="Cambria Math" panose="02040503050406030204" pitchFamily="18" charset="0"/>
                            <a:ea typeface="Cambria Math" panose="02040503050406030204" pitchFamily="18" charset="0"/>
                          </a:rPr>
                          <m:t>1,2</m:t>
                        </m:r>
                      </m:sub>
                    </m:sSub>
                  </m:oMath>
                </a14:m>
                <a:r>
                  <a:rPr lang="en-US" dirty="0">
                    <a:solidFill>
                      <a:schemeClr val="tx1"/>
                    </a:solidFill>
                    <a:latin typeface="Cambria Math" panose="02040503050406030204" pitchFamily="18" charset="0"/>
                    <a:ea typeface="Cambria Math" panose="02040503050406030204" pitchFamily="18" charset="0"/>
                  </a:rPr>
                  <a:t>= 1 - </a:t>
                </a:r>
                <a14:m>
                  <m:oMath xmlns:m="http://schemas.openxmlformats.org/officeDocument/2006/math">
                    <m:sSub>
                      <m:sSubPr>
                        <m:ctrlPr>
                          <a:rPr lang="en-US" i="1">
                            <a:solidFill>
                              <a:schemeClr val="tx1"/>
                            </a:solidFill>
                            <a:latin typeface="Cambria Math" panose="02040503050406030204" pitchFamily="18" charset="0"/>
                            <a:ea typeface="Cambria Math" panose="02040503050406030204" pitchFamily="18" charset="0"/>
                          </a:rPr>
                        </m:ctrlPr>
                      </m:sSubPr>
                      <m:e>
                        <m:r>
                          <a:rPr lang="en-US" i="1">
                            <a:solidFill>
                              <a:schemeClr val="tx1"/>
                            </a:solidFill>
                            <a:latin typeface="Cambria Math" panose="02040503050406030204" pitchFamily="18" charset="0"/>
                            <a:ea typeface="Cambria Math" panose="02040503050406030204" pitchFamily="18" charset="0"/>
                          </a:rPr>
                          <m:t>𝐸</m:t>
                        </m:r>
                      </m:e>
                      <m:sub>
                        <m:r>
                          <a:rPr lang="en-US" i="1">
                            <a:solidFill>
                              <a:schemeClr val="tx1"/>
                            </a:solidFill>
                            <a:latin typeface="Cambria Math" panose="02040503050406030204" pitchFamily="18" charset="0"/>
                            <a:ea typeface="Cambria Math" panose="02040503050406030204" pitchFamily="18" charset="0"/>
                          </a:rPr>
                          <m:t>𝑝𝑟𝑜𝑡𝑜𝑛</m:t>
                        </m:r>
                        <m:r>
                          <a:rPr lang="en-US" i="1">
                            <a:solidFill>
                              <a:schemeClr val="tx1"/>
                            </a:solidFill>
                            <a:latin typeface="Cambria Math" panose="02040503050406030204" pitchFamily="18" charset="0"/>
                            <a:ea typeface="Cambria Math" panose="02040503050406030204" pitchFamily="18" charset="0"/>
                          </a:rPr>
                          <m:t>1,2</m:t>
                        </m:r>
                      </m:sub>
                    </m:sSub>
                  </m:oMath>
                </a14:m>
                <a:r>
                  <a:rPr lang="en-US" dirty="0">
                    <a:solidFill>
                      <a:schemeClr val="tx1"/>
                    </a:solidFill>
                    <a:latin typeface="Cambria Math" panose="02040503050406030204" pitchFamily="18" charset="0"/>
                    <a:ea typeface="Cambria Math" panose="02040503050406030204" pitchFamily="18" charset="0"/>
                  </a:rPr>
                  <a:t>/</a:t>
                </a:r>
                <a14:m>
                  <m:oMath xmlns:m="http://schemas.openxmlformats.org/officeDocument/2006/math">
                    <m:sSub>
                      <m:sSubPr>
                        <m:ctrlPr>
                          <a:rPr lang="en-US" i="1" dirty="0">
                            <a:solidFill>
                              <a:schemeClr val="tx1"/>
                            </a:solidFill>
                            <a:latin typeface="Cambria Math" panose="02040503050406030204" pitchFamily="18" charset="0"/>
                            <a:ea typeface="Cambria Math" panose="02040503050406030204" pitchFamily="18" charset="0"/>
                          </a:rPr>
                        </m:ctrlPr>
                      </m:sSubPr>
                      <m:e>
                        <m:r>
                          <a:rPr lang="en-US" i="1" dirty="0">
                            <a:solidFill>
                              <a:schemeClr val="tx1"/>
                            </a:solidFill>
                            <a:latin typeface="Cambria Math" panose="02040503050406030204" pitchFamily="18" charset="0"/>
                            <a:ea typeface="Cambria Math" panose="02040503050406030204" pitchFamily="18" charset="0"/>
                          </a:rPr>
                          <m:t>𝐸</m:t>
                        </m:r>
                      </m:e>
                      <m:sub>
                        <m:r>
                          <a:rPr lang="en-US" i="1" dirty="0">
                            <a:solidFill>
                              <a:schemeClr val="tx1"/>
                            </a:solidFill>
                            <a:latin typeface="Cambria Math" panose="02040503050406030204" pitchFamily="18" charset="0"/>
                            <a:ea typeface="Cambria Math" panose="02040503050406030204" pitchFamily="18" charset="0"/>
                          </a:rPr>
                          <m:t>𝑏𝑒𝑎𝑚</m:t>
                        </m:r>
                      </m:sub>
                    </m:sSub>
                  </m:oMath>
                </a14:m>
                <a:r>
                  <a:rPr lang="en-US" dirty="0">
                    <a:solidFill>
                      <a:schemeClr val="tx1"/>
                    </a:solidFill>
                    <a:latin typeface="Cambria Math" panose="02040503050406030204" pitchFamily="18" charset="0"/>
                    <a:ea typeface="Cambria Math" panose="02040503050406030204" pitchFamily="18" charset="0"/>
                  </a:rPr>
                  <a:t>,  M = </a:t>
                </a:r>
                <a14:m>
                  <m:oMath xmlns:m="http://schemas.openxmlformats.org/officeDocument/2006/math">
                    <m:rad>
                      <m:radPr>
                        <m:degHide m:val="on"/>
                        <m:ctrlPr>
                          <a:rPr lang="en-US" i="1" smtClean="0">
                            <a:solidFill>
                              <a:schemeClr val="tx1"/>
                            </a:solidFill>
                            <a:latin typeface="Cambria Math" panose="02040503050406030204" pitchFamily="18" charset="0"/>
                            <a:ea typeface="Cambria Math" panose="02040503050406030204" pitchFamily="18" charset="0"/>
                          </a:rPr>
                        </m:ctrlPr>
                      </m:radPr>
                      <m:deg/>
                      <m:e>
                        <m:sSub>
                          <m:sSubPr>
                            <m:ctrlPr>
                              <a:rPr lang="en-US" i="1">
                                <a:solidFill>
                                  <a:schemeClr val="tx1"/>
                                </a:solidFill>
                                <a:latin typeface="Cambria Math" panose="02040503050406030204" pitchFamily="18" charset="0"/>
                                <a:ea typeface="Cambria Math" panose="02040503050406030204" pitchFamily="18" charset="0"/>
                              </a:rPr>
                            </m:ctrlPr>
                          </m:sSubPr>
                          <m:e>
                            <m:r>
                              <m:rPr>
                                <m:sty m:val="p"/>
                              </m:rPr>
                              <a:rPr lang="el-GR" i="1">
                                <a:solidFill>
                                  <a:schemeClr val="tx1"/>
                                </a:solidFill>
                                <a:latin typeface="Cambria Math" panose="02040503050406030204" pitchFamily="18" charset="0"/>
                                <a:ea typeface="Cambria Math" panose="02040503050406030204" pitchFamily="18" charset="0"/>
                              </a:rPr>
                              <m:t>ξ</m:t>
                            </m:r>
                          </m:e>
                          <m:sub>
                            <m:r>
                              <a:rPr lang="en-US" i="1">
                                <a:solidFill>
                                  <a:schemeClr val="tx1"/>
                                </a:solidFill>
                                <a:latin typeface="Cambria Math" panose="02040503050406030204" pitchFamily="18" charset="0"/>
                                <a:ea typeface="Cambria Math" panose="02040503050406030204" pitchFamily="18" charset="0"/>
                              </a:rPr>
                              <m:t>1</m:t>
                            </m:r>
                          </m:sub>
                        </m:sSub>
                        <m:sSub>
                          <m:sSubPr>
                            <m:ctrlPr>
                              <a:rPr lang="en-US" i="1">
                                <a:solidFill>
                                  <a:schemeClr val="tx1"/>
                                </a:solidFill>
                                <a:latin typeface="Cambria Math" panose="02040503050406030204" pitchFamily="18" charset="0"/>
                                <a:ea typeface="Cambria Math" panose="02040503050406030204" pitchFamily="18" charset="0"/>
                              </a:rPr>
                            </m:ctrlPr>
                          </m:sSubPr>
                          <m:e>
                            <m:r>
                              <m:rPr>
                                <m:sty m:val="p"/>
                              </m:rPr>
                              <a:rPr lang="el-GR" i="1">
                                <a:solidFill>
                                  <a:schemeClr val="tx1"/>
                                </a:solidFill>
                                <a:latin typeface="Cambria Math" panose="02040503050406030204" pitchFamily="18" charset="0"/>
                                <a:ea typeface="Cambria Math" panose="02040503050406030204" pitchFamily="18" charset="0"/>
                              </a:rPr>
                              <m:t>ξ</m:t>
                            </m:r>
                          </m:e>
                          <m:sub>
                            <m:r>
                              <a:rPr lang="en-US" i="1">
                                <a:solidFill>
                                  <a:schemeClr val="tx1"/>
                                </a:solidFill>
                                <a:latin typeface="Cambria Math" panose="02040503050406030204" pitchFamily="18" charset="0"/>
                                <a:ea typeface="Cambria Math" panose="02040503050406030204" pitchFamily="18" charset="0"/>
                              </a:rPr>
                              <m:t>2</m:t>
                            </m:r>
                          </m:sub>
                        </m:sSub>
                        <m:r>
                          <m:rPr>
                            <m:nor/>
                          </m:rPr>
                          <a:rPr lang="en-US" dirty="0">
                            <a:solidFill>
                              <a:schemeClr val="tx1"/>
                            </a:solidFill>
                            <a:latin typeface="Cambria Math" panose="02040503050406030204" pitchFamily="18" charset="0"/>
                            <a:ea typeface="Cambria Math" panose="02040503050406030204" pitchFamily="18" charset="0"/>
                          </a:rPr>
                          <m:t>s</m:t>
                        </m:r>
                      </m:e>
                    </m:rad>
                  </m:oMath>
                </a14:m>
                <a:endParaRPr lang="en-US" dirty="0">
                  <a:latin typeface="Cambria Math" panose="02040503050406030204" pitchFamily="18" charset="0"/>
                  <a:ea typeface="Cambria Math" panose="02040503050406030204" pitchFamily="18" charset="0"/>
                </a:endParaRPr>
              </a:p>
              <a:p>
                <a:r>
                  <a:rPr lang="en-US" dirty="0">
                    <a:solidFill>
                      <a:schemeClr val="tx1"/>
                    </a:solidFill>
                  </a:rPr>
                  <a:t>Excellent </a:t>
                </a:r>
                <a14:m>
                  <m:oMath xmlns:m="http://schemas.openxmlformats.org/officeDocument/2006/math">
                    <m:sSub>
                      <m:sSubPr>
                        <m:ctrlPr>
                          <a:rPr lang="en-US" i="1">
                            <a:solidFill>
                              <a:schemeClr val="tx1"/>
                            </a:solidFill>
                            <a:latin typeface="Cambria Math" panose="02040503050406030204" pitchFamily="18" charset="0"/>
                            <a:ea typeface="Cambria Math" panose="02040503050406030204" pitchFamily="18" charset="0"/>
                          </a:rPr>
                        </m:ctrlPr>
                      </m:sSubPr>
                      <m:e>
                        <m:r>
                          <m:rPr>
                            <m:sty m:val="p"/>
                          </m:rPr>
                          <a:rPr lang="el-GR" i="1">
                            <a:solidFill>
                              <a:schemeClr val="tx1"/>
                            </a:solidFill>
                            <a:latin typeface="Cambria Math" panose="02040503050406030204" pitchFamily="18" charset="0"/>
                            <a:ea typeface="Cambria Math" panose="02040503050406030204" pitchFamily="18" charset="0"/>
                          </a:rPr>
                          <m:t>ξ</m:t>
                        </m:r>
                      </m:e>
                      <m:sub>
                        <m:r>
                          <a:rPr lang="en-US" i="1">
                            <a:solidFill>
                              <a:schemeClr val="tx1"/>
                            </a:solidFill>
                            <a:latin typeface="Cambria Math" panose="02040503050406030204" pitchFamily="18" charset="0"/>
                            <a:ea typeface="Cambria Math" panose="02040503050406030204" pitchFamily="18" charset="0"/>
                          </a:rPr>
                          <m:t> </m:t>
                        </m:r>
                      </m:sub>
                    </m:sSub>
                  </m:oMath>
                </a14:m>
                <a:r>
                  <a:rPr lang="en-US" dirty="0">
                    <a:solidFill>
                      <a:schemeClr val="tx1"/>
                    </a:solidFill>
                  </a:rPr>
                  <a:t>(hence central system mass) resolution</a:t>
                </a:r>
              </a:p>
            </p:txBody>
          </p:sp>
        </mc:Choice>
        <mc:Fallback xmlns="">
          <p:sp>
            <p:nvSpPr>
              <p:cNvPr id="5" name="TextovéPole 4"/>
              <p:cNvSpPr txBox="1">
                <a:spLocks noRot="1" noChangeAspect="1" noMove="1" noResize="1" noEditPoints="1" noAdjustHandles="1" noChangeArrowheads="1" noChangeShapeType="1" noTextEdit="1"/>
              </p:cNvSpPr>
              <p:nvPr/>
            </p:nvSpPr>
            <p:spPr>
              <a:xfrm>
                <a:off x="1938833" y="4086018"/>
                <a:ext cx="4769767" cy="636713"/>
              </a:xfrm>
              <a:prstGeom prst="rect">
                <a:avLst/>
              </a:prstGeom>
              <a:blipFill>
                <a:blip r:embed="rId6"/>
                <a:stretch>
                  <a:fillRect l="-639" b="-11429"/>
                </a:stretch>
              </a:blipFill>
            </p:spPr>
            <p:txBody>
              <a:bodyPr/>
              <a:lstStyle/>
              <a:p>
                <a:r>
                  <a:rPr lang="en-US">
                    <a:noFill/>
                  </a:rPr>
                  <a:t> </a:t>
                </a:r>
              </a:p>
            </p:txBody>
          </p:sp>
        </mc:Fallback>
      </mc:AlternateContent>
      <p:sp>
        <p:nvSpPr>
          <p:cNvPr id="6" name="TextovéPole 5"/>
          <p:cNvSpPr txBox="1"/>
          <p:nvPr/>
        </p:nvSpPr>
        <p:spPr>
          <a:xfrm>
            <a:off x="6093047" y="4727742"/>
            <a:ext cx="184731" cy="338554"/>
          </a:xfrm>
          <a:prstGeom prst="rect">
            <a:avLst/>
          </a:prstGeom>
          <a:noFill/>
        </p:spPr>
        <p:txBody>
          <a:bodyPr wrap="none" rtlCol="0">
            <a:spAutoFit/>
          </a:bodyPr>
          <a:lstStyle/>
          <a:p>
            <a:endParaRPr lang="en-US" dirty="0"/>
          </a:p>
        </p:txBody>
      </p:sp>
      <p:sp>
        <p:nvSpPr>
          <p:cNvPr id="10" name="TextovéPole 9"/>
          <p:cNvSpPr txBox="1"/>
          <p:nvPr/>
        </p:nvSpPr>
        <p:spPr>
          <a:xfrm>
            <a:off x="6730365" y="3778241"/>
            <a:ext cx="3017044" cy="307777"/>
          </a:xfrm>
          <a:prstGeom prst="rect">
            <a:avLst/>
          </a:prstGeom>
          <a:noFill/>
        </p:spPr>
        <p:txBody>
          <a:bodyPr wrap="none" rtlCol="0">
            <a:spAutoFit/>
          </a:bodyPr>
          <a:lstStyle/>
          <a:p>
            <a:r>
              <a:rPr lang="en-US" sz="1400" dirty="0">
                <a:solidFill>
                  <a:schemeClr val="tx1"/>
                </a:solidFill>
              </a:rPr>
              <a:t>[AFP TDR, CERN-LHCC-2015-009]</a:t>
            </a:r>
          </a:p>
        </p:txBody>
      </p:sp>
      <p:sp>
        <p:nvSpPr>
          <p:cNvPr id="3" name="Zástupný symbol pro číslo snímku 2"/>
          <p:cNvSpPr>
            <a:spLocks noGrp="1"/>
          </p:cNvSpPr>
          <p:nvPr>
            <p:ph type="sldNum" sz="quarter" idx="12"/>
          </p:nvPr>
        </p:nvSpPr>
        <p:spPr/>
        <p:txBody>
          <a:bodyPr/>
          <a:lstStyle/>
          <a:p>
            <a:pPr>
              <a:defRPr/>
            </a:pPr>
            <a:fld id="{7F85D29B-CEBA-48ED-BF7C-3DA92537335C}" type="slidenum">
              <a:rPr lang="fr-CH" altLang="en-US" smtClean="0"/>
              <a:pPr>
                <a:defRPr/>
              </a:pPr>
              <a:t>29</a:t>
            </a:fld>
            <a:r>
              <a:rPr lang="fr-CH" altLang="en-US"/>
              <a:t> </a:t>
            </a:r>
            <a:endParaRPr lang="fr-FR" altLang="en-US"/>
          </a:p>
        </p:txBody>
      </p:sp>
    </p:spTree>
    <p:extLst>
      <p:ext uri="{BB962C8B-B14F-4D97-AF65-F5344CB8AC3E}">
        <p14:creationId xmlns:p14="http://schemas.microsoft.com/office/powerpoint/2010/main" val="1977411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Proton-proton collisions</a:t>
            </a:r>
          </a:p>
        </p:txBody>
      </p:sp>
      <p:pic>
        <p:nvPicPr>
          <p:cNvPr id="6" name="Imagem 45"/>
          <p:cNvPicPr/>
          <p:nvPr/>
        </p:nvPicPr>
        <p:blipFill>
          <a:blip r:embed="rId2"/>
          <a:stretch/>
        </p:blipFill>
        <p:spPr>
          <a:xfrm>
            <a:off x="43745" y="762000"/>
            <a:ext cx="9718920" cy="883800"/>
          </a:xfrm>
          <a:prstGeom prst="rect">
            <a:avLst/>
          </a:prstGeom>
          <a:ln>
            <a:noFill/>
          </a:ln>
        </p:spPr>
      </p:pic>
      <p:pic>
        <p:nvPicPr>
          <p:cNvPr id="7" name="Imagem 44"/>
          <p:cNvPicPr/>
          <p:nvPr/>
        </p:nvPicPr>
        <p:blipFill>
          <a:blip r:embed="rId3"/>
          <a:stretch/>
        </p:blipFill>
        <p:spPr>
          <a:xfrm>
            <a:off x="210065" y="1905000"/>
            <a:ext cx="9552600" cy="1760040"/>
          </a:xfrm>
          <a:prstGeom prst="rect">
            <a:avLst/>
          </a:prstGeom>
          <a:ln>
            <a:noFill/>
          </a:ln>
        </p:spPr>
      </p:pic>
      <p:pic>
        <p:nvPicPr>
          <p:cNvPr id="8" name="Imagem 47"/>
          <p:cNvPicPr preferRelativeResize="0">
            <a:picLocks noChangeAspect="1"/>
          </p:cNvPicPr>
          <p:nvPr/>
        </p:nvPicPr>
        <p:blipFill>
          <a:blip r:embed="rId4"/>
          <a:stretch/>
        </p:blipFill>
        <p:spPr>
          <a:xfrm>
            <a:off x="860196" y="3376281"/>
            <a:ext cx="5401138" cy="3202060"/>
          </a:xfrm>
          <a:prstGeom prst="rect">
            <a:avLst/>
          </a:prstGeom>
          <a:ln>
            <a:noFill/>
          </a:ln>
        </p:spPr>
      </p:pic>
      <p:pic>
        <p:nvPicPr>
          <p:cNvPr id="9" name="Obrázek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86" y="6374571"/>
            <a:ext cx="2060571" cy="483429"/>
          </a:xfrm>
          <a:prstGeom prst="rect">
            <a:avLst/>
          </a:prstGeom>
        </p:spPr>
      </p:pic>
      <p:sp>
        <p:nvSpPr>
          <p:cNvPr id="11" name="Zástupný symbol pro zápatí 12"/>
          <p:cNvSpPr>
            <a:spLocks noGrp="1"/>
          </p:cNvSpPr>
          <p:nvPr>
            <p:ph type="ftr" sz="quarter" idx="11"/>
          </p:nvPr>
        </p:nvSpPr>
        <p:spPr>
          <a:xfrm>
            <a:off x="2514600" y="6519863"/>
            <a:ext cx="7010400" cy="323850"/>
          </a:xfrm>
        </p:spPr>
        <p:txBody>
          <a:bodyPr/>
          <a:lstStyle/>
          <a:p>
            <a:pPr>
              <a:defRPr/>
            </a:pPr>
            <a:r>
              <a:rPr lang="en-US">
                <a:solidFill>
                  <a:schemeClr val="accent1">
                    <a:lumMod val="50000"/>
                  </a:schemeClr>
                </a:solidFill>
              </a:rPr>
              <a:t>Marek Taševský                        FZU seminar: Exclusivity as a road to New Physics</a:t>
            </a:r>
            <a:endParaRPr lang="fr-FR" i="1" dirty="0">
              <a:solidFill>
                <a:schemeClr val="accent1">
                  <a:lumMod val="50000"/>
                </a:schemeClr>
              </a:solidFill>
            </a:endParaRPr>
          </a:p>
        </p:txBody>
      </p:sp>
      <p:sp>
        <p:nvSpPr>
          <p:cNvPr id="3" name="Zástupný symbol pro číslo snímku 2"/>
          <p:cNvSpPr>
            <a:spLocks noGrp="1"/>
          </p:cNvSpPr>
          <p:nvPr>
            <p:ph type="sldNum" sz="quarter" idx="12"/>
          </p:nvPr>
        </p:nvSpPr>
        <p:spPr/>
        <p:txBody>
          <a:bodyPr/>
          <a:lstStyle/>
          <a:p>
            <a:pPr>
              <a:defRPr/>
            </a:pPr>
            <a:fld id="{7F85D29B-CEBA-48ED-BF7C-3DA92537335C}" type="slidenum">
              <a:rPr lang="fr-CH" altLang="en-US" smtClean="0"/>
              <a:pPr>
                <a:defRPr/>
              </a:pPr>
              <a:t>3</a:t>
            </a:fld>
            <a:r>
              <a:rPr lang="fr-CH" altLang="en-US"/>
              <a:t> </a:t>
            </a:r>
            <a:endParaRPr lang="fr-FR" altLang="en-US"/>
          </a:p>
        </p:txBody>
      </p:sp>
    </p:spTree>
    <p:extLst>
      <p:ext uri="{BB962C8B-B14F-4D97-AF65-F5344CB8AC3E}">
        <p14:creationId xmlns:p14="http://schemas.microsoft.com/office/powerpoint/2010/main" val="4365615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3" name="Picture 2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8504" y="1000554"/>
            <a:ext cx="8928000" cy="700255"/>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cap="flat">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pic>
      <p:sp>
        <p:nvSpPr>
          <p:cNvPr id="31" name="Rektangel 30"/>
          <p:cNvSpPr/>
          <p:nvPr/>
        </p:nvSpPr>
        <p:spPr>
          <a:xfrm>
            <a:off x="381000" y="0"/>
            <a:ext cx="9144000"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a-DK" dirty="0"/>
          </a:p>
        </p:txBody>
      </p:sp>
      <p:pic>
        <p:nvPicPr>
          <p:cNvPr id="2052" name="Picture 3" descr="CERN_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738" y="214313"/>
            <a:ext cx="5842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cxnSp>
        <p:nvCxnSpPr>
          <p:cNvPr id="15" name="Lige forbindelse 14"/>
          <p:cNvCxnSpPr/>
          <p:nvPr/>
        </p:nvCxnSpPr>
        <p:spPr>
          <a:xfrm rot="10800000">
            <a:off x="1095376" y="220663"/>
            <a:ext cx="8429625" cy="0"/>
          </a:xfrm>
          <a:prstGeom prst="line">
            <a:avLst/>
          </a:prstGeom>
          <a:ln w="13970">
            <a:solidFill>
              <a:srgbClr val="3161AB"/>
            </a:solidFill>
          </a:ln>
        </p:spPr>
        <p:style>
          <a:lnRef idx="1">
            <a:schemeClr val="accent1"/>
          </a:lnRef>
          <a:fillRef idx="0">
            <a:schemeClr val="accent1"/>
          </a:fillRef>
          <a:effectRef idx="0">
            <a:schemeClr val="accent1"/>
          </a:effectRef>
          <a:fontRef idx="minor">
            <a:schemeClr val="tx1"/>
          </a:fontRef>
        </p:style>
      </p:cxnSp>
      <p:sp>
        <p:nvSpPr>
          <p:cNvPr id="28" name="Rectangle 2"/>
          <p:cNvSpPr txBox="1">
            <a:spLocks noChangeArrowheads="1"/>
          </p:cNvSpPr>
          <p:nvPr/>
        </p:nvSpPr>
        <p:spPr>
          <a:xfrm>
            <a:off x="1095375" y="234380"/>
            <a:ext cx="8212138" cy="530324"/>
          </a:xfrm>
          <a:prstGeom prst="rect">
            <a:avLst/>
          </a:prstGeom>
        </p:spPr>
        <p:txBody>
          <a:bodyPr anchor="ctr"/>
          <a:lstStyle/>
          <a:p>
            <a:pPr fontAlgn="auto">
              <a:spcBef>
                <a:spcPts val="0"/>
              </a:spcBef>
              <a:spcAft>
                <a:spcPts val="0"/>
              </a:spcAft>
              <a:defRPr/>
            </a:pPr>
            <a:r>
              <a:rPr lang="en-US" sz="2800" i="1" dirty="0">
                <a:solidFill>
                  <a:srgbClr val="183962"/>
                </a:solidFill>
                <a:latin typeface="+mj-lt"/>
                <a:ea typeface="+mj-ea"/>
                <a:cs typeface="+mj-cs"/>
              </a:rPr>
              <a:t>Absolute Luminosity For ATLA</a:t>
            </a:r>
            <a:r>
              <a:rPr lang="da-DK" sz="2800" i="1" dirty="0">
                <a:solidFill>
                  <a:srgbClr val="183962"/>
                </a:solidFill>
                <a:latin typeface="+mj-lt"/>
                <a:ea typeface="+mj-ea"/>
                <a:cs typeface="+mj-cs"/>
              </a:rPr>
              <a:t>S - ALFA</a:t>
            </a:r>
            <a:endParaRPr lang="en-US" sz="2800" i="1" dirty="0">
              <a:solidFill>
                <a:srgbClr val="183962"/>
              </a:solidFill>
              <a:latin typeface="+mj-lt"/>
              <a:ea typeface="+mj-ea"/>
              <a:cs typeface="+mj-cs"/>
            </a:endParaRPr>
          </a:p>
        </p:txBody>
      </p:sp>
      <p:sp>
        <p:nvSpPr>
          <p:cNvPr id="2058" name="Tekstboks 17"/>
          <p:cNvSpPr txBox="1">
            <a:spLocks noChangeArrowheads="1"/>
          </p:cNvSpPr>
          <p:nvPr/>
        </p:nvSpPr>
        <p:spPr bwMode="auto">
          <a:xfrm>
            <a:off x="7524750" y="6540501"/>
            <a:ext cx="11430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US" sz="1200" dirty="0">
                <a:solidFill>
                  <a:srgbClr val="335E36"/>
                </a:solidFill>
              </a:rPr>
              <a:t>Sune Jakobsen</a:t>
            </a:r>
            <a:endParaRPr lang="da-DK" sz="1200" dirty="0"/>
          </a:p>
        </p:txBody>
      </p:sp>
      <p:sp>
        <p:nvSpPr>
          <p:cNvPr id="117" name="Rektangel 116"/>
          <p:cNvSpPr/>
          <p:nvPr/>
        </p:nvSpPr>
        <p:spPr>
          <a:xfrm>
            <a:off x="881064" y="2214564"/>
            <a:ext cx="3214687" cy="4175125"/>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a-DK" dirty="0"/>
          </a:p>
        </p:txBody>
      </p:sp>
      <p:cxnSp>
        <p:nvCxnSpPr>
          <p:cNvPr id="120" name="Lige forbindelse 119"/>
          <p:cNvCxnSpPr/>
          <p:nvPr/>
        </p:nvCxnSpPr>
        <p:spPr>
          <a:xfrm>
            <a:off x="2057400" y="1593851"/>
            <a:ext cx="2033588" cy="4786313"/>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2" name="Lige forbindelse 121"/>
          <p:cNvCxnSpPr/>
          <p:nvPr/>
        </p:nvCxnSpPr>
        <p:spPr>
          <a:xfrm>
            <a:off x="2057400" y="1309688"/>
            <a:ext cx="2033588" cy="90170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4" name="Lige forbindelse 123"/>
          <p:cNvCxnSpPr/>
          <p:nvPr/>
        </p:nvCxnSpPr>
        <p:spPr>
          <a:xfrm flipH="1">
            <a:off x="869951" y="1309688"/>
            <a:ext cx="1044575" cy="90170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6" name="Lige forbindelse 125"/>
          <p:cNvCxnSpPr/>
          <p:nvPr/>
        </p:nvCxnSpPr>
        <p:spPr>
          <a:xfrm flipH="1">
            <a:off x="869951" y="1593851"/>
            <a:ext cx="1044575" cy="4786313"/>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pic>
        <p:nvPicPr>
          <p:cNvPr id="3" name="Picture 9" descr="D:\CERN temp\Meetings\ATLAS week February 2011\Roman Pot from side2.tif"/>
          <p:cNvPicPr>
            <a:picLocks noChangeAspect="1" noChangeArrowheads="1"/>
          </p:cNvPicPr>
          <p:nvPr/>
        </p:nvPicPr>
        <p:blipFill>
          <a:blip r:embed="rId4">
            <a:graysc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023938" y="4692650"/>
            <a:ext cx="2500312"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9" descr="D:\CERN temp\Meetings\ATLAS week February 2011\Roman Pot from side2.tif"/>
          <p:cNvPicPr>
            <a:picLocks noChangeAspect="1" noChangeArrowheads="1"/>
          </p:cNvPicPr>
          <p:nvPr/>
        </p:nvPicPr>
        <p:blipFill>
          <a:blip r:embed="rId6">
            <a:grayscl/>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023938" y="2286000"/>
            <a:ext cx="2500312"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 name="Ellipse 98"/>
          <p:cNvSpPr/>
          <p:nvPr/>
        </p:nvSpPr>
        <p:spPr>
          <a:xfrm>
            <a:off x="952472" y="3857628"/>
            <a:ext cx="285752" cy="928694"/>
          </a:xfrm>
          <a:prstGeom prst="ellipse">
            <a:avLst/>
          </a:prstGeom>
          <a:gradFill flip="none" rotWithShape="1">
            <a:gsLst>
              <a:gs pos="100000">
                <a:schemeClr val="bg1">
                  <a:lumMod val="85000"/>
                  <a:shade val="30000"/>
                  <a:satMod val="115000"/>
                </a:schemeClr>
              </a:gs>
              <a:gs pos="50000">
                <a:schemeClr val="bg1">
                  <a:lumMod val="85000"/>
                  <a:shade val="67500"/>
                  <a:satMod val="115000"/>
                </a:schemeClr>
              </a:gs>
              <a:gs pos="0">
                <a:schemeClr val="bg1">
                  <a:lumMod val="85000"/>
                  <a:shade val="100000"/>
                  <a:satMod val="115000"/>
                </a:schemeClr>
              </a:gs>
            </a:gsLst>
            <a:path path="circle">
              <a:fillToRect l="50000" t="50000" r="50000" b="50000"/>
            </a:path>
            <a:tileRect/>
          </a:gra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a-DK" dirty="0"/>
          </a:p>
        </p:txBody>
      </p:sp>
      <p:sp>
        <p:nvSpPr>
          <p:cNvPr id="100" name="Ellipse 99"/>
          <p:cNvSpPr/>
          <p:nvPr/>
        </p:nvSpPr>
        <p:spPr>
          <a:xfrm>
            <a:off x="3667116" y="3846286"/>
            <a:ext cx="285752" cy="928694"/>
          </a:xfrm>
          <a:prstGeom prst="ellipse">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path path="circle">
              <a:fillToRect l="50000" t="50000" r="50000" b="50000"/>
            </a:path>
            <a:tileRect/>
          </a:gra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a-DK" dirty="0"/>
          </a:p>
        </p:txBody>
      </p:sp>
      <p:cxnSp>
        <p:nvCxnSpPr>
          <p:cNvPr id="102" name="Lige forbindelse 101"/>
          <p:cNvCxnSpPr/>
          <p:nvPr/>
        </p:nvCxnSpPr>
        <p:spPr>
          <a:xfrm rot="5400000" flipH="1" flipV="1">
            <a:off x="2447132" y="2494757"/>
            <a:ext cx="11112" cy="2714625"/>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4" name="Lige forbindelse 103"/>
          <p:cNvCxnSpPr/>
          <p:nvPr/>
        </p:nvCxnSpPr>
        <p:spPr>
          <a:xfrm rot="5400000">
            <a:off x="2447132" y="3423445"/>
            <a:ext cx="11113" cy="2714625"/>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7" name="Rectangle 2"/>
          <p:cNvSpPr txBox="1">
            <a:spLocks noChangeArrowheads="1"/>
          </p:cNvSpPr>
          <p:nvPr/>
        </p:nvSpPr>
        <p:spPr>
          <a:xfrm>
            <a:off x="2381250" y="4357689"/>
            <a:ext cx="1500188" cy="357187"/>
          </a:xfrm>
          <a:prstGeom prst="rect">
            <a:avLst/>
          </a:prstGeom>
        </p:spPr>
        <p:txBody>
          <a:bodyPr anchor="ctr"/>
          <a:lstStyle/>
          <a:p>
            <a:pPr algn="ctr" fontAlgn="auto">
              <a:spcBef>
                <a:spcPts val="0"/>
              </a:spcBef>
              <a:spcAft>
                <a:spcPts val="0"/>
              </a:spcAft>
              <a:tabLst>
                <a:tab pos="446088" algn="l"/>
              </a:tabLst>
              <a:defRPr/>
            </a:pPr>
            <a:r>
              <a:rPr lang="en-US" dirty="0">
                <a:solidFill>
                  <a:srgbClr val="183962"/>
                </a:solidFill>
                <a:latin typeface="+mj-lt"/>
                <a:ea typeface="+mj-ea"/>
                <a:cs typeface="+mj-cs"/>
              </a:rPr>
              <a:t>Beam pipe</a:t>
            </a:r>
          </a:p>
        </p:txBody>
      </p:sp>
      <p:pic>
        <p:nvPicPr>
          <p:cNvPr id="2061" name="Picture 13" descr="D:\CERN temp\Meetings\ATLAS week February 2011\Detector from side.t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27726" y="4243388"/>
            <a:ext cx="2500313"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 name="Picture 13" descr="D:\CERN temp\Meetings\ATLAS week February 2011\Detector from side.t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81688" y="2286000"/>
            <a:ext cx="2500312"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 name="Ellipse 147"/>
          <p:cNvSpPr/>
          <p:nvPr/>
        </p:nvSpPr>
        <p:spPr>
          <a:xfrm>
            <a:off x="5881694" y="3857628"/>
            <a:ext cx="285752" cy="928694"/>
          </a:xfrm>
          <a:prstGeom prst="ellipse">
            <a:avLst/>
          </a:prstGeom>
          <a:gradFill flip="none" rotWithShape="1">
            <a:gsLst>
              <a:gs pos="100000">
                <a:schemeClr val="bg1">
                  <a:lumMod val="85000"/>
                  <a:shade val="30000"/>
                  <a:satMod val="115000"/>
                </a:schemeClr>
              </a:gs>
              <a:gs pos="50000">
                <a:schemeClr val="bg1">
                  <a:lumMod val="85000"/>
                  <a:shade val="67500"/>
                  <a:satMod val="115000"/>
                </a:schemeClr>
              </a:gs>
              <a:gs pos="0">
                <a:schemeClr val="bg1">
                  <a:lumMod val="85000"/>
                  <a:shade val="100000"/>
                  <a:satMod val="115000"/>
                </a:schemeClr>
              </a:gs>
            </a:gsLst>
            <a:path path="circle">
              <a:fillToRect l="50000" t="50000" r="50000" b="50000"/>
            </a:path>
            <a:tileRect/>
          </a:gra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a-DK" dirty="0"/>
          </a:p>
        </p:txBody>
      </p:sp>
      <p:sp>
        <p:nvSpPr>
          <p:cNvPr id="149" name="Ellipse 148"/>
          <p:cNvSpPr/>
          <p:nvPr/>
        </p:nvSpPr>
        <p:spPr>
          <a:xfrm>
            <a:off x="8596338" y="3857628"/>
            <a:ext cx="285752" cy="928694"/>
          </a:xfrm>
          <a:prstGeom prst="ellipse">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path path="circle">
              <a:fillToRect l="50000" t="50000" r="50000" b="50000"/>
            </a:path>
            <a:tileRect/>
          </a:gra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a-DK" dirty="0"/>
          </a:p>
        </p:txBody>
      </p:sp>
      <p:cxnSp>
        <p:nvCxnSpPr>
          <p:cNvPr id="150" name="Lige forbindelse 149"/>
          <p:cNvCxnSpPr/>
          <p:nvPr/>
        </p:nvCxnSpPr>
        <p:spPr>
          <a:xfrm rot="5400000" flipH="1" flipV="1">
            <a:off x="7381876" y="2500313"/>
            <a:ext cx="0" cy="2714625"/>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1" name="Lige forbindelse 150"/>
          <p:cNvCxnSpPr/>
          <p:nvPr/>
        </p:nvCxnSpPr>
        <p:spPr>
          <a:xfrm rot="5400000">
            <a:off x="7381876" y="3429001"/>
            <a:ext cx="0" cy="2714625"/>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52" name="Rectangle 2"/>
          <p:cNvSpPr txBox="1">
            <a:spLocks noChangeArrowheads="1"/>
          </p:cNvSpPr>
          <p:nvPr/>
        </p:nvSpPr>
        <p:spPr>
          <a:xfrm>
            <a:off x="7310439" y="4368800"/>
            <a:ext cx="1500187" cy="357188"/>
          </a:xfrm>
          <a:prstGeom prst="rect">
            <a:avLst/>
          </a:prstGeom>
        </p:spPr>
        <p:txBody>
          <a:bodyPr anchor="ctr"/>
          <a:lstStyle/>
          <a:p>
            <a:pPr algn="ctr" fontAlgn="auto">
              <a:spcBef>
                <a:spcPts val="0"/>
              </a:spcBef>
              <a:spcAft>
                <a:spcPts val="0"/>
              </a:spcAft>
              <a:tabLst>
                <a:tab pos="446088" algn="l"/>
              </a:tabLst>
              <a:defRPr/>
            </a:pPr>
            <a:r>
              <a:rPr lang="en-US" dirty="0">
                <a:solidFill>
                  <a:srgbClr val="183962"/>
                </a:solidFill>
                <a:latin typeface="+mj-lt"/>
                <a:ea typeface="+mj-ea"/>
                <a:cs typeface="+mj-cs"/>
              </a:rPr>
              <a:t>Beam pipe</a:t>
            </a:r>
          </a:p>
        </p:txBody>
      </p:sp>
      <p:sp>
        <p:nvSpPr>
          <p:cNvPr id="156" name="Rectangle 2"/>
          <p:cNvSpPr txBox="1">
            <a:spLocks noChangeArrowheads="1"/>
          </p:cNvSpPr>
          <p:nvPr/>
        </p:nvSpPr>
        <p:spPr>
          <a:xfrm>
            <a:off x="4024313" y="3213100"/>
            <a:ext cx="1928812" cy="357188"/>
          </a:xfrm>
          <a:prstGeom prst="rect">
            <a:avLst/>
          </a:prstGeom>
        </p:spPr>
        <p:txBody>
          <a:bodyPr anchor="ctr"/>
          <a:lstStyle/>
          <a:p>
            <a:pPr algn="ctr" fontAlgn="auto">
              <a:spcBef>
                <a:spcPts val="0"/>
              </a:spcBef>
              <a:spcAft>
                <a:spcPts val="0"/>
              </a:spcAft>
              <a:tabLst>
                <a:tab pos="446088" algn="l"/>
              </a:tabLst>
              <a:defRPr/>
            </a:pPr>
            <a:r>
              <a:rPr lang="en-US" dirty="0">
                <a:solidFill>
                  <a:srgbClr val="183962"/>
                </a:solidFill>
                <a:latin typeface="+mj-lt"/>
                <a:ea typeface="+mj-ea"/>
                <a:cs typeface="+mj-cs"/>
              </a:rPr>
              <a:t>Approach the beam to few mm with Roman Pot </a:t>
            </a:r>
          </a:p>
        </p:txBody>
      </p:sp>
      <p:sp>
        <p:nvSpPr>
          <p:cNvPr id="157" name="Rectangle 2"/>
          <p:cNvSpPr txBox="1">
            <a:spLocks noChangeArrowheads="1"/>
          </p:cNvSpPr>
          <p:nvPr/>
        </p:nvSpPr>
        <p:spPr>
          <a:xfrm>
            <a:off x="4095750" y="4857750"/>
            <a:ext cx="1785938" cy="357188"/>
          </a:xfrm>
          <a:prstGeom prst="rect">
            <a:avLst/>
          </a:prstGeom>
        </p:spPr>
        <p:txBody>
          <a:bodyPr anchor="ctr"/>
          <a:lstStyle/>
          <a:p>
            <a:pPr algn="ctr" fontAlgn="auto">
              <a:spcBef>
                <a:spcPts val="0"/>
              </a:spcBef>
              <a:spcAft>
                <a:spcPts val="0"/>
              </a:spcAft>
              <a:tabLst>
                <a:tab pos="446088" algn="l"/>
              </a:tabLst>
              <a:defRPr/>
            </a:pPr>
            <a:r>
              <a:rPr lang="en-US" dirty="0">
                <a:solidFill>
                  <a:srgbClr val="183962"/>
                </a:solidFill>
                <a:latin typeface="+mj-lt"/>
                <a:ea typeface="+mj-ea"/>
                <a:cs typeface="+mj-cs"/>
              </a:rPr>
              <a:t>Only used in dedicated high </a:t>
            </a:r>
            <a:r>
              <a:rPr lang="el-GR" dirty="0">
                <a:solidFill>
                  <a:srgbClr val="183962"/>
                </a:solidFill>
                <a:latin typeface="Calibri"/>
                <a:ea typeface="+mj-ea"/>
                <a:cs typeface="Calibri"/>
              </a:rPr>
              <a:t>β</a:t>
            </a:r>
            <a:r>
              <a:rPr lang="en-US" dirty="0">
                <a:solidFill>
                  <a:srgbClr val="183962"/>
                </a:solidFill>
                <a:latin typeface="+mj-lt"/>
                <a:ea typeface="+mj-ea"/>
                <a:cs typeface="+mj-cs"/>
              </a:rPr>
              <a:t>* runs</a:t>
            </a:r>
          </a:p>
        </p:txBody>
      </p:sp>
      <p:sp>
        <p:nvSpPr>
          <p:cNvPr id="63" name="Rektangel 62"/>
          <p:cNvSpPr/>
          <p:nvPr/>
        </p:nvSpPr>
        <p:spPr>
          <a:xfrm>
            <a:off x="1914526" y="1309688"/>
            <a:ext cx="142875" cy="284162"/>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a-DK" dirty="0"/>
          </a:p>
        </p:txBody>
      </p:sp>
      <p:cxnSp>
        <p:nvCxnSpPr>
          <p:cNvPr id="35" name="Lige pilforbindelse 34"/>
          <p:cNvCxnSpPr/>
          <p:nvPr/>
        </p:nvCxnSpPr>
        <p:spPr>
          <a:xfrm>
            <a:off x="1784648" y="1451769"/>
            <a:ext cx="3168352" cy="0"/>
          </a:xfrm>
          <a:prstGeom prst="straightConnector1">
            <a:avLst/>
          </a:prstGeom>
          <a:ln w="28575">
            <a:solidFill>
              <a:srgbClr val="00B05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69" name="Lige pilforbindelse 68"/>
          <p:cNvCxnSpPr/>
          <p:nvPr/>
        </p:nvCxnSpPr>
        <p:spPr>
          <a:xfrm flipH="1">
            <a:off x="4953000" y="1451769"/>
            <a:ext cx="3168352" cy="0"/>
          </a:xfrm>
          <a:prstGeom prst="straightConnector1">
            <a:avLst/>
          </a:prstGeom>
          <a:ln w="2857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70" name="Lige pilforbindelse 69"/>
          <p:cNvCxnSpPr/>
          <p:nvPr/>
        </p:nvCxnSpPr>
        <p:spPr>
          <a:xfrm flipH="1" flipV="1">
            <a:off x="1784648" y="1350681"/>
            <a:ext cx="3168352" cy="101089"/>
          </a:xfrm>
          <a:prstGeom prst="straightConnector1">
            <a:avLst/>
          </a:prstGeom>
          <a:ln w="2857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72" name="Lige pilforbindelse 71"/>
          <p:cNvCxnSpPr/>
          <p:nvPr/>
        </p:nvCxnSpPr>
        <p:spPr>
          <a:xfrm>
            <a:off x="4952504" y="1451769"/>
            <a:ext cx="3168848" cy="101054"/>
          </a:xfrm>
          <a:prstGeom prst="straightConnector1">
            <a:avLst/>
          </a:prstGeom>
          <a:ln w="28575">
            <a:solidFill>
              <a:srgbClr val="00B05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42" name="Lige forbindelse 41"/>
          <p:cNvCxnSpPr/>
          <p:nvPr/>
        </p:nvCxnSpPr>
        <p:spPr>
          <a:xfrm rot="10800000">
            <a:off x="381000" y="6771451"/>
            <a:ext cx="9144000" cy="0"/>
          </a:xfrm>
          <a:prstGeom prst="line">
            <a:avLst/>
          </a:prstGeom>
          <a:ln w="12700">
            <a:solidFill>
              <a:srgbClr val="335E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65575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nodeType="withEffect">
                                  <p:stCondLst>
                                    <p:cond delay="0"/>
                                  </p:stCondLst>
                                  <p:childTnLst>
                                    <p:set>
                                      <p:cBhvr rctx="PPT">
                                        <p:cTn id="6" dur="indefinite"/>
                                        <p:tgtEl>
                                          <p:spTgt spid="3"/>
                                        </p:tgtEl>
                                        <p:attrNameLst>
                                          <p:attrName>style.opacity</p:attrName>
                                        </p:attrNameLst>
                                      </p:cBhvr>
                                      <p:to>
                                        <p:strVal val="0.5"/>
                                      </p:to>
                                    </p:set>
                                    <p:animEffect filter="image" prLst="opacity: 0.5">
                                      <p:cBhvr rctx="IE">
                                        <p:cTn id="7" dur="indefinite"/>
                                        <p:tgtEl>
                                          <p:spTgt spid="3"/>
                                        </p:tgtEl>
                                      </p:cBhvr>
                                    </p:animEffect>
                                  </p:childTnLst>
                                </p:cTn>
                              </p:par>
                              <p:par>
                                <p:cTn id="8" presetID="9" presetClass="emph" presetSubtype="0" nodeType="withEffect">
                                  <p:stCondLst>
                                    <p:cond delay="0"/>
                                  </p:stCondLst>
                                  <p:childTnLst>
                                    <p:set>
                                      <p:cBhvr rctx="PPT">
                                        <p:cTn id="9" dur="indefinite"/>
                                        <p:tgtEl>
                                          <p:spTgt spid="45"/>
                                        </p:tgtEl>
                                        <p:attrNameLst>
                                          <p:attrName>style.opacity</p:attrName>
                                        </p:attrNameLst>
                                      </p:cBhvr>
                                      <p:to>
                                        <p:strVal val="0.5"/>
                                      </p:to>
                                    </p:set>
                                    <p:animEffect filter="image" prLst="opacity: 0.5">
                                      <p:cBhvr rctx="IE">
                                        <p:cTn id="10" dur="indefinite"/>
                                        <p:tgtEl>
                                          <p:spTgt spid="45"/>
                                        </p:tgtEl>
                                      </p:cBhvr>
                                    </p:animEffect>
                                  </p:childTnLst>
                                </p:cTn>
                              </p:par>
                              <p:par>
                                <p:cTn id="11" presetID="9" presetClass="emph" presetSubtype="0" nodeType="withEffect">
                                  <p:stCondLst>
                                    <p:cond delay="0"/>
                                  </p:stCondLst>
                                  <p:childTnLst>
                                    <p:set>
                                      <p:cBhvr rctx="PPT">
                                        <p:cTn id="12" dur="indefinite"/>
                                        <p:tgtEl>
                                          <p:spTgt spid="99"/>
                                        </p:tgtEl>
                                        <p:attrNameLst>
                                          <p:attrName>style.opacity</p:attrName>
                                        </p:attrNameLst>
                                      </p:cBhvr>
                                      <p:to>
                                        <p:strVal val="0.5"/>
                                      </p:to>
                                    </p:set>
                                    <p:animEffect filter="image" prLst="opacity: 0.5">
                                      <p:cBhvr rctx="IE">
                                        <p:cTn id="13" dur="indefinite"/>
                                        <p:tgtEl>
                                          <p:spTgt spid="99"/>
                                        </p:tgtEl>
                                      </p:cBhvr>
                                    </p:animEffect>
                                  </p:childTnLst>
                                </p:cTn>
                              </p:par>
                              <p:par>
                                <p:cTn id="14" presetID="9" presetClass="emph" presetSubtype="0" nodeType="withEffect">
                                  <p:stCondLst>
                                    <p:cond delay="0"/>
                                  </p:stCondLst>
                                  <p:childTnLst>
                                    <p:set>
                                      <p:cBhvr rctx="PPT">
                                        <p:cTn id="15" dur="indefinite"/>
                                        <p:tgtEl>
                                          <p:spTgt spid="100"/>
                                        </p:tgtEl>
                                        <p:attrNameLst>
                                          <p:attrName>style.opacity</p:attrName>
                                        </p:attrNameLst>
                                      </p:cBhvr>
                                      <p:to>
                                        <p:strVal val="0.5"/>
                                      </p:to>
                                    </p:set>
                                    <p:animEffect filter="image" prLst="opacity: 0.5">
                                      <p:cBhvr rctx="IE">
                                        <p:cTn id="16" dur="indefinite"/>
                                        <p:tgtEl>
                                          <p:spTgt spid="100"/>
                                        </p:tgtEl>
                                      </p:cBhvr>
                                    </p:animEffect>
                                  </p:childTnLst>
                                </p:cTn>
                              </p:par>
                              <p:par>
                                <p:cTn id="17" presetID="9" presetClass="emph" presetSubtype="0" nodeType="withEffect">
                                  <p:stCondLst>
                                    <p:cond delay="0"/>
                                  </p:stCondLst>
                                  <p:childTnLst>
                                    <p:set>
                                      <p:cBhvr rctx="PPT">
                                        <p:cTn id="18" dur="indefinite"/>
                                        <p:tgtEl>
                                          <p:spTgt spid="102"/>
                                        </p:tgtEl>
                                        <p:attrNameLst>
                                          <p:attrName>style.opacity</p:attrName>
                                        </p:attrNameLst>
                                      </p:cBhvr>
                                      <p:to>
                                        <p:strVal val="0.5"/>
                                      </p:to>
                                    </p:set>
                                    <p:animEffect filter="image" prLst="opacity: 0.5">
                                      <p:cBhvr rctx="IE">
                                        <p:cTn id="19" dur="indefinite"/>
                                        <p:tgtEl>
                                          <p:spTgt spid="102"/>
                                        </p:tgtEl>
                                      </p:cBhvr>
                                    </p:animEffect>
                                  </p:childTnLst>
                                </p:cTn>
                              </p:par>
                              <p:par>
                                <p:cTn id="20" presetID="9" presetClass="emph" presetSubtype="0" nodeType="withEffect">
                                  <p:stCondLst>
                                    <p:cond delay="0"/>
                                  </p:stCondLst>
                                  <p:childTnLst>
                                    <p:set>
                                      <p:cBhvr rctx="PPT">
                                        <p:cTn id="21" dur="indefinite"/>
                                        <p:tgtEl>
                                          <p:spTgt spid="104"/>
                                        </p:tgtEl>
                                        <p:attrNameLst>
                                          <p:attrName>style.opacity</p:attrName>
                                        </p:attrNameLst>
                                      </p:cBhvr>
                                      <p:to>
                                        <p:strVal val="0.5"/>
                                      </p:to>
                                    </p:set>
                                    <p:animEffect filter="image" prLst="opacity: 0.5">
                                      <p:cBhvr rctx="IE">
                                        <p:cTn id="22" dur="indefinite"/>
                                        <p:tgtEl>
                                          <p:spTgt spid="104"/>
                                        </p:tgtEl>
                                      </p:cBhvr>
                                    </p:animEffect>
                                  </p:childTnLst>
                                </p:cTn>
                              </p:par>
                              <p:par>
                                <p:cTn id="23" presetID="9" presetClass="emph" presetSubtype="0" grpId="2" nodeType="withEffect">
                                  <p:stCondLst>
                                    <p:cond delay="0"/>
                                  </p:stCondLst>
                                  <p:childTnLst>
                                    <p:set>
                                      <p:cBhvr rctx="PPT">
                                        <p:cTn id="24" dur="indefinite"/>
                                        <p:tgtEl>
                                          <p:spTgt spid="107"/>
                                        </p:tgtEl>
                                        <p:attrNameLst>
                                          <p:attrName>style.opacity</p:attrName>
                                        </p:attrNameLst>
                                      </p:cBhvr>
                                      <p:to>
                                        <p:strVal val="0.5"/>
                                      </p:to>
                                    </p:set>
                                    <p:animEffect filter="image" prLst="opacity: 0.5">
                                      <p:cBhvr rctx="IE">
                                        <p:cTn id="25" dur="indefinite"/>
                                        <p:tgtEl>
                                          <p:spTgt spid="107"/>
                                        </p:tgtEl>
                                      </p:cBhvr>
                                    </p:animEffect>
                                  </p:childTnLst>
                                </p:cTn>
                              </p:par>
                              <p:par>
                                <p:cTn id="26" presetID="9" presetClass="emph" presetSubtype="0" nodeType="withEffect">
                                  <p:stCondLst>
                                    <p:cond delay="0"/>
                                  </p:stCondLst>
                                  <p:childTnLst>
                                    <p:set>
                                      <p:cBhvr rctx="PPT">
                                        <p:cTn id="27" dur="indefinite"/>
                                        <p:tgtEl>
                                          <p:spTgt spid="2061"/>
                                        </p:tgtEl>
                                        <p:attrNameLst>
                                          <p:attrName>style.opacity</p:attrName>
                                        </p:attrNameLst>
                                      </p:cBhvr>
                                      <p:to>
                                        <p:strVal val="0.5"/>
                                      </p:to>
                                    </p:set>
                                    <p:animEffect filter="image" prLst="opacity: 0.5">
                                      <p:cBhvr rctx="IE">
                                        <p:cTn id="28" dur="indefinite"/>
                                        <p:tgtEl>
                                          <p:spTgt spid="2061"/>
                                        </p:tgtEl>
                                      </p:cBhvr>
                                    </p:animEffect>
                                  </p:childTnLst>
                                </p:cTn>
                              </p:par>
                              <p:par>
                                <p:cTn id="29" presetID="9" presetClass="emph" presetSubtype="0" nodeType="withEffect">
                                  <p:stCondLst>
                                    <p:cond delay="0"/>
                                  </p:stCondLst>
                                  <p:childTnLst>
                                    <p:set>
                                      <p:cBhvr rctx="PPT">
                                        <p:cTn id="30" dur="indefinite"/>
                                        <p:tgtEl>
                                          <p:spTgt spid="129"/>
                                        </p:tgtEl>
                                        <p:attrNameLst>
                                          <p:attrName>style.opacity</p:attrName>
                                        </p:attrNameLst>
                                      </p:cBhvr>
                                      <p:to>
                                        <p:strVal val="0.5"/>
                                      </p:to>
                                    </p:set>
                                    <p:animEffect filter="image" prLst="opacity: 0.5">
                                      <p:cBhvr rctx="IE">
                                        <p:cTn id="31" dur="indefinite"/>
                                        <p:tgtEl>
                                          <p:spTgt spid="129"/>
                                        </p:tgtEl>
                                      </p:cBhvr>
                                    </p:animEffect>
                                  </p:childTnLst>
                                </p:cTn>
                              </p:par>
                              <p:par>
                                <p:cTn id="32" presetID="9" presetClass="emph" presetSubtype="0" nodeType="withEffect">
                                  <p:stCondLst>
                                    <p:cond delay="0"/>
                                  </p:stCondLst>
                                  <p:childTnLst>
                                    <p:set>
                                      <p:cBhvr rctx="PPT">
                                        <p:cTn id="33" dur="indefinite"/>
                                        <p:tgtEl>
                                          <p:spTgt spid="148"/>
                                        </p:tgtEl>
                                        <p:attrNameLst>
                                          <p:attrName>style.opacity</p:attrName>
                                        </p:attrNameLst>
                                      </p:cBhvr>
                                      <p:to>
                                        <p:strVal val="0.5"/>
                                      </p:to>
                                    </p:set>
                                    <p:animEffect filter="image" prLst="opacity: 0.5">
                                      <p:cBhvr rctx="IE">
                                        <p:cTn id="34" dur="indefinite"/>
                                        <p:tgtEl>
                                          <p:spTgt spid="148"/>
                                        </p:tgtEl>
                                      </p:cBhvr>
                                    </p:animEffect>
                                  </p:childTnLst>
                                </p:cTn>
                              </p:par>
                              <p:par>
                                <p:cTn id="35" presetID="9" presetClass="emph" presetSubtype="0" nodeType="withEffect">
                                  <p:stCondLst>
                                    <p:cond delay="0"/>
                                  </p:stCondLst>
                                  <p:childTnLst>
                                    <p:set>
                                      <p:cBhvr rctx="PPT">
                                        <p:cTn id="36" dur="indefinite"/>
                                        <p:tgtEl>
                                          <p:spTgt spid="149"/>
                                        </p:tgtEl>
                                        <p:attrNameLst>
                                          <p:attrName>style.opacity</p:attrName>
                                        </p:attrNameLst>
                                      </p:cBhvr>
                                      <p:to>
                                        <p:strVal val="0.5"/>
                                      </p:to>
                                    </p:set>
                                    <p:animEffect filter="image" prLst="opacity: 0.5">
                                      <p:cBhvr rctx="IE">
                                        <p:cTn id="37" dur="indefinite"/>
                                        <p:tgtEl>
                                          <p:spTgt spid="149"/>
                                        </p:tgtEl>
                                      </p:cBhvr>
                                    </p:animEffect>
                                  </p:childTnLst>
                                </p:cTn>
                              </p:par>
                              <p:par>
                                <p:cTn id="38" presetID="9" presetClass="emph" presetSubtype="0" nodeType="withEffect">
                                  <p:stCondLst>
                                    <p:cond delay="0"/>
                                  </p:stCondLst>
                                  <p:childTnLst>
                                    <p:set>
                                      <p:cBhvr rctx="PPT">
                                        <p:cTn id="39" dur="indefinite"/>
                                        <p:tgtEl>
                                          <p:spTgt spid="150"/>
                                        </p:tgtEl>
                                        <p:attrNameLst>
                                          <p:attrName>style.opacity</p:attrName>
                                        </p:attrNameLst>
                                      </p:cBhvr>
                                      <p:to>
                                        <p:strVal val="0.5"/>
                                      </p:to>
                                    </p:set>
                                    <p:animEffect filter="image" prLst="opacity: 0.5">
                                      <p:cBhvr rctx="IE">
                                        <p:cTn id="40" dur="indefinite"/>
                                        <p:tgtEl>
                                          <p:spTgt spid="150"/>
                                        </p:tgtEl>
                                      </p:cBhvr>
                                    </p:animEffect>
                                  </p:childTnLst>
                                </p:cTn>
                              </p:par>
                              <p:par>
                                <p:cTn id="41" presetID="9" presetClass="emph" presetSubtype="0" nodeType="withEffect">
                                  <p:stCondLst>
                                    <p:cond delay="0"/>
                                  </p:stCondLst>
                                  <p:childTnLst>
                                    <p:set>
                                      <p:cBhvr rctx="PPT">
                                        <p:cTn id="42" dur="indefinite"/>
                                        <p:tgtEl>
                                          <p:spTgt spid="151"/>
                                        </p:tgtEl>
                                        <p:attrNameLst>
                                          <p:attrName>style.opacity</p:attrName>
                                        </p:attrNameLst>
                                      </p:cBhvr>
                                      <p:to>
                                        <p:strVal val="0.5"/>
                                      </p:to>
                                    </p:set>
                                    <p:animEffect filter="image" prLst="opacity: 0.5">
                                      <p:cBhvr rctx="IE">
                                        <p:cTn id="43" dur="indefinite"/>
                                        <p:tgtEl>
                                          <p:spTgt spid="151"/>
                                        </p:tgtEl>
                                      </p:cBhvr>
                                    </p:animEffect>
                                  </p:childTnLst>
                                </p:cTn>
                              </p:par>
                              <p:par>
                                <p:cTn id="44" presetID="9" presetClass="emph" presetSubtype="0" grpId="0" nodeType="withEffect">
                                  <p:stCondLst>
                                    <p:cond delay="0"/>
                                  </p:stCondLst>
                                  <p:childTnLst>
                                    <p:set>
                                      <p:cBhvr rctx="PPT">
                                        <p:cTn id="45" dur="indefinite"/>
                                        <p:tgtEl>
                                          <p:spTgt spid="152"/>
                                        </p:tgtEl>
                                        <p:attrNameLst>
                                          <p:attrName>style.opacity</p:attrName>
                                        </p:attrNameLst>
                                      </p:cBhvr>
                                      <p:to>
                                        <p:strVal val="0.5"/>
                                      </p:to>
                                    </p:set>
                                    <p:animEffect filter="image" prLst="opacity: 0.5">
                                      <p:cBhvr rctx="IE">
                                        <p:cTn id="46" dur="indefinite"/>
                                        <p:tgtEl>
                                          <p:spTgt spid="152"/>
                                        </p:tgtEl>
                                      </p:cBhvr>
                                    </p:animEffect>
                                  </p:childTnLst>
                                </p:cTn>
                              </p:par>
                              <p:par>
                                <p:cTn id="47" presetID="9" presetClass="emph" presetSubtype="0" grpId="0" nodeType="withEffect">
                                  <p:stCondLst>
                                    <p:cond delay="0"/>
                                  </p:stCondLst>
                                  <p:childTnLst>
                                    <p:set>
                                      <p:cBhvr rctx="PPT">
                                        <p:cTn id="48" dur="indefinite"/>
                                        <p:tgtEl>
                                          <p:spTgt spid="156"/>
                                        </p:tgtEl>
                                        <p:attrNameLst>
                                          <p:attrName>style.opacity</p:attrName>
                                        </p:attrNameLst>
                                      </p:cBhvr>
                                      <p:to>
                                        <p:strVal val="0.5"/>
                                      </p:to>
                                    </p:set>
                                    <p:animEffect filter="image" prLst="opacity: 0.5">
                                      <p:cBhvr rctx="IE">
                                        <p:cTn id="49" dur="indefinite"/>
                                        <p:tgtEl>
                                          <p:spTgt spid="156"/>
                                        </p:tgtEl>
                                      </p:cBhvr>
                                    </p:animEffect>
                                  </p:childTnLst>
                                </p:cTn>
                              </p:par>
                              <p:par>
                                <p:cTn id="50" presetID="9" presetClass="emph" presetSubtype="0" grpId="0" nodeType="withEffect">
                                  <p:stCondLst>
                                    <p:cond delay="0"/>
                                  </p:stCondLst>
                                  <p:childTnLst>
                                    <p:set>
                                      <p:cBhvr rctx="PPT">
                                        <p:cTn id="51" dur="indefinite"/>
                                        <p:tgtEl>
                                          <p:spTgt spid="157"/>
                                        </p:tgtEl>
                                        <p:attrNameLst>
                                          <p:attrName>style.opacity</p:attrName>
                                        </p:attrNameLst>
                                      </p:cBhvr>
                                      <p:to>
                                        <p:strVal val="0.5"/>
                                      </p:to>
                                    </p:set>
                                    <p:animEffect filter="image" prLst="opacity: 0.5">
                                      <p:cBhvr rctx="IE">
                                        <p:cTn id="52" dur="indefinite"/>
                                        <p:tgtEl>
                                          <p:spTgt spid="157"/>
                                        </p:tgtEl>
                                      </p:cBhvr>
                                    </p:animEffect>
                                  </p:childTnLst>
                                </p:cTn>
                              </p:par>
                            </p:childTnLst>
                          </p:cTn>
                        </p:par>
                      </p:childTnLst>
                    </p:cTn>
                  </p:par>
                  <p:par>
                    <p:cTn id="53" fill="hold">
                      <p:stCondLst>
                        <p:cond delay="indefinite"/>
                      </p:stCondLst>
                      <p:childTnLst>
                        <p:par>
                          <p:cTn id="54" fill="hold">
                            <p:stCondLst>
                              <p:cond delay="0"/>
                            </p:stCondLst>
                            <p:childTnLst>
                              <p:par>
                                <p:cTn id="55" presetID="12" presetClass="entr" presetSubtype="8" fill="hold" nodeType="clickEffect">
                                  <p:stCondLst>
                                    <p:cond delay="0"/>
                                  </p:stCondLst>
                                  <p:childTnLst>
                                    <p:set>
                                      <p:cBhvr>
                                        <p:cTn id="56" dur="1" fill="hold">
                                          <p:stCondLst>
                                            <p:cond delay="0"/>
                                          </p:stCondLst>
                                        </p:cTn>
                                        <p:tgtEl>
                                          <p:spTgt spid="35"/>
                                        </p:tgtEl>
                                        <p:attrNameLst>
                                          <p:attrName>style.visibility</p:attrName>
                                        </p:attrNameLst>
                                      </p:cBhvr>
                                      <p:to>
                                        <p:strVal val="visible"/>
                                      </p:to>
                                    </p:set>
                                    <p:anim calcmode="lin" valueType="num">
                                      <p:cBhvr additive="base">
                                        <p:cTn id="57" dur="500"/>
                                        <p:tgtEl>
                                          <p:spTgt spid="35"/>
                                        </p:tgtEl>
                                        <p:attrNameLst>
                                          <p:attrName>ppt_x</p:attrName>
                                        </p:attrNameLst>
                                      </p:cBhvr>
                                      <p:tavLst>
                                        <p:tav tm="0">
                                          <p:val>
                                            <p:strVal val="#ppt_x-#ppt_w*1.125000"/>
                                          </p:val>
                                        </p:tav>
                                        <p:tav tm="100000">
                                          <p:val>
                                            <p:strVal val="#ppt_x"/>
                                          </p:val>
                                        </p:tav>
                                      </p:tavLst>
                                    </p:anim>
                                    <p:animEffect transition="in" filter="wipe(right)">
                                      <p:cBhvr>
                                        <p:cTn id="58" dur="500"/>
                                        <p:tgtEl>
                                          <p:spTgt spid="35"/>
                                        </p:tgtEl>
                                      </p:cBhvr>
                                    </p:animEffect>
                                  </p:childTnLst>
                                </p:cTn>
                              </p:par>
                              <p:par>
                                <p:cTn id="59" presetID="12" presetClass="entr" presetSubtype="2" fill="hold" nodeType="withEffect">
                                  <p:stCondLst>
                                    <p:cond delay="0"/>
                                  </p:stCondLst>
                                  <p:childTnLst>
                                    <p:set>
                                      <p:cBhvr>
                                        <p:cTn id="60" dur="1" fill="hold">
                                          <p:stCondLst>
                                            <p:cond delay="0"/>
                                          </p:stCondLst>
                                        </p:cTn>
                                        <p:tgtEl>
                                          <p:spTgt spid="69"/>
                                        </p:tgtEl>
                                        <p:attrNameLst>
                                          <p:attrName>style.visibility</p:attrName>
                                        </p:attrNameLst>
                                      </p:cBhvr>
                                      <p:to>
                                        <p:strVal val="visible"/>
                                      </p:to>
                                    </p:set>
                                    <p:anim calcmode="lin" valueType="num">
                                      <p:cBhvr additive="base">
                                        <p:cTn id="61" dur="500"/>
                                        <p:tgtEl>
                                          <p:spTgt spid="69"/>
                                        </p:tgtEl>
                                        <p:attrNameLst>
                                          <p:attrName>ppt_x</p:attrName>
                                        </p:attrNameLst>
                                      </p:cBhvr>
                                      <p:tavLst>
                                        <p:tav tm="0">
                                          <p:val>
                                            <p:strVal val="#ppt_x+#ppt_w*1.125000"/>
                                          </p:val>
                                        </p:tav>
                                        <p:tav tm="100000">
                                          <p:val>
                                            <p:strVal val="#ppt_x"/>
                                          </p:val>
                                        </p:tav>
                                      </p:tavLst>
                                    </p:anim>
                                    <p:animEffect transition="in" filter="wipe(left)">
                                      <p:cBhvr>
                                        <p:cTn id="62" dur="500"/>
                                        <p:tgtEl>
                                          <p:spTgt spid="69"/>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6" fill="hold" nodeType="clickEffect">
                                  <p:stCondLst>
                                    <p:cond delay="0"/>
                                  </p:stCondLst>
                                  <p:childTnLst>
                                    <p:set>
                                      <p:cBhvr>
                                        <p:cTn id="66" dur="1" fill="hold">
                                          <p:stCondLst>
                                            <p:cond delay="0"/>
                                          </p:stCondLst>
                                        </p:cTn>
                                        <p:tgtEl>
                                          <p:spTgt spid="70"/>
                                        </p:tgtEl>
                                        <p:attrNameLst>
                                          <p:attrName>style.visibility</p:attrName>
                                        </p:attrNameLst>
                                      </p:cBhvr>
                                      <p:to>
                                        <p:strVal val="visible"/>
                                      </p:to>
                                    </p:set>
                                    <p:animEffect transition="in" filter="barn(inHorizontal)">
                                      <p:cBhvr>
                                        <p:cTn id="67" dur="500"/>
                                        <p:tgtEl>
                                          <p:spTgt spid="70"/>
                                        </p:tgtEl>
                                      </p:cBhvr>
                                    </p:animEffect>
                                  </p:childTnLst>
                                </p:cTn>
                              </p:par>
                              <p:par>
                                <p:cTn id="68" presetID="16" presetClass="entr" presetSubtype="26" fill="hold" nodeType="withEffect">
                                  <p:stCondLst>
                                    <p:cond delay="0"/>
                                  </p:stCondLst>
                                  <p:childTnLst>
                                    <p:set>
                                      <p:cBhvr>
                                        <p:cTn id="69" dur="1" fill="hold">
                                          <p:stCondLst>
                                            <p:cond delay="0"/>
                                          </p:stCondLst>
                                        </p:cTn>
                                        <p:tgtEl>
                                          <p:spTgt spid="72"/>
                                        </p:tgtEl>
                                        <p:attrNameLst>
                                          <p:attrName>style.visibility</p:attrName>
                                        </p:attrNameLst>
                                      </p:cBhvr>
                                      <p:to>
                                        <p:strVal val="visible"/>
                                      </p:to>
                                    </p:set>
                                    <p:animEffect transition="in" filter="barn(inHorizontal)">
                                      <p:cBhvr>
                                        <p:cTn id="70" dur="500"/>
                                        <p:tgtEl>
                                          <p:spTgt spid="72"/>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122"/>
                                        </p:tgtEl>
                                        <p:attrNameLst>
                                          <p:attrName>style.visibility</p:attrName>
                                        </p:attrNameLst>
                                      </p:cBhvr>
                                      <p:to>
                                        <p:strVal val="visible"/>
                                      </p:to>
                                    </p:set>
                                    <p:animEffect transition="in" filter="fade">
                                      <p:cBhvr>
                                        <p:cTn id="75" dur="500"/>
                                        <p:tgtEl>
                                          <p:spTgt spid="122"/>
                                        </p:tgtEl>
                                      </p:cBhvr>
                                    </p:animEffect>
                                  </p:childTnLst>
                                </p:cTn>
                              </p:par>
                              <p:par>
                                <p:cTn id="76" presetID="10" presetClass="entr" presetSubtype="0" fill="hold" nodeType="withEffect">
                                  <p:stCondLst>
                                    <p:cond delay="0"/>
                                  </p:stCondLst>
                                  <p:childTnLst>
                                    <p:set>
                                      <p:cBhvr>
                                        <p:cTn id="77" dur="1" fill="hold">
                                          <p:stCondLst>
                                            <p:cond delay="0"/>
                                          </p:stCondLst>
                                        </p:cTn>
                                        <p:tgtEl>
                                          <p:spTgt spid="120"/>
                                        </p:tgtEl>
                                        <p:attrNameLst>
                                          <p:attrName>style.visibility</p:attrName>
                                        </p:attrNameLst>
                                      </p:cBhvr>
                                      <p:to>
                                        <p:strVal val="visible"/>
                                      </p:to>
                                    </p:set>
                                    <p:animEffect transition="in" filter="fade">
                                      <p:cBhvr>
                                        <p:cTn id="78" dur="500"/>
                                        <p:tgtEl>
                                          <p:spTgt spid="120"/>
                                        </p:tgtEl>
                                      </p:cBhvr>
                                    </p:animEffect>
                                  </p:childTnLst>
                                </p:cTn>
                              </p:par>
                              <p:par>
                                <p:cTn id="79" presetID="10" presetClass="entr" presetSubtype="0" fill="hold" nodeType="withEffect">
                                  <p:stCondLst>
                                    <p:cond delay="0"/>
                                  </p:stCondLst>
                                  <p:childTnLst>
                                    <p:set>
                                      <p:cBhvr>
                                        <p:cTn id="80" dur="1" fill="hold">
                                          <p:stCondLst>
                                            <p:cond delay="0"/>
                                          </p:stCondLst>
                                        </p:cTn>
                                        <p:tgtEl>
                                          <p:spTgt spid="124"/>
                                        </p:tgtEl>
                                        <p:attrNameLst>
                                          <p:attrName>style.visibility</p:attrName>
                                        </p:attrNameLst>
                                      </p:cBhvr>
                                      <p:to>
                                        <p:strVal val="visible"/>
                                      </p:to>
                                    </p:set>
                                    <p:animEffect transition="in" filter="fade">
                                      <p:cBhvr>
                                        <p:cTn id="81" dur="500"/>
                                        <p:tgtEl>
                                          <p:spTgt spid="124"/>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117"/>
                                        </p:tgtEl>
                                        <p:attrNameLst>
                                          <p:attrName>style.visibility</p:attrName>
                                        </p:attrNameLst>
                                      </p:cBhvr>
                                      <p:to>
                                        <p:strVal val="visible"/>
                                      </p:to>
                                    </p:set>
                                    <p:animEffect transition="in" filter="fade">
                                      <p:cBhvr>
                                        <p:cTn id="84" dur="500"/>
                                        <p:tgtEl>
                                          <p:spTgt spid="117"/>
                                        </p:tgtEl>
                                      </p:cBhvr>
                                    </p:animEffect>
                                  </p:childTnLst>
                                </p:cTn>
                              </p:par>
                              <p:par>
                                <p:cTn id="85" presetID="10" presetClass="entr" presetSubtype="0" fill="hold" nodeType="withEffect">
                                  <p:stCondLst>
                                    <p:cond delay="0"/>
                                  </p:stCondLst>
                                  <p:childTnLst>
                                    <p:set>
                                      <p:cBhvr>
                                        <p:cTn id="86" dur="1" fill="hold">
                                          <p:stCondLst>
                                            <p:cond delay="0"/>
                                          </p:stCondLst>
                                        </p:cTn>
                                        <p:tgtEl>
                                          <p:spTgt spid="126"/>
                                        </p:tgtEl>
                                        <p:attrNameLst>
                                          <p:attrName>style.visibility</p:attrName>
                                        </p:attrNameLst>
                                      </p:cBhvr>
                                      <p:to>
                                        <p:strVal val="visible"/>
                                      </p:to>
                                    </p:set>
                                    <p:animEffect transition="in" filter="fade">
                                      <p:cBhvr>
                                        <p:cTn id="87" dur="500"/>
                                        <p:tgtEl>
                                          <p:spTgt spid="126"/>
                                        </p:tgtEl>
                                      </p:cBhvr>
                                    </p:animEffect>
                                  </p:childTnLst>
                                </p:cTn>
                              </p:par>
                              <p:par>
                                <p:cTn id="88" presetID="9" presetClass="emph" presetSubtype="0" nodeType="withEffect">
                                  <p:stCondLst>
                                    <p:cond delay="0"/>
                                  </p:stCondLst>
                                  <p:childTnLst>
                                    <p:set>
                                      <p:cBhvr rctx="PPT">
                                        <p:cTn id="89" dur="indefinite"/>
                                        <p:tgtEl>
                                          <p:spTgt spid="3"/>
                                        </p:tgtEl>
                                        <p:attrNameLst>
                                          <p:attrName>style.opacity</p:attrName>
                                        </p:attrNameLst>
                                      </p:cBhvr>
                                      <p:to>
                                        <p:strVal val="1"/>
                                      </p:to>
                                    </p:set>
                                    <p:animEffect filter="image" prLst="opacity: 1">
                                      <p:cBhvr rctx="IE">
                                        <p:cTn id="90" dur="indefinite"/>
                                        <p:tgtEl>
                                          <p:spTgt spid="3"/>
                                        </p:tgtEl>
                                      </p:cBhvr>
                                    </p:animEffect>
                                  </p:childTnLst>
                                </p:cTn>
                              </p:par>
                              <p:par>
                                <p:cTn id="91" presetID="9" presetClass="emph" presetSubtype="0" nodeType="withEffect">
                                  <p:stCondLst>
                                    <p:cond delay="0"/>
                                  </p:stCondLst>
                                  <p:childTnLst>
                                    <p:set>
                                      <p:cBhvr rctx="PPT">
                                        <p:cTn id="92" dur="indefinite"/>
                                        <p:tgtEl>
                                          <p:spTgt spid="45"/>
                                        </p:tgtEl>
                                        <p:attrNameLst>
                                          <p:attrName>style.opacity</p:attrName>
                                        </p:attrNameLst>
                                      </p:cBhvr>
                                      <p:to>
                                        <p:strVal val="1"/>
                                      </p:to>
                                    </p:set>
                                    <p:animEffect filter="image" prLst="opacity: 1">
                                      <p:cBhvr rctx="IE">
                                        <p:cTn id="93" dur="indefinite"/>
                                        <p:tgtEl>
                                          <p:spTgt spid="45"/>
                                        </p:tgtEl>
                                      </p:cBhvr>
                                    </p:animEffect>
                                  </p:childTnLst>
                                </p:cTn>
                              </p:par>
                              <p:par>
                                <p:cTn id="94" presetID="9" presetClass="emph" presetSubtype="0" nodeType="withEffect">
                                  <p:stCondLst>
                                    <p:cond delay="0"/>
                                  </p:stCondLst>
                                  <p:childTnLst>
                                    <p:set>
                                      <p:cBhvr rctx="PPT">
                                        <p:cTn id="95" dur="indefinite"/>
                                        <p:tgtEl>
                                          <p:spTgt spid="99"/>
                                        </p:tgtEl>
                                        <p:attrNameLst>
                                          <p:attrName>style.opacity</p:attrName>
                                        </p:attrNameLst>
                                      </p:cBhvr>
                                      <p:to>
                                        <p:strVal val="1"/>
                                      </p:to>
                                    </p:set>
                                    <p:animEffect filter="image" prLst="opacity: 1">
                                      <p:cBhvr rctx="IE">
                                        <p:cTn id="96" dur="indefinite"/>
                                        <p:tgtEl>
                                          <p:spTgt spid="99"/>
                                        </p:tgtEl>
                                      </p:cBhvr>
                                    </p:animEffect>
                                  </p:childTnLst>
                                </p:cTn>
                              </p:par>
                              <p:par>
                                <p:cTn id="97" presetID="9" presetClass="emph" presetSubtype="0" nodeType="withEffect">
                                  <p:stCondLst>
                                    <p:cond delay="0"/>
                                  </p:stCondLst>
                                  <p:childTnLst>
                                    <p:set>
                                      <p:cBhvr rctx="PPT">
                                        <p:cTn id="98" dur="indefinite"/>
                                        <p:tgtEl>
                                          <p:spTgt spid="100"/>
                                        </p:tgtEl>
                                        <p:attrNameLst>
                                          <p:attrName>style.opacity</p:attrName>
                                        </p:attrNameLst>
                                      </p:cBhvr>
                                      <p:to>
                                        <p:strVal val="1"/>
                                      </p:to>
                                    </p:set>
                                    <p:animEffect filter="image" prLst="opacity: 1">
                                      <p:cBhvr rctx="IE">
                                        <p:cTn id="99" dur="indefinite"/>
                                        <p:tgtEl>
                                          <p:spTgt spid="100"/>
                                        </p:tgtEl>
                                      </p:cBhvr>
                                    </p:animEffect>
                                  </p:childTnLst>
                                </p:cTn>
                              </p:par>
                              <p:par>
                                <p:cTn id="100" presetID="9" presetClass="emph" presetSubtype="0" nodeType="withEffect">
                                  <p:stCondLst>
                                    <p:cond delay="0"/>
                                  </p:stCondLst>
                                  <p:childTnLst>
                                    <p:set>
                                      <p:cBhvr rctx="PPT">
                                        <p:cTn id="101" dur="indefinite"/>
                                        <p:tgtEl>
                                          <p:spTgt spid="102"/>
                                        </p:tgtEl>
                                        <p:attrNameLst>
                                          <p:attrName>style.opacity</p:attrName>
                                        </p:attrNameLst>
                                      </p:cBhvr>
                                      <p:to>
                                        <p:strVal val="1"/>
                                      </p:to>
                                    </p:set>
                                    <p:animEffect filter="image" prLst="opacity: 1">
                                      <p:cBhvr rctx="IE">
                                        <p:cTn id="102" dur="indefinite"/>
                                        <p:tgtEl>
                                          <p:spTgt spid="102"/>
                                        </p:tgtEl>
                                      </p:cBhvr>
                                    </p:animEffect>
                                  </p:childTnLst>
                                </p:cTn>
                              </p:par>
                              <p:par>
                                <p:cTn id="103" presetID="9" presetClass="emph" presetSubtype="0" nodeType="withEffect">
                                  <p:stCondLst>
                                    <p:cond delay="0"/>
                                  </p:stCondLst>
                                  <p:childTnLst>
                                    <p:set>
                                      <p:cBhvr rctx="PPT">
                                        <p:cTn id="104" dur="indefinite"/>
                                        <p:tgtEl>
                                          <p:spTgt spid="104"/>
                                        </p:tgtEl>
                                        <p:attrNameLst>
                                          <p:attrName>style.opacity</p:attrName>
                                        </p:attrNameLst>
                                      </p:cBhvr>
                                      <p:to>
                                        <p:strVal val="1"/>
                                      </p:to>
                                    </p:set>
                                    <p:animEffect filter="image" prLst="opacity: 1">
                                      <p:cBhvr rctx="IE">
                                        <p:cTn id="105" dur="indefinite"/>
                                        <p:tgtEl>
                                          <p:spTgt spid="104"/>
                                        </p:tgtEl>
                                      </p:cBhvr>
                                    </p:animEffect>
                                  </p:childTnLst>
                                </p:cTn>
                              </p:par>
                              <p:par>
                                <p:cTn id="106" presetID="9" presetClass="emph" presetSubtype="0" grpId="3" nodeType="withEffect">
                                  <p:stCondLst>
                                    <p:cond delay="0"/>
                                  </p:stCondLst>
                                  <p:childTnLst>
                                    <p:set>
                                      <p:cBhvr rctx="PPT">
                                        <p:cTn id="107" dur="indefinite"/>
                                        <p:tgtEl>
                                          <p:spTgt spid="107"/>
                                        </p:tgtEl>
                                        <p:attrNameLst>
                                          <p:attrName>style.opacity</p:attrName>
                                        </p:attrNameLst>
                                      </p:cBhvr>
                                      <p:to>
                                        <p:strVal val="1"/>
                                      </p:to>
                                    </p:set>
                                    <p:animEffect filter="image" prLst="opacity: 1">
                                      <p:cBhvr rctx="IE">
                                        <p:cTn id="108" dur="indefinite"/>
                                        <p:tgtEl>
                                          <p:spTgt spid="107"/>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63"/>
                                        </p:tgtEl>
                                        <p:attrNameLst>
                                          <p:attrName>style.visibility</p:attrName>
                                        </p:attrNameLst>
                                      </p:cBhvr>
                                      <p:to>
                                        <p:strVal val="visible"/>
                                      </p:to>
                                    </p:set>
                                    <p:animEffect transition="in" filter="fade">
                                      <p:cBhvr>
                                        <p:cTn id="111" dur="500"/>
                                        <p:tgtEl>
                                          <p:spTgt spid="63"/>
                                        </p:tgtEl>
                                      </p:cBhvr>
                                    </p:animEffect>
                                  </p:childTnLst>
                                </p:cTn>
                              </p:par>
                            </p:childTnLst>
                          </p:cTn>
                        </p:par>
                      </p:childTnLst>
                    </p:cTn>
                  </p:par>
                  <p:par>
                    <p:cTn id="112" fill="hold">
                      <p:stCondLst>
                        <p:cond delay="indefinite"/>
                      </p:stCondLst>
                      <p:childTnLst>
                        <p:par>
                          <p:cTn id="113" fill="hold">
                            <p:stCondLst>
                              <p:cond delay="0"/>
                            </p:stCondLst>
                            <p:childTnLst>
                              <p:par>
                                <p:cTn id="114" presetID="42" presetClass="path" presetSubtype="0" accel="50000" decel="50000" fill="hold" nodeType="clickEffect">
                                  <p:stCondLst>
                                    <p:cond delay="0"/>
                                  </p:stCondLst>
                                  <p:childTnLst>
                                    <p:animMotion origin="layout" path="M 3.05556E-6 -7.40741E-7 L 3.05556E-6 0.06759 " pathEditMode="relative" rAng="0" ptsTypes="AA">
                                      <p:cBhvr>
                                        <p:cTn id="115" dur="2000" fill="hold"/>
                                        <p:tgtEl>
                                          <p:spTgt spid="45"/>
                                        </p:tgtEl>
                                        <p:attrNameLst>
                                          <p:attrName>ppt_x</p:attrName>
                                          <p:attrName>ppt_y</p:attrName>
                                        </p:attrNameLst>
                                      </p:cBhvr>
                                      <p:rCtr x="0" y="34"/>
                                    </p:animMotion>
                                  </p:childTnLst>
                                </p:cTn>
                              </p:par>
                              <p:par>
                                <p:cTn id="116" presetID="64" presetClass="path" presetSubtype="0" accel="50000" decel="50000" fill="hold" nodeType="withEffect">
                                  <p:stCondLst>
                                    <p:cond delay="0"/>
                                  </p:stCondLst>
                                  <p:childTnLst>
                                    <p:animMotion origin="layout" path="M 3.05556E-6 3.33333E-6 L 3.05556E-6 -0.06598 " pathEditMode="relative" rAng="0" ptsTypes="AA">
                                      <p:cBhvr>
                                        <p:cTn id="117" dur="2000" fill="hold"/>
                                        <p:tgtEl>
                                          <p:spTgt spid="3"/>
                                        </p:tgtEl>
                                        <p:attrNameLst>
                                          <p:attrName>ppt_x</p:attrName>
                                          <p:attrName>ppt_y</p:attrName>
                                        </p:attrNameLst>
                                      </p:cBhvr>
                                      <p:rCtr x="0" y="-33"/>
                                    </p:animMotion>
                                  </p:childTnLst>
                                </p:cTn>
                              </p:par>
                              <p:par>
                                <p:cTn id="118" presetID="9" presetClass="emph" presetSubtype="0" grpId="0" nodeType="withEffect">
                                  <p:stCondLst>
                                    <p:cond delay="0"/>
                                  </p:stCondLst>
                                  <p:childTnLst>
                                    <p:set>
                                      <p:cBhvr rctx="PPT">
                                        <p:cTn id="119" dur="indefinite"/>
                                        <p:tgtEl>
                                          <p:spTgt spid="107"/>
                                        </p:tgtEl>
                                        <p:attrNameLst>
                                          <p:attrName>style.opacity</p:attrName>
                                        </p:attrNameLst>
                                      </p:cBhvr>
                                      <p:to>
                                        <p:strVal val="0.5"/>
                                      </p:to>
                                    </p:set>
                                    <p:animEffect filter="image" prLst="opacity: 0.5">
                                      <p:cBhvr rctx="IE">
                                        <p:cTn id="120" dur="indefinite"/>
                                        <p:tgtEl>
                                          <p:spTgt spid="107"/>
                                        </p:tgtEl>
                                      </p:cBhvr>
                                    </p:animEffect>
                                  </p:childTnLst>
                                </p:cTn>
                              </p:par>
                              <p:par>
                                <p:cTn id="121" presetID="9" presetClass="emph" presetSubtype="0" grpId="1" nodeType="withEffect">
                                  <p:stCondLst>
                                    <p:cond delay="0"/>
                                  </p:stCondLst>
                                  <p:childTnLst>
                                    <p:set>
                                      <p:cBhvr rctx="PPT">
                                        <p:cTn id="122" dur="indefinite"/>
                                        <p:tgtEl>
                                          <p:spTgt spid="107"/>
                                        </p:tgtEl>
                                        <p:attrNameLst>
                                          <p:attrName>style.opacity</p:attrName>
                                        </p:attrNameLst>
                                      </p:cBhvr>
                                      <p:to>
                                        <p:strVal val="1"/>
                                      </p:to>
                                    </p:set>
                                    <p:animEffect filter="image" prLst="opacity: 1">
                                      <p:cBhvr rctx="IE">
                                        <p:cTn id="123" dur="indefinite"/>
                                        <p:tgtEl>
                                          <p:spTgt spid="107"/>
                                        </p:tgtEl>
                                      </p:cBhvr>
                                    </p:animEffect>
                                  </p:childTnLst>
                                </p:cTn>
                              </p:par>
                              <p:par>
                                <p:cTn id="124" presetID="9" presetClass="emph" presetSubtype="0" grpId="1" nodeType="withEffect">
                                  <p:stCondLst>
                                    <p:cond delay="0"/>
                                  </p:stCondLst>
                                  <p:childTnLst>
                                    <p:set>
                                      <p:cBhvr rctx="PPT">
                                        <p:cTn id="125" dur="indefinite"/>
                                        <p:tgtEl>
                                          <p:spTgt spid="156"/>
                                        </p:tgtEl>
                                        <p:attrNameLst>
                                          <p:attrName>style.opacity</p:attrName>
                                        </p:attrNameLst>
                                      </p:cBhvr>
                                      <p:to>
                                        <p:strVal val="1"/>
                                      </p:to>
                                    </p:set>
                                    <p:animEffect filter="image" prLst="opacity: 1">
                                      <p:cBhvr rctx="IE">
                                        <p:cTn id="126" dur="indefinite"/>
                                        <p:tgtEl>
                                          <p:spTgt spid="156"/>
                                        </p:tgtEl>
                                      </p:cBhvr>
                                    </p:animEffec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9" presetClass="emph" presetSubtype="0" nodeType="clickEffect">
                                  <p:stCondLst>
                                    <p:cond delay="0"/>
                                  </p:stCondLst>
                                  <p:childTnLst>
                                    <p:set>
                                      <p:cBhvr rctx="PPT">
                                        <p:cTn id="130" dur="indefinite"/>
                                        <p:tgtEl>
                                          <p:spTgt spid="2061"/>
                                        </p:tgtEl>
                                        <p:attrNameLst>
                                          <p:attrName>style.opacity</p:attrName>
                                        </p:attrNameLst>
                                      </p:cBhvr>
                                      <p:to>
                                        <p:strVal val="1"/>
                                      </p:to>
                                    </p:set>
                                    <p:animEffect filter="image" prLst="opacity: 1">
                                      <p:cBhvr rctx="IE">
                                        <p:cTn id="131" dur="indefinite"/>
                                        <p:tgtEl>
                                          <p:spTgt spid="2061"/>
                                        </p:tgtEl>
                                      </p:cBhvr>
                                    </p:animEffect>
                                  </p:childTnLst>
                                </p:cTn>
                              </p:par>
                              <p:par>
                                <p:cTn id="132" presetID="9" presetClass="emph" presetSubtype="0" nodeType="withEffect">
                                  <p:stCondLst>
                                    <p:cond delay="0"/>
                                  </p:stCondLst>
                                  <p:childTnLst>
                                    <p:set>
                                      <p:cBhvr rctx="PPT">
                                        <p:cTn id="133" dur="indefinite"/>
                                        <p:tgtEl>
                                          <p:spTgt spid="129"/>
                                        </p:tgtEl>
                                        <p:attrNameLst>
                                          <p:attrName>style.opacity</p:attrName>
                                        </p:attrNameLst>
                                      </p:cBhvr>
                                      <p:to>
                                        <p:strVal val="1"/>
                                      </p:to>
                                    </p:set>
                                    <p:animEffect filter="image" prLst="opacity: 1">
                                      <p:cBhvr rctx="IE">
                                        <p:cTn id="134" dur="indefinite"/>
                                        <p:tgtEl>
                                          <p:spTgt spid="129"/>
                                        </p:tgtEl>
                                      </p:cBhvr>
                                    </p:animEffect>
                                  </p:childTnLst>
                                </p:cTn>
                              </p:par>
                              <p:par>
                                <p:cTn id="135" presetID="9" presetClass="emph" presetSubtype="0" nodeType="withEffect">
                                  <p:stCondLst>
                                    <p:cond delay="0"/>
                                  </p:stCondLst>
                                  <p:childTnLst>
                                    <p:set>
                                      <p:cBhvr rctx="PPT">
                                        <p:cTn id="136" dur="indefinite"/>
                                        <p:tgtEl>
                                          <p:spTgt spid="148"/>
                                        </p:tgtEl>
                                        <p:attrNameLst>
                                          <p:attrName>style.opacity</p:attrName>
                                        </p:attrNameLst>
                                      </p:cBhvr>
                                      <p:to>
                                        <p:strVal val="1"/>
                                      </p:to>
                                    </p:set>
                                    <p:animEffect filter="image" prLst="opacity: 1">
                                      <p:cBhvr rctx="IE">
                                        <p:cTn id="137" dur="indefinite"/>
                                        <p:tgtEl>
                                          <p:spTgt spid="148"/>
                                        </p:tgtEl>
                                      </p:cBhvr>
                                    </p:animEffect>
                                  </p:childTnLst>
                                </p:cTn>
                              </p:par>
                              <p:par>
                                <p:cTn id="138" presetID="9" presetClass="emph" presetSubtype="0" nodeType="withEffect">
                                  <p:stCondLst>
                                    <p:cond delay="0"/>
                                  </p:stCondLst>
                                  <p:childTnLst>
                                    <p:set>
                                      <p:cBhvr rctx="PPT">
                                        <p:cTn id="139" dur="indefinite"/>
                                        <p:tgtEl>
                                          <p:spTgt spid="149"/>
                                        </p:tgtEl>
                                        <p:attrNameLst>
                                          <p:attrName>style.opacity</p:attrName>
                                        </p:attrNameLst>
                                      </p:cBhvr>
                                      <p:to>
                                        <p:strVal val="1"/>
                                      </p:to>
                                    </p:set>
                                    <p:animEffect filter="image" prLst="opacity: 1">
                                      <p:cBhvr rctx="IE">
                                        <p:cTn id="140" dur="indefinite"/>
                                        <p:tgtEl>
                                          <p:spTgt spid="149"/>
                                        </p:tgtEl>
                                      </p:cBhvr>
                                    </p:animEffect>
                                  </p:childTnLst>
                                </p:cTn>
                              </p:par>
                              <p:par>
                                <p:cTn id="141" presetID="9" presetClass="emph" presetSubtype="0" nodeType="withEffect">
                                  <p:stCondLst>
                                    <p:cond delay="0"/>
                                  </p:stCondLst>
                                  <p:childTnLst>
                                    <p:set>
                                      <p:cBhvr rctx="PPT">
                                        <p:cTn id="142" dur="indefinite"/>
                                        <p:tgtEl>
                                          <p:spTgt spid="150"/>
                                        </p:tgtEl>
                                        <p:attrNameLst>
                                          <p:attrName>style.opacity</p:attrName>
                                        </p:attrNameLst>
                                      </p:cBhvr>
                                      <p:to>
                                        <p:strVal val="1"/>
                                      </p:to>
                                    </p:set>
                                    <p:animEffect filter="image" prLst="opacity: 1">
                                      <p:cBhvr rctx="IE">
                                        <p:cTn id="143" dur="indefinite"/>
                                        <p:tgtEl>
                                          <p:spTgt spid="150"/>
                                        </p:tgtEl>
                                      </p:cBhvr>
                                    </p:animEffect>
                                  </p:childTnLst>
                                </p:cTn>
                              </p:par>
                              <p:par>
                                <p:cTn id="144" presetID="9" presetClass="emph" presetSubtype="0" nodeType="withEffect">
                                  <p:stCondLst>
                                    <p:cond delay="0"/>
                                  </p:stCondLst>
                                  <p:childTnLst>
                                    <p:set>
                                      <p:cBhvr rctx="PPT">
                                        <p:cTn id="145" dur="indefinite"/>
                                        <p:tgtEl>
                                          <p:spTgt spid="151"/>
                                        </p:tgtEl>
                                        <p:attrNameLst>
                                          <p:attrName>style.opacity</p:attrName>
                                        </p:attrNameLst>
                                      </p:cBhvr>
                                      <p:to>
                                        <p:strVal val="1"/>
                                      </p:to>
                                    </p:set>
                                    <p:animEffect filter="image" prLst="opacity: 1">
                                      <p:cBhvr rctx="IE">
                                        <p:cTn id="146" dur="indefinite"/>
                                        <p:tgtEl>
                                          <p:spTgt spid="151"/>
                                        </p:tgtEl>
                                      </p:cBhvr>
                                    </p:animEffect>
                                  </p:childTnLst>
                                </p:cTn>
                              </p:par>
                              <p:par>
                                <p:cTn id="147" presetID="9" presetClass="emph" presetSubtype="0" grpId="1" nodeType="withEffect">
                                  <p:stCondLst>
                                    <p:cond delay="0"/>
                                  </p:stCondLst>
                                  <p:childTnLst>
                                    <p:set>
                                      <p:cBhvr rctx="PPT">
                                        <p:cTn id="148" dur="indefinite"/>
                                        <p:tgtEl>
                                          <p:spTgt spid="152"/>
                                        </p:tgtEl>
                                        <p:attrNameLst>
                                          <p:attrName>style.opacity</p:attrName>
                                        </p:attrNameLst>
                                      </p:cBhvr>
                                      <p:to>
                                        <p:strVal val="1"/>
                                      </p:to>
                                    </p:set>
                                    <p:animEffect filter="image" prLst="opacity: 1">
                                      <p:cBhvr rctx="IE">
                                        <p:cTn id="149" dur="indefinite"/>
                                        <p:tgtEl>
                                          <p:spTgt spid="152"/>
                                        </p:tgtEl>
                                      </p:cBhvr>
                                    </p:animEffect>
                                  </p:childTnLst>
                                </p:cTn>
                              </p:par>
                              <p:par>
                                <p:cTn id="150" presetID="9" presetClass="emph" presetSubtype="0" grpId="1" nodeType="withEffect">
                                  <p:stCondLst>
                                    <p:cond delay="0"/>
                                  </p:stCondLst>
                                  <p:childTnLst>
                                    <p:set>
                                      <p:cBhvr rctx="PPT">
                                        <p:cTn id="151" dur="indefinite"/>
                                        <p:tgtEl>
                                          <p:spTgt spid="117"/>
                                        </p:tgtEl>
                                        <p:attrNameLst>
                                          <p:attrName>style.opacity</p:attrName>
                                        </p:attrNameLst>
                                      </p:cBhvr>
                                      <p:to>
                                        <p:strVal val="0.5"/>
                                      </p:to>
                                    </p:set>
                                    <p:animEffect filter="image" prLst="opacity: 0.5">
                                      <p:cBhvr rctx="IE">
                                        <p:cTn id="152" dur="indefinite"/>
                                        <p:tgtEl>
                                          <p:spTgt spid="117"/>
                                        </p:tgtEl>
                                      </p:cBhvr>
                                    </p:animEffect>
                                  </p:childTnLst>
                                </p:cTn>
                              </p:par>
                              <p:par>
                                <p:cTn id="153" presetID="9" presetClass="emph" presetSubtype="0" nodeType="withEffect">
                                  <p:stCondLst>
                                    <p:cond delay="0"/>
                                  </p:stCondLst>
                                  <p:childTnLst>
                                    <p:set>
                                      <p:cBhvr rctx="PPT">
                                        <p:cTn id="154" dur="indefinite"/>
                                        <p:tgtEl>
                                          <p:spTgt spid="3"/>
                                        </p:tgtEl>
                                        <p:attrNameLst>
                                          <p:attrName>style.opacity</p:attrName>
                                        </p:attrNameLst>
                                      </p:cBhvr>
                                      <p:to>
                                        <p:strVal val="0.5"/>
                                      </p:to>
                                    </p:set>
                                    <p:animEffect filter="image" prLst="opacity: 0.5">
                                      <p:cBhvr rctx="IE">
                                        <p:cTn id="155" dur="indefinite"/>
                                        <p:tgtEl>
                                          <p:spTgt spid="3"/>
                                        </p:tgtEl>
                                      </p:cBhvr>
                                    </p:animEffect>
                                  </p:childTnLst>
                                </p:cTn>
                              </p:par>
                              <p:par>
                                <p:cTn id="156" presetID="9" presetClass="emph" presetSubtype="0" nodeType="withEffect">
                                  <p:stCondLst>
                                    <p:cond delay="0"/>
                                  </p:stCondLst>
                                  <p:childTnLst>
                                    <p:set>
                                      <p:cBhvr rctx="PPT">
                                        <p:cTn id="157" dur="indefinite"/>
                                        <p:tgtEl>
                                          <p:spTgt spid="45"/>
                                        </p:tgtEl>
                                        <p:attrNameLst>
                                          <p:attrName>style.opacity</p:attrName>
                                        </p:attrNameLst>
                                      </p:cBhvr>
                                      <p:to>
                                        <p:strVal val="0.5"/>
                                      </p:to>
                                    </p:set>
                                    <p:animEffect filter="image" prLst="opacity: 0.5">
                                      <p:cBhvr rctx="IE">
                                        <p:cTn id="158" dur="indefinite"/>
                                        <p:tgtEl>
                                          <p:spTgt spid="45"/>
                                        </p:tgtEl>
                                      </p:cBhvr>
                                    </p:animEffect>
                                  </p:childTnLst>
                                </p:cTn>
                              </p:par>
                              <p:par>
                                <p:cTn id="159" presetID="9" presetClass="emph" presetSubtype="0" nodeType="withEffect">
                                  <p:stCondLst>
                                    <p:cond delay="0"/>
                                  </p:stCondLst>
                                  <p:childTnLst>
                                    <p:set>
                                      <p:cBhvr rctx="PPT">
                                        <p:cTn id="160" dur="indefinite"/>
                                        <p:tgtEl>
                                          <p:spTgt spid="99"/>
                                        </p:tgtEl>
                                        <p:attrNameLst>
                                          <p:attrName>style.opacity</p:attrName>
                                        </p:attrNameLst>
                                      </p:cBhvr>
                                      <p:to>
                                        <p:strVal val="0.5"/>
                                      </p:to>
                                    </p:set>
                                    <p:animEffect filter="image" prLst="opacity: 0.5">
                                      <p:cBhvr rctx="IE">
                                        <p:cTn id="161" dur="indefinite"/>
                                        <p:tgtEl>
                                          <p:spTgt spid="99"/>
                                        </p:tgtEl>
                                      </p:cBhvr>
                                    </p:animEffect>
                                  </p:childTnLst>
                                </p:cTn>
                              </p:par>
                              <p:par>
                                <p:cTn id="162" presetID="9" presetClass="emph" presetSubtype="0" nodeType="withEffect">
                                  <p:stCondLst>
                                    <p:cond delay="0"/>
                                  </p:stCondLst>
                                  <p:childTnLst>
                                    <p:set>
                                      <p:cBhvr rctx="PPT">
                                        <p:cTn id="163" dur="indefinite"/>
                                        <p:tgtEl>
                                          <p:spTgt spid="100"/>
                                        </p:tgtEl>
                                        <p:attrNameLst>
                                          <p:attrName>style.opacity</p:attrName>
                                        </p:attrNameLst>
                                      </p:cBhvr>
                                      <p:to>
                                        <p:strVal val="0.5"/>
                                      </p:to>
                                    </p:set>
                                    <p:animEffect filter="image" prLst="opacity: 0.5">
                                      <p:cBhvr rctx="IE">
                                        <p:cTn id="164" dur="indefinite"/>
                                        <p:tgtEl>
                                          <p:spTgt spid="100"/>
                                        </p:tgtEl>
                                      </p:cBhvr>
                                    </p:animEffect>
                                  </p:childTnLst>
                                </p:cTn>
                              </p:par>
                              <p:par>
                                <p:cTn id="165" presetID="9" presetClass="emph" presetSubtype="0" nodeType="withEffect">
                                  <p:stCondLst>
                                    <p:cond delay="0"/>
                                  </p:stCondLst>
                                  <p:childTnLst>
                                    <p:set>
                                      <p:cBhvr rctx="PPT">
                                        <p:cTn id="166" dur="indefinite"/>
                                        <p:tgtEl>
                                          <p:spTgt spid="102"/>
                                        </p:tgtEl>
                                        <p:attrNameLst>
                                          <p:attrName>style.opacity</p:attrName>
                                        </p:attrNameLst>
                                      </p:cBhvr>
                                      <p:to>
                                        <p:strVal val="0.5"/>
                                      </p:to>
                                    </p:set>
                                    <p:animEffect filter="image" prLst="opacity: 0.5">
                                      <p:cBhvr rctx="IE">
                                        <p:cTn id="167" dur="indefinite"/>
                                        <p:tgtEl>
                                          <p:spTgt spid="102"/>
                                        </p:tgtEl>
                                      </p:cBhvr>
                                    </p:animEffect>
                                  </p:childTnLst>
                                </p:cTn>
                              </p:par>
                              <p:par>
                                <p:cTn id="168" presetID="9" presetClass="emph" presetSubtype="0" nodeType="withEffect">
                                  <p:stCondLst>
                                    <p:cond delay="0"/>
                                  </p:stCondLst>
                                  <p:childTnLst>
                                    <p:set>
                                      <p:cBhvr rctx="PPT">
                                        <p:cTn id="169" dur="indefinite"/>
                                        <p:tgtEl>
                                          <p:spTgt spid="104"/>
                                        </p:tgtEl>
                                        <p:attrNameLst>
                                          <p:attrName>style.opacity</p:attrName>
                                        </p:attrNameLst>
                                      </p:cBhvr>
                                      <p:to>
                                        <p:strVal val="0.5"/>
                                      </p:to>
                                    </p:set>
                                    <p:animEffect filter="image" prLst="opacity: 0.5">
                                      <p:cBhvr rctx="IE">
                                        <p:cTn id="170" dur="indefinite"/>
                                        <p:tgtEl>
                                          <p:spTgt spid="104"/>
                                        </p:tgtEl>
                                      </p:cBhvr>
                                    </p:animEffect>
                                  </p:childTnLst>
                                </p:cTn>
                              </p:par>
                              <p:par>
                                <p:cTn id="171" presetID="9" presetClass="emph" presetSubtype="0" grpId="4" nodeType="withEffect">
                                  <p:stCondLst>
                                    <p:cond delay="0"/>
                                  </p:stCondLst>
                                  <p:childTnLst>
                                    <p:set>
                                      <p:cBhvr rctx="PPT">
                                        <p:cTn id="172" dur="indefinite"/>
                                        <p:tgtEl>
                                          <p:spTgt spid="107"/>
                                        </p:tgtEl>
                                        <p:attrNameLst>
                                          <p:attrName>style.opacity</p:attrName>
                                        </p:attrNameLst>
                                      </p:cBhvr>
                                      <p:to>
                                        <p:strVal val="0.5"/>
                                      </p:to>
                                    </p:set>
                                    <p:animEffect filter="image" prLst="opacity: 0.5">
                                      <p:cBhvr rctx="IE">
                                        <p:cTn id="173" dur="indefinite"/>
                                        <p:tgtEl>
                                          <p:spTgt spid="107"/>
                                        </p:tgtEl>
                                      </p:cBhvr>
                                    </p:animEffect>
                                  </p:childTnLst>
                                </p:cTn>
                              </p:par>
                            </p:childTnLst>
                          </p:cTn>
                        </p:par>
                      </p:childTnLst>
                    </p:cTn>
                  </p:par>
                  <p:par>
                    <p:cTn id="174" fill="hold">
                      <p:stCondLst>
                        <p:cond delay="indefinite"/>
                      </p:stCondLst>
                      <p:childTnLst>
                        <p:par>
                          <p:cTn id="175" fill="hold">
                            <p:stCondLst>
                              <p:cond delay="0"/>
                            </p:stCondLst>
                            <p:childTnLst>
                              <p:par>
                                <p:cTn id="176" presetID="9" presetClass="emph" presetSubtype="0" nodeType="clickEffect">
                                  <p:stCondLst>
                                    <p:cond delay="0"/>
                                  </p:stCondLst>
                                  <p:childTnLst>
                                    <p:set>
                                      <p:cBhvr rctx="PPT">
                                        <p:cTn id="177" dur="indefinite"/>
                                        <p:tgtEl>
                                          <p:spTgt spid="122"/>
                                        </p:tgtEl>
                                        <p:attrNameLst>
                                          <p:attrName>style.opacity</p:attrName>
                                        </p:attrNameLst>
                                      </p:cBhvr>
                                      <p:to>
                                        <p:strVal val="0.5"/>
                                      </p:to>
                                    </p:set>
                                    <p:animEffect filter="image" prLst="opacity: 0.5">
                                      <p:cBhvr rctx="IE">
                                        <p:cTn id="178" dur="indefinite"/>
                                        <p:tgtEl>
                                          <p:spTgt spid="122"/>
                                        </p:tgtEl>
                                      </p:cBhvr>
                                    </p:animEffect>
                                  </p:childTnLst>
                                </p:cTn>
                              </p:par>
                              <p:par>
                                <p:cTn id="179" presetID="9" presetClass="emph" presetSubtype="0" nodeType="withEffect">
                                  <p:stCondLst>
                                    <p:cond delay="0"/>
                                  </p:stCondLst>
                                  <p:childTnLst>
                                    <p:set>
                                      <p:cBhvr rctx="PPT">
                                        <p:cTn id="180" dur="indefinite"/>
                                        <p:tgtEl>
                                          <p:spTgt spid="120"/>
                                        </p:tgtEl>
                                        <p:attrNameLst>
                                          <p:attrName>style.opacity</p:attrName>
                                        </p:attrNameLst>
                                      </p:cBhvr>
                                      <p:to>
                                        <p:strVal val="0.5"/>
                                      </p:to>
                                    </p:set>
                                    <p:animEffect filter="image" prLst="opacity: 0.5">
                                      <p:cBhvr rctx="IE">
                                        <p:cTn id="181" dur="indefinite"/>
                                        <p:tgtEl>
                                          <p:spTgt spid="120"/>
                                        </p:tgtEl>
                                      </p:cBhvr>
                                    </p:animEffect>
                                  </p:childTnLst>
                                </p:cTn>
                              </p:par>
                              <p:par>
                                <p:cTn id="182" presetID="9" presetClass="emph" presetSubtype="0" nodeType="withEffect">
                                  <p:stCondLst>
                                    <p:cond delay="0"/>
                                  </p:stCondLst>
                                  <p:childTnLst>
                                    <p:set>
                                      <p:cBhvr rctx="PPT">
                                        <p:cTn id="183" dur="indefinite"/>
                                        <p:tgtEl>
                                          <p:spTgt spid="126"/>
                                        </p:tgtEl>
                                        <p:attrNameLst>
                                          <p:attrName>style.opacity</p:attrName>
                                        </p:attrNameLst>
                                      </p:cBhvr>
                                      <p:to>
                                        <p:strVal val="0.5"/>
                                      </p:to>
                                    </p:set>
                                    <p:animEffect filter="image" prLst="opacity: 0.5">
                                      <p:cBhvr rctx="IE">
                                        <p:cTn id="184" dur="indefinite"/>
                                        <p:tgtEl>
                                          <p:spTgt spid="126"/>
                                        </p:tgtEl>
                                      </p:cBhvr>
                                    </p:animEffect>
                                  </p:childTnLst>
                                </p:cTn>
                              </p:par>
                              <p:par>
                                <p:cTn id="185" presetID="9" presetClass="emph" presetSubtype="0" nodeType="withEffect">
                                  <p:stCondLst>
                                    <p:cond delay="0"/>
                                  </p:stCondLst>
                                  <p:childTnLst>
                                    <p:set>
                                      <p:cBhvr rctx="PPT">
                                        <p:cTn id="186" dur="indefinite"/>
                                        <p:tgtEl>
                                          <p:spTgt spid="124"/>
                                        </p:tgtEl>
                                        <p:attrNameLst>
                                          <p:attrName>style.opacity</p:attrName>
                                        </p:attrNameLst>
                                      </p:cBhvr>
                                      <p:to>
                                        <p:strVal val="0.5"/>
                                      </p:to>
                                    </p:set>
                                    <p:animEffect filter="image" prLst="opacity: 0.5">
                                      <p:cBhvr rctx="IE">
                                        <p:cTn id="187" dur="indefinite"/>
                                        <p:tgtEl>
                                          <p:spTgt spid="124"/>
                                        </p:tgtEl>
                                      </p:cBhvr>
                                    </p:animEffect>
                                  </p:childTnLst>
                                </p:cTn>
                              </p:par>
                            </p:childTnLst>
                          </p:cTn>
                        </p:par>
                      </p:childTnLst>
                    </p:cTn>
                  </p:par>
                  <p:par>
                    <p:cTn id="188" fill="hold" nodeType="clickPar">
                      <p:stCondLst>
                        <p:cond delay="indefinite"/>
                      </p:stCondLst>
                      <p:childTnLst>
                        <p:par>
                          <p:cTn id="189" fill="hold" nodeType="withGroup">
                            <p:stCondLst>
                              <p:cond delay="0"/>
                            </p:stCondLst>
                            <p:childTnLst>
                              <p:par>
                                <p:cTn id="190" presetID="9" presetClass="emph" presetSubtype="0" grpId="1" nodeType="clickEffect">
                                  <p:stCondLst>
                                    <p:cond delay="0"/>
                                  </p:stCondLst>
                                  <p:childTnLst>
                                    <p:set>
                                      <p:cBhvr rctx="PPT">
                                        <p:cTn id="191" dur="indefinite"/>
                                        <p:tgtEl>
                                          <p:spTgt spid="157"/>
                                        </p:tgtEl>
                                        <p:attrNameLst>
                                          <p:attrName>style.opacity</p:attrName>
                                        </p:attrNameLst>
                                      </p:cBhvr>
                                      <p:to>
                                        <p:strVal val="1"/>
                                      </p:to>
                                    </p:set>
                                    <p:animEffect filter="image" prLst="opacity: 1">
                                      <p:cBhvr rctx="IE">
                                        <p:cTn id="192" dur="indefinite"/>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P spid="117" grpId="1" animBg="1"/>
      <p:bldP spid="107" grpId="0"/>
      <p:bldP spid="107" grpId="1"/>
      <p:bldP spid="107" grpId="2"/>
      <p:bldP spid="107" grpId="3"/>
      <p:bldP spid="107" grpId="4"/>
      <p:bldP spid="152" grpId="0"/>
      <p:bldP spid="152" grpId="1"/>
      <p:bldP spid="156" grpId="0"/>
      <p:bldP spid="156" grpId="1"/>
      <p:bldP spid="157" grpId="0"/>
      <p:bldP spid="157" grpId="1"/>
      <p:bldP spid="6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zápatí 4"/>
          <p:cNvSpPr>
            <a:spLocks noGrp="1"/>
          </p:cNvSpPr>
          <p:nvPr>
            <p:ph type="ftr" sz="quarter" idx="11"/>
          </p:nvPr>
        </p:nvSpPr>
        <p:spPr/>
        <p:txBody>
          <a:bodyPr/>
          <a:lstStyle/>
          <a:p>
            <a:pPr>
              <a:defRPr/>
            </a:pPr>
            <a:r>
              <a:rPr lang="en-US">
                <a:solidFill>
                  <a:srgbClr val="006600"/>
                </a:solidFill>
              </a:rPr>
              <a:t>Marek Taševský                        FZU seminar: Exclusivity as a road to New Physics</a:t>
            </a:r>
            <a:endParaRPr lang="fr-FR" i="1" dirty="0">
              <a:solidFill>
                <a:srgbClr val="006600"/>
              </a:solidFill>
            </a:endParaRPr>
          </a:p>
        </p:txBody>
      </p:sp>
      <p:pic>
        <p:nvPicPr>
          <p:cNvPr id="2355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28600"/>
            <a:ext cx="8304213" cy="6230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C:\Users\rijssenbeek\Documents\TDR\AFP_DetectorSimulation\figures\protons_lumi100invpb_percm2.pn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5201" t="58452" r="18507" b="5817"/>
          <a:stretch>
            <a:fillRect/>
          </a:stretch>
        </p:blipFill>
        <p:spPr bwMode="auto">
          <a:xfrm>
            <a:off x="4483100" y="2984500"/>
            <a:ext cx="1030288"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6"/>
          <p:cNvSpPr txBox="1"/>
          <p:nvPr/>
        </p:nvSpPr>
        <p:spPr>
          <a:xfrm>
            <a:off x="5638800" y="5410200"/>
            <a:ext cx="3581400" cy="923925"/>
          </a:xfrm>
          <a:prstGeom prst="rect">
            <a:avLst/>
          </a:prstGeom>
          <a:noFill/>
        </p:spPr>
        <p:txBody>
          <a:bodyPr>
            <a:spAutoFit/>
          </a:bodyPr>
          <a:lstStyle/>
          <a:p>
            <a:pPr>
              <a:defRPr/>
            </a:pPr>
            <a:r>
              <a:rPr lang="en-US" sz="1800" dirty="0">
                <a:solidFill>
                  <a:srgbClr val="FFFF00"/>
                </a:solidFill>
                <a:latin typeface="+mj-lt"/>
                <a:cs typeface="Arial" charset="0"/>
              </a:rPr>
              <a:t>Beam view: looking downstream through the beam pipe at a fully inserted Roman pot</a:t>
            </a:r>
          </a:p>
        </p:txBody>
      </p:sp>
      <p:sp>
        <p:nvSpPr>
          <p:cNvPr id="8" name="TextBox 6"/>
          <p:cNvSpPr txBox="1"/>
          <p:nvPr/>
        </p:nvSpPr>
        <p:spPr>
          <a:xfrm>
            <a:off x="2819400" y="381000"/>
            <a:ext cx="5181600" cy="457200"/>
          </a:xfrm>
          <a:prstGeom prst="rect">
            <a:avLst/>
          </a:prstGeom>
          <a:noFill/>
        </p:spPr>
        <p:txBody>
          <a:bodyPr wrap="square">
            <a:spAutoFit/>
            <a:scene3d>
              <a:camera prst="orthographicFront"/>
              <a:lightRig rig="threePt" dir="t"/>
            </a:scene3d>
            <a:sp3d>
              <a:bevelB w="82550" h="38100" prst="coolSlant"/>
            </a:sp3d>
          </a:bodyPr>
          <a:lstStyle/>
          <a:p>
            <a:pPr>
              <a:defRPr/>
            </a:pPr>
            <a:r>
              <a:rPr lang="en-US" sz="2400" dirty="0">
                <a:solidFill>
                  <a:srgbClr val="FF0000"/>
                </a:solidFill>
                <a:effectLst>
                  <a:innerShdw dist="152400" dir="21540000">
                    <a:srgbClr val="FFFF00">
                      <a:alpha val="50000"/>
                    </a:srgbClr>
                  </a:innerShdw>
                  <a:reflection endPos="0" dist="50800" dir="5400000" sy="-100000" algn="bl" rotWithShape="0"/>
                </a:effectLst>
                <a:latin typeface="Arial Black" panose="020B0A04020102020204" pitchFamily="34" charset="0"/>
                <a:cs typeface="Arial" charset="0"/>
              </a:rPr>
              <a:t>LHC Forward Proton Detector</a:t>
            </a:r>
          </a:p>
        </p:txBody>
      </p:sp>
      <p:pic>
        <p:nvPicPr>
          <p:cNvPr id="11" name="Obrázek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86" y="6374571"/>
            <a:ext cx="2060571" cy="483429"/>
          </a:xfrm>
          <a:prstGeom prst="rect">
            <a:avLst/>
          </a:prstGeom>
        </p:spPr>
      </p:pic>
      <p:sp>
        <p:nvSpPr>
          <p:cNvPr id="2" name="Zástupný symbol pro číslo snímku 1"/>
          <p:cNvSpPr>
            <a:spLocks noGrp="1"/>
          </p:cNvSpPr>
          <p:nvPr>
            <p:ph type="sldNum" sz="quarter" idx="12"/>
          </p:nvPr>
        </p:nvSpPr>
        <p:spPr/>
        <p:txBody>
          <a:bodyPr/>
          <a:lstStyle/>
          <a:p>
            <a:pPr>
              <a:defRPr/>
            </a:pPr>
            <a:fld id="{7F85D29B-CEBA-48ED-BF7C-3DA92537335C}" type="slidenum">
              <a:rPr lang="fr-CH" altLang="en-US" smtClean="0"/>
              <a:pPr>
                <a:defRPr/>
              </a:pPr>
              <a:t>31</a:t>
            </a:fld>
            <a:r>
              <a:rPr lang="fr-CH" altLang="en-US"/>
              <a:t> </a:t>
            </a:r>
            <a:endParaRPr lang="fr-FR" altLang="en-US"/>
          </a:p>
        </p:txBody>
      </p:sp>
    </p:spTree>
    <p:custDataLst>
      <p:tags r:id="rId1"/>
    </p:custDataLst>
    <p:extLst>
      <p:ext uri="{BB962C8B-B14F-4D97-AF65-F5344CB8AC3E}">
        <p14:creationId xmlns:p14="http://schemas.microsoft.com/office/powerpoint/2010/main" val="6008827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28600"/>
            <a:ext cx="8304213" cy="6230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C:\Users\rijssenbeek\Documents\TDR\AFP_DetectorSimulation\figures\protons_lumi100invpb_percm2.pn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5201" t="58452" r="18507" b="5817"/>
          <a:stretch>
            <a:fillRect/>
          </a:stretch>
        </p:blipFill>
        <p:spPr bwMode="auto">
          <a:xfrm>
            <a:off x="4483100" y="2984500"/>
            <a:ext cx="1030288"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6"/>
          <p:cNvSpPr txBox="1"/>
          <p:nvPr/>
        </p:nvSpPr>
        <p:spPr>
          <a:xfrm>
            <a:off x="2819400" y="381000"/>
            <a:ext cx="5181600" cy="457200"/>
          </a:xfrm>
          <a:prstGeom prst="rect">
            <a:avLst/>
          </a:prstGeom>
          <a:noFill/>
        </p:spPr>
        <p:txBody>
          <a:bodyPr wrap="square">
            <a:spAutoFit/>
            <a:scene3d>
              <a:camera prst="orthographicFront"/>
              <a:lightRig rig="threePt" dir="t"/>
            </a:scene3d>
            <a:sp3d>
              <a:bevelB w="82550" h="38100" prst="coolSlant"/>
            </a:sp3d>
          </a:bodyPr>
          <a:lstStyle/>
          <a:p>
            <a:pPr>
              <a:defRPr/>
            </a:pPr>
            <a:r>
              <a:rPr lang="en-US" sz="2400" dirty="0">
                <a:solidFill>
                  <a:srgbClr val="FF0000"/>
                </a:solidFill>
                <a:effectLst>
                  <a:innerShdw dist="152400" dir="21540000">
                    <a:srgbClr val="FFFF00">
                      <a:alpha val="50000"/>
                    </a:srgbClr>
                  </a:innerShdw>
                  <a:reflection endPos="0" dist="50800" dir="5400000" sy="-100000" algn="bl" rotWithShape="0"/>
                </a:effectLst>
                <a:latin typeface="Arial Black" panose="020B0A04020102020204" pitchFamily="34" charset="0"/>
                <a:cs typeface="Arial" charset="0"/>
              </a:rPr>
              <a:t>LHC Forward Proton Detector</a:t>
            </a:r>
          </a:p>
        </p:txBody>
      </p:sp>
      <p:pic>
        <p:nvPicPr>
          <p:cNvPr id="12" name="Obrázek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86" y="6374571"/>
            <a:ext cx="2060571" cy="483429"/>
          </a:xfrm>
          <a:prstGeom prst="rect">
            <a:avLst/>
          </a:prstGeom>
        </p:spPr>
      </p:pic>
      <p:pic>
        <p:nvPicPr>
          <p:cNvPr id="2" name="Obrázek 1"/>
          <p:cNvPicPr>
            <a:picLocks noChangeAspect="1"/>
          </p:cNvPicPr>
          <p:nvPr/>
        </p:nvPicPr>
        <p:blipFill>
          <a:blip r:embed="rId6"/>
          <a:stretch>
            <a:fillRect/>
          </a:stretch>
        </p:blipFill>
        <p:spPr>
          <a:xfrm>
            <a:off x="1492949" y="1295400"/>
            <a:ext cx="7327201" cy="4606267"/>
          </a:xfrm>
          <a:prstGeom prst="rect">
            <a:avLst/>
          </a:prstGeom>
        </p:spPr>
      </p:pic>
      <p:sp>
        <p:nvSpPr>
          <p:cNvPr id="3" name="Zástupný symbol pro číslo snímku 2"/>
          <p:cNvSpPr>
            <a:spLocks noGrp="1"/>
          </p:cNvSpPr>
          <p:nvPr>
            <p:ph type="sldNum" sz="quarter" idx="12"/>
          </p:nvPr>
        </p:nvSpPr>
        <p:spPr/>
        <p:txBody>
          <a:bodyPr/>
          <a:lstStyle/>
          <a:p>
            <a:pPr>
              <a:defRPr/>
            </a:pPr>
            <a:fld id="{7F85D29B-CEBA-48ED-BF7C-3DA92537335C}" type="slidenum">
              <a:rPr lang="fr-CH" altLang="en-US" smtClean="0"/>
              <a:pPr>
                <a:defRPr/>
              </a:pPr>
              <a:t>32</a:t>
            </a:fld>
            <a:r>
              <a:rPr lang="fr-CH" altLang="en-US"/>
              <a:t> </a:t>
            </a:r>
            <a:endParaRPr lang="fr-FR" altLang="en-US"/>
          </a:p>
        </p:txBody>
      </p:sp>
      <p:sp>
        <p:nvSpPr>
          <p:cNvPr id="10" name="Zástupný symbol pro zápatí 3"/>
          <p:cNvSpPr>
            <a:spLocks noGrp="1"/>
          </p:cNvSpPr>
          <p:nvPr>
            <p:ph type="ftr" sz="quarter" idx="11"/>
          </p:nvPr>
        </p:nvSpPr>
        <p:spPr>
          <a:xfrm>
            <a:off x="2514600" y="6519863"/>
            <a:ext cx="7010400" cy="323850"/>
          </a:xfrm>
        </p:spPr>
        <p:txBody>
          <a:bodyPr/>
          <a:lstStyle/>
          <a:p>
            <a:pPr>
              <a:defRPr/>
            </a:pPr>
            <a:r>
              <a:rPr lang="en-US">
                <a:solidFill>
                  <a:schemeClr val="accent1">
                    <a:lumMod val="50000"/>
                  </a:schemeClr>
                </a:solidFill>
              </a:rPr>
              <a:t>Marek Taševský                        FZU seminar: Exclusivity as a road to New Physics</a:t>
            </a:r>
            <a:endParaRPr lang="fr-FR" i="1" dirty="0">
              <a:solidFill>
                <a:schemeClr val="accent1">
                  <a:lumMod val="50000"/>
                </a:schemeClr>
              </a:solidFill>
            </a:endParaRPr>
          </a:p>
        </p:txBody>
      </p:sp>
    </p:spTree>
    <p:custDataLst>
      <p:tags r:id="rId1"/>
    </p:custDataLst>
    <p:extLst>
      <p:ext uri="{BB962C8B-B14F-4D97-AF65-F5344CB8AC3E}">
        <p14:creationId xmlns:p14="http://schemas.microsoft.com/office/powerpoint/2010/main" val="11394121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166A292-3288-F4CE-6B5D-97F32C2EEA0F}"/>
              </a:ext>
            </a:extLst>
          </p:cNvPr>
          <p:cNvSpPr>
            <a:spLocks noGrp="1"/>
          </p:cNvSpPr>
          <p:nvPr>
            <p:ph type="title"/>
          </p:nvPr>
        </p:nvSpPr>
        <p:spPr/>
        <p:txBody>
          <a:bodyPr/>
          <a:lstStyle/>
          <a:p>
            <a:r>
              <a:rPr lang="en-US" dirty="0"/>
              <a:t>Roman Pot technology (AFP)</a:t>
            </a:r>
            <a:endParaRPr lang="cs-CZ" dirty="0"/>
          </a:p>
        </p:txBody>
      </p:sp>
      <p:sp>
        <p:nvSpPr>
          <p:cNvPr id="4" name="Zástupný symbol pro zápatí 3">
            <a:extLst>
              <a:ext uri="{FF2B5EF4-FFF2-40B4-BE49-F238E27FC236}">
                <a16:creationId xmlns:a16="http://schemas.microsoft.com/office/drawing/2014/main" id="{77B3C957-C61D-5C37-CE8A-D23081DF6202}"/>
              </a:ext>
            </a:extLst>
          </p:cNvPr>
          <p:cNvSpPr>
            <a:spLocks noGrp="1"/>
          </p:cNvSpPr>
          <p:nvPr>
            <p:ph type="ftr" sz="quarter" idx="11"/>
          </p:nvPr>
        </p:nvSpPr>
        <p:spPr/>
        <p:txBody>
          <a:bodyPr/>
          <a:lstStyle/>
          <a:p>
            <a:pPr>
              <a:defRPr/>
            </a:pPr>
            <a:r>
              <a:rPr lang="en-US"/>
              <a:t>Marek Taševský                        FZU seminar: Exclusivity as a road to New Physics</a:t>
            </a:r>
            <a:endParaRPr lang="fr-FR" i="1">
              <a:solidFill>
                <a:srgbClr val="006666"/>
              </a:solidFill>
            </a:endParaRPr>
          </a:p>
        </p:txBody>
      </p:sp>
      <p:sp>
        <p:nvSpPr>
          <p:cNvPr id="5" name="Zástupný symbol pro číslo snímku 4">
            <a:extLst>
              <a:ext uri="{FF2B5EF4-FFF2-40B4-BE49-F238E27FC236}">
                <a16:creationId xmlns:a16="http://schemas.microsoft.com/office/drawing/2014/main" id="{0318C760-680D-3508-0DA5-1E3929A62565}"/>
              </a:ext>
            </a:extLst>
          </p:cNvPr>
          <p:cNvSpPr>
            <a:spLocks noGrp="1"/>
          </p:cNvSpPr>
          <p:nvPr>
            <p:ph type="sldNum" sz="quarter" idx="12"/>
          </p:nvPr>
        </p:nvSpPr>
        <p:spPr/>
        <p:txBody>
          <a:bodyPr/>
          <a:lstStyle/>
          <a:p>
            <a:pPr>
              <a:defRPr/>
            </a:pPr>
            <a:fld id="{7F85D29B-CEBA-48ED-BF7C-3DA92537335C}" type="slidenum">
              <a:rPr lang="fr-CH" altLang="en-US" smtClean="0"/>
              <a:pPr>
                <a:defRPr/>
              </a:pPr>
              <a:t>33</a:t>
            </a:fld>
            <a:r>
              <a:rPr lang="fr-CH" altLang="en-US"/>
              <a:t> </a:t>
            </a:r>
            <a:endParaRPr lang="fr-FR" altLang="en-US"/>
          </a:p>
        </p:txBody>
      </p:sp>
      <p:pic>
        <p:nvPicPr>
          <p:cNvPr id="7" name="Obrázek 6">
            <a:extLst>
              <a:ext uri="{FF2B5EF4-FFF2-40B4-BE49-F238E27FC236}">
                <a16:creationId xmlns:a16="http://schemas.microsoft.com/office/drawing/2014/main" id="{B9A605E3-55D5-FFD8-FB4B-AB7154A8719C}"/>
              </a:ext>
            </a:extLst>
          </p:cNvPr>
          <p:cNvPicPr>
            <a:picLocks noChangeAspect="1"/>
          </p:cNvPicPr>
          <p:nvPr/>
        </p:nvPicPr>
        <p:blipFill>
          <a:blip r:embed="rId2"/>
          <a:stretch>
            <a:fillRect/>
          </a:stretch>
        </p:blipFill>
        <p:spPr>
          <a:xfrm>
            <a:off x="990600" y="1600200"/>
            <a:ext cx="3367314" cy="2902857"/>
          </a:xfrm>
          <a:prstGeom prst="rect">
            <a:avLst/>
          </a:prstGeom>
        </p:spPr>
      </p:pic>
    </p:spTree>
    <p:extLst>
      <p:ext uri="{BB962C8B-B14F-4D97-AF65-F5344CB8AC3E}">
        <p14:creationId xmlns:p14="http://schemas.microsoft.com/office/powerpoint/2010/main" val="18527718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D6F87-EC3A-5278-8F7A-CDD8B34774B0}"/>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7C29C3B1-A3AA-E70D-A633-2E74432F97C2}"/>
              </a:ext>
            </a:extLst>
          </p:cNvPr>
          <p:cNvSpPr>
            <a:spLocks noGrp="1"/>
          </p:cNvSpPr>
          <p:nvPr>
            <p:ph type="title"/>
          </p:nvPr>
        </p:nvSpPr>
        <p:spPr/>
        <p:txBody>
          <a:bodyPr/>
          <a:lstStyle/>
          <a:p>
            <a:r>
              <a:rPr lang="en-US" dirty="0"/>
              <a:t>Roman Pot technology (AFP)</a:t>
            </a:r>
            <a:endParaRPr lang="cs-CZ" dirty="0"/>
          </a:p>
        </p:txBody>
      </p:sp>
      <p:sp>
        <p:nvSpPr>
          <p:cNvPr id="4" name="Zástupný symbol pro zápatí 3">
            <a:extLst>
              <a:ext uri="{FF2B5EF4-FFF2-40B4-BE49-F238E27FC236}">
                <a16:creationId xmlns:a16="http://schemas.microsoft.com/office/drawing/2014/main" id="{D1CB67F7-F4A8-1539-0891-ABB256F4A9CA}"/>
              </a:ext>
            </a:extLst>
          </p:cNvPr>
          <p:cNvSpPr>
            <a:spLocks noGrp="1"/>
          </p:cNvSpPr>
          <p:nvPr>
            <p:ph type="ftr" sz="quarter" idx="11"/>
          </p:nvPr>
        </p:nvSpPr>
        <p:spPr/>
        <p:txBody>
          <a:bodyPr/>
          <a:lstStyle/>
          <a:p>
            <a:pPr>
              <a:defRPr/>
            </a:pPr>
            <a:r>
              <a:rPr lang="en-US"/>
              <a:t>Marek Taševský                        FZU seminar: Exclusivity as a road to New Physics</a:t>
            </a:r>
            <a:endParaRPr lang="fr-FR" i="1">
              <a:solidFill>
                <a:srgbClr val="006666"/>
              </a:solidFill>
            </a:endParaRPr>
          </a:p>
        </p:txBody>
      </p:sp>
      <p:sp>
        <p:nvSpPr>
          <p:cNvPr id="5" name="Zástupný symbol pro číslo snímku 4">
            <a:extLst>
              <a:ext uri="{FF2B5EF4-FFF2-40B4-BE49-F238E27FC236}">
                <a16:creationId xmlns:a16="http://schemas.microsoft.com/office/drawing/2014/main" id="{FACAD4C1-F68F-520C-FA2A-D75AD0A5D991}"/>
              </a:ext>
            </a:extLst>
          </p:cNvPr>
          <p:cNvSpPr>
            <a:spLocks noGrp="1"/>
          </p:cNvSpPr>
          <p:nvPr>
            <p:ph type="sldNum" sz="quarter" idx="12"/>
          </p:nvPr>
        </p:nvSpPr>
        <p:spPr/>
        <p:txBody>
          <a:bodyPr/>
          <a:lstStyle/>
          <a:p>
            <a:pPr>
              <a:defRPr/>
            </a:pPr>
            <a:fld id="{7F85D29B-CEBA-48ED-BF7C-3DA92537335C}" type="slidenum">
              <a:rPr lang="fr-CH" altLang="en-US" smtClean="0"/>
              <a:pPr>
                <a:defRPr/>
              </a:pPr>
              <a:t>34</a:t>
            </a:fld>
            <a:r>
              <a:rPr lang="fr-CH" altLang="en-US"/>
              <a:t> </a:t>
            </a:r>
            <a:endParaRPr lang="fr-FR" altLang="en-US"/>
          </a:p>
        </p:txBody>
      </p:sp>
      <p:pic>
        <p:nvPicPr>
          <p:cNvPr id="9" name="Obrázek 8">
            <a:extLst>
              <a:ext uri="{FF2B5EF4-FFF2-40B4-BE49-F238E27FC236}">
                <a16:creationId xmlns:a16="http://schemas.microsoft.com/office/drawing/2014/main" id="{4EAFE4D0-983E-6B53-9F75-3B1D7798E200}"/>
              </a:ext>
            </a:extLst>
          </p:cNvPr>
          <p:cNvPicPr>
            <a:picLocks noChangeAspect="1"/>
          </p:cNvPicPr>
          <p:nvPr/>
        </p:nvPicPr>
        <p:blipFill>
          <a:blip r:embed="rId2"/>
          <a:stretch>
            <a:fillRect/>
          </a:stretch>
        </p:blipFill>
        <p:spPr>
          <a:xfrm>
            <a:off x="990600" y="1295400"/>
            <a:ext cx="3386667" cy="3202819"/>
          </a:xfrm>
          <a:prstGeom prst="rect">
            <a:avLst/>
          </a:prstGeom>
        </p:spPr>
      </p:pic>
    </p:spTree>
    <p:extLst>
      <p:ext uri="{BB962C8B-B14F-4D97-AF65-F5344CB8AC3E}">
        <p14:creationId xmlns:p14="http://schemas.microsoft.com/office/powerpoint/2010/main" val="9887909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A2EC3-B382-648A-98FC-2800FB4FB440}"/>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E955B9D0-92E3-561E-9794-02931FF272CB}"/>
              </a:ext>
            </a:extLst>
          </p:cNvPr>
          <p:cNvSpPr>
            <a:spLocks noGrp="1"/>
          </p:cNvSpPr>
          <p:nvPr>
            <p:ph type="title"/>
          </p:nvPr>
        </p:nvSpPr>
        <p:spPr/>
        <p:txBody>
          <a:bodyPr/>
          <a:lstStyle/>
          <a:p>
            <a:r>
              <a:rPr lang="en-US" dirty="0"/>
              <a:t>Roman Pot technology (AFP)</a:t>
            </a:r>
            <a:endParaRPr lang="cs-CZ" dirty="0"/>
          </a:p>
        </p:txBody>
      </p:sp>
      <p:sp>
        <p:nvSpPr>
          <p:cNvPr id="4" name="Zástupný symbol pro zápatí 3">
            <a:extLst>
              <a:ext uri="{FF2B5EF4-FFF2-40B4-BE49-F238E27FC236}">
                <a16:creationId xmlns:a16="http://schemas.microsoft.com/office/drawing/2014/main" id="{86620891-1482-2D71-8C56-8424AC5DC493}"/>
              </a:ext>
            </a:extLst>
          </p:cNvPr>
          <p:cNvSpPr>
            <a:spLocks noGrp="1"/>
          </p:cNvSpPr>
          <p:nvPr>
            <p:ph type="ftr" sz="quarter" idx="11"/>
          </p:nvPr>
        </p:nvSpPr>
        <p:spPr/>
        <p:txBody>
          <a:bodyPr/>
          <a:lstStyle/>
          <a:p>
            <a:pPr>
              <a:defRPr/>
            </a:pPr>
            <a:r>
              <a:rPr lang="en-US"/>
              <a:t>Marek Taševský                        FZU seminar: Exclusivity as a road to New Physics</a:t>
            </a:r>
            <a:endParaRPr lang="fr-FR" i="1">
              <a:solidFill>
                <a:srgbClr val="006666"/>
              </a:solidFill>
            </a:endParaRPr>
          </a:p>
        </p:txBody>
      </p:sp>
      <p:sp>
        <p:nvSpPr>
          <p:cNvPr id="5" name="Zástupný symbol pro číslo snímku 4">
            <a:extLst>
              <a:ext uri="{FF2B5EF4-FFF2-40B4-BE49-F238E27FC236}">
                <a16:creationId xmlns:a16="http://schemas.microsoft.com/office/drawing/2014/main" id="{3CE0F011-4D93-2C90-BEDE-984422732F95}"/>
              </a:ext>
            </a:extLst>
          </p:cNvPr>
          <p:cNvSpPr>
            <a:spLocks noGrp="1"/>
          </p:cNvSpPr>
          <p:nvPr>
            <p:ph type="sldNum" sz="quarter" idx="12"/>
          </p:nvPr>
        </p:nvSpPr>
        <p:spPr/>
        <p:txBody>
          <a:bodyPr/>
          <a:lstStyle/>
          <a:p>
            <a:pPr>
              <a:defRPr/>
            </a:pPr>
            <a:fld id="{7F85D29B-CEBA-48ED-BF7C-3DA92537335C}" type="slidenum">
              <a:rPr lang="fr-CH" altLang="en-US" smtClean="0"/>
              <a:pPr>
                <a:defRPr/>
              </a:pPr>
              <a:t>35</a:t>
            </a:fld>
            <a:r>
              <a:rPr lang="fr-CH" altLang="en-US"/>
              <a:t> </a:t>
            </a:r>
            <a:endParaRPr lang="fr-FR" altLang="en-US"/>
          </a:p>
        </p:txBody>
      </p:sp>
      <p:pic>
        <p:nvPicPr>
          <p:cNvPr id="7" name="Obrázek 6">
            <a:extLst>
              <a:ext uri="{FF2B5EF4-FFF2-40B4-BE49-F238E27FC236}">
                <a16:creationId xmlns:a16="http://schemas.microsoft.com/office/drawing/2014/main" id="{6F0EFBCA-155F-97E9-5FD0-2C3EB507C91B}"/>
              </a:ext>
            </a:extLst>
          </p:cNvPr>
          <p:cNvPicPr>
            <a:picLocks noChangeAspect="1"/>
          </p:cNvPicPr>
          <p:nvPr/>
        </p:nvPicPr>
        <p:blipFill>
          <a:blip r:embed="rId2"/>
          <a:stretch>
            <a:fillRect/>
          </a:stretch>
        </p:blipFill>
        <p:spPr>
          <a:xfrm>
            <a:off x="990600" y="1295400"/>
            <a:ext cx="3367314" cy="3173790"/>
          </a:xfrm>
          <a:prstGeom prst="rect">
            <a:avLst/>
          </a:prstGeom>
        </p:spPr>
      </p:pic>
    </p:spTree>
    <p:extLst>
      <p:ext uri="{BB962C8B-B14F-4D97-AF65-F5344CB8AC3E}">
        <p14:creationId xmlns:p14="http://schemas.microsoft.com/office/powerpoint/2010/main" val="22552197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869DF-1348-04BA-6F2F-CA61A8FD8013}"/>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D1E48B3C-6635-40DF-6699-5069B6E4F98D}"/>
              </a:ext>
            </a:extLst>
          </p:cNvPr>
          <p:cNvSpPr>
            <a:spLocks noGrp="1"/>
          </p:cNvSpPr>
          <p:nvPr>
            <p:ph type="title"/>
          </p:nvPr>
        </p:nvSpPr>
        <p:spPr/>
        <p:txBody>
          <a:bodyPr/>
          <a:lstStyle/>
          <a:p>
            <a:r>
              <a:rPr lang="en-US" dirty="0"/>
              <a:t>Roman Pot technology (AFP)</a:t>
            </a:r>
            <a:endParaRPr lang="cs-CZ" dirty="0"/>
          </a:p>
        </p:txBody>
      </p:sp>
      <p:sp>
        <p:nvSpPr>
          <p:cNvPr id="4" name="Zástupný symbol pro zápatí 3">
            <a:extLst>
              <a:ext uri="{FF2B5EF4-FFF2-40B4-BE49-F238E27FC236}">
                <a16:creationId xmlns:a16="http://schemas.microsoft.com/office/drawing/2014/main" id="{62C6F7F0-50F1-7DE7-F998-AB01499CE031}"/>
              </a:ext>
            </a:extLst>
          </p:cNvPr>
          <p:cNvSpPr>
            <a:spLocks noGrp="1"/>
          </p:cNvSpPr>
          <p:nvPr>
            <p:ph type="ftr" sz="quarter" idx="11"/>
          </p:nvPr>
        </p:nvSpPr>
        <p:spPr/>
        <p:txBody>
          <a:bodyPr/>
          <a:lstStyle/>
          <a:p>
            <a:pPr>
              <a:defRPr/>
            </a:pPr>
            <a:r>
              <a:rPr lang="en-US"/>
              <a:t>Marek Taševský                        FZU seminar: Exclusivity as a road to New Physics</a:t>
            </a:r>
            <a:endParaRPr lang="fr-FR" i="1">
              <a:solidFill>
                <a:srgbClr val="006666"/>
              </a:solidFill>
            </a:endParaRPr>
          </a:p>
        </p:txBody>
      </p:sp>
      <p:sp>
        <p:nvSpPr>
          <p:cNvPr id="5" name="Zástupný symbol pro číslo snímku 4">
            <a:extLst>
              <a:ext uri="{FF2B5EF4-FFF2-40B4-BE49-F238E27FC236}">
                <a16:creationId xmlns:a16="http://schemas.microsoft.com/office/drawing/2014/main" id="{39255569-0A41-BD09-7896-A81FB953DEC5}"/>
              </a:ext>
            </a:extLst>
          </p:cNvPr>
          <p:cNvSpPr>
            <a:spLocks noGrp="1"/>
          </p:cNvSpPr>
          <p:nvPr>
            <p:ph type="sldNum" sz="quarter" idx="12"/>
          </p:nvPr>
        </p:nvSpPr>
        <p:spPr/>
        <p:txBody>
          <a:bodyPr/>
          <a:lstStyle/>
          <a:p>
            <a:pPr>
              <a:defRPr/>
            </a:pPr>
            <a:fld id="{7F85D29B-CEBA-48ED-BF7C-3DA92537335C}" type="slidenum">
              <a:rPr lang="fr-CH" altLang="en-US" smtClean="0"/>
              <a:pPr>
                <a:defRPr/>
              </a:pPr>
              <a:t>36</a:t>
            </a:fld>
            <a:r>
              <a:rPr lang="fr-CH" altLang="en-US"/>
              <a:t> </a:t>
            </a:r>
            <a:endParaRPr lang="fr-FR" altLang="en-US"/>
          </a:p>
        </p:txBody>
      </p:sp>
      <p:pic>
        <p:nvPicPr>
          <p:cNvPr id="6" name="Obrázek 5">
            <a:extLst>
              <a:ext uri="{FF2B5EF4-FFF2-40B4-BE49-F238E27FC236}">
                <a16:creationId xmlns:a16="http://schemas.microsoft.com/office/drawing/2014/main" id="{231BDF68-F180-1C31-9E5E-910C74FFDC41}"/>
              </a:ext>
            </a:extLst>
          </p:cNvPr>
          <p:cNvPicPr>
            <a:picLocks noChangeAspect="1"/>
          </p:cNvPicPr>
          <p:nvPr/>
        </p:nvPicPr>
        <p:blipFill>
          <a:blip r:embed="rId2"/>
          <a:stretch>
            <a:fillRect/>
          </a:stretch>
        </p:blipFill>
        <p:spPr>
          <a:xfrm>
            <a:off x="990600" y="1295400"/>
            <a:ext cx="3367314" cy="3173790"/>
          </a:xfrm>
          <a:prstGeom prst="rect">
            <a:avLst/>
          </a:prstGeom>
        </p:spPr>
      </p:pic>
    </p:spTree>
    <p:extLst>
      <p:ext uri="{BB962C8B-B14F-4D97-AF65-F5344CB8AC3E}">
        <p14:creationId xmlns:p14="http://schemas.microsoft.com/office/powerpoint/2010/main" val="33486015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8BE62-FCEB-49AC-8179-41C950D6DA62}"/>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D40B4548-5A6D-8523-CE48-71CC62D17B3D}"/>
              </a:ext>
            </a:extLst>
          </p:cNvPr>
          <p:cNvSpPr>
            <a:spLocks noGrp="1"/>
          </p:cNvSpPr>
          <p:nvPr>
            <p:ph type="title"/>
          </p:nvPr>
        </p:nvSpPr>
        <p:spPr/>
        <p:txBody>
          <a:bodyPr/>
          <a:lstStyle/>
          <a:p>
            <a:r>
              <a:rPr lang="en-US" dirty="0"/>
              <a:t>Roman Pot technology (AFP)</a:t>
            </a:r>
            <a:endParaRPr lang="cs-CZ" dirty="0"/>
          </a:p>
        </p:txBody>
      </p:sp>
      <p:sp>
        <p:nvSpPr>
          <p:cNvPr id="4" name="Zástupný symbol pro zápatí 3">
            <a:extLst>
              <a:ext uri="{FF2B5EF4-FFF2-40B4-BE49-F238E27FC236}">
                <a16:creationId xmlns:a16="http://schemas.microsoft.com/office/drawing/2014/main" id="{FC5C5ED3-557A-0FBA-DF21-CCE6E7457001}"/>
              </a:ext>
            </a:extLst>
          </p:cNvPr>
          <p:cNvSpPr>
            <a:spLocks noGrp="1"/>
          </p:cNvSpPr>
          <p:nvPr>
            <p:ph type="ftr" sz="quarter" idx="11"/>
          </p:nvPr>
        </p:nvSpPr>
        <p:spPr/>
        <p:txBody>
          <a:bodyPr/>
          <a:lstStyle/>
          <a:p>
            <a:pPr>
              <a:defRPr/>
            </a:pPr>
            <a:r>
              <a:rPr lang="en-US"/>
              <a:t>Marek Taševský                        FZU seminar: Exclusivity as a road to New Physics</a:t>
            </a:r>
            <a:endParaRPr lang="fr-FR" i="1">
              <a:solidFill>
                <a:srgbClr val="006666"/>
              </a:solidFill>
            </a:endParaRPr>
          </a:p>
        </p:txBody>
      </p:sp>
      <p:sp>
        <p:nvSpPr>
          <p:cNvPr id="5" name="Zástupný symbol pro číslo snímku 4">
            <a:extLst>
              <a:ext uri="{FF2B5EF4-FFF2-40B4-BE49-F238E27FC236}">
                <a16:creationId xmlns:a16="http://schemas.microsoft.com/office/drawing/2014/main" id="{A213106F-8E98-B446-B5D8-A855DF59D2E9}"/>
              </a:ext>
            </a:extLst>
          </p:cNvPr>
          <p:cNvSpPr>
            <a:spLocks noGrp="1"/>
          </p:cNvSpPr>
          <p:nvPr>
            <p:ph type="sldNum" sz="quarter" idx="12"/>
          </p:nvPr>
        </p:nvSpPr>
        <p:spPr/>
        <p:txBody>
          <a:bodyPr/>
          <a:lstStyle/>
          <a:p>
            <a:pPr>
              <a:defRPr/>
            </a:pPr>
            <a:fld id="{7F85D29B-CEBA-48ED-BF7C-3DA92537335C}" type="slidenum">
              <a:rPr lang="fr-CH" altLang="en-US" smtClean="0"/>
              <a:pPr>
                <a:defRPr/>
              </a:pPr>
              <a:t>37</a:t>
            </a:fld>
            <a:r>
              <a:rPr lang="fr-CH" altLang="en-US"/>
              <a:t> </a:t>
            </a:r>
            <a:endParaRPr lang="fr-FR" altLang="en-US"/>
          </a:p>
        </p:txBody>
      </p:sp>
      <p:pic>
        <p:nvPicPr>
          <p:cNvPr id="7" name="Obrázek 6">
            <a:extLst>
              <a:ext uri="{FF2B5EF4-FFF2-40B4-BE49-F238E27FC236}">
                <a16:creationId xmlns:a16="http://schemas.microsoft.com/office/drawing/2014/main" id="{A89218F6-6863-5777-D89E-43DF71F32663}"/>
              </a:ext>
            </a:extLst>
          </p:cNvPr>
          <p:cNvPicPr>
            <a:picLocks noChangeAspect="1"/>
          </p:cNvPicPr>
          <p:nvPr/>
        </p:nvPicPr>
        <p:blipFill>
          <a:blip r:embed="rId2"/>
          <a:stretch>
            <a:fillRect/>
          </a:stretch>
        </p:blipFill>
        <p:spPr>
          <a:xfrm>
            <a:off x="990600" y="1295400"/>
            <a:ext cx="3367314" cy="3149600"/>
          </a:xfrm>
          <a:prstGeom prst="rect">
            <a:avLst/>
          </a:prstGeom>
        </p:spPr>
      </p:pic>
    </p:spTree>
    <p:extLst>
      <p:ext uri="{BB962C8B-B14F-4D97-AF65-F5344CB8AC3E}">
        <p14:creationId xmlns:p14="http://schemas.microsoft.com/office/powerpoint/2010/main" val="34962195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94E0D-1067-F0CE-6137-CB101DCE9671}"/>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87608272-B4DD-9DB2-0A97-AE831F011030}"/>
              </a:ext>
            </a:extLst>
          </p:cNvPr>
          <p:cNvSpPr>
            <a:spLocks noGrp="1"/>
          </p:cNvSpPr>
          <p:nvPr>
            <p:ph type="title"/>
          </p:nvPr>
        </p:nvSpPr>
        <p:spPr/>
        <p:txBody>
          <a:bodyPr/>
          <a:lstStyle/>
          <a:p>
            <a:r>
              <a:rPr lang="en-US" dirty="0"/>
              <a:t>Roman Pot technology (AFP)</a:t>
            </a:r>
            <a:endParaRPr lang="cs-CZ" dirty="0"/>
          </a:p>
        </p:txBody>
      </p:sp>
      <p:sp>
        <p:nvSpPr>
          <p:cNvPr id="4" name="Zástupný symbol pro zápatí 3">
            <a:extLst>
              <a:ext uri="{FF2B5EF4-FFF2-40B4-BE49-F238E27FC236}">
                <a16:creationId xmlns:a16="http://schemas.microsoft.com/office/drawing/2014/main" id="{CF0966ED-CB7B-EB42-512A-E204CE431C51}"/>
              </a:ext>
            </a:extLst>
          </p:cNvPr>
          <p:cNvSpPr>
            <a:spLocks noGrp="1"/>
          </p:cNvSpPr>
          <p:nvPr>
            <p:ph type="ftr" sz="quarter" idx="11"/>
          </p:nvPr>
        </p:nvSpPr>
        <p:spPr/>
        <p:txBody>
          <a:bodyPr/>
          <a:lstStyle/>
          <a:p>
            <a:pPr>
              <a:defRPr/>
            </a:pPr>
            <a:r>
              <a:rPr lang="en-US"/>
              <a:t>Marek Taševský                        FZU seminar: Exclusivity as a road to New Physics</a:t>
            </a:r>
            <a:endParaRPr lang="fr-FR" i="1">
              <a:solidFill>
                <a:srgbClr val="006666"/>
              </a:solidFill>
            </a:endParaRPr>
          </a:p>
        </p:txBody>
      </p:sp>
      <p:sp>
        <p:nvSpPr>
          <p:cNvPr id="5" name="Zástupný symbol pro číslo snímku 4">
            <a:extLst>
              <a:ext uri="{FF2B5EF4-FFF2-40B4-BE49-F238E27FC236}">
                <a16:creationId xmlns:a16="http://schemas.microsoft.com/office/drawing/2014/main" id="{7A4C29A5-3FFB-FD9F-BD50-12695FAB3DE2}"/>
              </a:ext>
            </a:extLst>
          </p:cNvPr>
          <p:cNvSpPr>
            <a:spLocks noGrp="1"/>
          </p:cNvSpPr>
          <p:nvPr>
            <p:ph type="sldNum" sz="quarter" idx="12"/>
          </p:nvPr>
        </p:nvSpPr>
        <p:spPr/>
        <p:txBody>
          <a:bodyPr/>
          <a:lstStyle/>
          <a:p>
            <a:pPr>
              <a:defRPr/>
            </a:pPr>
            <a:fld id="{7F85D29B-CEBA-48ED-BF7C-3DA92537335C}" type="slidenum">
              <a:rPr lang="fr-CH" altLang="en-US" smtClean="0"/>
              <a:pPr>
                <a:defRPr/>
              </a:pPr>
              <a:t>38</a:t>
            </a:fld>
            <a:r>
              <a:rPr lang="fr-CH" altLang="en-US"/>
              <a:t> </a:t>
            </a:r>
            <a:endParaRPr lang="fr-FR" altLang="en-US"/>
          </a:p>
        </p:txBody>
      </p:sp>
      <p:pic>
        <p:nvPicPr>
          <p:cNvPr id="6" name="Obrázek 5">
            <a:extLst>
              <a:ext uri="{FF2B5EF4-FFF2-40B4-BE49-F238E27FC236}">
                <a16:creationId xmlns:a16="http://schemas.microsoft.com/office/drawing/2014/main" id="{1B87753D-B3B6-82F1-6557-1D61E38B8028}"/>
              </a:ext>
            </a:extLst>
          </p:cNvPr>
          <p:cNvPicPr>
            <a:picLocks noChangeAspect="1"/>
          </p:cNvPicPr>
          <p:nvPr/>
        </p:nvPicPr>
        <p:blipFill>
          <a:blip r:embed="rId2"/>
          <a:stretch>
            <a:fillRect/>
          </a:stretch>
        </p:blipFill>
        <p:spPr>
          <a:xfrm>
            <a:off x="990600" y="1295400"/>
            <a:ext cx="3367314" cy="3154438"/>
          </a:xfrm>
          <a:prstGeom prst="rect">
            <a:avLst/>
          </a:prstGeom>
        </p:spPr>
      </p:pic>
    </p:spTree>
    <p:extLst>
      <p:ext uri="{BB962C8B-B14F-4D97-AF65-F5344CB8AC3E}">
        <p14:creationId xmlns:p14="http://schemas.microsoft.com/office/powerpoint/2010/main" val="41253008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2BD41-1B52-B3AA-37C0-8BD033B45871}"/>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22595519-E7F2-A564-7AB9-01FF30180C67}"/>
              </a:ext>
            </a:extLst>
          </p:cNvPr>
          <p:cNvSpPr>
            <a:spLocks noGrp="1"/>
          </p:cNvSpPr>
          <p:nvPr>
            <p:ph type="title"/>
          </p:nvPr>
        </p:nvSpPr>
        <p:spPr/>
        <p:txBody>
          <a:bodyPr/>
          <a:lstStyle/>
          <a:p>
            <a:r>
              <a:rPr lang="en-US" dirty="0"/>
              <a:t>Roman Pot technology (AFP)</a:t>
            </a:r>
            <a:endParaRPr lang="cs-CZ" dirty="0"/>
          </a:p>
        </p:txBody>
      </p:sp>
      <p:sp>
        <p:nvSpPr>
          <p:cNvPr id="4" name="Zástupný symbol pro zápatí 3">
            <a:extLst>
              <a:ext uri="{FF2B5EF4-FFF2-40B4-BE49-F238E27FC236}">
                <a16:creationId xmlns:a16="http://schemas.microsoft.com/office/drawing/2014/main" id="{90D6701F-87A0-2FB2-22B5-EBF9104746F2}"/>
              </a:ext>
            </a:extLst>
          </p:cNvPr>
          <p:cNvSpPr>
            <a:spLocks noGrp="1"/>
          </p:cNvSpPr>
          <p:nvPr>
            <p:ph type="ftr" sz="quarter" idx="11"/>
          </p:nvPr>
        </p:nvSpPr>
        <p:spPr/>
        <p:txBody>
          <a:bodyPr/>
          <a:lstStyle/>
          <a:p>
            <a:pPr>
              <a:defRPr/>
            </a:pPr>
            <a:r>
              <a:rPr lang="en-US"/>
              <a:t>Marek Taševský                        FZU seminar: Exclusivity as a road to New Physics</a:t>
            </a:r>
            <a:endParaRPr lang="fr-FR" i="1">
              <a:solidFill>
                <a:srgbClr val="006666"/>
              </a:solidFill>
            </a:endParaRPr>
          </a:p>
        </p:txBody>
      </p:sp>
      <p:sp>
        <p:nvSpPr>
          <p:cNvPr id="5" name="Zástupný symbol pro číslo snímku 4">
            <a:extLst>
              <a:ext uri="{FF2B5EF4-FFF2-40B4-BE49-F238E27FC236}">
                <a16:creationId xmlns:a16="http://schemas.microsoft.com/office/drawing/2014/main" id="{124A2885-0EB3-C582-ECD1-C98D8348D876}"/>
              </a:ext>
            </a:extLst>
          </p:cNvPr>
          <p:cNvSpPr>
            <a:spLocks noGrp="1"/>
          </p:cNvSpPr>
          <p:nvPr>
            <p:ph type="sldNum" sz="quarter" idx="12"/>
          </p:nvPr>
        </p:nvSpPr>
        <p:spPr/>
        <p:txBody>
          <a:bodyPr/>
          <a:lstStyle/>
          <a:p>
            <a:pPr>
              <a:defRPr/>
            </a:pPr>
            <a:fld id="{7F85D29B-CEBA-48ED-BF7C-3DA92537335C}" type="slidenum">
              <a:rPr lang="fr-CH" altLang="en-US" smtClean="0"/>
              <a:pPr>
                <a:defRPr/>
              </a:pPr>
              <a:t>39</a:t>
            </a:fld>
            <a:r>
              <a:rPr lang="fr-CH" altLang="en-US"/>
              <a:t> </a:t>
            </a:r>
            <a:endParaRPr lang="fr-FR" altLang="en-US"/>
          </a:p>
        </p:txBody>
      </p:sp>
      <p:pic>
        <p:nvPicPr>
          <p:cNvPr id="7" name="Obrázek 6">
            <a:extLst>
              <a:ext uri="{FF2B5EF4-FFF2-40B4-BE49-F238E27FC236}">
                <a16:creationId xmlns:a16="http://schemas.microsoft.com/office/drawing/2014/main" id="{84A304B5-3DAD-7E2A-D7C7-4F8DB66467F7}"/>
              </a:ext>
            </a:extLst>
          </p:cNvPr>
          <p:cNvPicPr>
            <a:picLocks noChangeAspect="1"/>
          </p:cNvPicPr>
          <p:nvPr/>
        </p:nvPicPr>
        <p:blipFill>
          <a:blip r:embed="rId2"/>
          <a:stretch>
            <a:fillRect/>
          </a:stretch>
        </p:blipFill>
        <p:spPr>
          <a:xfrm>
            <a:off x="990600" y="1295400"/>
            <a:ext cx="3367314" cy="3149600"/>
          </a:xfrm>
          <a:prstGeom prst="rect">
            <a:avLst/>
          </a:prstGeom>
        </p:spPr>
      </p:pic>
    </p:spTree>
    <p:extLst>
      <p:ext uri="{BB962C8B-B14F-4D97-AF65-F5344CB8AC3E}">
        <p14:creationId xmlns:p14="http://schemas.microsoft.com/office/powerpoint/2010/main" val="3077634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D5F3E-A6FD-1F91-E820-C3BD1952CD67}"/>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019465BC-B382-3079-E632-AAF347F2BB86}"/>
              </a:ext>
            </a:extLst>
          </p:cNvPr>
          <p:cNvSpPr>
            <a:spLocks noGrp="1"/>
          </p:cNvSpPr>
          <p:nvPr>
            <p:ph type="title"/>
          </p:nvPr>
        </p:nvSpPr>
        <p:spPr/>
        <p:txBody>
          <a:bodyPr/>
          <a:lstStyle/>
          <a:p>
            <a:r>
              <a:rPr lang="en-US" dirty="0"/>
              <a:t>Proton-proton collisions</a:t>
            </a:r>
          </a:p>
        </p:txBody>
      </p:sp>
      <p:pic>
        <p:nvPicPr>
          <p:cNvPr id="6" name="Imagem 45">
            <a:extLst>
              <a:ext uri="{FF2B5EF4-FFF2-40B4-BE49-F238E27FC236}">
                <a16:creationId xmlns:a16="http://schemas.microsoft.com/office/drawing/2014/main" id="{59F8EB22-9A35-120C-2A75-6344FCB536FD}"/>
              </a:ext>
            </a:extLst>
          </p:cNvPr>
          <p:cNvPicPr/>
          <p:nvPr/>
        </p:nvPicPr>
        <p:blipFill>
          <a:blip r:embed="rId2"/>
          <a:stretch/>
        </p:blipFill>
        <p:spPr>
          <a:xfrm>
            <a:off x="43745" y="762000"/>
            <a:ext cx="9718920" cy="883800"/>
          </a:xfrm>
          <a:prstGeom prst="rect">
            <a:avLst/>
          </a:prstGeom>
          <a:ln>
            <a:noFill/>
          </a:ln>
        </p:spPr>
      </p:pic>
      <p:pic>
        <p:nvPicPr>
          <p:cNvPr id="7" name="Imagem 44">
            <a:extLst>
              <a:ext uri="{FF2B5EF4-FFF2-40B4-BE49-F238E27FC236}">
                <a16:creationId xmlns:a16="http://schemas.microsoft.com/office/drawing/2014/main" id="{F9D4E388-BBBE-F9B9-0C70-E66533BBCC57}"/>
              </a:ext>
            </a:extLst>
          </p:cNvPr>
          <p:cNvPicPr/>
          <p:nvPr/>
        </p:nvPicPr>
        <p:blipFill>
          <a:blip r:embed="rId3"/>
          <a:stretch/>
        </p:blipFill>
        <p:spPr>
          <a:xfrm>
            <a:off x="210065" y="1905000"/>
            <a:ext cx="9552600" cy="1760040"/>
          </a:xfrm>
          <a:prstGeom prst="rect">
            <a:avLst/>
          </a:prstGeom>
          <a:ln>
            <a:noFill/>
          </a:ln>
        </p:spPr>
      </p:pic>
      <p:pic>
        <p:nvPicPr>
          <p:cNvPr id="8" name="Imagem 47">
            <a:extLst>
              <a:ext uri="{FF2B5EF4-FFF2-40B4-BE49-F238E27FC236}">
                <a16:creationId xmlns:a16="http://schemas.microsoft.com/office/drawing/2014/main" id="{2299F5D3-4DD0-E936-FF6A-DDD1064DEB4F}"/>
              </a:ext>
            </a:extLst>
          </p:cNvPr>
          <p:cNvPicPr preferRelativeResize="0">
            <a:picLocks noChangeAspect="1"/>
          </p:cNvPicPr>
          <p:nvPr/>
        </p:nvPicPr>
        <p:blipFill>
          <a:blip r:embed="rId4"/>
          <a:stretch/>
        </p:blipFill>
        <p:spPr>
          <a:xfrm>
            <a:off x="878495" y="3376281"/>
            <a:ext cx="5401138" cy="3202060"/>
          </a:xfrm>
          <a:prstGeom prst="rect">
            <a:avLst/>
          </a:prstGeom>
          <a:ln>
            <a:noFill/>
          </a:ln>
        </p:spPr>
      </p:pic>
      <p:pic>
        <p:nvPicPr>
          <p:cNvPr id="9" name="Obrázek 8">
            <a:extLst>
              <a:ext uri="{FF2B5EF4-FFF2-40B4-BE49-F238E27FC236}">
                <a16:creationId xmlns:a16="http://schemas.microsoft.com/office/drawing/2014/main" id="{6C001815-4B4F-F0BE-DB51-1F8E0F8E2B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86" y="6374571"/>
            <a:ext cx="2060571" cy="483429"/>
          </a:xfrm>
          <a:prstGeom prst="rect">
            <a:avLst/>
          </a:prstGeom>
        </p:spPr>
      </p:pic>
      <p:sp>
        <p:nvSpPr>
          <p:cNvPr id="11" name="Zástupný symbol pro zápatí 12">
            <a:extLst>
              <a:ext uri="{FF2B5EF4-FFF2-40B4-BE49-F238E27FC236}">
                <a16:creationId xmlns:a16="http://schemas.microsoft.com/office/drawing/2014/main" id="{CC94025F-7FC2-7786-D67C-42B3701DF8FF}"/>
              </a:ext>
            </a:extLst>
          </p:cNvPr>
          <p:cNvSpPr>
            <a:spLocks noGrp="1"/>
          </p:cNvSpPr>
          <p:nvPr>
            <p:ph type="ftr" sz="quarter" idx="11"/>
          </p:nvPr>
        </p:nvSpPr>
        <p:spPr>
          <a:xfrm>
            <a:off x="2514600" y="6519863"/>
            <a:ext cx="7010400" cy="323850"/>
          </a:xfrm>
        </p:spPr>
        <p:txBody>
          <a:bodyPr/>
          <a:lstStyle/>
          <a:p>
            <a:pPr>
              <a:defRPr/>
            </a:pPr>
            <a:r>
              <a:rPr lang="en-US">
                <a:solidFill>
                  <a:schemeClr val="accent1">
                    <a:lumMod val="50000"/>
                  </a:schemeClr>
                </a:solidFill>
              </a:rPr>
              <a:t>Marek Taševský                        FZU seminar: Exclusivity as a road to New Physics</a:t>
            </a:r>
            <a:endParaRPr lang="fr-FR" i="1" dirty="0">
              <a:solidFill>
                <a:schemeClr val="accent1">
                  <a:lumMod val="50000"/>
                </a:schemeClr>
              </a:solidFill>
            </a:endParaRPr>
          </a:p>
        </p:txBody>
      </p:sp>
      <p:sp>
        <p:nvSpPr>
          <p:cNvPr id="3" name="Zástupný symbol pro číslo snímku 2">
            <a:extLst>
              <a:ext uri="{FF2B5EF4-FFF2-40B4-BE49-F238E27FC236}">
                <a16:creationId xmlns:a16="http://schemas.microsoft.com/office/drawing/2014/main" id="{507E51AF-EA27-7354-343A-5D00A456C0DC}"/>
              </a:ext>
            </a:extLst>
          </p:cNvPr>
          <p:cNvSpPr>
            <a:spLocks noGrp="1"/>
          </p:cNvSpPr>
          <p:nvPr>
            <p:ph type="sldNum" sz="quarter" idx="12"/>
          </p:nvPr>
        </p:nvSpPr>
        <p:spPr/>
        <p:txBody>
          <a:bodyPr/>
          <a:lstStyle/>
          <a:p>
            <a:pPr>
              <a:defRPr/>
            </a:pPr>
            <a:fld id="{7F85D29B-CEBA-48ED-BF7C-3DA92537335C}" type="slidenum">
              <a:rPr lang="fr-CH" altLang="en-US" smtClean="0"/>
              <a:pPr>
                <a:defRPr/>
              </a:pPr>
              <a:t>4</a:t>
            </a:fld>
            <a:r>
              <a:rPr lang="fr-CH" altLang="en-US"/>
              <a:t> </a:t>
            </a:r>
            <a:endParaRPr lang="fr-FR" altLang="en-US"/>
          </a:p>
        </p:txBody>
      </p:sp>
      <p:sp>
        <p:nvSpPr>
          <p:cNvPr id="5" name="TextovéPole 4">
            <a:extLst>
              <a:ext uri="{FF2B5EF4-FFF2-40B4-BE49-F238E27FC236}">
                <a16:creationId xmlns:a16="http://schemas.microsoft.com/office/drawing/2014/main" id="{29AC6F9D-D6B5-B319-3882-D5C672134C02}"/>
              </a:ext>
            </a:extLst>
          </p:cNvPr>
          <p:cNvSpPr txBox="1"/>
          <p:nvPr/>
        </p:nvSpPr>
        <p:spPr>
          <a:xfrm>
            <a:off x="7197814" y="4419600"/>
            <a:ext cx="2311338" cy="1815882"/>
          </a:xfrm>
          <a:prstGeom prst="rect">
            <a:avLst/>
          </a:prstGeom>
          <a:solidFill>
            <a:srgbClr val="FFCCFF"/>
          </a:solidFill>
          <a:ln w="28575">
            <a:solidFill>
              <a:srgbClr val="FF0000"/>
            </a:solidFill>
          </a:ln>
        </p:spPr>
        <p:txBody>
          <a:bodyPr wrap="none" rtlCol="0">
            <a:spAutoFit/>
          </a:bodyPr>
          <a:lstStyle/>
          <a:p>
            <a:r>
              <a:rPr lang="en-US" dirty="0"/>
              <a:t>My region of interest:</a:t>
            </a:r>
          </a:p>
          <a:p>
            <a:endParaRPr lang="en-US" dirty="0"/>
          </a:p>
          <a:p>
            <a:r>
              <a:rPr lang="en-US" dirty="0"/>
              <a:t>Diffraction &amp; Exclusivity</a:t>
            </a:r>
          </a:p>
          <a:p>
            <a:r>
              <a:rPr lang="en-US" dirty="0"/>
              <a:t>  </a:t>
            </a:r>
          </a:p>
          <a:p>
            <a:endParaRPr lang="en-US" dirty="0"/>
          </a:p>
          <a:p>
            <a:endParaRPr lang="en-US" b="1" i="1" dirty="0"/>
          </a:p>
          <a:p>
            <a:r>
              <a:rPr lang="en-US" b="1" i="1" dirty="0"/>
              <a:t>    Forward physics</a:t>
            </a:r>
            <a:endParaRPr lang="cs-CZ" b="1" i="1" dirty="0"/>
          </a:p>
        </p:txBody>
      </p:sp>
      <p:sp>
        <p:nvSpPr>
          <p:cNvPr id="12" name="Pravá složená závorka 11">
            <a:extLst>
              <a:ext uri="{FF2B5EF4-FFF2-40B4-BE49-F238E27FC236}">
                <a16:creationId xmlns:a16="http://schemas.microsoft.com/office/drawing/2014/main" id="{D4B584C6-3F87-8297-7DD6-9D5C1BC87C39}"/>
              </a:ext>
            </a:extLst>
          </p:cNvPr>
          <p:cNvSpPr/>
          <p:nvPr/>
        </p:nvSpPr>
        <p:spPr bwMode="auto">
          <a:xfrm>
            <a:off x="6398399" y="4007533"/>
            <a:ext cx="685800" cy="2343410"/>
          </a:xfrm>
          <a:prstGeom prst="rightBrace">
            <a:avLst/>
          </a:prstGeom>
          <a:noFill/>
          <a:ln w="47625" cap="flat" cmpd="sng" algn="ctr">
            <a:solidFill>
              <a:srgbClr val="CC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600" b="0" i="0" u="none" strike="noStrike" cap="none" normalizeH="0" baseline="0">
              <a:ln>
                <a:noFill/>
              </a:ln>
              <a:solidFill>
                <a:srgbClr val="0000CC"/>
              </a:solidFill>
              <a:effectLst/>
              <a:latin typeface="Arial" charset="0"/>
            </a:endParaRPr>
          </a:p>
        </p:txBody>
      </p:sp>
      <p:sp>
        <p:nvSpPr>
          <p:cNvPr id="10" name="Šipka: doprava, šrafovaná 9">
            <a:extLst>
              <a:ext uri="{FF2B5EF4-FFF2-40B4-BE49-F238E27FC236}">
                <a16:creationId xmlns:a16="http://schemas.microsoft.com/office/drawing/2014/main" id="{A1EDCB30-AE7F-02E7-072F-5CBB72419D91}"/>
              </a:ext>
            </a:extLst>
          </p:cNvPr>
          <p:cNvSpPr/>
          <p:nvPr/>
        </p:nvSpPr>
        <p:spPr bwMode="auto">
          <a:xfrm rot="5400000">
            <a:off x="7909217" y="5349583"/>
            <a:ext cx="622478" cy="438912"/>
          </a:xfrm>
          <a:prstGeom prst="stripedRightArrow">
            <a:avLst/>
          </a:prstGeom>
          <a:solidFill>
            <a:srgbClr val="FF0000"/>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600" b="0" i="0" u="none" strike="noStrike" cap="none" normalizeH="0" baseline="0">
              <a:ln>
                <a:noFill/>
              </a:ln>
              <a:solidFill>
                <a:srgbClr val="0000CC"/>
              </a:solidFill>
              <a:effectLst/>
              <a:latin typeface="Arial" charset="0"/>
            </a:endParaRPr>
          </a:p>
        </p:txBody>
      </p:sp>
    </p:spTree>
    <p:extLst>
      <p:ext uri="{BB962C8B-B14F-4D97-AF65-F5344CB8AC3E}">
        <p14:creationId xmlns:p14="http://schemas.microsoft.com/office/powerpoint/2010/main" val="2365645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3F3C6-8FEA-1541-44BE-389E42803420}"/>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75F14C64-9FDB-95B0-1714-E81707621D89}"/>
              </a:ext>
            </a:extLst>
          </p:cNvPr>
          <p:cNvSpPr>
            <a:spLocks noGrp="1"/>
          </p:cNvSpPr>
          <p:nvPr>
            <p:ph type="title"/>
          </p:nvPr>
        </p:nvSpPr>
        <p:spPr/>
        <p:txBody>
          <a:bodyPr/>
          <a:lstStyle/>
          <a:p>
            <a:r>
              <a:rPr lang="en-US" dirty="0"/>
              <a:t>Roman Pot technology (AFP)</a:t>
            </a:r>
            <a:endParaRPr lang="cs-CZ" dirty="0"/>
          </a:p>
        </p:txBody>
      </p:sp>
      <p:sp>
        <p:nvSpPr>
          <p:cNvPr id="4" name="Zástupný symbol pro zápatí 3">
            <a:extLst>
              <a:ext uri="{FF2B5EF4-FFF2-40B4-BE49-F238E27FC236}">
                <a16:creationId xmlns:a16="http://schemas.microsoft.com/office/drawing/2014/main" id="{E464FC25-612E-AA46-4B54-51CB2C1D98A5}"/>
              </a:ext>
            </a:extLst>
          </p:cNvPr>
          <p:cNvSpPr>
            <a:spLocks noGrp="1"/>
          </p:cNvSpPr>
          <p:nvPr>
            <p:ph type="ftr" sz="quarter" idx="11"/>
          </p:nvPr>
        </p:nvSpPr>
        <p:spPr/>
        <p:txBody>
          <a:bodyPr/>
          <a:lstStyle/>
          <a:p>
            <a:pPr>
              <a:defRPr/>
            </a:pPr>
            <a:r>
              <a:rPr lang="en-US"/>
              <a:t>Marek Taševský                        FZU seminar: Exclusivity as a road to New Physics</a:t>
            </a:r>
            <a:endParaRPr lang="fr-FR" i="1">
              <a:solidFill>
                <a:srgbClr val="006666"/>
              </a:solidFill>
            </a:endParaRPr>
          </a:p>
        </p:txBody>
      </p:sp>
      <p:sp>
        <p:nvSpPr>
          <p:cNvPr id="5" name="Zástupný symbol pro číslo snímku 4">
            <a:extLst>
              <a:ext uri="{FF2B5EF4-FFF2-40B4-BE49-F238E27FC236}">
                <a16:creationId xmlns:a16="http://schemas.microsoft.com/office/drawing/2014/main" id="{AC27C636-7376-1DD8-BB2B-92AE6777DF37}"/>
              </a:ext>
            </a:extLst>
          </p:cNvPr>
          <p:cNvSpPr>
            <a:spLocks noGrp="1"/>
          </p:cNvSpPr>
          <p:nvPr>
            <p:ph type="sldNum" sz="quarter" idx="12"/>
          </p:nvPr>
        </p:nvSpPr>
        <p:spPr/>
        <p:txBody>
          <a:bodyPr/>
          <a:lstStyle/>
          <a:p>
            <a:pPr>
              <a:defRPr/>
            </a:pPr>
            <a:fld id="{7F85D29B-CEBA-48ED-BF7C-3DA92537335C}" type="slidenum">
              <a:rPr lang="fr-CH" altLang="en-US" smtClean="0"/>
              <a:pPr>
                <a:defRPr/>
              </a:pPr>
              <a:t>40</a:t>
            </a:fld>
            <a:r>
              <a:rPr lang="fr-CH" altLang="en-US"/>
              <a:t> </a:t>
            </a:r>
            <a:endParaRPr lang="fr-FR" altLang="en-US"/>
          </a:p>
        </p:txBody>
      </p:sp>
      <p:pic>
        <p:nvPicPr>
          <p:cNvPr id="6" name="Obrázek 5">
            <a:extLst>
              <a:ext uri="{FF2B5EF4-FFF2-40B4-BE49-F238E27FC236}">
                <a16:creationId xmlns:a16="http://schemas.microsoft.com/office/drawing/2014/main" id="{B892271B-B814-D55E-D3FE-672AC5334A80}"/>
              </a:ext>
            </a:extLst>
          </p:cNvPr>
          <p:cNvPicPr>
            <a:picLocks noChangeAspect="1"/>
          </p:cNvPicPr>
          <p:nvPr/>
        </p:nvPicPr>
        <p:blipFill>
          <a:blip r:embed="rId2"/>
          <a:stretch>
            <a:fillRect/>
          </a:stretch>
        </p:blipFill>
        <p:spPr>
          <a:xfrm>
            <a:off x="990600" y="1295400"/>
            <a:ext cx="3367314" cy="3754362"/>
          </a:xfrm>
          <a:prstGeom prst="rect">
            <a:avLst/>
          </a:prstGeom>
        </p:spPr>
      </p:pic>
    </p:spTree>
    <p:extLst>
      <p:ext uri="{BB962C8B-B14F-4D97-AF65-F5344CB8AC3E}">
        <p14:creationId xmlns:p14="http://schemas.microsoft.com/office/powerpoint/2010/main" val="23754210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07BC4-63AD-8B68-2918-07210A661EBE}"/>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D8334F13-60EB-CBAF-3784-0EB8B039384E}"/>
              </a:ext>
            </a:extLst>
          </p:cNvPr>
          <p:cNvSpPr>
            <a:spLocks noGrp="1"/>
          </p:cNvSpPr>
          <p:nvPr>
            <p:ph type="title"/>
          </p:nvPr>
        </p:nvSpPr>
        <p:spPr/>
        <p:txBody>
          <a:bodyPr/>
          <a:lstStyle/>
          <a:p>
            <a:r>
              <a:rPr lang="en-US" dirty="0"/>
              <a:t>Roman Pot technology (AFP)</a:t>
            </a:r>
            <a:endParaRPr lang="cs-CZ" dirty="0"/>
          </a:p>
        </p:txBody>
      </p:sp>
      <p:sp>
        <p:nvSpPr>
          <p:cNvPr id="4" name="Zástupný symbol pro zápatí 3">
            <a:extLst>
              <a:ext uri="{FF2B5EF4-FFF2-40B4-BE49-F238E27FC236}">
                <a16:creationId xmlns:a16="http://schemas.microsoft.com/office/drawing/2014/main" id="{83B30613-44A3-F4BD-BB8F-3099C04E02C8}"/>
              </a:ext>
            </a:extLst>
          </p:cNvPr>
          <p:cNvSpPr>
            <a:spLocks noGrp="1"/>
          </p:cNvSpPr>
          <p:nvPr>
            <p:ph type="ftr" sz="quarter" idx="11"/>
          </p:nvPr>
        </p:nvSpPr>
        <p:spPr/>
        <p:txBody>
          <a:bodyPr/>
          <a:lstStyle/>
          <a:p>
            <a:pPr>
              <a:defRPr/>
            </a:pPr>
            <a:r>
              <a:rPr lang="en-US"/>
              <a:t>Marek Taševský                        FZU seminar: Exclusivity as a road to New Physics</a:t>
            </a:r>
            <a:endParaRPr lang="fr-FR" i="1">
              <a:solidFill>
                <a:srgbClr val="006666"/>
              </a:solidFill>
            </a:endParaRPr>
          </a:p>
        </p:txBody>
      </p:sp>
      <p:sp>
        <p:nvSpPr>
          <p:cNvPr id="5" name="Zástupný symbol pro číslo snímku 4">
            <a:extLst>
              <a:ext uri="{FF2B5EF4-FFF2-40B4-BE49-F238E27FC236}">
                <a16:creationId xmlns:a16="http://schemas.microsoft.com/office/drawing/2014/main" id="{30B0F3D5-A541-17C2-824F-688DEB065556}"/>
              </a:ext>
            </a:extLst>
          </p:cNvPr>
          <p:cNvSpPr>
            <a:spLocks noGrp="1"/>
          </p:cNvSpPr>
          <p:nvPr>
            <p:ph type="sldNum" sz="quarter" idx="12"/>
          </p:nvPr>
        </p:nvSpPr>
        <p:spPr/>
        <p:txBody>
          <a:bodyPr/>
          <a:lstStyle/>
          <a:p>
            <a:pPr>
              <a:defRPr/>
            </a:pPr>
            <a:fld id="{7F85D29B-CEBA-48ED-BF7C-3DA92537335C}" type="slidenum">
              <a:rPr lang="fr-CH" altLang="en-US" smtClean="0"/>
              <a:pPr>
                <a:defRPr/>
              </a:pPr>
              <a:t>41</a:t>
            </a:fld>
            <a:r>
              <a:rPr lang="fr-CH" altLang="en-US"/>
              <a:t> </a:t>
            </a:r>
            <a:endParaRPr lang="fr-FR" altLang="en-US"/>
          </a:p>
        </p:txBody>
      </p:sp>
      <p:pic>
        <p:nvPicPr>
          <p:cNvPr id="7" name="Obrázek 6">
            <a:extLst>
              <a:ext uri="{FF2B5EF4-FFF2-40B4-BE49-F238E27FC236}">
                <a16:creationId xmlns:a16="http://schemas.microsoft.com/office/drawing/2014/main" id="{884BD8B6-07BA-F61C-8A06-3A8369921FC3}"/>
              </a:ext>
            </a:extLst>
          </p:cNvPr>
          <p:cNvPicPr>
            <a:picLocks noChangeAspect="1"/>
          </p:cNvPicPr>
          <p:nvPr/>
        </p:nvPicPr>
        <p:blipFill>
          <a:blip r:embed="rId2"/>
          <a:stretch>
            <a:fillRect/>
          </a:stretch>
        </p:blipFill>
        <p:spPr>
          <a:xfrm>
            <a:off x="762000" y="1143000"/>
            <a:ext cx="7624838" cy="3947886"/>
          </a:xfrm>
          <a:prstGeom prst="rect">
            <a:avLst/>
          </a:prstGeom>
        </p:spPr>
      </p:pic>
    </p:spTree>
    <p:extLst>
      <p:ext uri="{BB962C8B-B14F-4D97-AF65-F5344CB8AC3E}">
        <p14:creationId xmlns:p14="http://schemas.microsoft.com/office/powerpoint/2010/main" val="28500113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323C3-EC56-62A7-2AB4-65C3B2984F38}"/>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E1CD8F19-441B-CD9E-F25E-A2EE8C76CC6E}"/>
              </a:ext>
            </a:extLst>
          </p:cNvPr>
          <p:cNvSpPr>
            <a:spLocks noGrp="1"/>
          </p:cNvSpPr>
          <p:nvPr>
            <p:ph type="title"/>
          </p:nvPr>
        </p:nvSpPr>
        <p:spPr/>
        <p:txBody>
          <a:bodyPr/>
          <a:lstStyle/>
          <a:p>
            <a:r>
              <a:rPr lang="en-US" dirty="0"/>
              <a:t>Roman Pot technology (AFP)</a:t>
            </a:r>
            <a:endParaRPr lang="cs-CZ" dirty="0"/>
          </a:p>
        </p:txBody>
      </p:sp>
      <p:sp>
        <p:nvSpPr>
          <p:cNvPr id="4" name="Zástupný symbol pro zápatí 3">
            <a:extLst>
              <a:ext uri="{FF2B5EF4-FFF2-40B4-BE49-F238E27FC236}">
                <a16:creationId xmlns:a16="http://schemas.microsoft.com/office/drawing/2014/main" id="{5FAB362B-0882-8161-BF01-8451BA132ECD}"/>
              </a:ext>
            </a:extLst>
          </p:cNvPr>
          <p:cNvSpPr>
            <a:spLocks noGrp="1"/>
          </p:cNvSpPr>
          <p:nvPr>
            <p:ph type="ftr" sz="quarter" idx="11"/>
          </p:nvPr>
        </p:nvSpPr>
        <p:spPr/>
        <p:txBody>
          <a:bodyPr/>
          <a:lstStyle/>
          <a:p>
            <a:pPr>
              <a:defRPr/>
            </a:pPr>
            <a:r>
              <a:rPr lang="en-US"/>
              <a:t>Marek Taševský                        FZU seminar: Exclusivity as a road to New Physics</a:t>
            </a:r>
            <a:endParaRPr lang="fr-FR" i="1">
              <a:solidFill>
                <a:srgbClr val="006666"/>
              </a:solidFill>
            </a:endParaRPr>
          </a:p>
        </p:txBody>
      </p:sp>
      <p:sp>
        <p:nvSpPr>
          <p:cNvPr id="5" name="Zástupný symbol pro číslo snímku 4">
            <a:extLst>
              <a:ext uri="{FF2B5EF4-FFF2-40B4-BE49-F238E27FC236}">
                <a16:creationId xmlns:a16="http://schemas.microsoft.com/office/drawing/2014/main" id="{6CE65620-0FD5-0CD6-DD59-F35965F888F7}"/>
              </a:ext>
            </a:extLst>
          </p:cNvPr>
          <p:cNvSpPr>
            <a:spLocks noGrp="1"/>
          </p:cNvSpPr>
          <p:nvPr>
            <p:ph type="sldNum" sz="quarter" idx="12"/>
          </p:nvPr>
        </p:nvSpPr>
        <p:spPr/>
        <p:txBody>
          <a:bodyPr/>
          <a:lstStyle/>
          <a:p>
            <a:pPr>
              <a:defRPr/>
            </a:pPr>
            <a:fld id="{7F85D29B-CEBA-48ED-BF7C-3DA92537335C}" type="slidenum">
              <a:rPr lang="fr-CH" altLang="en-US" smtClean="0"/>
              <a:pPr>
                <a:defRPr/>
              </a:pPr>
              <a:t>42</a:t>
            </a:fld>
            <a:r>
              <a:rPr lang="fr-CH" altLang="en-US"/>
              <a:t> </a:t>
            </a:r>
            <a:endParaRPr lang="fr-FR" altLang="en-US"/>
          </a:p>
        </p:txBody>
      </p:sp>
      <p:pic>
        <p:nvPicPr>
          <p:cNvPr id="6" name="Obrázek 5">
            <a:extLst>
              <a:ext uri="{FF2B5EF4-FFF2-40B4-BE49-F238E27FC236}">
                <a16:creationId xmlns:a16="http://schemas.microsoft.com/office/drawing/2014/main" id="{05D7C2A1-8EBA-69B4-FBC9-81C8FCA7AC17}"/>
              </a:ext>
            </a:extLst>
          </p:cNvPr>
          <p:cNvPicPr>
            <a:picLocks noChangeAspect="1"/>
          </p:cNvPicPr>
          <p:nvPr/>
        </p:nvPicPr>
        <p:blipFill>
          <a:blip r:embed="rId2"/>
          <a:stretch>
            <a:fillRect/>
          </a:stretch>
        </p:blipFill>
        <p:spPr>
          <a:xfrm>
            <a:off x="762000" y="1143000"/>
            <a:ext cx="7586133" cy="3889829"/>
          </a:xfrm>
          <a:prstGeom prst="rect">
            <a:avLst/>
          </a:prstGeom>
        </p:spPr>
      </p:pic>
    </p:spTree>
    <p:extLst>
      <p:ext uri="{BB962C8B-B14F-4D97-AF65-F5344CB8AC3E}">
        <p14:creationId xmlns:p14="http://schemas.microsoft.com/office/powerpoint/2010/main" val="10510978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EAEDE-9EBC-4875-2BAD-7E0BDF1BC8BC}"/>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4107F4F9-D299-51CE-3D10-49EC2071A712}"/>
              </a:ext>
            </a:extLst>
          </p:cNvPr>
          <p:cNvSpPr>
            <a:spLocks noGrp="1"/>
          </p:cNvSpPr>
          <p:nvPr>
            <p:ph type="title"/>
          </p:nvPr>
        </p:nvSpPr>
        <p:spPr/>
        <p:txBody>
          <a:bodyPr/>
          <a:lstStyle/>
          <a:p>
            <a:r>
              <a:rPr lang="en-US" dirty="0"/>
              <a:t>Roman Pot technology (AFP)</a:t>
            </a:r>
            <a:endParaRPr lang="cs-CZ" dirty="0"/>
          </a:p>
        </p:txBody>
      </p:sp>
      <p:sp>
        <p:nvSpPr>
          <p:cNvPr id="4" name="Zástupný symbol pro zápatí 3">
            <a:extLst>
              <a:ext uri="{FF2B5EF4-FFF2-40B4-BE49-F238E27FC236}">
                <a16:creationId xmlns:a16="http://schemas.microsoft.com/office/drawing/2014/main" id="{7F561423-BE55-74C9-946D-E7492DA21B69}"/>
              </a:ext>
            </a:extLst>
          </p:cNvPr>
          <p:cNvSpPr>
            <a:spLocks noGrp="1"/>
          </p:cNvSpPr>
          <p:nvPr>
            <p:ph type="ftr" sz="quarter" idx="11"/>
          </p:nvPr>
        </p:nvSpPr>
        <p:spPr/>
        <p:txBody>
          <a:bodyPr/>
          <a:lstStyle/>
          <a:p>
            <a:pPr>
              <a:defRPr/>
            </a:pPr>
            <a:r>
              <a:rPr lang="en-US"/>
              <a:t>Marek Taševský                        FZU seminar: Exclusivity as a road to New Physics</a:t>
            </a:r>
            <a:endParaRPr lang="fr-FR" i="1">
              <a:solidFill>
                <a:srgbClr val="006666"/>
              </a:solidFill>
            </a:endParaRPr>
          </a:p>
        </p:txBody>
      </p:sp>
      <p:sp>
        <p:nvSpPr>
          <p:cNvPr id="5" name="Zástupný symbol pro číslo snímku 4">
            <a:extLst>
              <a:ext uri="{FF2B5EF4-FFF2-40B4-BE49-F238E27FC236}">
                <a16:creationId xmlns:a16="http://schemas.microsoft.com/office/drawing/2014/main" id="{05782C4D-5111-74CF-31FD-A01FF2A7B958}"/>
              </a:ext>
            </a:extLst>
          </p:cNvPr>
          <p:cNvSpPr>
            <a:spLocks noGrp="1"/>
          </p:cNvSpPr>
          <p:nvPr>
            <p:ph type="sldNum" sz="quarter" idx="12"/>
          </p:nvPr>
        </p:nvSpPr>
        <p:spPr/>
        <p:txBody>
          <a:bodyPr/>
          <a:lstStyle/>
          <a:p>
            <a:pPr>
              <a:defRPr/>
            </a:pPr>
            <a:fld id="{7F85D29B-CEBA-48ED-BF7C-3DA92537335C}" type="slidenum">
              <a:rPr lang="fr-CH" altLang="en-US" smtClean="0"/>
              <a:pPr>
                <a:defRPr/>
              </a:pPr>
              <a:t>43</a:t>
            </a:fld>
            <a:r>
              <a:rPr lang="fr-CH" altLang="en-US"/>
              <a:t> </a:t>
            </a:r>
            <a:endParaRPr lang="fr-FR" altLang="en-US"/>
          </a:p>
        </p:txBody>
      </p:sp>
      <p:pic>
        <p:nvPicPr>
          <p:cNvPr id="7" name="Obrázek 6">
            <a:extLst>
              <a:ext uri="{FF2B5EF4-FFF2-40B4-BE49-F238E27FC236}">
                <a16:creationId xmlns:a16="http://schemas.microsoft.com/office/drawing/2014/main" id="{DB36F5BA-2DAE-A323-C1D7-138DC01AF875}"/>
              </a:ext>
            </a:extLst>
          </p:cNvPr>
          <p:cNvPicPr>
            <a:picLocks noChangeAspect="1"/>
          </p:cNvPicPr>
          <p:nvPr/>
        </p:nvPicPr>
        <p:blipFill>
          <a:blip r:embed="rId2"/>
          <a:stretch>
            <a:fillRect/>
          </a:stretch>
        </p:blipFill>
        <p:spPr>
          <a:xfrm>
            <a:off x="762000" y="1143000"/>
            <a:ext cx="7605486" cy="3894667"/>
          </a:xfrm>
          <a:prstGeom prst="rect">
            <a:avLst/>
          </a:prstGeom>
        </p:spPr>
      </p:pic>
    </p:spTree>
    <p:extLst>
      <p:ext uri="{BB962C8B-B14F-4D97-AF65-F5344CB8AC3E}">
        <p14:creationId xmlns:p14="http://schemas.microsoft.com/office/powerpoint/2010/main" val="17984215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7F849-BE5E-1E7A-31F8-AE56BE6D1D51}"/>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0366DEC8-F453-8505-0CB6-2A17BE2EE699}"/>
              </a:ext>
            </a:extLst>
          </p:cNvPr>
          <p:cNvSpPr>
            <a:spLocks noGrp="1"/>
          </p:cNvSpPr>
          <p:nvPr>
            <p:ph type="title"/>
          </p:nvPr>
        </p:nvSpPr>
        <p:spPr/>
        <p:txBody>
          <a:bodyPr/>
          <a:lstStyle/>
          <a:p>
            <a:r>
              <a:rPr lang="en-US" dirty="0"/>
              <a:t>Roman Pot technology (AFP)</a:t>
            </a:r>
            <a:endParaRPr lang="cs-CZ" dirty="0"/>
          </a:p>
        </p:txBody>
      </p:sp>
      <p:sp>
        <p:nvSpPr>
          <p:cNvPr id="4" name="Zástupný symbol pro zápatí 3">
            <a:extLst>
              <a:ext uri="{FF2B5EF4-FFF2-40B4-BE49-F238E27FC236}">
                <a16:creationId xmlns:a16="http://schemas.microsoft.com/office/drawing/2014/main" id="{186FCBD3-22B8-9776-777E-6D66E1D79B7B}"/>
              </a:ext>
            </a:extLst>
          </p:cNvPr>
          <p:cNvSpPr>
            <a:spLocks noGrp="1"/>
          </p:cNvSpPr>
          <p:nvPr>
            <p:ph type="ftr" sz="quarter" idx="11"/>
          </p:nvPr>
        </p:nvSpPr>
        <p:spPr/>
        <p:txBody>
          <a:bodyPr/>
          <a:lstStyle/>
          <a:p>
            <a:pPr>
              <a:defRPr/>
            </a:pPr>
            <a:r>
              <a:rPr lang="en-US"/>
              <a:t>Marek Taševský                        FZU seminar: Exclusivity as a road to New Physics</a:t>
            </a:r>
            <a:endParaRPr lang="fr-FR" i="1">
              <a:solidFill>
                <a:srgbClr val="006666"/>
              </a:solidFill>
            </a:endParaRPr>
          </a:p>
        </p:txBody>
      </p:sp>
      <p:sp>
        <p:nvSpPr>
          <p:cNvPr id="5" name="Zástupný symbol pro číslo snímku 4">
            <a:extLst>
              <a:ext uri="{FF2B5EF4-FFF2-40B4-BE49-F238E27FC236}">
                <a16:creationId xmlns:a16="http://schemas.microsoft.com/office/drawing/2014/main" id="{9C69A471-99B6-2A27-2674-7B0BB39A4CA1}"/>
              </a:ext>
            </a:extLst>
          </p:cNvPr>
          <p:cNvSpPr>
            <a:spLocks noGrp="1"/>
          </p:cNvSpPr>
          <p:nvPr>
            <p:ph type="sldNum" sz="quarter" idx="12"/>
          </p:nvPr>
        </p:nvSpPr>
        <p:spPr/>
        <p:txBody>
          <a:bodyPr/>
          <a:lstStyle/>
          <a:p>
            <a:pPr>
              <a:defRPr/>
            </a:pPr>
            <a:fld id="{7F85D29B-CEBA-48ED-BF7C-3DA92537335C}" type="slidenum">
              <a:rPr lang="fr-CH" altLang="en-US" smtClean="0"/>
              <a:pPr>
                <a:defRPr/>
              </a:pPr>
              <a:t>44</a:t>
            </a:fld>
            <a:r>
              <a:rPr lang="fr-CH" altLang="en-US"/>
              <a:t> </a:t>
            </a:r>
            <a:endParaRPr lang="fr-FR" altLang="en-US"/>
          </a:p>
        </p:txBody>
      </p:sp>
      <p:pic>
        <p:nvPicPr>
          <p:cNvPr id="6" name="Obrázek 5">
            <a:extLst>
              <a:ext uri="{FF2B5EF4-FFF2-40B4-BE49-F238E27FC236}">
                <a16:creationId xmlns:a16="http://schemas.microsoft.com/office/drawing/2014/main" id="{D0AE0428-6DF0-BEB4-424A-E950C37569D8}"/>
              </a:ext>
            </a:extLst>
          </p:cNvPr>
          <p:cNvPicPr>
            <a:picLocks noChangeAspect="1"/>
          </p:cNvPicPr>
          <p:nvPr/>
        </p:nvPicPr>
        <p:blipFill>
          <a:blip r:embed="rId2"/>
          <a:stretch>
            <a:fillRect/>
          </a:stretch>
        </p:blipFill>
        <p:spPr>
          <a:xfrm>
            <a:off x="762000" y="1143000"/>
            <a:ext cx="7644190" cy="3928533"/>
          </a:xfrm>
          <a:prstGeom prst="rect">
            <a:avLst/>
          </a:prstGeom>
        </p:spPr>
      </p:pic>
    </p:spTree>
    <p:extLst>
      <p:ext uri="{BB962C8B-B14F-4D97-AF65-F5344CB8AC3E}">
        <p14:creationId xmlns:p14="http://schemas.microsoft.com/office/powerpoint/2010/main" val="24430178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462A6-A48E-09CD-E230-E49088A459E6}"/>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A876EA25-6DD6-9565-D896-A841555B3929}"/>
              </a:ext>
            </a:extLst>
          </p:cNvPr>
          <p:cNvSpPr>
            <a:spLocks noGrp="1"/>
          </p:cNvSpPr>
          <p:nvPr>
            <p:ph type="title"/>
          </p:nvPr>
        </p:nvSpPr>
        <p:spPr/>
        <p:txBody>
          <a:bodyPr/>
          <a:lstStyle/>
          <a:p>
            <a:r>
              <a:rPr lang="en-US" dirty="0"/>
              <a:t>Roman Pot technology (AFP)</a:t>
            </a:r>
            <a:endParaRPr lang="cs-CZ" dirty="0"/>
          </a:p>
        </p:txBody>
      </p:sp>
      <p:sp>
        <p:nvSpPr>
          <p:cNvPr id="4" name="Zástupný symbol pro zápatí 3">
            <a:extLst>
              <a:ext uri="{FF2B5EF4-FFF2-40B4-BE49-F238E27FC236}">
                <a16:creationId xmlns:a16="http://schemas.microsoft.com/office/drawing/2014/main" id="{4031103B-6E13-C09E-6955-89BB9CF92BCB}"/>
              </a:ext>
            </a:extLst>
          </p:cNvPr>
          <p:cNvSpPr>
            <a:spLocks noGrp="1"/>
          </p:cNvSpPr>
          <p:nvPr>
            <p:ph type="ftr" sz="quarter" idx="11"/>
          </p:nvPr>
        </p:nvSpPr>
        <p:spPr/>
        <p:txBody>
          <a:bodyPr/>
          <a:lstStyle/>
          <a:p>
            <a:pPr>
              <a:defRPr/>
            </a:pPr>
            <a:r>
              <a:rPr lang="en-US"/>
              <a:t>Marek Taševský                        FZU seminar: Exclusivity as a road to New Physics</a:t>
            </a:r>
            <a:endParaRPr lang="fr-FR" i="1">
              <a:solidFill>
                <a:srgbClr val="006666"/>
              </a:solidFill>
            </a:endParaRPr>
          </a:p>
        </p:txBody>
      </p:sp>
      <p:sp>
        <p:nvSpPr>
          <p:cNvPr id="5" name="Zástupný symbol pro číslo snímku 4">
            <a:extLst>
              <a:ext uri="{FF2B5EF4-FFF2-40B4-BE49-F238E27FC236}">
                <a16:creationId xmlns:a16="http://schemas.microsoft.com/office/drawing/2014/main" id="{835CD36C-7B39-D085-F58C-A75B1C18D77D}"/>
              </a:ext>
            </a:extLst>
          </p:cNvPr>
          <p:cNvSpPr>
            <a:spLocks noGrp="1"/>
          </p:cNvSpPr>
          <p:nvPr>
            <p:ph type="sldNum" sz="quarter" idx="12"/>
          </p:nvPr>
        </p:nvSpPr>
        <p:spPr/>
        <p:txBody>
          <a:bodyPr/>
          <a:lstStyle/>
          <a:p>
            <a:pPr>
              <a:defRPr/>
            </a:pPr>
            <a:fld id="{7F85D29B-CEBA-48ED-BF7C-3DA92537335C}" type="slidenum">
              <a:rPr lang="fr-CH" altLang="en-US" smtClean="0"/>
              <a:pPr>
                <a:defRPr/>
              </a:pPr>
              <a:t>45</a:t>
            </a:fld>
            <a:r>
              <a:rPr lang="fr-CH" altLang="en-US"/>
              <a:t> </a:t>
            </a:r>
            <a:endParaRPr lang="fr-FR" altLang="en-US"/>
          </a:p>
        </p:txBody>
      </p:sp>
      <p:pic>
        <p:nvPicPr>
          <p:cNvPr id="7" name="Obrázek 6">
            <a:extLst>
              <a:ext uri="{FF2B5EF4-FFF2-40B4-BE49-F238E27FC236}">
                <a16:creationId xmlns:a16="http://schemas.microsoft.com/office/drawing/2014/main" id="{FFD0D5C3-1AEB-B672-4456-B37F23D74C58}"/>
              </a:ext>
            </a:extLst>
          </p:cNvPr>
          <p:cNvPicPr>
            <a:picLocks noChangeAspect="1"/>
          </p:cNvPicPr>
          <p:nvPr/>
        </p:nvPicPr>
        <p:blipFill>
          <a:blip r:embed="rId2"/>
          <a:stretch>
            <a:fillRect/>
          </a:stretch>
        </p:blipFill>
        <p:spPr>
          <a:xfrm>
            <a:off x="762000" y="1143000"/>
            <a:ext cx="7605486" cy="3904343"/>
          </a:xfrm>
          <a:prstGeom prst="rect">
            <a:avLst/>
          </a:prstGeom>
        </p:spPr>
      </p:pic>
    </p:spTree>
    <p:extLst>
      <p:ext uri="{BB962C8B-B14F-4D97-AF65-F5344CB8AC3E}">
        <p14:creationId xmlns:p14="http://schemas.microsoft.com/office/powerpoint/2010/main" val="14397535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4B6BB-8C8B-6658-331A-7F93FC798649}"/>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6F5C40E1-E68A-5EEF-111A-93D190F3CADA}"/>
              </a:ext>
            </a:extLst>
          </p:cNvPr>
          <p:cNvSpPr>
            <a:spLocks noGrp="1"/>
          </p:cNvSpPr>
          <p:nvPr>
            <p:ph type="title"/>
          </p:nvPr>
        </p:nvSpPr>
        <p:spPr/>
        <p:txBody>
          <a:bodyPr/>
          <a:lstStyle/>
          <a:p>
            <a:r>
              <a:rPr lang="en-US" dirty="0"/>
              <a:t>Roman Pot technology (AFP)</a:t>
            </a:r>
            <a:endParaRPr lang="cs-CZ" dirty="0"/>
          </a:p>
        </p:txBody>
      </p:sp>
      <p:sp>
        <p:nvSpPr>
          <p:cNvPr id="4" name="Zástupný symbol pro zápatí 3">
            <a:extLst>
              <a:ext uri="{FF2B5EF4-FFF2-40B4-BE49-F238E27FC236}">
                <a16:creationId xmlns:a16="http://schemas.microsoft.com/office/drawing/2014/main" id="{5B428287-E2D2-A6E3-7D16-7610121660FF}"/>
              </a:ext>
            </a:extLst>
          </p:cNvPr>
          <p:cNvSpPr>
            <a:spLocks noGrp="1"/>
          </p:cNvSpPr>
          <p:nvPr>
            <p:ph type="ftr" sz="quarter" idx="11"/>
          </p:nvPr>
        </p:nvSpPr>
        <p:spPr/>
        <p:txBody>
          <a:bodyPr/>
          <a:lstStyle/>
          <a:p>
            <a:pPr>
              <a:defRPr/>
            </a:pPr>
            <a:r>
              <a:rPr lang="en-US"/>
              <a:t>Marek Taševský                        FZU seminar: Exclusivity as a road to New Physics</a:t>
            </a:r>
            <a:endParaRPr lang="fr-FR" i="1">
              <a:solidFill>
                <a:srgbClr val="006666"/>
              </a:solidFill>
            </a:endParaRPr>
          </a:p>
        </p:txBody>
      </p:sp>
      <p:sp>
        <p:nvSpPr>
          <p:cNvPr id="5" name="Zástupný symbol pro číslo snímku 4">
            <a:extLst>
              <a:ext uri="{FF2B5EF4-FFF2-40B4-BE49-F238E27FC236}">
                <a16:creationId xmlns:a16="http://schemas.microsoft.com/office/drawing/2014/main" id="{FA629CE2-3091-D406-CAAD-057D60AD30A2}"/>
              </a:ext>
            </a:extLst>
          </p:cNvPr>
          <p:cNvSpPr>
            <a:spLocks noGrp="1"/>
          </p:cNvSpPr>
          <p:nvPr>
            <p:ph type="sldNum" sz="quarter" idx="12"/>
          </p:nvPr>
        </p:nvSpPr>
        <p:spPr/>
        <p:txBody>
          <a:bodyPr/>
          <a:lstStyle/>
          <a:p>
            <a:pPr>
              <a:defRPr/>
            </a:pPr>
            <a:fld id="{7F85D29B-CEBA-48ED-BF7C-3DA92537335C}" type="slidenum">
              <a:rPr lang="fr-CH" altLang="en-US" smtClean="0"/>
              <a:pPr>
                <a:defRPr/>
              </a:pPr>
              <a:t>46</a:t>
            </a:fld>
            <a:r>
              <a:rPr lang="fr-CH" altLang="en-US"/>
              <a:t> </a:t>
            </a:r>
            <a:endParaRPr lang="fr-FR" altLang="en-US"/>
          </a:p>
        </p:txBody>
      </p:sp>
      <p:pic>
        <p:nvPicPr>
          <p:cNvPr id="6" name="Obrázek 5">
            <a:extLst>
              <a:ext uri="{FF2B5EF4-FFF2-40B4-BE49-F238E27FC236}">
                <a16:creationId xmlns:a16="http://schemas.microsoft.com/office/drawing/2014/main" id="{A8E9FD91-54D4-7AF4-1F69-CD5BB9CD3AEA}"/>
              </a:ext>
            </a:extLst>
          </p:cNvPr>
          <p:cNvPicPr>
            <a:picLocks noChangeAspect="1"/>
          </p:cNvPicPr>
          <p:nvPr/>
        </p:nvPicPr>
        <p:blipFill>
          <a:blip r:embed="rId2"/>
          <a:stretch>
            <a:fillRect/>
          </a:stretch>
        </p:blipFill>
        <p:spPr>
          <a:xfrm>
            <a:off x="762000" y="1143000"/>
            <a:ext cx="7605486" cy="3962400"/>
          </a:xfrm>
          <a:prstGeom prst="rect">
            <a:avLst/>
          </a:prstGeom>
        </p:spPr>
      </p:pic>
    </p:spTree>
    <p:extLst>
      <p:ext uri="{BB962C8B-B14F-4D97-AF65-F5344CB8AC3E}">
        <p14:creationId xmlns:p14="http://schemas.microsoft.com/office/powerpoint/2010/main" val="2541930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8A03F2-C21F-C810-3CE0-F665D1BD87C2}"/>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F5E8667C-5411-093D-7209-CC08A43D32D5}"/>
              </a:ext>
            </a:extLst>
          </p:cNvPr>
          <p:cNvSpPr>
            <a:spLocks noGrp="1"/>
          </p:cNvSpPr>
          <p:nvPr>
            <p:ph type="title"/>
          </p:nvPr>
        </p:nvSpPr>
        <p:spPr/>
        <p:txBody>
          <a:bodyPr/>
          <a:lstStyle/>
          <a:p>
            <a:r>
              <a:rPr lang="en-US" dirty="0"/>
              <a:t>Roman Pot technology (AFP)</a:t>
            </a:r>
            <a:endParaRPr lang="cs-CZ" dirty="0"/>
          </a:p>
        </p:txBody>
      </p:sp>
      <p:sp>
        <p:nvSpPr>
          <p:cNvPr id="4" name="Zástupný symbol pro zápatí 3">
            <a:extLst>
              <a:ext uri="{FF2B5EF4-FFF2-40B4-BE49-F238E27FC236}">
                <a16:creationId xmlns:a16="http://schemas.microsoft.com/office/drawing/2014/main" id="{0F670B91-A091-F5FE-AC27-ACC630D3426C}"/>
              </a:ext>
            </a:extLst>
          </p:cNvPr>
          <p:cNvSpPr>
            <a:spLocks noGrp="1"/>
          </p:cNvSpPr>
          <p:nvPr>
            <p:ph type="ftr" sz="quarter" idx="11"/>
          </p:nvPr>
        </p:nvSpPr>
        <p:spPr/>
        <p:txBody>
          <a:bodyPr/>
          <a:lstStyle/>
          <a:p>
            <a:pPr>
              <a:defRPr/>
            </a:pPr>
            <a:r>
              <a:rPr lang="en-US"/>
              <a:t>Marek Taševský                        FZU seminar: Exclusivity as a road to New Physics</a:t>
            </a:r>
            <a:endParaRPr lang="fr-FR" i="1">
              <a:solidFill>
                <a:srgbClr val="006666"/>
              </a:solidFill>
            </a:endParaRPr>
          </a:p>
        </p:txBody>
      </p:sp>
      <p:sp>
        <p:nvSpPr>
          <p:cNvPr id="5" name="Zástupný symbol pro číslo snímku 4">
            <a:extLst>
              <a:ext uri="{FF2B5EF4-FFF2-40B4-BE49-F238E27FC236}">
                <a16:creationId xmlns:a16="http://schemas.microsoft.com/office/drawing/2014/main" id="{52BFA219-2591-C32D-425B-82292023C133}"/>
              </a:ext>
            </a:extLst>
          </p:cNvPr>
          <p:cNvSpPr>
            <a:spLocks noGrp="1"/>
          </p:cNvSpPr>
          <p:nvPr>
            <p:ph type="sldNum" sz="quarter" idx="12"/>
          </p:nvPr>
        </p:nvSpPr>
        <p:spPr/>
        <p:txBody>
          <a:bodyPr/>
          <a:lstStyle/>
          <a:p>
            <a:pPr>
              <a:defRPr/>
            </a:pPr>
            <a:fld id="{7F85D29B-CEBA-48ED-BF7C-3DA92537335C}" type="slidenum">
              <a:rPr lang="fr-CH" altLang="en-US" smtClean="0"/>
              <a:pPr>
                <a:defRPr/>
              </a:pPr>
              <a:t>47</a:t>
            </a:fld>
            <a:r>
              <a:rPr lang="fr-CH" altLang="en-US"/>
              <a:t> </a:t>
            </a:r>
            <a:endParaRPr lang="fr-FR" altLang="en-US"/>
          </a:p>
        </p:txBody>
      </p:sp>
      <p:pic>
        <p:nvPicPr>
          <p:cNvPr id="7" name="Obrázek 6">
            <a:extLst>
              <a:ext uri="{FF2B5EF4-FFF2-40B4-BE49-F238E27FC236}">
                <a16:creationId xmlns:a16="http://schemas.microsoft.com/office/drawing/2014/main" id="{71E23D97-FA96-09F4-52F9-21D1D8FE154E}"/>
              </a:ext>
            </a:extLst>
          </p:cNvPr>
          <p:cNvPicPr>
            <a:picLocks noChangeAspect="1"/>
          </p:cNvPicPr>
          <p:nvPr/>
        </p:nvPicPr>
        <p:blipFill>
          <a:blip r:embed="rId2"/>
          <a:stretch>
            <a:fillRect/>
          </a:stretch>
        </p:blipFill>
        <p:spPr>
          <a:xfrm>
            <a:off x="762000" y="1143000"/>
            <a:ext cx="7586133" cy="3909181"/>
          </a:xfrm>
          <a:prstGeom prst="rect">
            <a:avLst/>
          </a:prstGeom>
        </p:spPr>
      </p:pic>
    </p:spTree>
    <p:extLst>
      <p:ext uri="{BB962C8B-B14F-4D97-AF65-F5344CB8AC3E}">
        <p14:creationId xmlns:p14="http://schemas.microsoft.com/office/powerpoint/2010/main" val="6241548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B9042-5FD3-D5A2-7072-A7293BB5F9A0}"/>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0322519E-D818-4503-756D-059E88738D64}"/>
              </a:ext>
            </a:extLst>
          </p:cNvPr>
          <p:cNvSpPr>
            <a:spLocks noGrp="1"/>
          </p:cNvSpPr>
          <p:nvPr>
            <p:ph type="title"/>
          </p:nvPr>
        </p:nvSpPr>
        <p:spPr/>
        <p:txBody>
          <a:bodyPr/>
          <a:lstStyle/>
          <a:p>
            <a:r>
              <a:rPr lang="en-US" dirty="0"/>
              <a:t>Roman Pot technology (AFP)</a:t>
            </a:r>
            <a:endParaRPr lang="cs-CZ" dirty="0"/>
          </a:p>
        </p:txBody>
      </p:sp>
      <p:sp>
        <p:nvSpPr>
          <p:cNvPr id="4" name="Zástupný symbol pro zápatí 3">
            <a:extLst>
              <a:ext uri="{FF2B5EF4-FFF2-40B4-BE49-F238E27FC236}">
                <a16:creationId xmlns:a16="http://schemas.microsoft.com/office/drawing/2014/main" id="{2B6C730B-A460-CB9B-D196-D67EB1AE1E80}"/>
              </a:ext>
            </a:extLst>
          </p:cNvPr>
          <p:cNvSpPr>
            <a:spLocks noGrp="1"/>
          </p:cNvSpPr>
          <p:nvPr>
            <p:ph type="ftr" sz="quarter" idx="11"/>
          </p:nvPr>
        </p:nvSpPr>
        <p:spPr/>
        <p:txBody>
          <a:bodyPr/>
          <a:lstStyle/>
          <a:p>
            <a:pPr>
              <a:defRPr/>
            </a:pPr>
            <a:r>
              <a:rPr lang="en-US"/>
              <a:t>Marek Taševský                        FZU seminar: Exclusivity as a road to New Physics</a:t>
            </a:r>
            <a:endParaRPr lang="fr-FR" i="1">
              <a:solidFill>
                <a:srgbClr val="006666"/>
              </a:solidFill>
            </a:endParaRPr>
          </a:p>
        </p:txBody>
      </p:sp>
      <p:sp>
        <p:nvSpPr>
          <p:cNvPr id="5" name="Zástupný symbol pro číslo snímku 4">
            <a:extLst>
              <a:ext uri="{FF2B5EF4-FFF2-40B4-BE49-F238E27FC236}">
                <a16:creationId xmlns:a16="http://schemas.microsoft.com/office/drawing/2014/main" id="{8A2979F3-EDD9-9B8D-E90D-CA6AFE43A679}"/>
              </a:ext>
            </a:extLst>
          </p:cNvPr>
          <p:cNvSpPr>
            <a:spLocks noGrp="1"/>
          </p:cNvSpPr>
          <p:nvPr>
            <p:ph type="sldNum" sz="quarter" idx="12"/>
          </p:nvPr>
        </p:nvSpPr>
        <p:spPr/>
        <p:txBody>
          <a:bodyPr/>
          <a:lstStyle/>
          <a:p>
            <a:pPr>
              <a:defRPr/>
            </a:pPr>
            <a:fld id="{7F85D29B-CEBA-48ED-BF7C-3DA92537335C}" type="slidenum">
              <a:rPr lang="fr-CH" altLang="en-US" smtClean="0"/>
              <a:pPr>
                <a:defRPr/>
              </a:pPr>
              <a:t>48</a:t>
            </a:fld>
            <a:r>
              <a:rPr lang="fr-CH" altLang="en-US"/>
              <a:t> </a:t>
            </a:r>
            <a:endParaRPr lang="fr-FR" altLang="en-US"/>
          </a:p>
        </p:txBody>
      </p:sp>
      <p:pic>
        <p:nvPicPr>
          <p:cNvPr id="6" name="Obrázek 5">
            <a:extLst>
              <a:ext uri="{FF2B5EF4-FFF2-40B4-BE49-F238E27FC236}">
                <a16:creationId xmlns:a16="http://schemas.microsoft.com/office/drawing/2014/main" id="{C9137BDF-73F2-22E1-2745-A0C27FA97063}"/>
              </a:ext>
            </a:extLst>
          </p:cNvPr>
          <p:cNvPicPr>
            <a:picLocks noChangeAspect="1"/>
          </p:cNvPicPr>
          <p:nvPr/>
        </p:nvPicPr>
        <p:blipFill>
          <a:blip r:embed="rId2"/>
          <a:stretch>
            <a:fillRect/>
          </a:stretch>
        </p:blipFill>
        <p:spPr>
          <a:xfrm>
            <a:off x="762000" y="1143000"/>
            <a:ext cx="7586133" cy="3914019"/>
          </a:xfrm>
          <a:prstGeom prst="rect">
            <a:avLst/>
          </a:prstGeom>
        </p:spPr>
      </p:pic>
    </p:spTree>
    <p:extLst>
      <p:ext uri="{BB962C8B-B14F-4D97-AF65-F5344CB8AC3E}">
        <p14:creationId xmlns:p14="http://schemas.microsoft.com/office/powerpoint/2010/main" val="39063753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87CB0-F018-2D38-674A-3FBC8E5E7291}"/>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661CF655-4F52-ACA1-61A2-A4E6FDF268C6}"/>
              </a:ext>
            </a:extLst>
          </p:cNvPr>
          <p:cNvSpPr>
            <a:spLocks noGrp="1"/>
          </p:cNvSpPr>
          <p:nvPr>
            <p:ph type="title"/>
          </p:nvPr>
        </p:nvSpPr>
        <p:spPr/>
        <p:txBody>
          <a:bodyPr/>
          <a:lstStyle/>
          <a:p>
            <a:r>
              <a:rPr lang="en-US" dirty="0"/>
              <a:t>Roman Pot technology (AFP)</a:t>
            </a:r>
            <a:endParaRPr lang="cs-CZ" dirty="0"/>
          </a:p>
        </p:txBody>
      </p:sp>
      <p:sp>
        <p:nvSpPr>
          <p:cNvPr id="4" name="Zástupný symbol pro zápatí 3">
            <a:extLst>
              <a:ext uri="{FF2B5EF4-FFF2-40B4-BE49-F238E27FC236}">
                <a16:creationId xmlns:a16="http://schemas.microsoft.com/office/drawing/2014/main" id="{B8944B8A-759E-A677-1152-5191E0C2A16B}"/>
              </a:ext>
            </a:extLst>
          </p:cNvPr>
          <p:cNvSpPr>
            <a:spLocks noGrp="1"/>
          </p:cNvSpPr>
          <p:nvPr>
            <p:ph type="ftr" sz="quarter" idx="11"/>
          </p:nvPr>
        </p:nvSpPr>
        <p:spPr/>
        <p:txBody>
          <a:bodyPr/>
          <a:lstStyle/>
          <a:p>
            <a:pPr>
              <a:defRPr/>
            </a:pPr>
            <a:r>
              <a:rPr lang="en-US"/>
              <a:t>Marek Taševský                        FZU seminar: Exclusivity as a road to New Physics</a:t>
            </a:r>
            <a:endParaRPr lang="fr-FR" i="1">
              <a:solidFill>
                <a:srgbClr val="006666"/>
              </a:solidFill>
            </a:endParaRPr>
          </a:p>
        </p:txBody>
      </p:sp>
      <p:sp>
        <p:nvSpPr>
          <p:cNvPr id="5" name="Zástupný symbol pro číslo snímku 4">
            <a:extLst>
              <a:ext uri="{FF2B5EF4-FFF2-40B4-BE49-F238E27FC236}">
                <a16:creationId xmlns:a16="http://schemas.microsoft.com/office/drawing/2014/main" id="{5EDC9EA8-EA17-E24F-066C-1A1AEC1A5FEC}"/>
              </a:ext>
            </a:extLst>
          </p:cNvPr>
          <p:cNvSpPr>
            <a:spLocks noGrp="1"/>
          </p:cNvSpPr>
          <p:nvPr>
            <p:ph type="sldNum" sz="quarter" idx="12"/>
          </p:nvPr>
        </p:nvSpPr>
        <p:spPr/>
        <p:txBody>
          <a:bodyPr/>
          <a:lstStyle/>
          <a:p>
            <a:pPr>
              <a:defRPr/>
            </a:pPr>
            <a:fld id="{7F85D29B-CEBA-48ED-BF7C-3DA92537335C}" type="slidenum">
              <a:rPr lang="fr-CH" altLang="en-US" smtClean="0"/>
              <a:pPr>
                <a:defRPr/>
              </a:pPr>
              <a:t>49</a:t>
            </a:fld>
            <a:r>
              <a:rPr lang="fr-CH" altLang="en-US"/>
              <a:t> </a:t>
            </a:r>
            <a:endParaRPr lang="fr-FR" altLang="en-US"/>
          </a:p>
        </p:txBody>
      </p:sp>
      <p:pic>
        <p:nvPicPr>
          <p:cNvPr id="7" name="Obrázek 6">
            <a:extLst>
              <a:ext uri="{FF2B5EF4-FFF2-40B4-BE49-F238E27FC236}">
                <a16:creationId xmlns:a16="http://schemas.microsoft.com/office/drawing/2014/main" id="{3A7F2E9C-1296-A4DC-D3D3-5BA25AE9ACA6}"/>
              </a:ext>
            </a:extLst>
          </p:cNvPr>
          <p:cNvPicPr>
            <a:picLocks noChangeAspect="1"/>
          </p:cNvPicPr>
          <p:nvPr/>
        </p:nvPicPr>
        <p:blipFill>
          <a:blip r:embed="rId2"/>
          <a:stretch>
            <a:fillRect/>
          </a:stretch>
        </p:blipFill>
        <p:spPr>
          <a:xfrm>
            <a:off x="762000" y="1143000"/>
            <a:ext cx="7605486" cy="3928533"/>
          </a:xfrm>
          <a:prstGeom prst="rect">
            <a:avLst/>
          </a:prstGeom>
        </p:spPr>
      </p:pic>
    </p:spTree>
    <p:extLst>
      <p:ext uri="{BB962C8B-B14F-4D97-AF65-F5344CB8AC3E}">
        <p14:creationId xmlns:p14="http://schemas.microsoft.com/office/powerpoint/2010/main" val="19988621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zápatí 4">
            <a:extLst>
              <a:ext uri="{FF2B5EF4-FFF2-40B4-BE49-F238E27FC236}">
                <a16:creationId xmlns:a16="http://schemas.microsoft.com/office/drawing/2014/main" id="{7570F1ED-8B79-63CA-6C92-F843026A694D}"/>
              </a:ext>
            </a:extLst>
          </p:cNvPr>
          <p:cNvSpPr>
            <a:spLocks noGrp="1"/>
          </p:cNvSpPr>
          <p:nvPr>
            <p:ph type="ftr" sz="quarter" idx="11"/>
          </p:nvPr>
        </p:nvSpPr>
        <p:spPr/>
        <p:txBody>
          <a:bodyPr/>
          <a:lstStyle/>
          <a:p>
            <a:r>
              <a:rPr lang="en-US" altLang="cs-CZ"/>
              <a:t>Marek Taševský                        FZU seminar: Exclusivity as a road to New Physics</a:t>
            </a:r>
            <a:endParaRPr lang="fr-FR" altLang="cs-CZ" i="1">
              <a:solidFill>
                <a:srgbClr val="006666"/>
              </a:solidFill>
            </a:endParaRPr>
          </a:p>
        </p:txBody>
      </p:sp>
      <p:sp>
        <p:nvSpPr>
          <p:cNvPr id="4" name="Zástupný symbol pro číslo snímku 5">
            <a:extLst>
              <a:ext uri="{FF2B5EF4-FFF2-40B4-BE49-F238E27FC236}">
                <a16:creationId xmlns:a16="http://schemas.microsoft.com/office/drawing/2014/main" id="{A66CE311-9215-5961-053F-8F05F305BA7A}"/>
              </a:ext>
            </a:extLst>
          </p:cNvPr>
          <p:cNvSpPr>
            <a:spLocks noGrp="1"/>
          </p:cNvSpPr>
          <p:nvPr>
            <p:ph type="sldNum" sz="quarter" idx="12"/>
          </p:nvPr>
        </p:nvSpPr>
        <p:spPr/>
        <p:txBody>
          <a:bodyPr/>
          <a:lstStyle/>
          <a:p>
            <a:fld id="{B0D44513-8A66-4BDA-90B3-5AEC6D927A43}" type="slidenum">
              <a:rPr lang="fr-CH" altLang="cs-CZ"/>
              <a:pPr/>
              <a:t>5</a:t>
            </a:fld>
            <a:r>
              <a:rPr lang="fr-CH" altLang="cs-CZ"/>
              <a:t> </a:t>
            </a:r>
            <a:endParaRPr lang="fr-FR" altLang="cs-CZ"/>
          </a:p>
        </p:txBody>
      </p:sp>
      <p:sp>
        <p:nvSpPr>
          <p:cNvPr id="1078274" name="Rectangle 2">
            <a:extLst>
              <a:ext uri="{FF2B5EF4-FFF2-40B4-BE49-F238E27FC236}">
                <a16:creationId xmlns:a16="http://schemas.microsoft.com/office/drawing/2014/main" id="{53C7839A-1527-43BE-0813-74756FD1A30A}"/>
              </a:ext>
            </a:extLst>
          </p:cNvPr>
          <p:cNvSpPr>
            <a:spLocks noGrp="1" noChangeArrowheads="1"/>
          </p:cNvSpPr>
          <p:nvPr>
            <p:ph type="title"/>
          </p:nvPr>
        </p:nvSpPr>
        <p:spPr/>
        <p:txBody>
          <a:bodyPr/>
          <a:lstStyle/>
          <a:p>
            <a:r>
              <a:rPr lang="en-US" altLang="cs-CZ" sz="2800">
                <a:latin typeface="Arial" panose="020B0604020202020204" pitchFamily="34" charset="0"/>
              </a:rPr>
              <a:t>What is “Forward” Physics?</a:t>
            </a:r>
            <a:endParaRPr lang="cs-CZ" altLang="cs-CZ" sz="2800">
              <a:latin typeface="Arial" panose="020B0604020202020204" pitchFamily="34" charset="0"/>
            </a:endParaRPr>
          </a:p>
        </p:txBody>
      </p:sp>
      <p:pic>
        <p:nvPicPr>
          <p:cNvPr id="1078275" name="Picture 3">
            <a:extLst>
              <a:ext uri="{FF2B5EF4-FFF2-40B4-BE49-F238E27FC236}">
                <a16:creationId xmlns:a16="http://schemas.microsoft.com/office/drawing/2014/main" id="{FACC00E2-1963-4231-FC25-B443CBD2B753}"/>
              </a:ext>
            </a:extLst>
          </p:cNvPr>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904875" y="838200"/>
            <a:ext cx="7931150" cy="5353050"/>
          </a:xfrm>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47625" cap="flat" cmpd="sng">
                <a:solidFill>
                  <a:schemeClr val="bg1"/>
                </a:solidFill>
                <a:prstDash val="solid"/>
                <a:miter lim="800000"/>
                <a:headEnd type="none" w="med" len="med"/>
                <a:tailEnd type="none" w="med" len="med"/>
              </a14:hiddenLine>
            </a:ext>
          </a:extLst>
        </p:spPr>
      </p:pic>
      <p:pic>
        <p:nvPicPr>
          <p:cNvPr id="5" name="Obrázek 4">
            <a:extLst>
              <a:ext uri="{FF2B5EF4-FFF2-40B4-BE49-F238E27FC236}">
                <a16:creationId xmlns:a16="http://schemas.microsoft.com/office/drawing/2014/main" id="{B6DACFB8-8943-5A91-2019-BF1D65FDB8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86" y="6400800"/>
            <a:ext cx="2060571" cy="483429"/>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6F8DF-DC6B-7ABB-216B-0626E3FE19A4}"/>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657AF4D3-2181-68B0-8959-5C2D41A57FA9}"/>
              </a:ext>
            </a:extLst>
          </p:cNvPr>
          <p:cNvSpPr>
            <a:spLocks noGrp="1"/>
          </p:cNvSpPr>
          <p:nvPr>
            <p:ph type="title"/>
          </p:nvPr>
        </p:nvSpPr>
        <p:spPr/>
        <p:txBody>
          <a:bodyPr/>
          <a:lstStyle/>
          <a:p>
            <a:r>
              <a:rPr lang="en-US" dirty="0"/>
              <a:t>Roman Pot technology (AFP)</a:t>
            </a:r>
            <a:endParaRPr lang="cs-CZ" dirty="0"/>
          </a:p>
        </p:txBody>
      </p:sp>
      <p:sp>
        <p:nvSpPr>
          <p:cNvPr id="4" name="Zástupný symbol pro zápatí 3">
            <a:extLst>
              <a:ext uri="{FF2B5EF4-FFF2-40B4-BE49-F238E27FC236}">
                <a16:creationId xmlns:a16="http://schemas.microsoft.com/office/drawing/2014/main" id="{3300679D-CB1D-E35A-DD6B-953DD2862107}"/>
              </a:ext>
            </a:extLst>
          </p:cNvPr>
          <p:cNvSpPr>
            <a:spLocks noGrp="1"/>
          </p:cNvSpPr>
          <p:nvPr>
            <p:ph type="ftr" sz="quarter" idx="11"/>
          </p:nvPr>
        </p:nvSpPr>
        <p:spPr/>
        <p:txBody>
          <a:bodyPr/>
          <a:lstStyle/>
          <a:p>
            <a:pPr>
              <a:defRPr/>
            </a:pPr>
            <a:r>
              <a:rPr lang="en-US"/>
              <a:t>Marek Taševský                        FZU seminar: Exclusivity as a road to New Physics</a:t>
            </a:r>
            <a:endParaRPr lang="fr-FR" i="1">
              <a:solidFill>
                <a:srgbClr val="006666"/>
              </a:solidFill>
            </a:endParaRPr>
          </a:p>
        </p:txBody>
      </p:sp>
      <p:sp>
        <p:nvSpPr>
          <p:cNvPr id="5" name="Zástupný symbol pro číslo snímku 4">
            <a:extLst>
              <a:ext uri="{FF2B5EF4-FFF2-40B4-BE49-F238E27FC236}">
                <a16:creationId xmlns:a16="http://schemas.microsoft.com/office/drawing/2014/main" id="{E73DC71E-024D-BDBC-F6B5-90EC5264646E}"/>
              </a:ext>
            </a:extLst>
          </p:cNvPr>
          <p:cNvSpPr>
            <a:spLocks noGrp="1"/>
          </p:cNvSpPr>
          <p:nvPr>
            <p:ph type="sldNum" sz="quarter" idx="12"/>
          </p:nvPr>
        </p:nvSpPr>
        <p:spPr/>
        <p:txBody>
          <a:bodyPr/>
          <a:lstStyle/>
          <a:p>
            <a:pPr>
              <a:defRPr/>
            </a:pPr>
            <a:fld id="{7F85D29B-CEBA-48ED-BF7C-3DA92537335C}" type="slidenum">
              <a:rPr lang="fr-CH" altLang="en-US" smtClean="0"/>
              <a:pPr>
                <a:defRPr/>
              </a:pPr>
              <a:t>50</a:t>
            </a:fld>
            <a:r>
              <a:rPr lang="fr-CH" altLang="en-US"/>
              <a:t> </a:t>
            </a:r>
            <a:endParaRPr lang="fr-FR" altLang="en-US"/>
          </a:p>
        </p:txBody>
      </p:sp>
      <p:pic>
        <p:nvPicPr>
          <p:cNvPr id="6" name="Obrázek 5">
            <a:extLst>
              <a:ext uri="{FF2B5EF4-FFF2-40B4-BE49-F238E27FC236}">
                <a16:creationId xmlns:a16="http://schemas.microsoft.com/office/drawing/2014/main" id="{4B9F709B-DD6C-1D95-C86D-738C63DA0D16}"/>
              </a:ext>
            </a:extLst>
          </p:cNvPr>
          <p:cNvPicPr>
            <a:picLocks noChangeAspect="1"/>
          </p:cNvPicPr>
          <p:nvPr/>
        </p:nvPicPr>
        <p:blipFill>
          <a:blip r:embed="rId2"/>
          <a:stretch>
            <a:fillRect/>
          </a:stretch>
        </p:blipFill>
        <p:spPr>
          <a:xfrm>
            <a:off x="762000" y="1143000"/>
            <a:ext cx="7605486" cy="3928533"/>
          </a:xfrm>
          <a:prstGeom prst="rect">
            <a:avLst/>
          </a:prstGeom>
        </p:spPr>
      </p:pic>
    </p:spTree>
    <p:extLst>
      <p:ext uri="{BB962C8B-B14F-4D97-AF65-F5344CB8AC3E}">
        <p14:creationId xmlns:p14="http://schemas.microsoft.com/office/powerpoint/2010/main" val="32291315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50D95-907D-1349-CD05-4357702B8837}"/>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7A7F4981-AA19-C88D-9438-E6A36DD3AB64}"/>
              </a:ext>
            </a:extLst>
          </p:cNvPr>
          <p:cNvSpPr>
            <a:spLocks noGrp="1"/>
          </p:cNvSpPr>
          <p:nvPr>
            <p:ph type="title"/>
          </p:nvPr>
        </p:nvSpPr>
        <p:spPr/>
        <p:txBody>
          <a:bodyPr/>
          <a:lstStyle/>
          <a:p>
            <a:r>
              <a:rPr lang="en-US" dirty="0"/>
              <a:t>Roman Pot technology (AFP)</a:t>
            </a:r>
            <a:endParaRPr lang="cs-CZ" dirty="0"/>
          </a:p>
        </p:txBody>
      </p:sp>
      <p:sp>
        <p:nvSpPr>
          <p:cNvPr id="4" name="Zástupný symbol pro zápatí 3">
            <a:extLst>
              <a:ext uri="{FF2B5EF4-FFF2-40B4-BE49-F238E27FC236}">
                <a16:creationId xmlns:a16="http://schemas.microsoft.com/office/drawing/2014/main" id="{B246EB88-6598-ED70-9448-99139C75054A}"/>
              </a:ext>
            </a:extLst>
          </p:cNvPr>
          <p:cNvSpPr>
            <a:spLocks noGrp="1"/>
          </p:cNvSpPr>
          <p:nvPr>
            <p:ph type="ftr" sz="quarter" idx="11"/>
          </p:nvPr>
        </p:nvSpPr>
        <p:spPr/>
        <p:txBody>
          <a:bodyPr/>
          <a:lstStyle/>
          <a:p>
            <a:pPr>
              <a:defRPr/>
            </a:pPr>
            <a:r>
              <a:rPr lang="en-US"/>
              <a:t>Marek Taševský                        FZU seminar: Exclusivity as a road to New Physics</a:t>
            </a:r>
            <a:endParaRPr lang="fr-FR" i="1">
              <a:solidFill>
                <a:srgbClr val="006666"/>
              </a:solidFill>
            </a:endParaRPr>
          </a:p>
        </p:txBody>
      </p:sp>
      <p:sp>
        <p:nvSpPr>
          <p:cNvPr id="5" name="Zástupný symbol pro číslo snímku 4">
            <a:extLst>
              <a:ext uri="{FF2B5EF4-FFF2-40B4-BE49-F238E27FC236}">
                <a16:creationId xmlns:a16="http://schemas.microsoft.com/office/drawing/2014/main" id="{52126C4E-58EE-81AD-4E1C-1FFD151D2CEE}"/>
              </a:ext>
            </a:extLst>
          </p:cNvPr>
          <p:cNvSpPr>
            <a:spLocks noGrp="1"/>
          </p:cNvSpPr>
          <p:nvPr>
            <p:ph type="sldNum" sz="quarter" idx="12"/>
          </p:nvPr>
        </p:nvSpPr>
        <p:spPr/>
        <p:txBody>
          <a:bodyPr/>
          <a:lstStyle/>
          <a:p>
            <a:pPr>
              <a:defRPr/>
            </a:pPr>
            <a:fld id="{7F85D29B-CEBA-48ED-BF7C-3DA92537335C}" type="slidenum">
              <a:rPr lang="fr-CH" altLang="en-US" smtClean="0"/>
              <a:pPr>
                <a:defRPr/>
              </a:pPr>
              <a:t>51</a:t>
            </a:fld>
            <a:r>
              <a:rPr lang="fr-CH" altLang="en-US"/>
              <a:t> </a:t>
            </a:r>
            <a:endParaRPr lang="fr-FR" altLang="en-US"/>
          </a:p>
        </p:txBody>
      </p:sp>
      <p:pic>
        <p:nvPicPr>
          <p:cNvPr id="7" name="Obrázek 6">
            <a:extLst>
              <a:ext uri="{FF2B5EF4-FFF2-40B4-BE49-F238E27FC236}">
                <a16:creationId xmlns:a16="http://schemas.microsoft.com/office/drawing/2014/main" id="{B014B340-A765-EE9B-1909-AE5183655110}"/>
              </a:ext>
            </a:extLst>
          </p:cNvPr>
          <p:cNvPicPr>
            <a:picLocks noChangeAspect="1"/>
          </p:cNvPicPr>
          <p:nvPr/>
        </p:nvPicPr>
        <p:blipFill>
          <a:blip r:embed="rId2"/>
          <a:stretch>
            <a:fillRect/>
          </a:stretch>
        </p:blipFill>
        <p:spPr>
          <a:xfrm>
            <a:off x="762000" y="1143000"/>
            <a:ext cx="7605486" cy="3928533"/>
          </a:xfrm>
          <a:prstGeom prst="rect">
            <a:avLst/>
          </a:prstGeom>
        </p:spPr>
      </p:pic>
    </p:spTree>
    <p:extLst>
      <p:ext uri="{BB962C8B-B14F-4D97-AF65-F5344CB8AC3E}">
        <p14:creationId xmlns:p14="http://schemas.microsoft.com/office/powerpoint/2010/main" val="10989146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88D36-BDF4-3B1D-995A-1F2CE9A5527B}"/>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0BE5AA64-B693-506D-DCBB-92416B20E877}"/>
              </a:ext>
            </a:extLst>
          </p:cNvPr>
          <p:cNvSpPr>
            <a:spLocks noGrp="1"/>
          </p:cNvSpPr>
          <p:nvPr>
            <p:ph type="title"/>
          </p:nvPr>
        </p:nvSpPr>
        <p:spPr/>
        <p:txBody>
          <a:bodyPr/>
          <a:lstStyle/>
          <a:p>
            <a:r>
              <a:rPr lang="en-US" dirty="0"/>
              <a:t>Roman Pot technology (AFP)</a:t>
            </a:r>
            <a:endParaRPr lang="cs-CZ" dirty="0"/>
          </a:p>
        </p:txBody>
      </p:sp>
      <p:sp>
        <p:nvSpPr>
          <p:cNvPr id="4" name="Zástupný symbol pro zápatí 3">
            <a:extLst>
              <a:ext uri="{FF2B5EF4-FFF2-40B4-BE49-F238E27FC236}">
                <a16:creationId xmlns:a16="http://schemas.microsoft.com/office/drawing/2014/main" id="{70864858-E5D9-FAE0-2E18-7B8524A62F37}"/>
              </a:ext>
            </a:extLst>
          </p:cNvPr>
          <p:cNvSpPr>
            <a:spLocks noGrp="1"/>
          </p:cNvSpPr>
          <p:nvPr>
            <p:ph type="ftr" sz="quarter" idx="11"/>
          </p:nvPr>
        </p:nvSpPr>
        <p:spPr/>
        <p:txBody>
          <a:bodyPr/>
          <a:lstStyle/>
          <a:p>
            <a:pPr>
              <a:defRPr/>
            </a:pPr>
            <a:r>
              <a:rPr lang="en-US"/>
              <a:t>Marek Taševský                        FZU seminar: Exclusivity as a road to New Physics</a:t>
            </a:r>
            <a:endParaRPr lang="fr-FR" i="1">
              <a:solidFill>
                <a:srgbClr val="006666"/>
              </a:solidFill>
            </a:endParaRPr>
          </a:p>
        </p:txBody>
      </p:sp>
      <p:sp>
        <p:nvSpPr>
          <p:cNvPr id="5" name="Zástupný symbol pro číslo snímku 4">
            <a:extLst>
              <a:ext uri="{FF2B5EF4-FFF2-40B4-BE49-F238E27FC236}">
                <a16:creationId xmlns:a16="http://schemas.microsoft.com/office/drawing/2014/main" id="{3504A13E-B322-A394-1333-18FAFDCF25E7}"/>
              </a:ext>
            </a:extLst>
          </p:cNvPr>
          <p:cNvSpPr>
            <a:spLocks noGrp="1"/>
          </p:cNvSpPr>
          <p:nvPr>
            <p:ph type="sldNum" sz="quarter" idx="12"/>
          </p:nvPr>
        </p:nvSpPr>
        <p:spPr/>
        <p:txBody>
          <a:bodyPr/>
          <a:lstStyle/>
          <a:p>
            <a:pPr>
              <a:defRPr/>
            </a:pPr>
            <a:fld id="{7F85D29B-CEBA-48ED-BF7C-3DA92537335C}" type="slidenum">
              <a:rPr lang="fr-CH" altLang="en-US" smtClean="0"/>
              <a:pPr>
                <a:defRPr/>
              </a:pPr>
              <a:t>52</a:t>
            </a:fld>
            <a:r>
              <a:rPr lang="fr-CH" altLang="en-US"/>
              <a:t> </a:t>
            </a:r>
            <a:endParaRPr lang="fr-FR" altLang="en-US"/>
          </a:p>
        </p:txBody>
      </p:sp>
      <p:pic>
        <p:nvPicPr>
          <p:cNvPr id="6" name="Obrázek 5">
            <a:extLst>
              <a:ext uri="{FF2B5EF4-FFF2-40B4-BE49-F238E27FC236}">
                <a16:creationId xmlns:a16="http://schemas.microsoft.com/office/drawing/2014/main" id="{0E094ABF-71F1-2A41-B2BE-77A5CA6E4948}"/>
              </a:ext>
            </a:extLst>
          </p:cNvPr>
          <p:cNvPicPr>
            <a:picLocks noChangeAspect="1"/>
          </p:cNvPicPr>
          <p:nvPr/>
        </p:nvPicPr>
        <p:blipFill>
          <a:blip r:embed="rId2"/>
          <a:stretch>
            <a:fillRect/>
          </a:stretch>
        </p:blipFill>
        <p:spPr>
          <a:xfrm>
            <a:off x="762000" y="1143000"/>
            <a:ext cx="7586133" cy="3933371"/>
          </a:xfrm>
          <a:prstGeom prst="rect">
            <a:avLst/>
          </a:prstGeom>
        </p:spPr>
      </p:pic>
    </p:spTree>
    <p:extLst>
      <p:ext uri="{BB962C8B-B14F-4D97-AF65-F5344CB8AC3E}">
        <p14:creationId xmlns:p14="http://schemas.microsoft.com/office/powerpoint/2010/main" val="22012992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FACCBE-78D1-2078-EBD8-739556B51FC9}"/>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43A4F87E-F4D1-7C36-43C6-29D6322F6666}"/>
              </a:ext>
            </a:extLst>
          </p:cNvPr>
          <p:cNvSpPr>
            <a:spLocks noGrp="1"/>
          </p:cNvSpPr>
          <p:nvPr>
            <p:ph type="title"/>
          </p:nvPr>
        </p:nvSpPr>
        <p:spPr/>
        <p:txBody>
          <a:bodyPr/>
          <a:lstStyle/>
          <a:p>
            <a:r>
              <a:rPr lang="en-US" dirty="0"/>
              <a:t>Roman Pot technology (AFP)</a:t>
            </a:r>
            <a:endParaRPr lang="cs-CZ" dirty="0"/>
          </a:p>
        </p:txBody>
      </p:sp>
      <p:sp>
        <p:nvSpPr>
          <p:cNvPr id="4" name="Zástupný symbol pro zápatí 3">
            <a:extLst>
              <a:ext uri="{FF2B5EF4-FFF2-40B4-BE49-F238E27FC236}">
                <a16:creationId xmlns:a16="http://schemas.microsoft.com/office/drawing/2014/main" id="{40EB836F-49AB-1E1E-1F04-38C08F2742DD}"/>
              </a:ext>
            </a:extLst>
          </p:cNvPr>
          <p:cNvSpPr>
            <a:spLocks noGrp="1"/>
          </p:cNvSpPr>
          <p:nvPr>
            <p:ph type="ftr" sz="quarter" idx="11"/>
          </p:nvPr>
        </p:nvSpPr>
        <p:spPr/>
        <p:txBody>
          <a:bodyPr/>
          <a:lstStyle/>
          <a:p>
            <a:pPr>
              <a:defRPr/>
            </a:pPr>
            <a:r>
              <a:rPr lang="en-US"/>
              <a:t>Marek Taševský                        FZU seminar: Exclusivity as a road to New Physics</a:t>
            </a:r>
            <a:endParaRPr lang="fr-FR" i="1">
              <a:solidFill>
                <a:srgbClr val="006666"/>
              </a:solidFill>
            </a:endParaRPr>
          </a:p>
        </p:txBody>
      </p:sp>
      <p:sp>
        <p:nvSpPr>
          <p:cNvPr id="5" name="Zástupný symbol pro číslo snímku 4">
            <a:extLst>
              <a:ext uri="{FF2B5EF4-FFF2-40B4-BE49-F238E27FC236}">
                <a16:creationId xmlns:a16="http://schemas.microsoft.com/office/drawing/2014/main" id="{8B11E698-BB7A-C793-17E3-2EFD84722834}"/>
              </a:ext>
            </a:extLst>
          </p:cNvPr>
          <p:cNvSpPr>
            <a:spLocks noGrp="1"/>
          </p:cNvSpPr>
          <p:nvPr>
            <p:ph type="sldNum" sz="quarter" idx="12"/>
          </p:nvPr>
        </p:nvSpPr>
        <p:spPr/>
        <p:txBody>
          <a:bodyPr/>
          <a:lstStyle/>
          <a:p>
            <a:pPr>
              <a:defRPr/>
            </a:pPr>
            <a:fld id="{7F85D29B-CEBA-48ED-BF7C-3DA92537335C}" type="slidenum">
              <a:rPr lang="fr-CH" altLang="en-US" smtClean="0"/>
              <a:pPr>
                <a:defRPr/>
              </a:pPr>
              <a:t>53</a:t>
            </a:fld>
            <a:r>
              <a:rPr lang="fr-CH" altLang="en-US"/>
              <a:t> </a:t>
            </a:r>
            <a:endParaRPr lang="fr-FR" altLang="en-US"/>
          </a:p>
        </p:txBody>
      </p:sp>
      <p:pic>
        <p:nvPicPr>
          <p:cNvPr id="7" name="Obrázek 6">
            <a:extLst>
              <a:ext uri="{FF2B5EF4-FFF2-40B4-BE49-F238E27FC236}">
                <a16:creationId xmlns:a16="http://schemas.microsoft.com/office/drawing/2014/main" id="{8A39F936-FBB3-AE75-8B4B-C71F473DB306}"/>
              </a:ext>
            </a:extLst>
          </p:cNvPr>
          <p:cNvPicPr>
            <a:picLocks noChangeAspect="1"/>
          </p:cNvPicPr>
          <p:nvPr/>
        </p:nvPicPr>
        <p:blipFill>
          <a:blip r:embed="rId2"/>
          <a:stretch>
            <a:fillRect/>
          </a:stretch>
        </p:blipFill>
        <p:spPr>
          <a:xfrm>
            <a:off x="762000" y="1143000"/>
            <a:ext cx="7586133" cy="3928533"/>
          </a:xfrm>
          <a:prstGeom prst="rect">
            <a:avLst/>
          </a:prstGeom>
        </p:spPr>
      </p:pic>
    </p:spTree>
    <p:extLst>
      <p:ext uri="{BB962C8B-B14F-4D97-AF65-F5344CB8AC3E}">
        <p14:creationId xmlns:p14="http://schemas.microsoft.com/office/powerpoint/2010/main" val="8721494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 name="Obrázek 183"/>
          <p:cNvPicPr/>
          <p:nvPr/>
        </p:nvPicPr>
        <p:blipFill>
          <a:blip r:embed="rId2"/>
          <a:stretch/>
        </p:blipFill>
        <p:spPr>
          <a:xfrm>
            <a:off x="896678" y="573447"/>
            <a:ext cx="2003928" cy="2159383"/>
          </a:xfrm>
          <a:prstGeom prst="rect">
            <a:avLst/>
          </a:prstGeom>
          <a:ln>
            <a:noFill/>
          </a:ln>
        </p:spPr>
      </p:pic>
      <p:pic>
        <p:nvPicPr>
          <p:cNvPr id="185" name="Obrázek 184"/>
          <p:cNvPicPr/>
          <p:nvPr/>
        </p:nvPicPr>
        <p:blipFill>
          <a:blip r:embed="rId3"/>
          <a:stretch/>
        </p:blipFill>
        <p:spPr>
          <a:xfrm>
            <a:off x="3582322" y="943314"/>
            <a:ext cx="2245928" cy="1295565"/>
          </a:xfrm>
          <a:prstGeom prst="rect">
            <a:avLst/>
          </a:prstGeom>
          <a:ln>
            <a:noFill/>
          </a:ln>
        </p:spPr>
      </p:pic>
      <p:pic>
        <p:nvPicPr>
          <p:cNvPr id="186" name="Obrázek 185"/>
          <p:cNvPicPr/>
          <p:nvPr/>
        </p:nvPicPr>
        <p:blipFill>
          <a:blip r:embed="rId4"/>
          <a:stretch/>
        </p:blipFill>
        <p:spPr>
          <a:xfrm>
            <a:off x="2811437" y="1287697"/>
            <a:ext cx="509147" cy="526456"/>
          </a:xfrm>
          <a:prstGeom prst="rect">
            <a:avLst/>
          </a:prstGeom>
          <a:ln>
            <a:noFill/>
          </a:ln>
        </p:spPr>
      </p:pic>
      <p:pic>
        <p:nvPicPr>
          <p:cNvPr id="187" name="Obrázek 186"/>
          <p:cNvPicPr/>
          <p:nvPr/>
        </p:nvPicPr>
        <p:blipFill>
          <a:blip r:embed="rId5"/>
          <a:stretch/>
        </p:blipFill>
        <p:spPr>
          <a:xfrm>
            <a:off x="5908733" y="1244711"/>
            <a:ext cx="362510" cy="569892"/>
          </a:xfrm>
          <a:prstGeom prst="rect">
            <a:avLst/>
          </a:prstGeom>
          <a:ln>
            <a:noFill/>
          </a:ln>
        </p:spPr>
      </p:pic>
      <p:pic>
        <p:nvPicPr>
          <p:cNvPr id="188" name="Obrázek 187"/>
          <p:cNvPicPr/>
          <p:nvPr/>
        </p:nvPicPr>
        <p:blipFill>
          <a:blip r:embed="rId6"/>
          <a:stretch/>
        </p:blipFill>
        <p:spPr>
          <a:xfrm>
            <a:off x="6371984" y="1054046"/>
            <a:ext cx="2254419" cy="984329"/>
          </a:xfrm>
          <a:prstGeom prst="rect">
            <a:avLst/>
          </a:prstGeom>
          <a:ln>
            <a:noFill/>
          </a:ln>
        </p:spPr>
      </p:pic>
      <p:pic>
        <p:nvPicPr>
          <p:cNvPr id="189" name="Obrázek 188"/>
          <p:cNvPicPr/>
          <p:nvPr/>
        </p:nvPicPr>
        <p:blipFill>
          <a:blip r:embed="rId7"/>
          <a:stretch/>
        </p:blipFill>
        <p:spPr>
          <a:xfrm>
            <a:off x="7409937" y="1948302"/>
            <a:ext cx="362510" cy="310583"/>
          </a:xfrm>
          <a:prstGeom prst="rect">
            <a:avLst/>
          </a:prstGeom>
          <a:ln>
            <a:noFill/>
          </a:ln>
        </p:spPr>
      </p:pic>
      <p:pic>
        <p:nvPicPr>
          <p:cNvPr id="190" name="Obrázek 189"/>
          <p:cNvPicPr/>
          <p:nvPr/>
        </p:nvPicPr>
        <p:blipFill>
          <a:blip r:embed="rId8"/>
          <a:stretch/>
        </p:blipFill>
        <p:spPr>
          <a:xfrm>
            <a:off x="8706265" y="1353668"/>
            <a:ext cx="172437" cy="474855"/>
          </a:xfrm>
          <a:prstGeom prst="rect">
            <a:avLst/>
          </a:prstGeom>
          <a:ln>
            <a:noFill/>
          </a:ln>
        </p:spPr>
      </p:pic>
      <p:sp>
        <p:nvSpPr>
          <p:cNvPr id="191" name="CustomShape 3"/>
          <p:cNvSpPr/>
          <p:nvPr/>
        </p:nvSpPr>
        <p:spPr>
          <a:xfrm>
            <a:off x="7239307" y="1571492"/>
            <a:ext cx="163293" cy="163293"/>
          </a:xfrm>
          <a:prstGeom prst="ellipse">
            <a:avLst/>
          </a:prstGeom>
          <a:solidFill>
            <a:srgbClr val="000000"/>
          </a:solidFill>
          <a:ln>
            <a:solidFill>
              <a:srgbClr val="3465A4"/>
            </a:solidFill>
          </a:ln>
        </p:spPr>
        <p:style>
          <a:lnRef idx="0">
            <a:scrgbClr r="0" g="0" b="0"/>
          </a:lnRef>
          <a:fillRef idx="0">
            <a:scrgbClr r="0" g="0" b="0"/>
          </a:fillRef>
          <a:effectRef idx="0">
            <a:scrgbClr r="0" g="0" b="0"/>
          </a:effectRef>
          <a:fontRef idx="minor"/>
        </p:style>
        <p:txBody>
          <a:bodyPr/>
          <a:lstStyle/>
          <a:p>
            <a:endParaRPr lang="cs-CZ"/>
          </a:p>
        </p:txBody>
      </p:sp>
      <p:sp>
        <p:nvSpPr>
          <p:cNvPr id="192" name="CustomShape 4"/>
          <p:cNvSpPr/>
          <p:nvPr/>
        </p:nvSpPr>
        <p:spPr>
          <a:xfrm>
            <a:off x="7581895" y="1287697"/>
            <a:ext cx="163293" cy="163293"/>
          </a:xfrm>
          <a:prstGeom prst="ellipse">
            <a:avLst/>
          </a:prstGeom>
          <a:solidFill>
            <a:srgbClr val="000000"/>
          </a:solidFill>
          <a:ln>
            <a:solidFill>
              <a:srgbClr val="3465A4"/>
            </a:solidFill>
          </a:ln>
        </p:spPr>
        <p:style>
          <a:lnRef idx="0">
            <a:scrgbClr r="0" g="0" b="0"/>
          </a:lnRef>
          <a:fillRef idx="0">
            <a:scrgbClr r="0" g="0" b="0"/>
          </a:fillRef>
          <a:effectRef idx="0">
            <a:scrgbClr r="0" g="0" b="0"/>
          </a:effectRef>
          <a:fontRef idx="minor"/>
        </p:style>
        <p:txBody>
          <a:bodyPr/>
          <a:lstStyle/>
          <a:p>
            <a:endParaRPr lang="cs-CZ"/>
          </a:p>
        </p:txBody>
      </p:sp>
      <p:sp>
        <p:nvSpPr>
          <p:cNvPr id="193" name="CustomShape 5"/>
          <p:cNvSpPr/>
          <p:nvPr/>
        </p:nvSpPr>
        <p:spPr>
          <a:xfrm rot="16200000">
            <a:off x="4608476" y="1245001"/>
            <a:ext cx="261268" cy="1978455"/>
          </a:xfrm>
          <a:custGeom>
            <a:avLst/>
            <a:gdLst/>
            <a:ahLst/>
            <a:cxnLst/>
            <a:rect l="0" t="0" r="r" b="b"/>
            <a:pathLst>
              <a:path w="802" h="6059">
                <a:moveTo>
                  <a:pt x="801" y="0"/>
                </a:moveTo>
                <a:cubicBezTo>
                  <a:pt x="600" y="0"/>
                  <a:pt x="400" y="252"/>
                  <a:pt x="400" y="504"/>
                </a:cubicBezTo>
                <a:lnTo>
                  <a:pt x="400" y="2524"/>
                </a:lnTo>
                <a:cubicBezTo>
                  <a:pt x="400" y="2777"/>
                  <a:pt x="200" y="3029"/>
                  <a:pt x="0" y="3029"/>
                </a:cubicBezTo>
                <a:cubicBezTo>
                  <a:pt x="200" y="3029"/>
                  <a:pt x="400" y="3281"/>
                  <a:pt x="400" y="3534"/>
                </a:cubicBezTo>
                <a:lnTo>
                  <a:pt x="400" y="5554"/>
                </a:lnTo>
                <a:cubicBezTo>
                  <a:pt x="400" y="5806"/>
                  <a:pt x="600" y="6058"/>
                  <a:pt x="801" y="6058"/>
                </a:cubicBezTo>
              </a:path>
            </a:pathLst>
          </a:custGeom>
          <a:noFill/>
          <a:ln>
            <a:solidFill>
              <a:srgbClr val="3465A4"/>
            </a:solidFill>
          </a:ln>
        </p:spPr>
        <p:style>
          <a:lnRef idx="0">
            <a:scrgbClr r="0" g="0" b="0"/>
          </a:lnRef>
          <a:fillRef idx="0">
            <a:scrgbClr r="0" g="0" b="0"/>
          </a:fillRef>
          <a:effectRef idx="0">
            <a:scrgbClr r="0" g="0" b="0"/>
          </a:effectRef>
          <a:fontRef idx="minor"/>
        </p:style>
        <p:txBody>
          <a:bodyPr/>
          <a:lstStyle/>
          <a:p>
            <a:endParaRPr lang="cs-CZ"/>
          </a:p>
        </p:txBody>
      </p:sp>
      <p:sp>
        <p:nvSpPr>
          <p:cNvPr id="194" name="CustomShape 6"/>
          <p:cNvSpPr/>
          <p:nvPr/>
        </p:nvSpPr>
        <p:spPr>
          <a:xfrm rot="16200000">
            <a:off x="7368560" y="1242121"/>
            <a:ext cx="261268" cy="1978455"/>
          </a:xfrm>
          <a:custGeom>
            <a:avLst/>
            <a:gdLst/>
            <a:ahLst/>
            <a:cxnLst/>
            <a:rect l="0" t="0" r="r" b="b"/>
            <a:pathLst>
              <a:path w="802" h="6059">
                <a:moveTo>
                  <a:pt x="801" y="0"/>
                </a:moveTo>
                <a:cubicBezTo>
                  <a:pt x="600" y="0"/>
                  <a:pt x="400" y="252"/>
                  <a:pt x="400" y="504"/>
                </a:cubicBezTo>
                <a:lnTo>
                  <a:pt x="400" y="2524"/>
                </a:lnTo>
                <a:cubicBezTo>
                  <a:pt x="400" y="2777"/>
                  <a:pt x="200" y="3029"/>
                  <a:pt x="0" y="3029"/>
                </a:cubicBezTo>
                <a:cubicBezTo>
                  <a:pt x="200" y="3029"/>
                  <a:pt x="400" y="3281"/>
                  <a:pt x="400" y="3534"/>
                </a:cubicBezTo>
                <a:lnTo>
                  <a:pt x="400" y="5554"/>
                </a:lnTo>
                <a:cubicBezTo>
                  <a:pt x="400" y="5806"/>
                  <a:pt x="600" y="6058"/>
                  <a:pt x="801" y="6058"/>
                </a:cubicBezTo>
              </a:path>
            </a:pathLst>
          </a:custGeom>
          <a:noFill/>
          <a:ln>
            <a:solidFill>
              <a:srgbClr val="3465A4"/>
            </a:solidFill>
          </a:ln>
        </p:spPr>
        <p:style>
          <a:lnRef idx="0">
            <a:scrgbClr r="0" g="0" b="0"/>
          </a:lnRef>
          <a:fillRef idx="0">
            <a:scrgbClr r="0" g="0" b="0"/>
          </a:fillRef>
          <a:effectRef idx="0">
            <a:scrgbClr r="0" g="0" b="0"/>
          </a:effectRef>
          <a:fontRef idx="minor"/>
        </p:style>
        <p:txBody>
          <a:bodyPr/>
          <a:lstStyle/>
          <a:p>
            <a:endParaRPr lang="cs-CZ"/>
          </a:p>
        </p:txBody>
      </p:sp>
      <p:sp>
        <p:nvSpPr>
          <p:cNvPr id="195" name="TextShape 7"/>
          <p:cNvSpPr txBox="1"/>
          <p:nvPr/>
        </p:nvSpPr>
        <p:spPr>
          <a:xfrm>
            <a:off x="3604536" y="2399149"/>
            <a:ext cx="2144632" cy="687131"/>
          </a:xfrm>
          <a:prstGeom prst="rect">
            <a:avLst/>
          </a:prstGeom>
          <a:noFill/>
          <a:ln>
            <a:noFill/>
          </a:ln>
        </p:spPr>
        <p:txBody>
          <a:bodyPr lIns="81646" tIns="40823" rIns="81646" bIns="40823"/>
          <a:lstStyle/>
          <a:p>
            <a:pPr marL="409220" indent="-310916" defTabSz="829544" eaLnBrk="1" fontAlgn="auto" hangingPunct="1">
              <a:spcBef>
                <a:spcPts val="0"/>
              </a:spcBef>
              <a:spcAft>
                <a:spcPts val="0"/>
              </a:spcAft>
              <a:buClr>
                <a:srgbClr val="000000"/>
              </a:buClr>
              <a:buSzPct val="45000"/>
              <a:buFont typeface="Wingdings" charset="2"/>
              <a:buChar char=""/>
            </a:pPr>
            <a:r>
              <a:rPr lang="pt-BR" sz="1814" spc="-1" dirty="0">
                <a:solidFill>
                  <a:srgbClr val="FF0000"/>
                </a:solidFill>
                <a:uFill>
                  <a:solidFill>
                    <a:srgbClr val="FFFFFF"/>
                  </a:solidFill>
                </a:uFill>
                <a:latin typeface="Purisa"/>
                <a:ea typeface="DejaVu Sans"/>
              </a:rPr>
              <a:t>Semiexclusive production</a:t>
            </a:r>
            <a:endParaRPr lang="pt-BR" sz="1633" spc="-1" dirty="0">
              <a:solidFill>
                <a:srgbClr val="000000"/>
              </a:solidFill>
              <a:uFill>
                <a:solidFill>
                  <a:srgbClr val="FFFFFF"/>
                </a:solidFill>
              </a:uFill>
              <a:latin typeface="Arial"/>
            </a:endParaRPr>
          </a:p>
        </p:txBody>
      </p:sp>
      <p:sp>
        <p:nvSpPr>
          <p:cNvPr id="196" name="TextShape 8"/>
          <p:cNvSpPr txBox="1"/>
          <p:nvPr/>
        </p:nvSpPr>
        <p:spPr>
          <a:xfrm>
            <a:off x="6741780" y="2416249"/>
            <a:ext cx="2003929" cy="652933"/>
          </a:xfrm>
          <a:prstGeom prst="rect">
            <a:avLst/>
          </a:prstGeom>
          <a:noFill/>
          <a:ln>
            <a:noFill/>
          </a:ln>
        </p:spPr>
        <p:txBody>
          <a:bodyPr lIns="81646" tIns="40823" rIns="81646" bIns="40823"/>
          <a:lstStyle/>
          <a:p>
            <a:pPr marL="409220" indent="-310916" defTabSz="829544" eaLnBrk="1" fontAlgn="auto" hangingPunct="1">
              <a:spcBef>
                <a:spcPts val="0"/>
              </a:spcBef>
              <a:spcAft>
                <a:spcPts val="0"/>
              </a:spcAft>
              <a:buClr>
                <a:srgbClr val="000000"/>
              </a:buClr>
              <a:buSzPct val="45000"/>
              <a:buFont typeface="Wingdings" charset="2"/>
              <a:buChar char=""/>
            </a:pPr>
            <a:r>
              <a:rPr lang="pt-BR" sz="1814" spc="-1" dirty="0">
                <a:solidFill>
                  <a:srgbClr val="FF0000"/>
                </a:solidFill>
                <a:uFill>
                  <a:solidFill>
                    <a:srgbClr val="FFFFFF"/>
                  </a:solidFill>
                </a:uFill>
                <a:latin typeface="Purisa"/>
                <a:ea typeface="DejaVu Sans"/>
              </a:rPr>
              <a:t>Exclusive</a:t>
            </a:r>
            <a:endParaRPr lang="pt-BR" sz="1633" spc="-1" dirty="0">
              <a:solidFill>
                <a:srgbClr val="000000"/>
              </a:solidFill>
              <a:uFill>
                <a:solidFill>
                  <a:srgbClr val="FFFFFF"/>
                </a:solidFill>
              </a:uFill>
              <a:latin typeface="Arial"/>
            </a:endParaRPr>
          </a:p>
          <a:p>
            <a:pPr marL="409220" indent="-310916" defTabSz="829544" eaLnBrk="1" fontAlgn="auto" hangingPunct="1">
              <a:spcBef>
                <a:spcPts val="0"/>
              </a:spcBef>
              <a:spcAft>
                <a:spcPts val="0"/>
              </a:spcAft>
              <a:buClr>
                <a:srgbClr val="000000"/>
              </a:buClr>
              <a:buSzPct val="45000"/>
              <a:buFont typeface="Wingdings" charset="2"/>
              <a:buChar char=""/>
            </a:pPr>
            <a:r>
              <a:rPr lang="pt-BR" sz="1814" spc="-1" dirty="0">
                <a:solidFill>
                  <a:srgbClr val="FF0000"/>
                </a:solidFill>
                <a:uFill>
                  <a:solidFill>
                    <a:srgbClr val="FFFFFF"/>
                  </a:solidFill>
                </a:uFill>
                <a:latin typeface="Purisa"/>
                <a:ea typeface="DejaVu Sans"/>
              </a:rPr>
              <a:t>production</a:t>
            </a:r>
            <a:endParaRPr lang="pt-BR" sz="1633" spc="-1" dirty="0">
              <a:solidFill>
                <a:srgbClr val="000000"/>
              </a:solidFill>
              <a:uFill>
                <a:solidFill>
                  <a:srgbClr val="FFFFFF"/>
                </a:solidFill>
              </a:uFill>
              <a:latin typeface="Arial"/>
            </a:endParaRPr>
          </a:p>
        </p:txBody>
      </p:sp>
      <p:sp>
        <p:nvSpPr>
          <p:cNvPr id="18" name="Nadpis 1"/>
          <p:cNvSpPr txBox="1">
            <a:spLocks/>
          </p:cNvSpPr>
          <p:nvPr/>
        </p:nvSpPr>
        <p:spPr bwMode="auto">
          <a:xfrm>
            <a:off x="990599" y="59097"/>
            <a:ext cx="8382000" cy="514350"/>
          </a:xfrm>
          <a:prstGeom prst="rect">
            <a:avLst/>
          </a:prstGeom>
          <a:gradFill rotWithShape="0">
            <a:gsLst>
              <a:gs pos="0">
                <a:srgbClr val="0099FF"/>
              </a:gs>
              <a:gs pos="50000">
                <a:srgbClr val="CCECFF"/>
              </a:gs>
              <a:gs pos="100000">
                <a:srgbClr val="0099FF"/>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rgbClr val="0000CC"/>
                </a:solidFill>
                <a:latin typeface="+mj-lt"/>
                <a:ea typeface="+mj-ea"/>
                <a:cs typeface="+mj-cs"/>
              </a:defRPr>
            </a:lvl1pPr>
            <a:lvl2pPr algn="ctr" rtl="0" eaLnBrk="0" fontAlgn="base" hangingPunct="0">
              <a:spcBef>
                <a:spcPct val="0"/>
              </a:spcBef>
              <a:spcAft>
                <a:spcPct val="0"/>
              </a:spcAft>
              <a:defRPr sz="3200" b="1">
                <a:solidFill>
                  <a:srgbClr val="0000CC"/>
                </a:solidFill>
                <a:latin typeface="Comic Sans MS" pitchFamily="66" charset="0"/>
              </a:defRPr>
            </a:lvl2pPr>
            <a:lvl3pPr algn="ctr" rtl="0" eaLnBrk="0" fontAlgn="base" hangingPunct="0">
              <a:spcBef>
                <a:spcPct val="0"/>
              </a:spcBef>
              <a:spcAft>
                <a:spcPct val="0"/>
              </a:spcAft>
              <a:defRPr sz="3200" b="1">
                <a:solidFill>
                  <a:srgbClr val="0000CC"/>
                </a:solidFill>
                <a:latin typeface="Comic Sans MS" pitchFamily="66" charset="0"/>
              </a:defRPr>
            </a:lvl3pPr>
            <a:lvl4pPr algn="ctr" rtl="0" eaLnBrk="0" fontAlgn="base" hangingPunct="0">
              <a:spcBef>
                <a:spcPct val="0"/>
              </a:spcBef>
              <a:spcAft>
                <a:spcPct val="0"/>
              </a:spcAft>
              <a:defRPr sz="3200" b="1">
                <a:solidFill>
                  <a:srgbClr val="0000CC"/>
                </a:solidFill>
                <a:latin typeface="Comic Sans MS" pitchFamily="66" charset="0"/>
              </a:defRPr>
            </a:lvl4pPr>
            <a:lvl5pPr algn="ctr" rtl="0" eaLnBrk="0" fontAlgn="base" hangingPunct="0">
              <a:spcBef>
                <a:spcPct val="0"/>
              </a:spcBef>
              <a:spcAft>
                <a:spcPct val="0"/>
              </a:spcAft>
              <a:defRPr sz="3200" b="1">
                <a:solidFill>
                  <a:srgbClr val="0000CC"/>
                </a:solidFill>
                <a:latin typeface="Comic Sans MS" pitchFamily="66" charset="0"/>
              </a:defRPr>
            </a:lvl5pPr>
            <a:lvl6pPr marL="457200" algn="ctr" rtl="0" fontAlgn="base">
              <a:spcBef>
                <a:spcPct val="0"/>
              </a:spcBef>
              <a:spcAft>
                <a:spcPct val="0"/>
              </a:spcAft>
              <a:defRPr sz="3200" b="1">
                <a:solidFill>
                  <a:srgbClr val="0000CC"/>
                </a:solidFill>
                <a:latin typeface="Comic Sans MS" pitchFamily="66" charset="0"/>
              </a:defRPr>
            </a:lvl6pPr>
            <a:lvl7pPr marL="914400" algn="ctr" rtl="0" fontAlgn="base">
              <a:spcBef>
                <a:spcPct val="0"/>
              </a:spcBef>
              <a:spcAft>
                <a:spcPct val="0"/>
              </a:spcAft>
              <a:defRPr sz="3200" b="1">
                <a:solidFill>
                  <a:srgbClr val="0000CC"/>
                </a:solidFill>
                <a:latin typeface="Comic Sans MS" pitchFamily="66" charset="0"/>
              </a:defRPr>
            </a:lvl7pPr>
            <a:lvl8pPr marL="1371600" algn="ctr" rtl="0" fontAlgn="base">
              <a:spcBef>
                <a:spcPct val="0"/>
              </a:spcBef>
              <a:spcAft>
                <a:spcPct val="0"/>
              </a:spcAft>
              <a:defRPr sz="3200" b="1">
                <a:solidFill>
                  <a:srgbClr val="0000CC"/>
                </a:solidFill>
                <a:latin typeface="Comic Sans MS" pitchFamily="66" charset="0"/>
              </a:defRPr>
            </a:lvl8pPr>
            <a:lvl9pPr marL="1828800" algn="ctr" rtl="0" fontAlgn="base">
              <a:spcBef>
                <a:spcPct val="0"/>
              </a:spcBef>
              <a:spcAft>
                <a:spcPct val="0"/>
              </a:spcAft>
              <a:defRPr sz="3200" b="1">
                <a:solidFill>
                  <a:srgbClr val="0000CC"/>
                </a:solidFill>
                <a:latin typeface="Comic Sans MS" pitchFamily="66"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kern="0" dirty="0">
                <a:latin typeface="Comic Sans MS"/>
              </a:rPr>
              <a:t>(Semi) exclusive processes</a:t>
            </a:r>
            <a:endParaRPr kumimoji="0" lang="en-US" sz="3200" b="1" i="0" u="none" strike="noStrike" kern="0" cap="none" spc="0" normalizeH="0" baseline="0" noProof="0" dirty="0">
              <a:ln>
                <a:noFill/>
              </a:ln>
              <a:solidFill>
                <a:srgbClr val="0000CC"/>
              </a:solidFill>
              <a:effectLst/>
              <a:uLnTx/>
              <a:uFillTx/>
              <a:latin typeface="Comic Sans MS"/>
              <a:ea typeface="+mj-ea"/>
              <a:cs typeface="+mj-cs"/>
            </a:endParaRPr>
          </a:p>
        </p:txBody>
      </p:sp>
      <p:pic>
        <p:nvPicPr>
          <p:cNvPr id="19" name="Obrázek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686" y="6374571"/>
            <a:ext cx="2060571" cy="483429"/>
          </a:xfrm>
          <a:prstGeom prst="rect">
            <a:avLst/>
          </a:prstGeom>
        </p:spPr>
      </p:pic>
      <p:sp>
        <p:nvSpPr>
          <p:cNvPr id="4" name="TextovéPole 3"/>
          <p:cNvSpPr txBox="1"/>
          <p:nvPr/>
        </p:nvSpPr>
        <p:spPr>
          <a:xfrm>
            <a:off x="4676852" y="698020"/>
            <a:ext cx="4759636" cy="338554"/>
          </a:xfrm>
          <a:prstGeom prst="rect">
            <a:avLst/>
          </a:prstGeom>
          <a:noFill/>
        </p:spPr>
        <p:txBody>
          <a:bodyPr wrap="none" rtlCol="0">
            <a:spAutoFit/>
          </a:bodyPr>
          <a:lstStyle/>
          <a:p>
            <a:r>
              <a:rPr lang="en-US" dirty="0">
                <a:solidFill>
                  <a:schemeClr val="tx1"/>
                </a:solidFill>
              </a:rPr>
              <a:t>Proton detected in Forward Proton Detector (FPD)</a:t>
            </a:r>
          </a:p>
        </p:txBody>
      </p:sp>
      <p:sp>
        <p:nvSpPr>
          <p:cNvPr id="5" name="Šipka dolů 4"/>
          <p:cNvSpPr/>
          <p:nvPr/>
        </p:nvSpPr>
        <p:spPr>
          <a:xfrm rot="18538219">
            <a:off x="5966772" y="906945"/>
            <a:ext cx="246432" cy="643864"/>
          </a:xfrm>
          <a:prstGeom prst="downArrow">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ovéPole 5"/>
          <p:cNvSpPr txBox="1"/>
          <p:nvPr/>
        </p:nvSpPr>
        <p:spPr>
          <a:xfrm>
            <a:off x="1831570" y="1054046"/>
            <a:ext cx="378630" cy="338554"/>
          </a:xfrm>
          <a:prstGeom prst="rect">
            <a:avLst/>
          </a:prstGeom>
          <a:noFill/>
        </p:spPr>
        <p:txBody>
          <a:bodyPr wrap="none" rtlCol="0">
            <a:spAutoFit/>
          </a:bodyPr>
          <a:lstStyle/>
          <a:p>
            <a:r>
              <a:rPr lang="en-US" dirty="0">
                <a:solidFill>
                  <a:srgbClr val="FF0000"/>
                </a:solidFill>
              </a:rPr>
              <a:t>IP</a:t>
            </a:r>
          </a:p>
        </p:txBody>
      </p:sp>
      <p:sp>
        <p:nvSpPr>
          <p:cNvPr id="24" name="TextovéPole 23"/>
          <p:cNvSpPr txBox="1"/>
          <p:nvPr/>
        </p:nvSpPr>
        <p:spPr>
          <a:xfrm>
            <a:off x="1836516" y="1757381"/>
            <a:ext cx="378630" cy="338554"/>
          </a:xfrm>
          <a:prstGeom prst="rect">
            <a:avLst/>
          </a:prstGeom>
          <a:noFill/>
        </p:spPr>
        <p:txBody>
          <a:bodyPr wrap="none" rtlCol="0">
            <a:spAutoFit/>
          </a:bodyPr>
          <a:lstStyle/>
          <a:p>
            <a:r>
              <a:rPr lang="en-US" dirty="0">
                <a:solidFill>
                  <a:srgbClr val="FF0000"/>
                </a:solidFill>
              </a:rPr>
              <a:t>IP</a:t>
            </a:r>
          </a:p>
        </p:txBody>
      </p:sp>
      <p:sp>
        <p:nvSpPr>
          <p:cNvPr id="25" name="Zástupný symbol pro zápatí 4"/>
          <p:cNvSpPr>
            <a:spLocks noGrp="1"/>
          </p:cNvSpPr>
          <p:nvPr>
            <p:ph type="ftr" sz="quarter" idx="11"/>
          </p:nvPr>
        </p:nvSpPr>
        <p:spPr>
          <a:xfrm>
            <a:off x="2514600" y="6519863"/>
            <a:ext cx="7010400" cy="323850"/>
          </a:xfrm>
        </p:spPr>
        <p:txBody>
          <a:bodyPr/>
          <a:lstStyle/>
          <a:p>
            <a:pPr>
              <a:defRPr/>
            </a:pPr>
            <a:r>
              <a:rPr lang="en-US">
                <a:solidFill>
                  <a:srgbClr val="006600"/>
                </a:solidFill>
              </a:rPr>
              <a:t>Marek Taševský                        FZU seminar: Exclusivity as a road to New Physics</a:t>
            </a:r>
            <a:endParaRPr lang="fr-FR" i="1" dirty="0">
              <a:solidFill>
                <a:srgbClr val="006600"/>
              </a:solidFill>
            </a:endParaRPr>
          </a:p>
        </p:txBody>
      </p:sp>
      <p:sp>
        <p:nvSpPr>
          <p:cNvPr id="3" name="Zástupný symbol pro číslo snímku 2"/>
          <p:cNvSpPr>
            <a:spLocks noGrp="1"/>
          </p:cNvSpPr>
          <p:nvPr>
            <p:ph type="sldNum" sz="quarter" idx="12"/>
          </p:nvPr>
        </p:nvSpPr>
        <p:spPr/>
        <p:txBody>
          <a:bodyPr/>
          <a:lstStyle/>
          <a:p>
            <a:pPr>
              <a:defRPr/>
            </a:pPr>
            <a:fld id="{31087AF0-54F8-4C74-A523-C903AB54579B}" type="slidenum">
              <a:rPr lang="fr-CH" altLang="en-US" smtClean="0"/>
              <a:pPr>
                <a:defRPr/>
              </a:pPr>
              <a:t>54</a:t>
            </a:fld>
            <a:r>
              <a:rPr lang="fr-CH" altLang="en-US"/>
              <a:t> </a:t>
            </a:r>
            <a:endParaRPr lang="fr-FR" altLang="en-US"/>
          </a:p>
        </p:txBody>
      </p:sp>
      <p:sp>
        <p:nvSpPr>
          <p:cNvPr id="7" name="Šipka: nahoru 6">
            <a:extLst>
              <a:ext uri="{FF2B5EF4-FFF2-40B4-BE49-F238E27FC236}">
                <a16:creationId xmlns:a16="http://schemas.microsoft.com/office/drawing/2014/main" id="{59C9BDFB-C156-433B-3EA0-78C47D233AF9}"/>
              </a:ext>
            </a:extLst>
          </p:cNvPr>
          <p:cNvSpPr/>
          <p:nvPr/>
        </p:nvSpPr>
        <p:spPr bwMode="auto">
          <a:xfrm rot="19950404">
            <a:off x="5560361" y="1653136"/>
            <a:ext cx="210200" cy="1274203"/>
          </a:xfrm>
          <a:prstGeom prst="upArrow">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600" b="0" i="0" u="none" strike="noStrike" cap="none" normalizeH="0" baseline="0">
              <a:ln>
                <a:noFill/>
              </a:ln>
              <a:solidFill>
                <a:srgbClr val="0000CC"/>
              </a:solidFill>
              <a:effectLst/>
              <a:latin typeface="Arial" charset="0"/>
            </a:endParaRPr>
          </a:p>
        </p:txBody>
      </p:sp>
      <p:sp>
        <p:nvSpPr>
          <p:cNvPr id="8" name="Šipka: nahoru 7">
            <a:extLst>
              <a:ext uri="{FF2B5EF4-FFF2-40B4-BE49-F238E27FC236}">
                <a16:creationId xmlns:a16="http://schemas.microsoft.com/office/drawing/2014/main" id="{5F256549-315A-429F-E0C7-AE06207B85D6}"/>
              </a:ext>
            </a:extLst>
          </p:cNvPr>
          <p:cNvSpPr/>
          <p:nvPr/>
        </p:nvSpPr>
        <p:spPr bwMode="auto">
          <a:xfrm rot="1781220">
            <a:off x="6467403" y="1661686"/>
            <a:ext cx="210200" cy="1274203"/>
          </a:xfrm>
          <a:prstGeom prst="upArrow">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600" b="0" i="0" u="none" strike="noStrike" cap="none" normalizeH="0" baseline="0">
              <a:ln>
                <a:noFill/>
              </a:ln>
              <a:solidFill>
                <a:srgbClr val="0000CC"/>
              </a:solidFill>
              <a:effectLst/>
              <a:latin typeface="Arial" charset="0"/>
            </a:endParaRPr>
          </a:p>
        </p:txBody>
      </p:sp>
      <p:sp>
        <p:nvSpPr>
          <p:cNvPr id="9" name="TextovéPole 8">
            <a:extLst>
              <a:ext uri="{FF2B5EF4-FFF2-40B4-BE49-F238E27FC236}">
                <a16:creationId xmlns:a16="http://schemas.microsoft.com/office/drawing/2014/main" id="{271C4026-EC19-9CD2-ECD8-52A7227DC51E}"/>
              </a:ext>
            </a:extLst>
          </p:cNvPr>
          <p:cNvSpPr txBox="1"/>
          <p:nvPr/>
        </p:nvSpPr>
        <p:spPr>
          <a:xfrm>
            <a:off x="5162481" y="3078508"/>
            <a:ext cx="2661306" cy="584775"/>
          </a:xfrm>
          <a:prstGeom prst="rect">
            <a:avLst/>
          </a:prstGeom>
          <a:noFill/>
        </p:spPr>
        <p:txBody>
          <a:bodyPr wrap="none" rtlCol="0">
            <a:spAutoFit/>
          </a:bodyPr>
          <a:lstStyle/>
          <a:p>
            <a:r>
              <a:rPr lang="en-US" dirty="0">
                <a:solidFill>
                  <a:schemeClr val="tx1"/>
                </a:solidFill>
              </a:rPr>
              <a:t>Large rapidity gap </a:t>
            </a:r>
          </a:p>
          <a:p>
            <a:r>
              <a:rPr lang="en-US" dirty="0">
                <a:solidFill>
                  <a:schemeClr val="tx1"/>
                </a:solidFill>
              </a:rPr>
              <a:t>detected in central detector</a:t>
            </a:r>
            <a:endParaRPr lang="cs-CZ" dirty="0">
              <a:solidFill>
                <a:schemeClr val="tx1"/>
              </a:solidFill>
            </a:endParaRPr>
          </a:p>
        </p:txBody>
      </p:sp>
      <p:sp>
        <p:nvSpPr>
          <p:cNvPr id="10" name="TextovéPole 9">
            <a:extLst>
              <a:ext uri="{FF2B5EF4-FFF2-40B4-BE49-F238E27FC236}">
                <a16:creationId xmlns:a16="http://schemas.microsoft.com/office/drawing/2014/main" id="{96B69595-89F4-0CCD-F8C6-2F621270BF45}"/>
              </a:ext>
            </a:extLst>
          </p:cNvPr>
          <p:cNvSpPr txBox="1"/>
          <p:nvPr/>
        </p:nvSpPr>
        <p:spPr>
          <a:xfrm>
            <a:off x="814477" y="5161552"/>
            <a:ext cx="7096815" cy="400110"/>
          </a:xfrm>
          <a:prstGeom prst="rect">
            <a:avLst/>
          </a:prstGeom>
          <a:solidFill>
            <a:srgbClr val="002060"/>
          </a:solidFill>
        </p:spPr>
        <p:txBody>
          <a:bodyPr wrap="none" rtlCol="0">
            <a:spAutoFit/>
          </a:bodyPr>
          <a:lstStyle/>
          <a:p>
            <a:r>
              <a:rPr lang="en-US" sz="2000" dirty="0">
                <a:solidFill>
                  <a:schemeClr val="bg1"/>
                </a:solidFill>
              </a:rPr>
              <a:t>QCD Pomeron exchange → QCD-induced exclusive process</a:t>
            </a:r>
            <a:endParaRPr lang="cs-CZ" sz="2000" dirty="0">
              <a:solidFill>
                <a:schemeClr val="bg1"/>
              </a:solidFill>
            </a:endParaRPr>
          </a:p>
        </p:txBody>
      </p:sp>
      <p:sp>
        <p:nvSpPr>
          <p:cNvPr id="11" name="TextovéPole 10">
            <a:extLst>
              <a:ext uri="{FF2B5EF4-FFF2-40B4-BE49-F238E27FC236}">
                <a16:creationId xmlns:a16="http://schemas.microsoft.com/office/drawing/2014/main" id="{C8BF0FF8-A220-2CE7-4ED4-00FCCBD4AE4E}"/>
              </a:ext>
            </a:extLst>
          </p:cNvPr>
          <p:cNvSpPr txBox="1"/>
          <p:nvPr/>
        </p:nvSpPr>
        <p:spPr>
          <a:xfrm>
            <a:off x="748334" y="4258506"/>
            <a:ext cx="8558753" cy="646331"/>
          </a:xfrm>
          <a:prstGeom prst="rect">
            <a:avLst/>
          </a:prstGeom>
          <a:noFill/>
        </p:spPr>
        <p:txBody>
          <a:bodyPr wrap="none" rtlCol="0">
            <a:spAutoFit/>
          </a:bodyPr>
          <a:lstStyle/>
          <a:p>
            <a:r>
              <a:rPr lang="en-US" sz="1800" dirty="0">
                <a:solidFill>
                  <a:schemeClr val="tx1"/>
                </a:solidFill>
              </a:rPr>
              <a:t>At high energies, Pomeron reveals structure: sum of multi-particle ladders built </a:t>
            </a:r>
          </a:p>
          <a:p>
            <a:r>
              <a:rPr lang="en-US" sz="1800" dirty="0">
                <a:solidFill>
                  <a:schemeClr val="tx1"/>
                </a:solidFill>
              </a:rPr>
              <a:t>by the exchange of two t-channel gluons (QCD Pomeron)</a:t>
            </a:r>
            <a:endParaRPr lang="cs-CZ" sz="1800" dirty="0">
              <a:solidFill>
                <a:schemeClr val="tx1"/>
              </a:solidFill>
            </a:endParaRPr>
          </a:p>
        </p:txBody>
      </p:sp>
    </p:spTree>
    <p:extLst>
      <p:ext uri="{BB962C8B-B14F-4D97-AF65-F5344CB8AC3E}">
        <p14:creationId xmlns:p14="http://schemas.microsoft.com/office/powerpoint/2010/main" val="27571481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C7DFC-2864-AE93-8B62-1F49A4CA2B41}"/>
            </a:ext>
          </a:extLst>
        </p:cNvPr>
        <p:cNvGrpSpPr/>
        <p:nvPr/>
      </p:nvGrpSpPr>
      <p:grpSpPr>
        <a:xfrm>
          <a:off x="0" y="0"/>
          <a:ext cx="0" cy="0"/>
          <a:chOff x="0" y="0"/>
          <a:chExt cx="0" cy="0"/>
        </a:xfrm>
      </p:grpSpPr>
      <p:pic>
        <p:nvPicPr>
          <p:cNvPr id="184" name="Obrázek 183">
            <a:extLst>
              <a:ext uri="{FF2B5EF4-FFF2-40B4-BE49-F238E27FC236}">
                <a16:creationId xmlns:a16="http://schemas.microsoft.com/office/drawing/2014/main" id="{2B06F6EA-5C96-DD5E-7537-FE3C1A91494C}"/>
              </a:ext>
            </a:extLst>
          </p:cNvPr>
          <p:cNvPicPr/>
          <p:nvPr/>
        </p:nvPicPr>
        <p:blipFill>
          <a:blip r:embed="rId2"/>
          <a:stretch/>
        </p:blipFill>
        <p:spPr>
          <a:xfrm>
            <a:off x="896678" y="573447"/>
            <a:ext cx="2003928" cy="2159383"/>
          </a:xfrm>
          <a:prstGeom prst="rect">
            <a:avLst/>
          </a:prstGeom>
          <a:ln>
            <a:noFill/>
          </a:ln>
        </p:spPr>
      </p:pic>
      <p:pic>
        <p:nvPicPr>
          <p:cNvPr id="185" name="Obrázek 184">
            <a:extLst>
              <a:ext uri="{FF2B5EF4-FFF2-40B4-BE49-F238E27FC236}">
                <a16:creationId xmlns:a16="http://schemas.microsoft.com/office/drawing/2014/main" id="{51B79CC8-43F1-0F4A-8E25-A52F33F27235}"/>
              </a:ext>
            </a:extLst>
          </p:cNvPr>
          <p:cNvPicPr/>
          <p:nvPr/>
        </p:nvPicPr>
        <p:blipFill>
          <a:blip r:embed="rId3"/>
          <a:stretch/>
        </p:blipFill>
        <p:spPr>
          <a:xfrm>
            <a:off x="3582322" y="943314"/>
            <a:ext cx="2245928" cy="1295565"/>
          </a:xfrm>
          <a:prstGeom prst="rect">
            <a:avLst/>
          </a:prstGeom>
          <a:ln>
            <a:noFill/>
          </a:ln>
        </p:spPr>
      </p:pic>
      <p:pic>
        <p:nvPicPr>
          <p:cNvPr id="186" name="Obrázek 185">
            <a:extLst>
              <a:ext uri="{FF2B5EF4-FFF2-40B4-BE49-F238E27FC236}">
                <a16:creationId xmlns:a16="http://schemas.microsoft.com/office/drawing/2014/main" id="{53F87544-81D4-E822-CDE1-3468E65835C0}"/>
              </a:ext>
            </a:extLst>
          </p:cNvPr>
          <p:cNvPicPr/>
          <p:nvPr/>
        </p:nvPicPr>
        <p:blipFill>
          <a:blip r:embed="rId4"/>
          <a:stretch/>
        </p:blipFill>
        <p:spPr>
          <a:xfrm>
            <a:off x="2811437" y="1287697"/>
            <a:ext cx="509147" cy="526456"/>
          </a:xfrm>
          <a:prstGeom prst="rect">
            <a:avLst/>
          </a:prstGeom>
          <a:ln>
            <a:noFill/>
          </a:ln>
        </p:spPr>
      </p:pic>
      <p:pic>
        <p:nvPicPr>
          <p:cNvPr id="187" name="Obrázek 186">
            <a:extLst>
              <a:ext uri="{FF2B5EF4-FFF2-40B4-BE49-F238E27FC236}">
                <a16:creationId xmlns:a16="http://schemas.microsoft.com/office/drawing/2014/main" id="{33CC97BC-B826-051F-AA9E-BE8A354C3929}"/>
              </a:ext>
            </a:extLst>
          </p:cNvPr>
          <p:cNvPicPr/>
          <p:nvPr/>
        </p:nvPicPr>
        <p:blipFill>
          <a:blip r:embed="rId5"/>
          <a:stretch/>
        </p:blipFill>
        <p:spPr>
          <a:xfrm>
            <a:off x="5908733" y="1244711"/>
            <a:ext cx="362510" cy="569892"/>
          </a:xfrm>
          <a:prstGeom prst="rect">
            <a:avLst/>
          </a:prstGeom>
          <a:ln>
            <a:noFill/>
          </a:ln>
        </p:spPr>
      </p:pic>
      <p:pic>
        <p:nvPicPr>
          <p:cNvPr id="188" name="Obrázek 187">
            <a:extLst>
              <a:ext uri="{FF2B5EF4-FFF2-40B4-BE49-F238E27FC236}">
                <a16:creationId xmlns:a16="http://schemas.microsoft.com/office/drawing/2014/main" id="{B8F14FE9-DA0B-DDF7-5EC0-8928A6D675CC}"/>
              </a:ext>
            </a:extLst>
          </p:cNvPr>
          <p:cNvPicPr/>
          <p:nvPr/>
        </p:nvPicPr>
        <p:blipFill>
          <a:blip r:embed="rId6"/>
          <a:stretch/>
        </p:blipFill>
        <p:spPr>
          <a:xfrm>
            <a:off x="6371984" y="1054046"/>
            <a:ext cx="2254419" cy="984329"/>
          </a:xfrm>
          <a:prstGeom prst="rect">
            <a:avLst/>
          </a:prstGeom>
          <a:ln>
            <a:noFill/>
          </a:ln>
        </p:spPr>
      </p:pic>
      <p:pic>
        <p:nvPicPr>
          <p:cNvPr id="189" name="Obrázek 188">
            <a:extLst>
              <a:ext uri="{FF2B5EF4-FFF2-40B4-BE49-F238E27FC236}">
                <a16:creationId xmlns:a16="http://schemas.microsoft.com/office/drawing/2014/main" id="{8CF3799A-5A37-9041-0E39-7EBFACF8E8B5}"/>
              </a:ext>
            </a:extLst>
          </p:cNvPr>
          <p:cNvPicPr/>
          <p:nvPr/>
        </p:nvPicPr>
        <p:blipFill>
          <a:blip r:embed="rId7"/>
          <a:stretch/>
        </p:blipFill>
        <p:spPr>
          <a:xfrm>
            <a:off x="7409937" y="1948302"/>
            <a:ext cx="362510" cy="310583"/>
          </a:xfrm>
          <a:prstGeom prst="rect">
            <a:avLst/>
          </a:prstGeom>
          <a:ln>
            <a:noFill/>
          </a:ln>
        </p:spPr>
      </p:pic>
      <p:pic>
        <p:nvPicPr>
          <p:cNvPr id="190" name="Obrázek 189">
            <a:extLst>
              <a:ext uri="{FF2B5EF4-FFF2-40B4-BE49-F238E27FC236}">
                <a16:creationId xmlns:a16="http://schemas.microsoft.com/office/drawing/2014/main" id="{7791BACF-0718-1D5A-F5DB-B354F4864DB6}"/>
              </a:ext>
            </a:extLst>
          </p:cNvPr>
          <p:cNvPicPr/>
          <p:nvPr/>
        </p:nvPicPr>
        <p:blipFill>
          <a:blip r:embed="rId8"/>
          <a:stretch/>
        </p:blipFill>
        <p:spPr>
          <a:xfrm>
            <a:off x="8706265" y="1353668"/>
            <a:ext cx="172437" cy="474855"/>
          </a:xfrm>
          <a:prstGeom prst="rect">
            <a:avLst/>
          </a:prstGeom>
          <a:ln>
            <a:noFill/>
          </a:ln>
        </p:spPr>
      </p:pic>
      <p:sp>
        <p:nvSpPr>
          <p:cNvPr id="191" name="CustomShape 3">
            <a:extLst>
              <a:ext uri="{FF2B5EF4-FFF2-40B4-BE49-F238E27FC236}">
                <a16:creationId xmlns:a16="http://schemas.microsoft.com/office/drawing/2014/main" id="{D961D560-797D-E454-4295-87609C14A850}"/>
              </a:ext>
            </a:extLst>
          </p:cNvPr>
          <p:cNvSpPr/>
          <p:nvPr/>
        </p:nvSpPr>
        <p:spPr>
          <a:xfrm>
            <a:off x="7239307" y="1571492"/>
            <a:ext cx="163293" cy="163293"/>
          </a:xfrm>
          <a:prstGeom prst="ellipse">
            <a:avLst/>
          </a:prstGeom>
          <a:solidFill>
            <a:srgbClr val="000000"/>
          </a:solidFill>
          <a:ln>
            <a:solidFill>
              <a:srgbClr val="3465A4"/>
            </a:solidFill>
          </a:ln>
        </p:spPr>
        <p:style>
          <a:lnRef idx="0">
            <a:scrgbClr r="0" g="0" b="0"/>
          </a:lnRef>
          <a:fillRef idx="0">
            <a:scrgbClr r="0" g="0" b="0"/>
          </a:fillRef>
          <a:effectRef idx="0">
            <a:scrgbClr r="0" g="0" b="0"/>
          </a:effectRef>
          <a:fontRef idx="minor"/>
        </p:style>
        <p:txBody>
          <a:bodyPr/>
          <a:lstStyle/>
          <a:p>
            <a:endParaRPr lang="cs-CZ"/>
          </a:p>
        </p:txBody>
      </p:sp>
      <p:sp>
        <p:nvSpPr>
          <p:cNvPr id="192" name="CustomShape 4">
            <a:extLst>
              <a:ext uri="{FF2B5EF4-FFF2-40B4-BE49-F238E27FC236}">
                <a16:creationId xmlns:a16="http://schemas.microsoft.com/office/drawing/2014/main" id="{B1DE637B-ACF1-FEF7-DD1A-0A6B66379B72}"/>
              </a:ext>
            </a:extLst>
          </p:cNvPr>
          <p:cNvSpPr/>
          <p:nvPr/>
        </p:nvSpPr>
        <p:spPr>
          <a:xfrm>
            <a:off x="7581895" y="1287697"/>
            <a:ext cx="163293" cy="163293"/>
          </a:xfrm>
          <a:prstGeom prst="ellipse">
            <a:avLst/>
          </a:prstGeom>
          <a:solidFill>
            <a:srgbClr val="000000"/>
          </a:solidFill>
          <a:ln>
            <a:solidFill>
              <a:srgbClr val="3465A4"/>
            </a:solidFill>
          </a:ln>
        </p:spPr>
        <p:style>
          <a:lnRef idx="0">
            <a:scrgbClr r="0" g="0" b="0"/>
          </a:lnRef>
          <a:fillRef idx="0">
            <a:scrgbClr r="0" g="0" b="0"/>
          </a:fillRef>
          <a:effectRef idx="0">
            <a:scrgbClr r="0" g="0" b="0"/>
          </a:effectRef>
          <a:fontRef idx="minor"/>
        </p:style>
        <p:txBody>
          <a:bodyPr/>
          <a:lstStyle/>
          <a:p>
            <a:endParaRPr lang="cs-CZ"/>
          </a:p>
        </p:txBody>
      </p:sp>
      <p:sp>
        <p:nvSpPr>
          <p:cNvPr id="193" name="CustomShape 5">
            <a:extLst>
              <a:ext uri="{FF2B5EF4-FFF2-40B4-BE49-F238E27FC236}">
                <a16:creationId xmlns:a16="http://schemas.microsoft.com/office/drawing/2014/main" id="{A1DA5A0D-5E92-74B5-DD56-F11341679A26}"/>
              </a:ext>
            </a:extLst>
          </p:cNvPr>
          <p:cNvSpPr/>
          <p:nvPr/>
        </p:nvSpPr>
        <p:spPr>
          <a:xfrm rot="16200000">
            <a:off x="4608476" y="1245001"/>
            <a:ext cx="261268" cy="1978455"/>
          </a:xfrm>
          <a:custGeom>
            <a:avLst/>
            <a:gdLst/>
            <a:ahLst/>
            <a:cxnLst/>
            <a:rect l="0" t="0" r="r" b="b"/>
            <a:pathLst>
              <a:path w="802" h="6059">
                <a:moveTo>
                  <a:pt x="801" y="0"/>
                </a:moveTo>
                <a:cubicBezTo>
                  <a:pt x="600" y="0"/>
                  <a:pt x="400" y="252"/>
                  <a:pt x="400" y="504"/>
                </a:cubicBezTo>
                <a:lnTo>
                  <a:pt x="400" y="2524"/>
                </a:lnTo>
                <a:cubicBezTo>
                  <a:pt x="400" y="2777"/>
                  <a:pt x="200" y="3029"/>
                  <a:pt x="0" y="3029"/>
                </a:cubicBezTo>
                <a:cubicBezTo>
                  <a:pt x="200" y="3029"/>
                  <a:pt x="400" y="3281"/>
                  <a:pt x="400" y="3534"/>
                </a:cubicBezTo>
                <a:lnTo>
                  <a:pt x="400" y="5554"/>
                </a:lnTo>
                <a:cubicBezTo>
                  <a:pt x="400" y="5806"/>
                  <a:pt x="600" y="6058"/>
                  <a:pt x="801" y="6058"/>
                </a:cubicBezTo>
              </a:path>
            </a:pathLst>
          </a:custGeom>
          <a:noFill/>
          <a:ln>
            <a:solidFill>
              <a:srgbClr val="3465A4"/>
            </a:solidFill>
          </a:ln>
        </p:spPr>
        <p:style>
          <a:lnRef idx="0">
            <a:scrgbClr r="0" g="0" b="0"/>
          </a:lnRef>
          <a:fillRef idx="0">
            <a:scrgbClr r="0" g="0" b="0"/>
          </a:fillRef>
          <a:effectRef idx="0">
            <a:scrgbClr r="0" g="0" b="0"/>
          </a:effectRef>
          <a:fontRef idx="minor"/>
        </p:style>
        <p:txBody>
          <a:bodyPr/>
          <a:lstStyle/>
          <a:p>
            <a:endParaRPr lang="cs-CZ"/>
          </a:p>
        </p:txBody>
      </p:sp>
      <p:sp>
        <p:nvSpPr>
          <p:cNvPr id="194" name="CustomShape 6">
            <a:extLst>
              <a:ext uri="{FF2B5EF4-FFF2-40B4-BE49-F238E27FC236}">
                <a16:creationId xmlns:a16="http://schemas.microsoft.com/office/drawing/2014/main" id="{07E5B144-54C4-72FE-CA56-9A9FB82DF082}"/>
              </a:ext>
            </a:extLst>
          </p:cNvPr>
          <p:cNvSpPr/>
          <p:nvPr/>
        </p:nvSpPr>
        <p:spPr>
          <a:xfrm rot="16200000">
            <a:off x="7368560" y="1242121"/>
            <a:ext cx="261268" cy="1978455"/>
          </a:xfrm>
          <a:custGeom>
            <a:avLst/>
            <a:gdLst/>
            <a:ahLst/>
            <a:cxnLst/>
            <a:rect l="0" t="0" r="r" b="b"/>
            <a:pathLst>
              <a:path w="802" h="6059">
                <a:moveTo>
                  <a:pt x="801" y="0"/>
                </a:moveTo>
                <a:cubicBezTo>
                  <a:pt x="600" y="0"/>
                  <a:pt x="400" y="252"/>
                  <a:pt x="400" y="504"/>
                </a:cubicBezTo>
                <a:lnTo>
                  <a:pt x="400" y="2524"/>
                </a:lnTo>
                <a:cubicBezTo>
                  <a:pt x="400" y="2777"/>
                  <a:pt x="200" y="3029"/>
                  <a:pt x="0" y="3029"/>
                </a:cubicBezTo>
                <a:cubicBezTo>
                  <a:pt x="200" y="3029"/>
                  <a:pt x="400" y="3281"/>
                  <a:pt x="400" y="3534"/>
                </a:cubicBezTo>
                <a:lnTo>
                  <a:pt x="400" y="5554"/>
                </a:lnTo>
                <a:cubicBezTo>
                  <a:pt x="400" y="5806"/>
                  <a:pt x="600" y="6058"/>
                  <a:pt x="801" y="6058"/>
                </a:cubicBezTo>
              </a:path>
            </a:pathLst>
          </a:custGeom>
          <a:noFill/>
          <a:ln>
            <a:solidFill>
              <a:srgbClr val="3465A4"/>
            </a:solidFill>
          </a:ln>
        </p:spPr>
        <p:style>
          <a:lnRef idx="0">
            <a:scrgbClr r="0" g="0" b="0"/>
          </a:lnRef>
          <a:fillRef idx="0">
            <a:scrgbClr r="0" g="0" b="0"/>
          </a:fillRef>
          <a:effectRef idx="0">
            <a:scrgbClr r="0" g="0" b="0"/>
          </a:effectRef>
          <a:fontRef idx="minor"/>
        </p:style>
        <p:txBody>
          <a:bodyPr/>
          <a:lstStyle/>
          <a:p>
            <a:endParaRPr lang="cs-CZ"/>
          </a:p>
        </p:txBody>
      </p:sp>
      <p:sp>
        <p:nvSpPr>
          <p:cNvPr id="195" name="TextShape 7">
            <a:extLst>
              <a:ext uri="{FF2B5EF4-FFF2-40B4-BE49-F238E27FC236}">
                <a16:creationId xmlns:a16="http://schemas.microsoft.com/office/drawing/2014/main" id="{CA0BE490-CC6A-97C9-2290-CC4ABCDFFBFF}"/>
              </a:ext>
            </a:extLst>
          </p:cNvPr>
          <p:cNvSpPr txBox="1"/>
          <p:nvPr/>
        </p:nvSpPr>
        <p:spPr>
          <a:xfrm>
            <a:off x="3604536" y="2399149"/>
            <a:ext cx="2144632" cy="687131"/>
          </a:xfrm>
          <a:prstGeom prst="rect">
            <a:avLst/>
          </a:prstGeom>
          <a:noFill/>
          <a:ln>
            <a:noFill/>
          </a:ln>
        </p:spPr>
        <p:txBody>
          <a:bodyPr lIns="81646" tIns="40823" rIns="81646" bIns="40823"/>
          <a:lstStyle/>
          <a:p>
            <a:pPr marL="409220" indent="-310916" defTabSz="829544" eaLnBrk="1" fontAlgn="auto" hangingPunct="1">
              <a:spcBef>
                <a:spcPts val="0"/>
              </a:spcBef>
              <a:spcAft>
                <a:spcPts val="0"/>
              </a:spcAft>
              <a:buClr>
                <a:srgbClr val="000000"/>
              </a:buClr>
              <a:buSzPct val="45000"/>
              <a:buFont typeface="Wingdings" charset="2"/>
              <a:buChar char=""/>
            </a:pPr>
            <a:r>
              <a:rPr lang="pt-BR" sz="1814" spc="-1" dirty="0">
                <a:solidFill>
                  <a:srgbClr val="FF0000"/>
                </a:solidFill>
                <a:uFill>
                  <a:solidFill>
                    <a:srgbClr val="FFFFFF"/>
                  </a:solidFill>
                </a:uFill>
                <a:latin typeface="Purisa"/>
                <a:ea typeface="DejaVu Sans"/>
              </a:rPr>
              <a:t>Semiexclusive production</a:t>
            </a:r>
            <a:endParaRPr lang="pt-BR" sz="1633" spc="-1" dirty="0">
              <a:solidFill>
                <a:srgbClr val="000000"/>
              </a:solidFill>
              <a:uFill>
                <a:solidFill>
                  <a:srgbClr val="FFFFFF"/>
                </a:solidFill>
              </a:uFill>
              <a:latin typeface="Arial"/>
            </a:endParaRPr>
          </a:p>
        </p:txBody>
      </p:sp>
      <p:sp>
        <p:nvSpPr>
          <p:cNvPr id="196" name="TextShape 8">
            <a:extLst>
              <a:ext uri="{FF2B5EF4-FFF2-40B4-BE49-F238E27FC236}">
                <a16:creationId xmlns:a16="http://schemas.microsoft.com/office/drawing/2014/main" id="{2559C9EC-FD50-A205-7F1D-21E3284723B7}"/>
              </a:ext>
            </a:extLst>
          </p:cNvPr>
          <p:cNvSpPr txBox="1"/>
          <p:nvPr/>
        </p:nvSpPr>
        <p:spPr>
          <a:xfrm>
            <a:off x="6741780" y="2416249"/>
            <a:ext cx="2003929" cy="652933"/>
          </a:xfrm>
          <a:prstGeom prst="rect">
            <a:avLst/>
          </a:prstGeom>
          <a:noFill/>
          <a:ln>
            <a:noFill/>
          </a:ln>
        </p:spPr>
        <p:txBody>
          <a:bodyPr lIns="81646" tIns="40823" rIns="81646" bIns="40823"/>
          <a:lstStyle/>
          <a:p>
            <a:pPr marL="409220" indent="-310916" defTabSz="829544" eaLnBrk="1" fontAlgn="auto" hangingPunct="1">
              <a:spcBef>
                <a:spcPts val="0"/>
              </a:spcBef>
              <a:spcAft>
                <a:spcPts val="0"/>
              </a:spcAft>
              <a:buClr>
                <a:srgbClr val="000000"/>
              </a:buClr>
              <a:buSzPct val="45000"/>
              <a:buFont typeface="Wingdings" charset="2"/>
              <a:buChar char=""/>
            </a:pPr>
            <a:r>
              <a:rPr lang="pt-BR" sz="1814" spc="-1" dirty="0">
                <a:solidFill>
                  <a:srgbClr val="FF0000"/>
                </a:solidFill>
                <a:uFill>
                  <a:solidFill>
                    <a:srgbClr val="FFFFFF"/>
                  </a:solidFill>
                </a:uFill>
                <a:latin typeface="Purisa"/>
                <a:ea typeface="DejaVu Sans"/>
              </a:rPr>
              <a:t>Exclusive</a:t>
            </a:r>
            <a:endParaRPr lang="pt-BR" sz="1633" spc="-1" dirty="0">
              <a:solidFill>
                <a:srgbClr val="000000"/>
              </a:solidFill>
              <a:uFill>
                <a:solidFill>
                  <a:srgbClr val="FFFFFF"/>
                </a:solidFill>
              </a:uFill>
              <a:latin typeface="Arial"/>
            </a:endParaRPr>
          </a:p>
          <a:p>
            <a:pPr marL="409220" indent="-310916" defTabSz="829544" eaLnBrk="1" fontAlgn="auto" hangingPunct="1">
              <a:spcBef>
                <a:spcPts val="0"/>
              </a:spcBef>
              <a:spcAft>
                <a:spcPts val="0"/>
              </a:spcAft>
              <a:buClr>
                <a:srgbClr val="000000"/>
              </a:buClr>
              <a:buSzPct val="45000"/>
              <a:buFont typeface="Wingdings" charset="2"/>
              <a:buChar char=""/>
            </a:pPr>
            <a:r>
              <a:rPr lang="pt-BR" sz="1814" spc="-1" dirty="0">
                <a:solidFill>
                  <a:srgbClr val="FF0000"/>
                </a:solidFill>
                <a:uFill>
                  <a:solidFill>
                    <a:srgbClr val="FFFFFF"/>
                  </a:solidFill>
                </a:uFill>
                <a:latin typeface="Purisa"/>
                <a:ea typeface="DejaVu Sans"/>
              </a:rPr>
              <a:t>production</a:t>
            </a:r>
            <a:endParaRPr lang="pt-BR" sz="1633" spc="-1" dirty="0">
              <a:solidFill>
                <a:srgbClr val="000000"/>
              </a:solidFill>
              <a:uFill>
                <a:solidFill>
                  <a:srgbClr val="FFFFFF"/>
                </a:solidFill>
              </a:uFill>
              <a:latin typeface="Arial"/>
            </a:endParaRPr>
          </a:p>
        </p:txBody>
      </p:sp>
      <p:sp>
        <p:nvSpPr>
          <p:cNvPr id="18" name="Nadpis 1">
            <a:extLst>
              <a:ext uri="{FF2B5EF4-FFF2-40B4-BE49-F238E27FC236}">
                <a16:creationId xmlns:a16="http://schemas.microsoft.com/office/drawing/2014/main" id="{7F034559-5C04-275C-2F68-AADA1C6FE208}"/>
              </a:ext>
            </a:extLst>
          </p:cNvPr>
          <p:cNvSpPr txBox="1">
            <a:spLocks/>
          </p:cNvSpPr>
          <p:nvPr/>
        </p:nvSpPr>
        <p:spPr bwMode="auto">
          <a:xfrm>
            <a:off x="990599" y="59097"/>
            <a:ext cx="8382000" cy="514350"/>
          </a:xfrm>
          <a:prstGeom prst="rect">
            <a:avLst/>
          </a:prstGeom>
          <a:gradFill rotWithShape="0">
            <a:gsLst>
              <a:gs pos="0">
                <a:srgbClr val="0099FF"/>
              </a:gs>
              <a:gs pos="50000">
                <a:srgbClr val="CCECFF"/>
              </a:gs>
              <a:gs pos="100000">
                <a:srgbClr val="0099FF"/>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rgbClr val="0000CC"/>
                </a:solidFill>
                <a:latin typeface="+mj-lt"/>
                <a:ea typeface="+mj-ea"/>
                <a:cs typeface="+mj-cs"/>
              </a:defRPr>
            </a:lvl1pPr>
            <a:lvl2pPr algn="ctr" rtl="0" eaLnBrk="0" fontAlgn="base" hangingPunct="0">
              <a:spcBef>
                <a:spcPct val="0"/>
              </a:spcBef>
              <a:spcAft>
                <a:spcPct val="0"/>
              </a:spcAft>
              <a:defRPr sz="3200" b="1">
                <a:solidFill>
                  <a:srgbClr val="0000CC"/>
                </a:solidFill>
                <a:latin typeface="Comic Sans MS" pitchFamily="66" charset="0"/>
              </a:defRPr>
            </a:lvl2pPr>
            <a:lvl3pPr algn="ctr" rtl="0" eaLnBrk="0" fontAlgn="base" hangingPunct="0">
              <a:spcBef>
                <a:spcPct val="0"/>
              </a:spcBef>
              <a:spcAft>
                <a:spcPct val="0"/>
              </a:spcAft>
              <a:defRPr sz="3200" b="1">
                <a:solidFill>
                  <a:srgbClr val="0000CC"/>
                </a:solidFill>
                <a:latin typeface="Comic Sans MS" pitchFamily="66" charset="0"/>
              </a:defRPr>
            </a:lvl3pPr>
            <a:lvl4pPr algn="ctr" rtl="0" eaLnBrk="0" fontAlgn="base" hangingPunct="0">
              <a:spcBef>
                <a:spcPct val="0"/>
              </a:spcBef>
              <a:spcAft>
                <a:spcPct val="0"/>
              </a:spcAft>
              <a:defRPr sz="3200" b="1">
                <a:solidFill>
                  <a:srgbClr val="0000CC"/>
                </a:solidFill>
                <a:latin typeface="Comic Sans MS" pitchFamily="66" charset="0"/>
              </a:defRPr>
            </a:lvl4pPr>
            <a:lvl5pPr algn="ctr" rtl="0" eaLnBrk="0" fontAlgn="base" hangingPunct="0">
              <a:spcBef>
                <a:spcPct val="0"/>
              </a:spcBef>
              <a:spcAft>
                <a:spcPct val="0"/>
              </a:spcAft>
              <a:defRPr sz="3200" b="1">
                <a:solidFill>
                  <a:srgbClr val="0000CC"/>
                </a:solidFill>
                <a:latin typeface="Comic Sans MS" pitchFamily="66" charset="0"/>
              </a:defRPr>
            </a:lvl5pPr>
            <a:lvl6pPr marL="457200" algn="ctr" rtl="0" fontAlgn="base">
              <a:spcBef>
                <a:spcPct val="0"/>
              </a:spcBef>
              <a:spcAft>
                <a:spcPct val="0"/>
              </a:spcAft>
              <a:defRPr sz="3200" b="1">
                <a:solidFill>
                  <a:srgbClr val="0000CC"/>
                </a:solidFill>
                <a:latin typeface="Comic Sans MS" pitchFamily="66" charset="0"/>
              </a:defRPr>
            </a:lvl6pPr>
            <a:lvl7pPr marL="914400" algn="ctr" rtl="0" fontAlgn="base">
              <a:spcBef>
                <a:spcPct val="0"/>
              </a:spcBef>
              <a:spcAft>
                <a:spcPct val="0"/>
              </a:spcAft>
              <a:defRPr sz="3200" b="1">
                <a:solidFill>
                  <a:srgbClr val="0000CC"/>
                </a:solidFill>
                <a:latin typeface="Comic Sans MS" pitchFamily="66" charset="0"/>
              </a:defRPr>
            </a:lvl7pPr>
            <a:lvl8pPr marL="1371600" algn="ctr" rtl="0" fontAlgn="base">
              <a:spcBef>
                <a:spcPct val="0"/>
              </a:spcBef>
              <a:spcAft>
                <a:spcPct val="0"/>
              </a:spcAft>
              <a:defRPr sz="3200" b="1">
                <a:solidFill>
                  <a:srgbClr val="0000CC"/>
                </a:solidFill>
                <a:latin typeface="Comic Sans MS" pitchFamily="66" charset="0"/>
              </a:defRPr>
            </a:lvl8pPr>
            <a:lvl9pPr marL="1828800" algn="ctr" rtl="0" fontAlgn="base">
              <a:spcBef>
                <a:spcPct val="0"/>
              </a:spcBef>
              <a:spcAft>
                <a:spcPct val="0"/>
              </a:spcAft>
              <a:defRPr sz="3200" b="1">
                <a:solidFill>
                  <a:srgbClr val="0000CC"/>
                </a:solidFill>
                <a:latin typeface="Comic Sans MS" pitchFamily="66"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kern="0" dirty="0">
                <a:latin typeface="Comic Sans MS"/>
              </a:rPr>
              <a:t>(Semi) exclusive processes</a:t>
            </a:r>
            <a:endParaRPr kumimoji="0" lang="en-US" sz="3200" b="1" i="0" u="none" strike="noStrike" kern="0" cap="none" spc="0" normalizeH="0" baseline="0" noProof="0" dirty="0">
              <a:ln>
                <a:noFill/>
              </a:ln>
              <a:solidFill>
                <a:srgbClr val="0000CC"/>
              </a:solidFill>
              <a:effectLst/>
              <a:uLnTx/>
              <a:uFillTx/>
              <a:latin typeface="Comic Sans MS"/>
              <a:ea typeface="+mj-ea"/>
              <a:cs typeface="+mj-cs"/>
            </a:endParaRPr>
          </a:p>
        </p:txBody>
      </p:sp>
      <p:pic>
        <p:nvPicPr>
          <p:cNvPr id="19" name="Obrázek 18">
            <a:extLst>
              <a:ext uri="{FF2B5EF4-FFF2-40B4-BE49-F238E27FC236}">
                <a16:creationId xmlns:a16="http://schemas.microsoft.com/office/drawing/2014/main" id="{59534141-37EA-4752-BBE4-0D950EB7349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686" y="6374571"/>
            <a:ext cx="2060571" cy="483429"/>
          </a:xfrm>
          <a:prstGeom prst="rect">
            <a:avLst/>
          </a:prstGeom>
        </p:spPr>
      </p:pic>
      <p:sp>
        <p:nvSpPr>
          <p:cNvPr id="4" name="TextovéPole 3">
            <a:extLst>
              <a:ext uri="{FF2B5EF4-FFF2-40B4-BE49-F238E27FC236}">
                <a16:creationId xmlns:a16="http://schemas.microsoft.com/office/drawing/2014/main" id="{5678317B-9E09-5F0E-E3FB-4F5A26C33992}"/>
              </a:ext>
            </a:extLst>
          </p:cNvPr>
          <p:cNvSpPr txBox="1"/>
          <p:nvPr/>
        </p:nvSpPr>
        <p:spPr>
          <a:xfrm>
            <a:off x="4676852" y="698020"/>
            <a:ext cx="4759636" cy="338554"/>
          </a:xfrm>
          <a:prstGeom prst="rect">
            <a:avLst/>
          </a:prstGeom>
          <a:noFill/>
        </p:spPr>
        <p:txBody>
          <a:bodyPr wrap="none" rtlCol="0">
            <a:spAutoFit/>
          </a:bodyPr>
          <a:lstStyle/>
          <a:p>
            <a:r>
              <a:rPr lang="en-US" dirty="0">
                <a:solidFill>
                  <a:schemeClr val="tx1"/>
                </a:solidFill>
              </a:rPr>
              <a:t>Proton detected in Forward Proton Detector (FPD)</a:t>
            </a:r>
          </a:p>
        </p:txBody>
      </p:sp>
      <p:sp>
        <p:nvSpPr>
          <p:cNvPr id="5" name="Šipka dolů 4">
            <a:extLst>
              <a:ext uri="{FF2B5EF4-FFF2-40B4-BE49-F238E27FC236}">
                <a16:creationId xmlns:a16="http://schemas.microsoft.com/office/drawing/2014/main" id="{A1481789-B04C-AC78-3656-74EDA29A9918}"/>
              </a:ext>
            </a:extLst>
          </p:cNvPr>
          <p:cNvSpPr/>
          <p:nvPr/>
        </p:nvSpPr>
        <p:spPr>
          <a:xfrm rot="18538219">
            <a:off x="5966772" y="906945"/>
            <a:ext cx="246432" cy="643864"/>
          </a:xfrm>
          <a:prstGeom prst="downArrow">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ovéPole 5">
            <a:extLst>
              <a:ext uri="{FF2B5EF4-FFF2-40B4-BE49-F238E27FC236}">
                <a16:creationId xmlns:a16="http://schemas.microsoft.com/office/drawing/2014/main" id="{9DF32A50-4FE6-6552-287F-92E1A7D35D4A}"/>
              </a:ext>
            </a:extLst>
          </p:cNvPr>
          <p:cNvSpPr txBox="1"/>
          <p:nvPr/>
        </p:nvSpPr>
        <p:spPr>
          <a:xfrm>
            <a:off x="1831570" y="1054046"/>
            <a:ext cx="287258" cy="338554"/>
          </a:xfrm>
          <a:prstGeom prst="rect">
            <a:avLst/>
          </a:prstGeom>
          <a:noFill/>
        </p:spPr>
        <p:txBody>
          <a:bodyPr wrap="none" rtlCol="0">
            <a:spAutoFit/>
          </a:bodyPr>
          <a:lstStyle/>
          <a:p>
            <a:r>
              <a:rPr lang="en-US" b="1" dirty="0">
                <a:solidFill>
                  <a:srgbClr val="FF0000"/>
                </a:solidFill>
                <a:latin typeface="Cambria Math" panose="02040503050406030204" pitchFamily="18" charset="0"/>
                <a:ea typeface="Cambria Math" panose="02040503050406030204" pitchFamily="18" charset="0"/>
              </a:rPr>
              <a:t>γ</a:t>
            </a:r>
          </a:p>
        </p:txBody>
      </p:sp>
      <p:sp>
        <p:nvSpPr>
          <p:cNvPr id="24" name="TextovéPole 23">
            <a:extLst>
              <a:ext uri="{FF2B5EF4-FFF2-40B4-BE49-F238E27FC236}">
                <a16:creationId xmlns:a16="http://schemas.microsoft.com/office/drawing/2014/main" id="{7F5A902C-8D32-C766-9B23-F57DAED7EDB7}"/>
              </a:ext>
            </a:extLst>
          </p:cNvPr>
          <p:cNvSpPr txBox="1"/>
          <p:nvPr/>
        </p:nvSpPr>
        <p:spPr>
          <a:xfrm>
            <a:off x="1836516" y="1757381"/>
            <a:ext cx="287258" cy="338554"/>
          </a:xfrm>
          <a:prstGeom prst="rect">
            <a:avLst/>
          </a:prstGeom>
          <a:noFill/>
        </p:spPr>
        <p:txBody>
          <a:bodyPr wrap="none" rtlCol="0">
            <a:spAutoFit/>
          </a:bodyPr>
          <a:lstStyle/>
          <a:p>
            <a:r>
              <a:rPr lang="en-US" b="1" dirty="0">
                <a:solidFill>
                  <a:srgbClr val="FF0000"/>
                </a:solidFill>
                <a:latin typeface="Cambria Math" panose="02040503050406030204" pitchFamily="18" charset="0"/>
                <a:ea typeface="Cambria Math" panose="02040503050406030204" pitchFamily="18" charset="0"/>
              </a:rPr>
              <a:t>γ</a:t>
            </a:r>
          </a:p>
        </p:txBody>
      </p:sp>
      <p:sp>
        <p:nvSpPr>
          <p:cNvPr id="25" name="Zástupný symbol pro zápatí 4">
            <a:extLst>
              <a:ext uri="{FF2B5EF4-FFF2-40B4-BE49-F238E27FC236}">
                <a16:creationId xmlns:a16="http://schemas.microsoft.com/office/drawing/2014/main" id="{3EAA2D35-BB36-767B-8BAD-B130A9EA5908}"/>
              </a:ext>
            </a:extLst>
          </p:cNvPr>
          <p:cNvSpPr>
            <a:spLocks noGrp="1"/>
          </p:cNvSpPr>
          <p:nvPr>
            <p:ph type="ftr" sz="quarter" idx="11"/>
          </p:nvPr>
        </p:nvSpPr>
        <p:spPr>
          <a:xfrm>
            <a:off x="2514600" y="6519863"/>
            <a:ext cx="7010400" cy="323850"/>
          </a:xfrm>
        </p:spPr>
        <p:txBody>
          <a:bodyPr/>
          <a:lstStyle/>
          <a:p>
            <a:pPr>
              <a:defRPr/>
            </a:pPr>
            <a:r>
              <a:rPr lang="en-US">
                <a:solidFill>
                  <a:srgbClr val="006600"/>
                </a:solidFill>
              </a:rPr>
              <a:t>Marek Taševský                        FZU seminar: Exclusivity as a road to New Physics</a:t>
            </a:r>
            <a:endParaRPr lang="fr-FR" i="1" dirty="0">
              <a:solidFill>
                <a:srgbClr val="006600"/>
              </a:solidFill>
            </a:endParaRPr>
          </a:p>
        </p:txBody>
      </p:sp>
      <p:sp>
        <p:nvSpPr>
          <p:cNvPr id="3" name="Zástupný symbol pro číslo snímku 2">
            <a:extLst>
              <a:ext uri="{FF2B5EF4-FFF2-40B4-BE49-F238E27FC236}">
                <a16:creationId xmlns:a16="http://schemas.microsoft.com/office/drawing/2014/main" id="{A073DD50-B2CC-5455-3F75-A7CFD6A46C1B}"/>
              </a:ext>
            </a:extLst>
          </p:cNvPr>
          <p:cNvSpPr>
            <a:spLocks noGrp="1"/>
          </p:cNvSpPr>
          <p:nvPr>
            <p:ph type="sldNum" sz="quarter" idx="12"/>
          </p:nvPr>
        </p:nvSpPr>
        <p:spPr/>
        <p:txBody>
          <a:bodyPr/>
          <a:lstStyle/>
          <a:p>
            <a:pPr>
              <a:defRPr/>
            </a:pPr>
            <a:fld id="{31087AF0-54F8-4C74-A523-C903AB54579B}" type="slidenum">
              <a:rPr lang="fr-CH" altLang="en-US" smtClean="0"/>
              <a:pPr>
                <a:defRPr/>
              </a:pPr>
              <a:t>55</a:t>
            </a:fld>
            <a:r>
              <a:rPr lang="fr-CH" altLang="en-US"/>
              <a:t> </a:t>
            </a:r>
            <a:endParaRPr lang="fr-FR" altLang="en-US"/>
          </a:p>
        </p:txBody>
      </p:sp>
      <p:sp>
        <p:nvSpPr>
          <p:cNvPr id="7" name="Šipka: nahoru 6">
            <a:extLst>
              <a:ext uri="{FF2B5EF4-FFF2-40B4-BE49-F238E27FC236}">
                <a16:creationId xmlns:a16="http://schemas.microsoft.com/office/drawing/2014/main" id="{ACBF10EE-07FF-2C28-C4E9-F8ED484401FF}"/>
              </a:ext>
            </a:extLst>
          </p:cNvPr>
          <p:cNvSpPr/>
          <p:nvPr/>
        </p:nvSpPr>
        <p:spPr bwMode="auto">
          <a:xfrm rot="19950404">
            <a:off x="5560361" y="1653136"/>
            <a:ext cx="210200" cy="1274203"/>
          </a:xfrm>
          <a:prstGeom prst="upArrow">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600" b="0" i="0" u="none" strike="noStrike" cap="none" normalizeH="0" baseline="0">
              <a:ln>
                <a:noFill/>
              </a:ln>
              <a:solidFill>
                <a:srgbClr val="0000CC"/>
              </a:solidFill>
              <a:effectLst/>
              <a:latin typeface="Arial" charset="0"/>
            </a:endParaRPr>
          </a:p>
        </p:txBody>
      </p:sp>
      <p:sp>
        <p:nvSpPr>
          <p:cNvPr id="8" name="Šipka: nahoru 7">
            <a:extLst>
              <a:ext uri="{FF2B5EF4-FFF2-40B4-BE49-F238E27FC236}">
                <a16:creationId xmlns:a16="http://schemas.microsoft.com/office/drawing/2014/main" id="{C1C62935-C6E5-4907-EAA7-167C17CCFF6A}"/>
              </a:ext>
            </a:extLst>
          </p:cNvPr>
          <p:cNvSpPr/>
          <p:nvPr/>
        </p:nvSpPr>
        <p:spPr bwMode="auto">
          <a:xfrm rot="1781220">
            <a:off x="6467403" y="1661686"/>
            <a:ext cx="210200" cy="1274203"/>
          </a:xfrm>
          <a:prstGeom prst="upArrow">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600" b="0" i="0" u="none" strike="noStrike" cap="none" normalizeH="0" baseline="0">
              <a:ln>
                <a:noFill/>
              </a:ln>
              <a:solidFill>
                <a:srgbClr val="0000CC"/>
              </a:solidFill>
              <a:effectLst/>
              <a:latin typeface="Arial" charset="0"/>
            </a:endParaRPr>
          </a:p>
        </p:txBody>
      </p:sp>
      <p:sp>
        <p:nvSpPr>
          <p:cNvPr id="9" name="TextovéPole 8">
            <a:extLst>
              <a:ext uri="{FF2B5EF4-FFF2-40B4-BE49-F238E27FC236}">
                <a16:creationId xmlns:a16="http://schemas.microsoft.com/office/drawing/2014/main" id="{FFC4C361-4B19-6820-C37C-54889B05904F}"/>
              </a:ext>
            </a:extLst>
          </p:cNvPr>
          <p:cNvSpPr txBox="1"/>
          <p:nvPr/>
        </p:nvSpPr>
        <p:spPr>
          <a:xfrm>
            <a:off x="5162481" y="3078508"/>
            <a:ext cx="2661306" cy="584775"/>
          </a:xfrm>
          <a:prstGeom prst="rect">
            <a:avLst/>
          </a:prstGeom>
          <a:noFill/>
        </p:spPr>
        <p:txBody>
          <a:bodyPr wrap="none" rtlCol="0">
            <a:spAutoFit/>
          </a:bodyPr>
          <a:lstStyle/>
          <a:p>
            <a:r>
              <a:rPr lang="en-US" dirty="0">
                <a:solidFill>
                  <a:schemeClr val="tx1"/>
                </a:solidFill>
              </a:rPr>
              <a:t>Large rapidity gap </a:t>
            </a:r>
          </a:p>
          <a:p>
            <a:r>
              <a:rPr lang="en-US" dirty="0">
                <a:solidFill>
                  <a:schemeClr val="tx1"/>
                </a:solidFill>
              </a:rPr>
              <a:t>detected in central detector</a:t>
            </a:r>
            <a:endParaRPr lang="cs-CZ" dirty="0">
              <a:solidFill>
                <a:schemeClr val="tx1"/>
              </a:solidFill>
            </a:endParaRPr>
          </a:p>
        </p:txBody>
      </p:sp>
      <p:sp>
        <p:nvSpPr>
          <p:cNvPr id="10" name="TextovéPole 9">
            <a:extLst>
              <a:ext uri="{FF2B5EF4-FFF2-40B4-BE49-F238E27FC236}">
                <a16:creationId xmlns:a16="http://schemas.microsoft.com/office/drawing/2014/main" id="{1E9B830F-C6AC-933C-F291-E7A38A713069}"/>
              </a:ext>
            </a:extLst>
          </p:cNvPr>
          <p:cNvSpPr txBox="1"/>
          <p:nvPr/>
        </p:nvSpPr>
        <p:spPr>
          <a:xfrm>
            <a:off x="834986" y="5480590"/>
            <a:ext cx="4669868" cy="400110"/>
          </a:xfrm>
          <a:prstGeom prst="rect">
            <a:avLst/>
          </a:prstGeom>
          <a:solidFill>
            <a:srgbClr val="002060"/>
          </a:solidFill>
        </p:spPr>
        <p:txBody>
          <a:bodyPr wrap="none" rtlCol="0">
            <a:spAutoFit/>
          </a:bodyPr>
          <a:lstStyle/>
          <a:p>
            <a:r>
              <a:rPr lang="el-GR" sz="2000" dirty="0">
                <a:solidFill>
                  <a:schemeClr val="bg1"/>
                </a:solidFill>
                <a:latin typeface="Cambria Math" panose="02040503050406030204" pitchFamily="18" charset="0"/>
                <a:ea typeface="Cambria Math" panose="02040503050406030204" pitchFamily="18" charset="0"/>
              </a:rPr>
              <a:t>γ</a:t>
            </a:r>
            <a:r>
              <a:rPr lang="en-US" sz="2000" dirty="0">
                <a:solidFill>
                  <a:schemeClr val="bg1"/>
                </a:solidFill>
                <a:latin typeface="Cambria Math" panose="02040503050406030204" pitchFamily="18" charset="0"/>
                <a:ea typeface="Cambria Math" panose="02040503050406030204" pitchFamily="18" charset="0"/>
              </a:rPr>
              <a:t>+</a:t>
            </a:r>
            <a:r>
              <a:rPr lang="el-GR" sz="2000" dirty="0">
                <a:solidFill>
                  <a:schemeClr val="bg1"/>
                </a:solidFill>
                <a:latin typeface="Cambria Math" panose="02040503050406030204" pitchFamily="18" charset="0"/>
                <a:ea typeface="Cambria Math" panose="02040503050406030204" pitchFamily="18" charset="0"/>
              </a:rPr>
              <a:t>γ</a:t>
            </a:r>
            <a:r>
              <a:rPr lang="en-US" sz="2000" dirty="0">
                <a:solidFill>
                  <a:schemeClr val="bg1"/>
                </a:solidFill>
              </a:rPr>
              <a:t> → QED-induced exclusive process</a:t>
            </a:r>
            <a:endParaRPr lang="cs-CZ" sz="2000" dirty="0">
              <a:solidFill>
                <a:schemeClr val="bg1"/>
              </a:solidFill>
            </a:endParaRPr>
          </a:p>
        </p:txBody>
      </p:sp>
      <p:sp>
        <p:nvSpPr>
          <p:cNvPr id="11" name="TextovéPole 10">
            <a:extLst>
              <a:ext uri="{FF2B5EF4-FFF2-40B4-BE49-F238E27FC236}">
                <a16:creationId xmlns:a16="http://schemas.microsoft.com/office/drawing/2014/main" id="{BE569565-76ED-C3D4-D24F-314CAD9A6BE1}"/>
              </a:ext>
            </a:extLst>
          </p:cNvPr>
          <p:cNvSpPr txBox="1"/>
          <p:nvPr/>
        </p:nvSpPr>
        <p:spPr>
          <a:xfrm>
            <a:off x="682423" y="4033558"/>
            <a:ext cx="6296917" cy="461665"/>
          </a:xfrm>
          <a:prstGeom prst="rect">
            <a:avLst/>
          </a:prstGeom>
          <a:noFill/>
        </p:spPr>
        <p:txBody>
          <a:bodyPr wrap="none" rtlCol="0">
            <a:spAutoFit/>
          </a:bodyPr>
          <a:lstStyle/>
          <a:p>
            <a:r>
              <a:rPr lang="en-US" sz="2400" dirty="0">
                <a:solidFill>
                  <a:srgbClr val="002060"/>
                </a:solidFill>
              </a:rPr>
              <a:t>Incoming protons (or nuclei) radiate photons!</a:t>
            </a:r>
            <a:endParaRPr lang="cs-CZ" sz="2400" dirty="0">
              <a:solidFill>
                <a:srgbClr val="002060"/>
              </a:solidFill>
            </a:endParaRPr>
          </a:p>
        </p:txBody>
      </p:sp>
      <p:sp>
        <p:nvSpPr>
          <p:cNvPr id="12" name="Šipka: doprava se zářezem 11">
            <a:extLst>
              <a:ext uri="{FF2B5EF4-FFF2-40B4-BE49-F238E27FC236}">
                <a16:creationId xmlns:a16="http://schemas.microsoft.com/office/drawing/2014/main" id="{F2DB8010-3AF6-93A3-D2D4-CCA6EBE63419}"/>
              </a:ext>
            </a:extLst>
          </p:cNvPr>
          <p:cNvSpPr/>
          <p:nvPr/>
        </p:nvSpPr>
        <p:spPr bwMode="auto">
          <a:xfrm rot="5400000">
            <a:off x="2917191" y="4742879"/>
            <a:ext cx="841592" cy="487680"/>
          </a:xfrm>
          <a:prstGeom prst="notchedRightArrow">
            <a:avLst/>
          </a:prstGeom>
          <a:solidFill>
            <a:srgbClr val="0070C0"/>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600" b="0" i="0" u="none" strike="noStrike" cap="none" normalizeH="0" baseline="0">
              <a:ln>
                <a:noFill/>
              </a:ln>
              <a:solidFill>
                <a:srgbClr val="0000CC"/>
              </a:solidFill>
              <a:effectLst/>
              <a:latin typeface="Arial" charset="0"/>
            </a:endParaRPr>
          </a:p>
        </p:txBody>
      </p:sp>
    </p:spTree>
    <p:extLst>
      <p:ext uri="{BB962C8B-B14F-4D97-AF65-F5344CB8AC3E}">
        <p14:creationId xmlns:p14="http://schemas.microsoft.com/office/powerpoint/2010/main" val="18230279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6A6BF-D165-79B0-D911-609312631008}"/>
            </a:ext>
          </a:extLst>
        </p:cNvPr>
        <p:cNvGrpSpPr/>
        <p:nvPr/>
      </p:nvGrpSpPr>
      <p:grpSpPr>
        <a:xfrm>
          <a:off x="0" y="0"/>
          <a:ext cx="0" cy="0"/>
          <a:chOff x="0" y="0"/>
          <a:chExt cx="0" cy="0"/>
        </a:xfrm>
      </p:grpSpPr>
      <p:pic>
        <p:nvPicPr>
          <p:cNvPr id="184" name="Obrázek 183">
            <a:extLst>
              <a:ext uri="{FF2B5EF4-FFF2-40B4-BE49-F238E27FC236}">
                <a16:creationId xmlns:a16="http://schemas.microsoft.com/office/drawing/2014/main" id="{64755341-BB31-37DB-B534-BD59BA5148BF}"/>
              </a:ext>
            </a:extLst>
          </p:cNvPr>
          <p:cNvPicPr/>
          <p:nvPr/>
        </p:nvPicPr>
        <p:blipFill>
          <a:blip r:embed="rId2"/>
          <a:stretch/>
        </p:blipFill>
        <p:spPr>
          <a:xfrm>
            <a:off x="896678" y="573447"/>
            <a:ext cx="2003928" cy="2159383"/>
          </a:xfrm>
          <a:prstGeom prst="rect">
            <a:avLst/>
          </a:prstGeom>
          <a:ln>
            <a:noFill/>
          </a:ln>
        </p:spPr>
      </p:pic>
      <p:pic>
        <p:nvPicPr>
          <p:cNvPr id="185" name="Obrázek 184">
            <a:extLst>
              <a:ext uri="{FF2B5EF4-FFF2-40B4-BE49-F238E27FC236}">
                <a16:creationId xmlns:a16="http://schemas.microsoft.com/office/drawing/2014/main" id="{859DDD78-C925-34E4-0671-0B56B96056ED}"/>
              </a:ext>
            </a:extLst>
          </p:cNvPr>
          <p:cNvPicPr/>
          <p:nvPr/>
        </p:nvPicPr>
        <p:blipFill>
          <a:blip r:embed="rId3"/>
          <a:stretch/>
        </p:blipFill>
        <p:spPr>
          <a:xfrm>
            <a:off x="3582322" y="943314"/>
            <a:ext cx="2245928" cy="1295565"/>
          </a:xfrm>
          <a:prstGeom prst="rect">
            <a:avLst/>
          </a:prstGeom>
          <a:ln>
            <a:noFill/>
          </a:ln>
        </p:spPr>
      </p:pic>
      <p:pic>
        <p:nvPicPr>
          <p:cNvPr id="186" name="Obrázek 185">
            <a:extLst>
              <a:ext uri="{FF2B5EF4-FFF2-40B4-BE49-F238E27FC236}">
                <a16:creationId xmlns:a16="http://schemas.microsoft.com/office/drawing/2014/main" id="{36E1E57A-D971-21F4-B61B-22FBA3F93D4F}"/>
              </a:ext>
            </a:extLst>
          </p:cNvPr>
          <p:cNvPicPr/>
          <p:nvPr/>
        </p:nvPicPr>
        <p:blipFill>
          <a:blip r:embed="rId4"/>
          <a:stretch/>
        </p:blipFill>
        <p:spPr>
          <a:xfrm>
            <a:off x="2811437" y="1287697"/>
            <a:ext cx="509147" cy="526456"/>
          </a:xfrm>
          <a:prstGeom prst="rect">
            <a:avLst/>
          </a:prstGeom>
          <a:ln>
            <a:noFill/>
          </a:ln>
        </p:spPr>
      </p:pic>
      <p:pic>
        <p:nvPicPr>
          <p:cNvPr id="187" name="Obrázek 186">
            <a:extLst>
              <a:ext uri="{FF2B5EF4-FFF2-40B4-BE49-F238E27FC236}">
                <a16:creationId xmlns:a16="http://schemas.microsoft.com/office/drawing/2014/main" id="{6CAB549B-60F6-A9B2-E161-E8D0F133A76D}"/>
              </a:ext>
            </a:extLst>
          </p:cNvPr>
          <p:cNvPicPr/>
          <p:nvPr/>
        </p:nvPicPr>
        <p:blipFill>
          <a:blip r:embed="rId5"/>
          <a:stretch/>
        </p:blipFill>
        <p:spPr>
          <a:xfrm>
            <a:off x="5908733" y="1244711"/>
            <a:ext cx="362510" cy="569892"/>
          </a:xfrm>
          <a:prstGeom prst="rect">
            <a:avLst/>
          </a:prstGeom>
          <a:ln>
            <a:noFill/>
          </a:ln>
        </p:spPr>
      </p:pic>
      <p:pic>
        <p:nvPicPr>
          <p:cNvPr id="188" name="Obrázek 187">
            <a:extLst>
              <a:ext uri="{FF2B5EF4-FFF2-40B4-BE49-F238E27FC236}">
                <a16:creationId xmlns:a16="http://schemas.microsoft.com/office/drawing/2014/main" id="{00CF34CF-9493-E5FF-6658-7A97A50F45B6}"/>
              </a:ext>
            </a:extLst>
          </p:cNvPr>
          <p:cNvPicPr/>
          <p:nvPr/>
        </p:nvPicPr>
        <p:blipFill>
          <a:blip r:embed="rId6"/>
          <a:stretch/>
        </p:blipFill>
        <p:spPr>
          <a:xfrm>
            <a:off x="6371984" y="1054046"/>
            <a:ext cx="2254419" cy="984329"/>
          </a:xfrm>
          <a:prstGeom prst="rect">
            <a:avLst/>
          </a:prstGeom>
          <a:ln>
            <a:noFill/>
          </a:ln>
        </p:spPr>
      </p:pic>
      <p:pic>
        <p:nvPicPr>
          <p:cNvPr id="189" name="Obrázek 188">
            <a:extLst>
              <a:ext uri="{FF2B5EF4-FFF2-40B4-BE49-F238E27FC236}">
                <a16:creationId xmlns:a16="http://schemas.microsoft.com/office/drawing/2014/main" id="{3ED540D7-4B21-8605-FF5B-FC18F73C35F4}"/>
              </a:ext>
            </a:extLst>
          </p:cNvPr>
          <p:cNvPicPr/>
          <p:nvPr/>
        </p:nvPicPr>
        <p:blipFill>
          <a:blip r:embed="rId7"/>
          <a:stretch/>
        </p:blipFill>
        <p:spPr>
          <a:xfrm>
            <a:off x="7409937" y="1948302"/>
            <a:ext cx="362510" cy="310583"/>
          </a:xfrm>
          <a:prstGeom prst="rect">
            <a:avLst/>
          </a:prstGeom>
          <a:ln>
            <a:noFill/>
          </a:ln>
        </p:spPr>
      </p:pic>
      <p:pic>
        <p:nvPicPr>
          <p:cNvPr id="190" name="Obrázek 189">
            <a:extLst>
              <a:ext uri="{FF2B5EF4-FFF2-40B4-BE49-F238E27FC236}">
                <a16:creationId xmlns:a16="http://schemas.microsoft.com/office/drawing/2014/main" id="{AFDF24DD-FDC4-38F9-6327-6AD490BBD99D}"/>
              </a:ext>
            </a:extLst>
          </p:cNvPr>
          <p:cNvPicPr/>
          <p:nvPr/>
        </p:nvPicPr>
        <p:blipFill>
          <a:blip r:embed="rId8"/>
          <a:stretch/>
        </p:blipFill>
        <p:spPr>
          <a:xfrm>
            <a:off x="8706265" y="1353668"/>
            <a:ext cx="172437" cy="474855"/>
          </a:xfrm>
          <a:prstGeom prst="rect">
            <a:avLst/>
          </a:prstGeom>
          <a:ln>
            <a:noFill/>
          </a:ln>
        </p:spPr>
      </p:pic>
      <p:sp>
        <p:nvSpPr>
          <p:cNvPr id="191" name="CustomShape 3">
            <a:extLst>
              <a:ext uri="{FF2B5EF4-FFF2-40B4-BE49-F238E27FC236}">
                <a16:creationId xmlns:a16="http://schemas.microsoft.com/office/drawing/2014/main" id="{6C58E74B-C312-21AE-D94C-CD1765ADED84}"/>
              </a:ext>
            </a:extLst>
          </p:cNvPr>
          <p:cNvSpPr/>
          <p:nvPr/>
        </p:nvSpPr>
        <p:spPr>
          <a:xfrm>
            <a:off x="7239307" y="1571492"/>
            <a:ext cx="163293" cy="163293"/>
          </a:xfrm>
          <a:prstGeom prst="ellipse">
            <a:avLst/>
          </a:prstGeom>
          <a:solidFill>
            <a:srgbClr val="000000"/>
          </a:solidFill>
          <a:ln>
            <a:solidFill>
              <a:srgbClr val="3465A4"/>
            </a:solidFill>
          </a:ln>
        </p:spPr>
        <p:style>
          <a:lnRef idx="0">
            <a:scrgbClr r="0" g="0" b="0"/>
          </a:lnRef>
          <a:fillRef idx="0">
            <a:scrgbClr r="0" g="0" b="0"/>
          </a:fillRef>
          <a:effectRef idx="0">
            <a:scrgbClr r="0" g="0" b="0"/>
          </a:effectRef>
          <a:fontRef idx="minor"/>
        </p:style>
        <p:txBody>
          <a:bodyPr/>
          <a:lstStyle/>
          <a:p>
            <a:endParaRPr lang="cs-CZ"/>
          </a:p>
        </p:txBody>
      </p:sp>
      <p:sp>
        <p:nvSpPr>
          <p:cNvPr id="192" name="CustomShape 4">
            <a:extLst>
              <a:ext uri="{FF2B5EF4-FFF2-40B4-BE49-F238E27FC236}">
                <a16:creationId xmlns:a16="http://schemas.microsoft.com/office/drawing/2014/main" id="{D96817B8-2E25-E0BF-207A-2BDB847FCCC6}"/>
              </a:ext>
            </a:extLst>
          </p:cNvPr>
          <p:cNvSpPr/>
          <p:nvPr/>
        </p:nvSpPr>
        <p:spPr>
          <a:xfrm>
            <a:off x="7581895" y="1287697"/>
            <a:ext cx="163293" cy="163293"/>
          </a:xfrm>
          <a:prstGeom prst="ellipse">
            <a:avLst/>
          </a:prstGeom>
          <a:solidFill>
            <a:srgbClr val="000000"/>
          </a:solidFill>
          <a:ln>
            <a:solidFill>
              <a:srgbClr val="3465A4"/>
            </a:solidFill>
          </a:ln>
        </p:spPr>
        <p:style>
          <a:lnRef idx="0">
            <a:scrgbClr r="0" g="0" b="0"/>
          </a:lnRef>
          <a:fillRef idx="0">
            <a:scrgbClr r="0" g="0" b="0"/>
          </a:fillRef>
          <a:effectRef idx="0">
            <a:scrgbClr r="0" g="0" b="0"/>
          </a:effectRef>
          <a:fontRef idx="minor"/>
        </p:style>
        <p:txBody>
          <a:bodyPr/>
          <a:lstStyle/>
          <a:p>
            <a:endParaRPr lang="cs-CZ"/>
          </a:p>
        </p:txBody>
      </p:sp>
      <p:sp>
        <p:nvSpPr>
          <p:cNvPr id="193" name="CustomShape 5">
            <a:extLst>
              <a:ext uri="{FF2B5EF4-FFF2-40B4-BE49-F238E27FC236}">
                <a16:creationId xmlns:a16="http://schemas.microsoft.com/office/drawing/2014/main" id="{8E13E7EB-A691-0D93-2CA1-1782786D00E4}"/>
              </a:ext>
            </a:extLst>
          </p:cNvPr>
          <p:cNvSpPr/>
          <p:nvPr/>
        </p:nvSpPr>
        <p:spPr>
          <a:xfrm rot="16200000">
            <a:off x="4608476" y="1245001"/>
            <a:ext cx="261268" cy="1978455"/>
          </a:xfrm>
          <a:custGeom>
            <a:avLst/>
            <a:gdLst/>
            <a:ahLst/>
            <a:cxnLst/>
            <a:rect l="0" t="0" r="r" b="b"/>
            <a:pathLst>
              <a:path w="802" h="6059">
                <a:moveTo>
                  <a:pt x="801" y="0"/>
                </a:moveTo>
                <a:cubicBezTo>
                  <a:pt x="600" y="0"/>
                  <a:pt x="400" y="252"/>
                  <a:pt x="400" y="504"/>
                </a:cubicBezTo>
                <a:lnTo>
                  <a:pt x="400" y="2524"/>
                </a:lnTo>
                <a:cubicBezTo>
                  <a:pt x="400" y="2777"/>
                  <a:pt x="200" y="3029"/>
                  <a:pt x="0" y="3029"/>
                </a:cubicBezTo>
                <a:cubicBezTo>
                  <a:pt x="200" y="3029"/>
                  <a:pt x="400" y="3281"/>
                  <a:pt x="400" y="3534"/>
                </a:cubicBezTo>
                <a:lnTo>
                  <a:pt x="400" y="5554"/>
                </a:lnTo>
                <a:cubicBezTo>
                  <a:pt x="400" y="5806"/>
                  <a:pt x="600" y="6058"/>
                  <a:pt x="801" y="6058"/>
                </a:cubicBezTo>
              </a:path>
            </a:pathLst>
          </a:custGeom>
          <a:noFill/>
          <a:ln>
            <a:solidFill>
              <a:srgbClr val="3465A4"/>
            </a:solidFill>
          </a:ln>
        </p:spPr>
        <p:style>
          <a:lnRef idx="0">
            <a:scrgbClr r="0" g="0" b="0"/>
          </a:lnRef>
          <a:fillRef idx="0">
            <a:scrgbClr r="0" g="0" b="0"/>
          </a:fillRef>
          <a:effectRef idx="0">
            <a:scrgbClr r="0" g="0" b="0"/>
          </a:effectRef>
          <a:fontRef idx="minor"/>
        </p:style>
        <p:txBody>
          <a:bodyPr/>
          <a:lstStyle/>
          <a:p>
            <a:endParaRPr lang="cs-CZ"/>
          </a:p>
        </p:txBody>
      </p:sp>
      <p:sp>
        <p:nvSpPr>
          <p:cNvPr id="194" name="CustomShape 6">
            <a:extLst>
              <a:ext uri="{FF2B5EF4-FFF2-40B4-BE49-F238E27FC236}">
                <a16:creationId xmlns:a16="http://schemas.microsoft.com/office/drawing/2014/main" id="{759F6847-CEEE-2B1E-58A9-D97B9F7710CA}"/>
              </a:ext>
            </a:extLst>
          </p:cNvPr>
          <p:cNvSpPr/>
          <p:nvPr/>
        </p:nvSpPr>
        <p:spPr>
          <a:xfrm rot="16200000">
            <a:off x="7368560" y="1242121"/>
            <a:ext cx="261268" cy="1978455"/>
          </a:xfrm>
          <a:custGeom>
            <a:avLst/>
            <a:gdLst/>
            <a:ahLst/>
            <a:cxnLst/>
            <a:rect l="0" t="0" r="r" b="b"/>
            <a:pathLst>
              <a:path w="802" h="6059">
                <a:moveTo>
                  <a:pt x="801" y="0"/>
                </a:moveTo>
                <a:cubicBezTo>
                  <a:pt x="600" y="0"/>
                  <a:pt x="400" y="252"/>
                  <a:pt x="400" y="504"/>
                </a:cubicBezTo>
                <a:lnTo>
                  <a:pt x="400" y="2524"/>
                </a:lnTo>
                <a:cubicBezTo>
                  <a:pt x="400" y="2777"/>
                  <a:pt x="200" y="3029"/>
                  <a:pt x="0" y="3029"/>
                </a:cubicBezTo>
                <a:cubicBezTo>
                  <a:pt x="200" y="3029"/>
                  <a:pt x="400" y="3281"/>
                  <a:pt x="400" y="3534"/>
                </a:cubicBezTo>
                <a:lnTo>
                  <a:pt x="400" y="5554"/>
                </a:lnTo>
                <a:cubicBezTo>
                  <a:pt x="400" y="5806"/>
                  <a:pt x="600" y="6058"/>
                  <a:pt x="801" y="6058"/>
                </a:cubicBezTo>
              </a:path>
            </a:pathLst>
          </a:custGeom>
          <a:noFill/>
          <a:ln>
            <a:solidFill>
              <a:srgbClr val="3465A4"/>
            </a:solidFill>
          </a:ln>
        </p:spPr>
        <p:style>
          <a:lnRef idx="0">
            <a:scrgbClr r="0" g="0" b="0"/>
          </a:lnRef>
          <a:fillRef idx="0">
            <a:scrgbClr r="0" g="0" b="0"/>
          </a:fillRef>
          <a:effectRef idx="0">
            <a:scrgbClr r="0" g="0" b="0"/>
          </a:effectRef>
          <a:fontRef idx="minor"/>
        </p:style>
        <p:txBody>
          <a:bodyPr/>
          <a:lstStyle/>
          <a:p>
            <a:endParaRPr lang="cs-CZ"/>
          </a:p>
        </p:txBody>
      </p:sp>
      <p:sp>
        <p:nvSpPr>
          <p:cNvPr id="195" name="TextShape 7">
            <a:extLst>
              <a:ext uri="{FF2B5EF4-FFF2-40B4-BE49-F238E27FC236}">
                <a16:creationId xmlns:a16="http://schemas.microsoft.com/office/drawing/2014/main" id="{C2C84EFF-3C99-3C56-6FB8-5EBCA4F3C2BE}"/>
              </a:ext>
            </a:extLst>
          </p:cNvPr>
          <p:cNvSpPr txBox="1"/>
          <p:nvPr/>
        </p:nvSpPr>
        <p:spPr>
          <a:xfrm>
            <a:off x="3604536" y="2399149"/>
            <a:ext cx="2144632" cy="687131"/>
          </a:xfrm>
          <a:prstGeom prst="rect">
            <a:avLst/>
          </a:prstGeom>
          <a:noFill/>
          <a:ln>
            <a:noFill/>
          </a:ln>
        </p:spPr>
        <p:txBody>
          <a:bodyPr lIns="81646" tIns="40823" rIns="81646" bIns="40823"/>
          <a:lstStyle/>
          <a:p>
            <a:pPr marL="409220" indent="-310916" defTabSz="829544" eaLnBrk="1" fontAlgn="auto" hangingPunct="1">
              <a:spcBef>
                <a:spcPts val="0"/>
              </a:spcBef>
              <a:spcAft>
                <a:spcPts val="0"/>
              </a:spcAft>
              <a:buClr>
                <a:srgbClr val="000000"/>
              </a:buClr>
              <a:buSzPct val="45000"/>
              <a:buFont typeface="Wingdings" charset="2"/>
              <a:buChar char=""/>
            </a:pPr>
            <a:r>
              <a:rPr lang="pt-BR" sz="1814" spc="-1" dirty="0">
                <a:solidFill>
                  <a:srgbClr val="FF0000"/>
                </a:solidFill>
                <a:uFill>
                  <a:solidFill>
                    <a:srgbClr val="FFFFFF"/>
                  </a:solidFill>
                </a:uFill>
                <a:latin typeface="Purisa"/>
                <a:ea typeface="DejaVu Sans"/>
              </a:rPr>
              <a:t>Semiexclusive production</a:t>
            </a:r>
            <a:endParaRPr lang="pt-BR" sz="1633" spc="-1" dirty="0">
              <a:solidFill>
                <a:srgbClr val="000000"/>
              </a:solidFill>
              <a:uFill>
                <a:solidFill>
                  <a:srgbClr val="FFFFFF"/>
                </a:solidFill>
              </a:uFill>
              <a:latin typeface="Arial"/>
            </a:endParaRPr>
          </a:p>
        </p:txBody>
      </p:sp>
      <p:sp>
        <p:nvSpPr>
          <p:cNvPr id="196" name="TextShape 8">
            <a:extLst>
              <a:ext uri="{FF2B5EF4-FFF2-40B4-BE49-F238E27FC236}">
                <a16:creationId xmlns:a16="http://schemas.microsoft.com/office/drawing/2014/main" id="{8C283219-7D30-CD4B-4B3D-A9DC258304C3}"/>
              </a:ext>
            </a:extLst>
          </p:cNvPr>
          <p:cNvSpPr txBox="1"/>
          <p:nvPr/>
        </p:nvSpPr>
        <p:spPr>
          <a:xfrm>
            <a:off x="6741780" y="2416249"/>
            <a:ext cx="2003929" cy="652933"/>
          </a:xfrm>
          <a:prstGeom prst="rect">
            <a:avLst/>
          </a:prstGeom>
          <a:noFill/>
          <a:ln>
            <a:noFill/>
          </a:ln>
        </p:spPr>
        <p:txBody>
          <a:bodyPr lIns="81646" tIns="40823" rIns="81646" bIns="40823"/>
          <a:lstStyle/>
          <a:p>
            <a:pPr marL="409220" indent="-310916" defTabSz="829544" eaLnBrk="1" fontAlgn="auto" hangingPunct="1">
              <a:spcBef>
                <a:spcPts val="0"/>
              </a:spcBef>
              <a:spcAft>
                <a:spcPts val="0"/>
              </a:spcAft>
              <a:buClr>
                <a:srgbClr val="000000"/>
              </a:buClr>
              <a:buSzPct val="45000"/>
              <a:buFont typeface="Wingdings" charset="2"/>
              <a:buChar char=""/>
            </a:pPr>
            <a:r>
              <a:rPr lang="pt-BR" sz="1814" spc="-1" dirty="0">
                <a:solidFill>
                  <a:srgbClr val="FF0000"/>
                </a:solidFill>
                <a:uFill>
                  <a:solidFill>
                    <a:srgbClr val="FFFFFF"/>
                  </a:solidFill>
                </a:uFill>
                <a:latin typeface="Purisa"/>
                <a:ea typeface="DejaVu Sans"/>
              </a:rPr>
              <a:t>Exclusive</a:t>
            </a:r>
            <a:endParaRPr lang="pt-BR" sz="1633" spc="-1" dirty="0">
              <a:solidFill>
                <a:srgbClr val="000000"/>
              </a:solidFill>
              <a:uFill>
                <a:solidFill>
                  <a:srgbClr val="FFFFFF"/>
                </a:solidFill>
              </a:uFill>
              <a:latin typeface="Arial"/>
            </a:endParaRPr>
          </a:p>
          <a:p>
            <a:pPr marL="409220" indent="-310916" defTabSz="829544" eaLnBrk="1" fontAlgn="auto" hangingPunct="1">
              <a:spcBef>
                <a:spcPts val="0"/>
              </a:spcBef>
              <a:spcAft>
                <a:spcPts val="0"/>
              </a:spcAft>
              <a:buClr>
                <a:srgbClr val="000000"/>
              </a:buClr>
              <a:buSzPct val="45000"/>
              <a:buFont typeface="Wingdings" charset="2"/>
              <a:buChar char=""/>
            </a:pPr>
            <a:r>
              <a:rPr lang="pt-BR" sz="1814" spc="-1" dirty="0">
                <a:solidFill>
                  <a:srgbClr val="FF0000"/>
                </a:solidFill>
                <a:uFill>
                  <a:solidFill>
                    <a:srgbClr val="FFFFFF"/>
                  </a:solidFill>
                </a:uFill>
                <a:latin typeface="Purisa"/>
                <a:ea typeface="DejaVu Sans"/>
              </a:rPr>
              <a:t>production</a:t>
            </a:r>
            <a:endParaRPr lang="pt-BR" sz="1633" spc="-1" dirty="0">
              <a:solidFill>
                <a:srgbClr val="000000"/>
              </a:solidFill>
              <a:uFill>
                <a:solidFill>
                  <a:srgbClr val="FFFFFF"/>
                </a:solidFill>
              </a:uFill>
              <a:latin typeface="Arial"/>
            </a:endParaRPr>
          </a:p>
        </p:txBody>
      </p:sp>
      <p:sp>
        <p:nvSpPr>
          <p:cNvPr id="18" name="Nadpis 1">
            <a:extLst>
              <a:ext uri="{FF2B5EF4-FFF2-40B4-BE49-F238E27FC236}">
                <a16:creationId xmlns:a16="http://schemas.microsoft.com/office/drawing/2014/main" id="{52F8AF5C-51F4-8750-56DB-31F2886815BA}"/>
              </a:ext>
            </a:extLst>
          </p:cNvPr>
          <p:cNvSpPr txBox="1">
            <a:spLocks/>
          </p:cNvSpPr>
          <p:nvPr/>
        </p:nvSpPr>
        <p:spPr bwMode="auto">
          <a:xfrm>
            <a:off x="990599" y="59097"/>
            <a:ext cx="8382000" cy="514350"/>
          </a:xfrm>
          <a:prstGeom prst="rect">
            <a:avLst/>
          </a:prstGeom>
          <a:gradFill rotWithShape="0">
            <a:gsLst>
              <a:gs pos="0">
                <a:srgbClr val="0099FF"/>
              </a:gs>
              <a:gs pos="50000">
                <a:srgbClr val="CCECFF"/>
              </a:gs>
              <a:gs pos="100000">
                <a:srgbClr val="0099FF"/>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rgbClr val="0000CC"/>
                </a:solidFill>
                <a:latin typeface="+mj-lt"/>
                <a:ea typeface="+mj-ea"/>
                <a:cs typeface="+mj-cs"/>
              </a:defRPr>
            </a:lvl1pPr>
            <a:lvl2pPr algn="ctr" rtl="0" eaLnBrk="0" fontAlgn="base" hangingPunct="0">
              <a:spcBef>
                <a:spcPct val="0"/>
              </a:spcBef>
              <a:spcAft>
                <a:spcPct val="0"/>
              </a:spcAft>
              <a:defRPr sz="3200" b="1">
                <a:solidFill>
                  <a:srgbClr val="0000CC"/>
                </a:solidFill>
                <a:latin typeface="Comic Sans MS" pitchFamily="66" charset="0"/>
              </a:defRPr>
            </a:lvl2pPr>
            <a:lvl3pPr algn="ctr" rtl="0" eaLnBrk="0" fontAlgn="base" hangingPunct="0">
              <a:spcBef>
                <a:spcPct val="0"/>
              </a:spcBef>
              <a:spcAft>
                <a:spcPct val="0"/>
              </a:spcAft>
              <a:defRPr sz="3200" b="1">
                <a:solidFill>
                  <a:srgbClr val="0000CC"/>
                </a:solidFill>
                <a:latin typeface="Comic Sans MS" pitchFamily="66" charset="0"/>
              </a:defRPr>
            </a:lvl3pPr>
            <a:lvl4pPr algn="ctr" rtl="0" eaLnBrk="0" fontAlgn="base" hangingPunct="0">
              <a:spcBef>
                <a:spcPct val="0"/>
              </a:spcBef>
              <a:spcAft>
                <a:spcPct val="0"/>
              </a:spcAft>
              <a:defRPr sz="3200" b="1">
                <a:solidFill>
                  <a:srgbClr val="0000CC"/>
                </a:solidFill>
                <a:latin typeface="Comic Sans MS" pitchFamily="66" charset="0"/>
              </a:defRPr>
            </a:lvl4pPr>
            <a:lvl5pPr algn="ctr" rtl="0" eaLnBrk="0" fontAlgn="base" hangingPunct="0">
              <a:spcBef>
                <a:spcPct val="0"/>
              </a:spcBef>
              <a:spcAft>
                <a:spcPct val="0"/>
              </a:spcAft>
              <a:defRPr sz="3200" b="1">
                <a:solidFill>
                  <a:srgbClr val="0000CC"/>
                </a:solidFill>
                <a:latin typeface="Comic Sans MS" pitchFamily="66" charset="0"/>
              </a:defRPr>
            </a:lvl5pPr>
            <a:lvl6pPr marL="457200" algn="ctr" rtl="0" fontAlgn="base">
              <a:spcBef>
                <a:spcPct val="0"/>
              </a:spcBef>
              <a:spcAft>
                <a:spcPct val="0"/>
              </a:spcAft>
              <a:defRPr sz="3200" b="1">
                <a:solidFill>
                  <a:srgbClr val="0000CC"/>
                </a:solidFill>
                <a:latin typeface="Comic Sans MS" pitchFamily="66" charset="0"/>
              </a:defRPr>
            </a:lvl6pPr>
            <a:lvl7pPr marL="914400" algn="ctr" rtl="0" fontAlgn="base">
              <a:spcBef>
                <a:spcPct val="0"/>
              </a:spcBef>
              <a:spcAft>
                <a:spcPct val="0"/>
              </a:spcAft>
              <a:defRPr sz="3200" b="1">
                <a:solidFill>
                  <a:srgbClr val="0000CC"/>
                </a:solidFill>
                <a:latin typeface="Comic Sans MS" pitchFamily="66" charset="0"/>
              </a:defRPr>
            </a:lvl7pPr>
            <a:lvl8pPr marL="1371600" algn="ctr" rtl="0" fontAlgn="base">
              <a:spcBef>
                <a:spcPct val="0"/>
              </a:spcBef>
              <a:spcAft>
                <a:spcPct val="0"/>
              </a:spcAft>
              <a:defRPr sz="3200" b="1">
                <a:solidFill>
                  <a:srgbClr val="0000CC"/>
                </a:solidFill>
                <a:latin typeface="Comic Sans MS" pitchFamily="66" charset="0"/>
              </a:defRPr>
            </a:lvl8pPr>
            <a:lvl9pPr marL="1828800" algn="ctr" rtl="0" fontAlgn="base">
              <a:spcBef>
                <a:spcPct val="0"/>
              </a:spcBef>
              <a:spcAft>
                <a:spcPct val="0"/>
              </a:spcAft>
              <a:defRPr sz="3200" b="1">
                <a:solidFill>
                  <a:srgbClr val="0000CC"/>
                </a:solidFill>
                <a:latin typeface="Comic Sans MS" pitchFamily="66"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kern="0" dirty="0">
                <a:latin typeface="Comic Sans MS"/>
              </a:rPr>
              <a:t>(Semi) exclusive processes</a:t>
            </a:r>
            <a:endParaRPr kumimoji="0" lang="en-US" sz="3200" b="1" i="0" u="none" strike="noStrike" kern="0" cap="none" spc="0" normalizeH="0" baseline="0" noProof="0" dirty="0">
              <a:ln>
                <a:noFill/>
              </a:ln>
              <a:solidFill>
                <a:srgbClr val="0000CC"/>
              </a:solidFill>
              <a:effectLst/>
              <a:uLnTx/>
              <a:uFillTx/>
              <a:latin typeface="Comic Sans MS"/>
              <a:ea typeface="+mj-ea"/>
              <a:cs typeface="+mj-cs"/>
            </a:endParaRPr>
          </a:p>
        </p:txBody>
      </p:sp>
      <p:pic>
        <p:nvPicPr>
          <p:cNvPr id="19" name="Obrázek 18">
            <a:extLst>
              <a:ext uri="{FF2B5EF4-FFF2-40B4-BE49-F238E27FC236}">
                <a16:creationId xmlns:a16="http://schemas.microsoft.com/office/drawing/2014/main" id="{874AA919-D203-85EC-F24A-23ACA50EFC8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686" y="6374571"/>
            <a:ext cx="2060571" cy="483429"/>
          </a:xfrm>
          <a:prstGeom prst="rect">
            <a:avLst/>
          </a:prstGeom>
        </p:spPr>
      </p:pic>
      <p:sp>
        <p:nvSpPr>
          <p:cNvPr id="4" name="TextovéPole 3">
            <a:extLst>
              <a:ext uri="{FF2B5EF4-FFF2-40B4-BE49-F238E27FC236}">
                <a16:creationId xmlns:a16="http://schemas.microsoft.com/office/drawing/2014/main" id="{AA42224D-BD1C-16DC-ACE2-807A9252F36F}"/>
              </a:ext>
            </a:extLst>
          </p:cNvPr>
          <p:cNvSpPr txBox="1"/>
          <p:nvPr/>
        </p:nvSpPr>
        <p:spPr>
          <a:xfrm>
            <a:off x="4676852" y="698020"/>
            <a:ext cx="4759636" cy="338554"/>
          </a:xfrm>
          <a:prstGeom prst="rect">
            <a:avLst/>
          </a:prstGeom>
          <a:noFill/>
        </p:spPr>
        <p:txBody>
          <a:bodyPr wrap="none" rtlCol="0">
            <a:spAutoFit/>
          </a:bodyPr>
          <a:lstStyle/>
          <a:p>
            <a:r>
              <a:rPr lang="en-US" dirty="0">
                <a:solidFill>
                  <a:schemeClr val="tx1"/>
                </a:solidFill>
              </a:rPr>
              <a:t>Proton detected in Forward Proton Detector (FPD)</a:t>
            </a:r>
          </a:p>
        </p:txBody>
      </p:sp>
      <p:sp>
        <p:nvSpPr>
          <p:cNvPr id="5" name="Šipka dolů 4">
            <a:extLst>
              <a:ext uri="{FF2B5EF4-FFF2-40B4-BE49-F238E27FC236}">
                <a16:creationId xmlns:a16="http://schemas.microsoft.com/office/drawing/2014/main" id="{D015718E-63CF-01BF-8B10-DA2220F351FA}"/>
              </a:ext>
            </a:extLst>
          </p:cNvPr>
          <p:cNvSpPr/>
          <p:nvPr/>
        </p:nvSpPr>
        <p:spPr>
          <a:xfrm rot="18538219">
            <a:off x="5966772" y="906945"/>
            <a:ext cx="246432" cy="643864"/>
          </a:xfrm>
          <a:prstGeom prst="downArrow">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ovéPole 5">
            <a:extLst>
              <a:ext uri="{FF2B5EF4-FFF2-40B4-BE49-F238E27FC236}">
                <a16:creationId xmlns:a16="http://schemas.microsoft.com/office/drawing/2014/main" id="{8236DF1C-C6CA-742F-C11E-954685ECC8A2}"/>
              </a:ext>
            </a:extLst>
          </p:cNvPr>
          <p:cNvSpPr txBox="1"/>
          <p:nvPr/>
        </p:nvSpPr>
        <p:spPr>
          <a:xfrm>
            <a:off x="1831570" y="1054046"/>
            <a:ext cx="775662" cy="338554"/>
          </a:xfrm>
          <a:prstGeom prst="rect">
            <a:avLst/>
          </a:prstGeom>
          <a:noFill/>
        </p:spPr>
        <p:txBody>
          <a:bodyPr wrap="none" rtlCol="0">
            <a:spAutoFit/>
          </a:bodyPr>
          <a:lstStyle/>
          <a:p>
            <a:r>
              <a:rPr lang="en-US" dirty="0">
                <a:solidFill>
                  <a:srgbClr val="FF0000"/>
                </a:solidFill>
              </a:rPr>
              <a:t>IP </a:t>
            </a:r>
            <a:r>
              <a:rPr lang="en-US" dirty="0">
                <a:solidFill>
                  <a:schemeClr val="tx1"/>
                </a:solidFill>
              </a:rPr>
              <a:t>or</a:t>
            </a:r>
            <a:r>
              <a:rPr lang="en-US" dirty="0">
                <a:solidFill>
                  <a:srgbClr val="FF0000"/>
                </a:solidFill>
              </a:rPr>
              <a:t> </a:t>
            </a:r>
            <a:r>
              <a:rPr lang="el-GR" b="1" dirty="0">
                <a:solidFill>
                  <a:srgbClr val="FF0000"/>
                </a:solidFill>
                <a:latin typeface="Cambria Math" panose="02040503050406030204" pitchFamily="18" charset="0"/>
                <a:ea typeface="Cambria Math" panose="02040503050406030204" pitchFamily="18" charset="0"/>
              </a:rPr>
              <a:t>γ</a:t>
            </a:r>
            <a:endParaRPr lang="en-US" b="1" dirty="0">
              <a:solidFill>
                <a:srgbClr val="FF0000"/>
              </a:solidFill>
              <a:latin typeface="Cambria Math" panose="02040503050406030204" pitchFamily="18" charset="0"/>
              <a:ea typeface="Cambria Math" panose="02040503050406030204" pitchFamily="18" charset="0"/>
            </a:endParaRPr>
          </a:p>
        </p:txBody>
      </p:sp>
      <p:sp>
        <p:nvSpPr>
          <p:cNvPr id="24" name="TextovéPole 23">
            <a:extLst>
              <a:ext uri="{FF2B5EF4-FFF2-40B4-BE49-F238E27FC236}">
                <a16:creationId xmlns:a16="http://schemas.microsoft.com/office/drawing/2014/main" id="{BFA77DD6-701D-69C4-CD18-4579B2C2A1D1}"/>
              </a:ext>
            </a:extLst>
          </p:cNvPr>
          <p:cNvSpPr txBox="1"/>
          <p:nvPr/>
        </p:nvSpPr>
        <p:spPr>
          <a:xfrm>
            <a:off x="1836516" y="1757381"/>
            <a:ext cx="775662" cy="338554"/>
          </a:xfrm>
          <a:prstGeom prst="rect">
            <a:avLst/>
          </a:prstGeom>
          <a:noFill/>
        </p:spPr>
        <p:txBody>
          <a:bodyPr wrap="none" rtlCol="0">
            <a:spAutoFit/>
          </a:bodyPr>
          <a:lstStyle/>
          <a:p>
            <a:r>
              <a:rPr lang="en-US" dirty="0">
                <a:solidFill>
                  <a:srgbClr val="FF0000"/>
                </a:solidFill>
              </a:rPr>
              <a:t>IP </a:t>
            </a:r>
            <a:r>
              <a:rPr lang="en-US" dirty="0">
                <a:solidFill>
                  <a:schemeClr val="tx1"/>
                </a:solidFill>
              </a:rPr>
              <a:t>or</a:t>
            </a:r>
            <a:r>
              <a:rPr lang="en-US" dirty="0">
                <a:solidFill>
                  <a:srgbClr val="FF0000"/>
                </a:solidFill>
              </a:rPr>
              <a:t> </a:t>
            </a:r>
            <a:r>
              <a:rPr lang="el-GR" b="1" dirty="0">
                <a:solidFill>
                  <a:srgbClr val="FF0000"/>
                </a:solidFill>
                <a:latin typeface="Cambria Math" panose="02040503050406030204" pitchFamily="18" charset="0"/>
                <a:ea typeface="Cambria Math" panose="02040503050406030204" pitchFamily="18" charset="0"/>
              </a:rPr>
              <a:t>γ</a:t>
            </a:r>
            <a:endParaRPr lang="en-US" b="1" dirty="0">
              <a:solidFill>
                <a:srgbClr val="FF0000"/>
              </a:solidFill>
              <a:latin typeface="Cambria Math" panose="02040503050406030204" pitchFamily="18" charset="0"/>
              <a:ea typeface="Cambria Math" panose="02040503050406030204" pitchFamily="18" charset="0"/>
            </a:endParaRPr>
          </a:p>
        </p:txBody>
      </p:sp>
      <p:sp>
        <p:nvSpPr>
          <p:cNvPr id="25" name="Zástupný symbol pro zápatí 4">
            <a:extLst>
              <a:ext uri="{FF2B5EF4-FFF2-40B4-BE49-F238E27FC236}">
                <a16:creationId xmlns:a16="http://schemas.microsoft.com/office/drawing/2014/main" id="{D562F08F-7120-1D4E-4206-5EE87DFE9CA6}"/>
              </a:ext>
            </a:extLst>
          </p:cNvPr>
          <p:cNvSpPr>
            <a:spLocks noGrp="1"/>
          </p:cNvSpPr>
          <p:nvPr>
            <p:ph type="ftr" sz="quarter" idx="11"/>
          </p:nvPr>
        </p:nvSpPr>
        <p:spPr>
          <a:xfrm>
            <a:off x="2514600" y="6519863"/>
            <a:ext cx="7010400" cy="323850"/>
          </a:xfrm>
        </p:spPr>
        <p:txBody>
          <a:bodyPr/>
          <a:lstStyle/>
          <a:p>
            <a:pPr>
              <a:defRPr/>
            </a:pPr>
            <a:r>
              <a:rPr lang="en-US">
                <a:solidFill>
                  <a:srgbClr val="006600"/>
                </a:solidFill>
              </a:rPr>
              <a:t>Marek Taševský                        FZU seminar: Exclusivity as a road to New Physics</a:t>
            </a:r>
            <a:endParaRPr lang="fr-FR" i="1" dirty="0">
              <a:solidFill>
                <a:srgbClr val="006600"/>
              </a:solidFill>
            </a:endParaRPr>
          </a:p>
        </p:txBody>
      </p:sp>
      <p:sp>
        <p:nvSpPr>
          <p:cNvPr id="3" name="Zástupný symbol pro číslo snímku 2">
            <a:extLst>
              <a:ext uri="{FF2B5EF4-FFF2-40B4-BE49-F238E27FC236}">
                <a16:creationId xmlns:a16="http://schemas.microsoft.com/office/drawing/2014/main" id="{56195241-F612-0198-AD24-20A35A3EC248}"/>
              </a:ext>
            </a:extLst>
          </p:cNvPr>
          <p:cNvSpPr>
            <a:spLocks noGrp="1"/>
          </p:cNvSpPr>
          <p:nvPr>
            <p:ph type="sldNum" sz="quarter" idx="12"/>
          </p:nvPr>
        </p:nvSpPr>
        <p:spPr/>
        <p:txBody>
          <a:bodyPr/>
          <a:lstStyle/>
          <a:p>
            <a:pPr>
              <a:defRPr/>
            </a:pPr>
            <a:fld id="{31087AF0-54F8-4C74-A523-C903AB54579B}" type="slidenum">
              <a:rPr lang="fr-CH" altLang="en-US" smtClean="0"/>
              <a:pPr>
                <a:defRPr/>
              </a:pPr>
              <a:t>56</a:t>
            </a:fld>
            <a:r>
              <a:rPr lang="fr-CH" altLang="en-US"/>
              <a:t> </a:t>
            </a:r>
            <a:endParaRPr lang="fr-FR" altLang="en-US"/>
          </a:p>
        </p:txBody>
      </p:sp>
      <p:sp>
        <p:nvSpPr>
          <p:cNvPr id="7" name="Šipka: nahoru 6">
            <a:extLst>
              <a:ext uri="{FF2B5EF4-FFF2-40B4-BE49-F238E27FC236}">
                <a16:creationId xmlns:a16="http://schemas.microsoft.com/office/drawing/2014/main" id="{9CF65876-6145-014A-51CF-5BD2AAF5DFD7}"/>
              </a:ext>
            </a:extLst>
          </p:cNvPr>
          <p:cNvSpPr/>
          <p:nvPr/>
        </p:nvSpPr>
        <p:spPr bwMode="auto">
          <a:xfrm rot="19950404">
            <a:off x="5560361" y="1653136"/>
            <a:ext cx="210200" cy="1274203"/>
          </a:xfrm>
          <a:prstGeom prst="upArrow">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600" b="0" i="0" u="none" strike="noStrike" cap="none" normalizeH="0" baseline="0">
              <a:ln>
                <a:noFill/>
              </a:ln>
              <a:solidFill>
                <a:srgbClr val="0000CC"/>
              </a:solidFill>
              <a:effectLst/>
              <a:latin typeface="Arial" charset="0"/>
            </a:endParaRPr>
          </a:p>
        </p:txBody>
      </p:sp>
      <p:sp>
        <p:nvSpPr>
          <p:cNvPr id="8" name="Šipka: nahoru 7">
            <a:extLst>
              <a:ext uri="{FF2B5EF4-FFF2-40B4-BE49-F238E27FC236}">
                <a16:creationId xmlns:a16="http://schemas.microsoft.com/office/drawing/2014/main" id="{8E9CF7F5-FF80-4E58-4EF2-14113C04B2FC}"/>
              </a:ext>
            </a:extLst>
          </p:cNvPr>
          <p:cNvSpPr/>
          <p:nvPr/>
        </p:nvSpPr>
        <p:spPr bwMode="auto">
          <a:xfrm rot="1781220">
            <a:off x="6467403" y="1661686"/>
            <a:ext cx="210200" cy="1274203"/>
          </a:xfrm>
          <a:prstGeom prst="upArrow">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600" b="0" i="0" u="none" strike="noStrike" cap="none" normalizeH="0" baseline="0">
              <a:ln>
                <a:noFill/>
              </a:ln>
              <a:solidFill>
                <a:srgbClr val="0000CC"/>
              </a:solidFill>
              <a:effectLst/>
              <a:latin typeface="Arial" charset="0"/>
            </a:endParaRPr>
          </a:p>
        </p:txBody>
      </p:sp>
      <p:sp>
        <p:nvSpPr>
          <p:cNvPr id="9" name="TextovéPole 8">
            <a:extLst>
              <a:ext uri="{FF2B5EF4-FFF2-40B4-BE49-F238E27FC236}">
                <a16:creationId xmlns:a16="http://schemas.microsoft.com/office/drawing/2014/main" id="{06245FFF-B16E-F6CC-BF3A-D863CB9506FB}"/>
              </a:ext>
            </a:extLst>
          </p:cNvPr>
          <p:cNvSpPr txBox="1"/>
          <p:nvPr/>
        </p:nvSpPr>
        <p:spPr>
          <a:xfrm>
            <a:off x="5162481" y="3078508"/>
            <a:ext cx="2661306" cy="584775"/>
          </a:xfrm>
          <a:prstGeom prst="rect">
            <a:avLst/>
          </a:prstGeom>
          <a:noFill/>
        </p:spPr>
        <p:txBody>
          <a:bodyPr wrap="none" rtlCol="0">
            <a:spAutoFit/>
          </a:bodyPr>
          <a:lstStyle/>
          <a:p>
            <a:r>
              <a:rPr lang="en-US" dirty="0">
                <a:solidFill>
                  <a:schemeClr val="tx1"/>
                </a:solidFill>
              </a:rPr>
              <a:t>Large rapidity gap </a:t>
            </a:r>
          </a:p>
          <a:p>
            <a:r>
              <a:rPr lang="en-US" dirty="0">
                <a:solidFill>
                  <a:schemeClr val="tx1"/>
                </a:solidFill>
              </a:rPr>
              <a:t>detected in central detector</a:t>
            </a:r>
            <a:endParaRPr lang="cs-CZ" dirty="0">
              <a:solidFill>
                <a:schemeClr val="tx1"/>
              </a:solidFill>
            </a:endParaRPr>
          </a:p>
        </p:txBody>
      </p:sp>
      <p:pic>
        <p:nvPicPr>
          <p:cNvPr id="11" name="Obrázek 10">
            <a:extLst>
              <a:ext uri="{FF2B5EF4-FFF2-40B4-BE49-F238E27FC236}">
                <a16:creationId xmlns:a16="http://schemas.microsoft.com/office/drawing/2014/main" id="{125E1942-8083-1CE6-C48D-844E4A0EEFF1}"/>
              </a:ext>
            </a:extLst>
          </p:cNvPr>
          <p:cNvPicPr>
            <a:picLocks noChangeAspect="1"/>
          </p:cNvPicPr>
          <p:nvPr/>
        </p:nvPicPr>
        <p:blipFill>
          <a:blip r:embed="rId10"/>
          <a:stretch>
            <a:fillRect/>
          </a:stretch>
        </p:blipFill>
        <p:spPr>
          <a:xfrm>
            <a:off x="533400" y="3068702"/>
            <a:ext cx="4489200" cy="3242400"/>
          </a:xfrm>
          <a:prstGeom prst="rect">
            <a:avLst/>
          </a:prstGeom>
        </p:spPr>
      </p:pic>
      <p:sp>
        <p:nvSpPr>
          <p:cNvPr id="13" name="TextovéPole 12">
            <a:extLst>
              <a:ext uri="{FF2B5EF4-FFF2-40B4-BE49-F238E27FC236}">
                <a16:creationId xmlns:a16="http://schemas.microsoft.com/office/drawing/2014/main" id="{E9049D65-5087-3B4D-95AC-107936A8FAE5}"/>
              </a:ext>
            </a:extLst>
          </p:cNvPr>
          <p:cNvSpPr txBox="1"/>
          <p:nvPr/>
        </p:nvSpPr>
        <p:spPr>
          <a:xfrm>
            <a:off x="5147547" y="3851656"/>
            <a:ext cx="4758547" cy="2031325"/>
          </a:xfrm>
          <a:prstGeom prst="rect">
            <a:avLst/>
          </a:prstGeom>
          <a:noFill/>
        </p:spPr>
        <p:txBody>
          <a:bodyPr wrap="none" rtlCol="0">
            <a:spAutoFit/>
          </a:bodyPr>
          <a:lstStyle/>
          <a:p>
            <a:r>
              <a:rPr lang="en-US" sz="1800" dirty="0">
                <a:solidFill>
                  <a:schemeClr val="tx1"/>
                </a:solidFill>
              </a:rPr>
              <a:t>ATLAS, CMS, </a:t>
            </a:r>
            <a:r>
              <a:rPr lang="en-US" sz="1800" dirty="0" err="1">
                <a:solidFill>
                  <a:schemeClr val="tx1"/>
                </a:solidFill>
              </a:rPr>
              <a:t>LHCb</a:t>
            </a:r>
            <a:r>
              <a:rPr lang="en-US" sz="1800" dirty="0">
                <a:solidFill>
                  <a:schemeClr val="tx1"/>
                </a:solidFill>
              </a:rPr>
              <a:t>:</a:t>
            </a:r>
          </a:p>
          <a:p>
            <a:r>
              <a:rPr lang="en-US" sz="1800" dirty="0">
                <a:solidFill>
                  <a:schemeClr val="tx1"/>
                </a:solidFill>
              </a:rPr>
              <a:t>measure QED exclusive processes routinely.</a:t>
            </a:r>
          </a:p>
          <a:p>
            <a:endParaRPr lang="en-US" sz="1800" dirty="0">
              <a:solidFill>
                <a:schemeClr val="tx1"/>
              </a:solidFill>
            </a:endParaRPr>
          </a:p>
          <a:p>
            <a:r>
              <a:rPr lang="en-US" sz="1800" dirty="0">
                <a:solidFill>
                  <a:schemeClr val="tx1"/>
                </a:solidFill>
              </a:rPr>
              <a:t>without FPDs: </a:t>
            </a:r>
            <a:r>
              <a:rPr lang="el-GR" sz="1800" dirty="0">
                <a:solidFill>
                  <a:schemeClr val="tx1"/>
                </a:solidFill>
                <a:latin typeface="Cambria Math" panose="02040503050406030204" pitchFamily="18" charset="0"/>
                <a:ea typeface="Cambria Math" panose="02040503050406030204" pitchFamily="18" charset="0"/>
              </a:rPr>
              <a:t>γγ→μμ</a:t>
            </a:r>
            <a:r>
              <a:rPr lang="en-US" sz="1800" dirty="0">
                <a:solidFill>
                  <a:schemeClr val="tx1"/>
                </a:solidFill>
                <a:latin typeface="Cambria Math" panose="02040503050406030204" pitchFamily="18" charset="0"/>
                <a:ea typeface="Cambria Math" panose="02040503050406030204" pitchFamily="18" charset="0"/>
              </a:rPr>
              <a:t>/</a:t>
            </a:r>
            <a:r>
              <a:rPr lang="en-US" sz="1800" dirty="0" err="1">
                <a:solidFill>
                  <a:schemeClr val="tx1"/>
                </a:solidFill>
                <a:latin typeface="Cambria Math" panose="02040503050406030204" pitchFamily="18" charset="0"/>
                <a:ea typeface="Cambria Math" panose="02040503050406030204" pitchFamily="18" charset="0"/>
              </a:rPr>
              <a:t>ee</a:t>
            </a:r>
            <a:r>
              <a:rPr lang="en-US" sz="1800" dirty="0">
                <a:solidFill>
                  <a:schemeClr val="tx1"/>
                </a:solidFill>
                <a:latin typeface="Cambria Math" panose="02040503050406030204" pitchFamily="18" charset="0"/>
                <a:ea typeface="Cambria Math" panose="02040503050406030204" pitchFamily="18" charset="0"/>
              </a:rPr>
              <a:t>; </a:t>
            </a:r>
            <a:r>
              <a:rPr lang="el-GR" sz="1800" dirty="0">
                <a:solidFill>
                  <a:schemeClr val="tx1"/>
                </a:solidFill>
                <a:latin typeface="Cambria Math" panose="02040503050406030204" pitchFamily="18" charset="0"/>
                <a:ea typeface="Cambria Math" panose="02040503050406030204" pitchFamily="18" charset="0"/>
              </a:rPr>
              <a:t>γγ→</a:t>
            </a:r>
            <a:r>
              <a:rPr lang="en-US" sz="1800" dirty="0">
                <a:solidFill>
                  <a:schemeClr val="tx1"/>
                </a:solidFill>
                <a:latin typeface="Cambria Math" panose="02040503050406030204" pitchFamily="18" charset="0"/>
                <a:ea typeface="Cambria Math" panose="02040503050406030204" pitchFamily="18" charset="0"/>
              </a:rPr>
              <a:t>WW;</a:t>
            </a:r>
            <a:r>
              <a:rPr lang="el-GR" sz="1800" dirty="0">
                <a:solidFill>
                  <a:schemeClr val="tx1"/>
                </a:solidFill>
                <a:latin typeface="Cambria Math" panose="02040503050406030204" pitchFamily="18" charset="0"/>
                <a:ea typeface="Cambria Math" panose="02040503050406030204" pitchFamily="18" charset="0"/>
              </a:rPr>
              <a:t> γγ→γγ</a:t>
            </a:r>
            <a:endParaRPr lang="en-US" sz="1800" dirty="0">
              <a:solidFill>
                <a:schemeClr val="tx1"/>
              </a:solidFill>
              <a:latin typeface="Cambria Math" panose="02040503050406030204" pitchFamily="18" charset="0"/>
              <a:ea typeface="Cambria Math" panose="02040503050406030204" pitchFamily="18" charset="0"/>
            </a:endParaRPr>
          </a:p>
          <a:p>
            <a:r>
              <a:rPr lang="en-US" sz="1800" dirty="0">
                <a:solidFill>
                  <a:schemeClr val="tx1"/>
                </a:solidFill>
              </a:rPr>
              <a:t>with FPDs: </a:t>
            </a:r>
            <a:r>
              <a:rPr lang="el-GR" sz="1800" dirty="0">
                <a:solidFill>
                  <a:schemeClr val="tx1"/>
                </a:solidFill>
                <a:latin typeface="Cambria Math" panose="02040503050406030204" pitchFamily="18" charset="0"/>
                <a:ea typeface="Cambria Math" panose="02040503050406030204" pitchFamily="18" charset="0"/>
              </a:rPr>
              <a:t>γγ→μμ</a:t>
            </a:r>
            <a:r>
              <a:rPr lang="en-US" sz="1800" dirty="0">
                <a:solidFill>
                  <a:schemeClr val="tx1"/>
                </a:solidFill>
                <a:latin typeface="Cambria Math" panose="02040503050406030204" pitchFamily="18" charset="0"/>
                <a:ea typeface="Cambria Math" panose="02040503050406030204" pitchFamily="18" charset="0"/>
              </a:rPr>
              <a:t>/</a:t>
            </a:r>
            <a:r>
              <a:rPr lang="en-US" sz="1800" dirty="0" err="1">
                <a:solidFill>
                  <a:schemeClr val="tx1"/>
                </a:solidFill>
                <a:latin typeface="Cambria Math" panose="02040503050406030204" pitchFamily="18" charset="0"/>
                <a:ea typeface="Cambria Math" panose="02040503050406030204" pitchFamily="18" charset="0"/>
              </a:rPr>
              <a:t>ee</a:t>
            </a:r>
            <a:r>
              <a:rPr lang="en-US" sz="1800" dirty="0">
                <a:solidFill>
                  <a:schemeClr val="tx1"/>
                </a:solidFill>
                <a:latin typeface="Cambria Math" panose="02040503050406030204" pitchFamily="18" charset="0"/>
                <a:ea typeface="Cambria Math" panose="02040503050406030204" pitchFamily="18" charset="0"/>
              </a:rPr>
              <a:t>; </a:t>
            </a:r>
            <a:r>
              <a:rPr lang="el-GR" sz="1800" dirty="0">
                <a:solidFill>
                  <a:schemeClr val="tx1"/>
                </a:solidFill>
                <a:latin typeface="Cambria Math" panose="02040503050406030204" pitchFamily="18" charset="0"/>
                <a:ea typeface="Cambria Math" panose="02040503050406030204" pitchFamily="18" charset="0"/>
              </a:rPr>
              <a:t>γγ→γγ</a:t>
            </a:r>
            <a:endParaRPr lang="en-US" sz="1800" dirty="0">
              <a:solidFill>
                <a:schemeClr val="tx1"/>
              </a:solidFill>
              <a:latin typeface="Cambria Math" panose="02040503050406030204" pitchFamily="18" charset="0"/>
              <a:ea typeface="Cambria Math" panose="02040503050406030204" pitchFamily="18" charset="0"/>
            </a:endParaRPr>
          </a:p>
          <a:p>
            <a:r>
              <a:rPr lang="en-US" sz="1800" dirty="0">
                <a:solidFill>
                  <a:schemeClr val="tx1"/>
                </a:solidFill>
                <a:latin typeface="+mn-lt"/>
                <a:ea typeface="Cambria Math" panose="02040503050406030204" pitchFamily="18" charset="0"/>
              </a:rPr>
              <a:t>(all in presence of pile-up, without timing </a:t>
            </a:r>
          </a:p>
          <a:p>
            <a:r>
              <a:rPr lang="en-US" sz="1800" dirty="0">
                <a:solidFill>
                  <a:schemeClr val="tx1"/>
                </a:solidFill>
                <a:latin typeface="+mn-lt"/>
                <a:ea typeface="Cambria Math" panose="02040503050406030204" pitchFamily="18" charset="0"/>
              </a:rPr>
              <a:t>detectors)</a:t>
            </a:r>
            <a:endParaRPr lang="en-US" sz="1800" dirty="0">
              <a:solidFill>
                <a:schemeClr val="tx1"/>
              </a:solidFill>
              <a:latin typeface="+mn-lt"/>
            </a:endParaRPr>
          </a:p>
        </p:txBody>
      </p:sp>
    </p:spTree>
    <p:extLst>
      <p:ext uri="{BB962C8B-B14F-4D97-AF65-F5344CB8AC3E}">
        <p14:creationId xmlns:p14="http://schemas.microsoft.com/office/powerpoint/2010/main" val="41199097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AA991-7430-81E1-6717-1CFE3ECDEBD2}"/>
            </a:ext>
          </a:extLst>
        </p:cNvPr>
        <p:cNvGrpSpPr/>
        <p:nvPr/>
      </p:nvGrpSpPr>
      <p:grpSpPr>
        <a:xfrm>
          <a:off x="0" y="0"/>
          <a:ext cx="0" cy="0"/>
          <a:chOff x="0" y="0"/>
          <a:chExt cx="0" cy="0"/>
        </a:xfrm>
      </p:grpSpPr>
      <p:pic>
        <p:nvPicPr>
          <p:cNvPr id="184" name="Obrázek 183">
            <a:extLst>
              <a:ext uri="{FF2B5EF4-FFF2-40B4-BE49-F238E27FC236}">
                <a16:creationId xmlns:a16="http://schemas.microsoft.com/office/drawing/2014/main" id="{18A121AE-7C70-EFD3-32CC-43336AB35D82}"/>
              </a:ext>
            </a:extLst>
          </p:cNvPr>
          <p:cNvPicPr/>
          <p:nvPr/>
        </p:nvPicPr>
        <p:blipFill>
          <a:blip r:embed="rId2"/>
          <a:stretch/>
        </p:blipFill>
        <p:spPr>
          <a:xfrm>
            <a:off x="896678" y="573447"/>
            <a:ext cx="2003928" cy="2159383"/>
          </a:xfrm>
          <a:prstGeom prst="rect">
            <a:avLst/>
          </a:prstGeom>
          <a:ln>
            <a:noFill/>
          </a:ln>
        </p:spPr>
      </p:pic>
      <p:pic>
        <p:nvPicPr>
          <p:cNvPr id="185" name="Obrázek 184">
            <a:extLst>
              <a:ext uri="{FF2B5EF4-FFF2-40B4-BE49-F238E27FC236}">
                <a16:creationId xmlns:a16="http://schemas.microsoft.com/office/drawing/2014/main" id="{12828640-7D16-692A-3496-DB67DB157162}"/>
              </a:ext>
            </a:extLst>
          </p:cNvPr>
          <p:cNvPicPr/>
          <p:nvPr/>
        </p:nvPicPr>
        <p:blipFill>
          <a:blip r:embed="rId3"/>
          <a:stretch/>
        </p:blipFill>
        <p:spPr>
          <a:xfrm>
            <a:off x="3582322" y="943314"/>
            <a:ext cx="2245928" cy="1295565"/>
          </a:xfrm>
          <a:prstGeom prst="rect">
            <a:avLst/>
          </a:prstGeom>
          <a:ln>
            <a:noFill/>
          </a:ln>
        </p:spPr>
      </p:pic>
      <p:pic>
        <p:nvPicPr>
          <p:cNvPr id="186" name="Obrázek 185">
            <a:extLst>
              <a:ext uri="{FF2B5EF4-FFF2-40B4-BE49-F238E27FC236}">
                <a16:creationId xmlns:a16="http://schemas.microsoft.com/office/drawing/2014/main" id="{BF11E676-A1AE-B81E-1074-8959B0F87C81}"/>
              </a:ext>
            </a:extLst>
          </p:cNvPr>
          <p:cNvPicPr/>
          <p:nvPr/>
        </p:nvPicPr>
        <p:blipFill>
          <a:blip r:embed="rId4"/>
          <a:stretch/>
        </p:blipFill>
        <p:spPr>
          <a:xfrm>
            <a:off x="2811437" y="1287697"/>
            <a:ext cx="509147" cy="526456"/>
          </a:xfrm>
          <a:prstGeom prst="rect">
            <a:avLst/>
          </a:prstGeom>
          <a:ln>
            <a:noFill/>
          </a:ln>
        </p:spPr>
      </p:pic>
      <p:pic>
        <p:nvPicPr>
          <p:cNvPr id="187" name="Obrázek 186">
            <a:extLst>
              <a:ext uri="{FF2B5EF4-FFF2-40B4-BE49-F238E27FC236}">
                <a16:creationId xmlns:a16="http://schemas.microsoft.com/office/drawing/2014/main" id="{AE15C4DF-273B-A8EC-450E-0431978C0D94}"/>
              </a:ext>
            </a:extLst>
          </p:cNvPr>
          <p:cNvPicPr/>
          <p:nvPr/>
        </p:nvPicPr>
        <p:blipFill>
          <a:blip r:embed="rId5"/>
          <a:stretch/>
        </p:blipFill>
        <p:spPr>
          <a:xfrm>
            <a:off x="5908733" y="1244711"/>
            <a:ext cx="362510" cy="569892"/>
          </a:xfrm>
          <a:prstGeom prst="rect">
            <a:avLst/>
          </a:prstGeom>
          <a:ln>
            <a:noFill/>
          </a:ln>
        </p:spPr>
      </p:pic>
      <p:pic>
        <p:nvPicPr>
          <p:cNvPr id="188" name="Obrázek 187">
            <a:extLst>
              <a:ext uri="{FF2B5EF4-FFF2-40B4-BE49-F238E27FC236}">
                <a16:creationId xmlns:a16="http://schemas.microsoft.com/office/drawing/2014/main" id="{E36991C0-54B3-8277-B9BD-BFC6A34C0A10}"/>
              </a:ext>
            </a:extLst>
          </p:cNvPr>
          <p:cNvPicPr/>
          <p:nvPr/>
        </p:nvPicPr>
        <p:blipFill>
          <a:blip r:embed="rId6"/>
          <a:stretch/>
        </p:blipFill>
        <p:spPr>
          <a:xfrm>
            <a:off x="6371984" y="1054046"/>
            <a:ext cx="2254419" cy="984329"/>
          </a:xfrm>
          <a:prstGeom prst="rect">
            <a:avLst/>
          </a:prstGeom>
          <a:ln>
            <a:noFill/>
          </a:ln>
        </p:spPr>
      </p:pic>
      <p:pic>
        <p:nvPicPr>
          <p:cNvPr id="189" name="Obrázek 188">
            <a:extLst>
              <a:ext uri="{FF2B5EF4-FFF2-40B4-BE49-F238E27FC236}">
                <a16:creationId xmlns:a16="http://schemas.microsoft.com/office/drawing/2014/main" id="{DEC1273A-19B3-015D-4989-F071DC88A916}"/>
              </a:ext>
            </a:extLst>
          </p:cNvPr>
          <p:cNvPicPr/>
          <p:nvPr/>
        </p:nvPicPr>
        <p:blipFill>
          <a:blip r:embed="rId7"/>
          <a:stretch/>
        </p:blipFill>
        <p:spPr>
          <a:xfrm>
            <a:off x="7409937" y="1948302"/>
            <a:ext cx="362510" cy="310583"/>
          </a:xfrm>
          <a:prstGeom prst="rect">
            <a:avLst/>
          </a:prstGeom>
          <a:ln>
            <a:noFill/>
          </a:ln>
        </p:spPr>
      </p:pic>
      <p:pic>
        <p:nvPicPr>
          <p:cNvPr id="190" name="Obrázek 189">
            <a:extLst>
              <a:ext uri="{FF2B5EF4-FFF2-40B4-BE49-F238E27FC236}">
                <a16:creationId xmlns:a16="http://schemas.microsoft.com/office/drawing/2014/main" id="{58377F3A-775D-B8A1-E911-119DDB72A68B}"/>
              </a:ext>
            </a:extLst>
          </p:cNvPr>
          <p:cNvPicPr/>
          <p:nvPr/>
        </p:nvPicPr>
        <p:blipFill>
          <a:blip r:embed="rId8"/>
          <a:stretch/>
        </p:blipFill>
        <p:spPr>
          <a:xfrm>
            <a:off x="8706265" y="1353668"/>
            <a:ext cx="172437" cy="474855"/>
          </a:xfrm>
          <a:prstGeom prst="rect">
            <a:avLst/>
          </a:prstGeom>
          <a:ln>
            <a:noFill/>
          </a:ln>
        </p:spPr>
      </p:pic>
      <p:sp>
        <p:nvSpPr>
          <p:cNvPr id="191" name="CustomShape 3">
            <a:extLst>
              <a:ext uri="{FF2B5EF4-FFF2-40B4-BE49-F238E27FC236}">
                <a16:creationId xmlns:a16="http://schemas.microsoft.com/office/drawing/2014/main" id="{D5D80B19-6814-5389-4E89-41464C4286AB}"/>
              </a:ext>
            </a:extLst>
          </p:cNvPr>
          <p:cNvSpPr/>
          <p:nvPr/>
        </p:nvSpPr>
        <p:spPr>
          <a:xfrm>
            <a:off x="7239307" y="1571492"/>
            <a:ext cx="163293" cy="163293"/>
          </a:xfrm>
          <a:prstGeom prst="ellipse">
            <a:avLst/>
          </a:prstGeom>
          <a:solidFill>
            <a:srgbClr val="000000"/>
          </a:solidFill>
          <a:ln>
            <a:solidFill>
              <a:srgbClr val="3465A4"/>
            </a:solidFill>
          </a:ln>
        </p:spPr>
        <p:style>
          <a:lnRef idx="0">
            <a:scrgbClr r="0" g="0" b="0"/>
          </a:lnRef>
          <a:fillRef idx="0">
            <a:scrgbClr r="0" g="0" b="0"/>
          </a:fillRef>
          <a:effectRef idx="0">
            <a:scrgbClr r="0" g="0" b="0"/>
          </a:effectRef>
          <a:fontRef idx="minor"/>
        </p:style>
        <p:txBody>
          <a:bodyPr/>
          <a:lstStyle/>
          <a:p>
            <a:endParaRPr lang="cs-CZ"/>
          </a:p>
        </p:txBody>
      </p:sp>
      <p:sp>
        <p:nvSpPr>
          <p:cNvPr id="192" name="CustomShape 4">
            <a:extLst>
              <a:ext uri="{FF2B5EF4-FFF2-40B4-BE49-F238E27FC236}">
                <a16:creationId xmlns:a16="http://schemas.microsoft.com/office/drawing/2014/main" id="{F41131F2-66AA-7D3D-F8CD-13B391781E41}"/>
              </a:ext>
            </a:extLst>
          </p:cNvPr>
          <p:cNvSpPr/>
          <p:nvPr/>
        </p:nvSpPr>
        <p:spPr>
          <a:xfrm>
            <a:off x="7581895" y="1287697"/>
            <a:ext cx="163293" cy="163293"/>
          </a:xfrm>
          <a:prstGeom prst="ellipse">
            <a:avLst/>
          </a:prstGeom>
          <a:solidFill>
            <a:srgbClr val="000000"/>
          </a:solidFill>
          <a:ln>
            <a:solidFill>
              <a:srgbClr val="3465A4"/>
            </a:solidFill>
          </a:ln>
        </p:spPr>
        <p:style>
          <a:lnRef idx="0">
            <a:scrgbClr r="0" g="0" b="0"/>
          </a:lnRef>
          <a:fillRef idx="0">
            <a:scrgbClr r="0" g="0" b="0"/>
          </a:fillRef>
          <a:effectRef idx="0">
            <a:scrgbClr r="0" g="0" b="0"/>
          </a:effectRef>
          <a:fontRef idx="minor"/>
        </p:style>
        <p:txBody>
          <a:bodyPr/>
          <a:lstStyle/>
          <a:p>
            <a:endParaRPr lang="cs-CZ"/>
          </a:p>
        </p:txBody>
      </p:sp>
      <p:sp>
        <p:nvSpPr>
          <p:cNvPr id="193" name="CustomShape 5">
            <a:extLst>
              <a:ext uri="{FF2B5EF4-FFF2-40B4-BE49-F238E27FC236}">
                <a16:creationId xmlns:a16="http://schemas.microsoft.com/office/drawing/2014/main" id="{615005AB-4544-775F-17CA-35E5F28B31A5}"/>
              </a:ext>
            </a:extLst>
          </p:cNvPr>
          <p:cNvSpPr/>
          <p:nvPr/>
        </p:nvSpPr>
        <p:spPr>
          <a:xfrm rot="16200000">
            <a:off x="4608476" y="1245001"/>
            <a:ext cx="261268" cy="1978455"/>
          </a:xfrm>
          <a:custGeom>
            <a:avLst/>
            <a:gdLst/>
            <a:ahLst/>
            <a:cxnLst/>
            <a:rect l="0" t="0" r="r" b="b"/>
            <a:pathLst>
              <a:path w="802" h="6059">
                <a:moveTo>
                  <a:pt x="801" y="0"/>
                </a:moveTo>
                <a:cubicBezTo>
                  <a:pt x="600" y="0"/>
                  <a:pt x="400" y="252"/>
                  <a:pt x="400" y="504"/>
                </a:cubicBezTo>
                <a:lnTo>
                  <a:pt x="400" y="2524"/>
                </a:lnTo>
                <a:cubicBezTo>
                  <a:pt x="400" y="2777"/>
                  <a:pt x="200" y="3029"/>
                  <a:pt x="0" y="3029"/>
                </a:cubicBezTo>
                <a:cubicBezTo>
                  <a:pt x="200" y="3029"/>
                  <a:pt x="400" y="3281"/>
                  <a:pt x="400" y="3534"/>
                </a:cubicBezTo>
                <a:lnTo>
                  <a:pt x="400" y="5554"/>
                </a:lnTo>
                <a:cubicBezTo>
                  <a:pt x="400" y="5806"/>
                  <a:pt x="600" y="6058"/>
                  <a:pt x="801" y="6058"/>
                </a:cubicBezTo>
              </a:path>
            </a:pathLst>
          </a:custGeom>
          <a:noFill/>
          <a:ln>
            <a:solidFill>
              <a:srgbClr val="3465A4"/>
            </a:solidFill>
          </a:ln>
        </p:spPr>
        <p:style>
          <a:lnRef idx="0">
            <a:scrgbClr r="0" g="0" b="0"/>
          </a:lnRef>
          <a:fillRef idx="0">
            <a:scrgbClr r="0" g="0" b="0"/>
          </a:fillRef>
          <a:effectRef idx="0">
            <a:scrgbClr r="0" g="0" b="0"/>
          </a:effectRef>
          <a:fontRef idx="minor"/>
        </p:style>
        <p:txBody>
          <a:bodyPr/>
          <a:lstStyle/>
          <a:p>
            <a:endParaRPr lang="cs-CZ"/>
          </a:p>
        </p:txBody>
      </p:sp>
      <p:sp>
        <p:nvSpPr>
          <p:cNvPr id="194" name="CustomShape 6">
            <a:extLst>
              <a:ext uri="{FF2B5EF4-FFF2-40B4-BE49-F238E27FC236}">
                <a16:creationId xmlns:a16="http://schemas.microsoft.com/office/drawing/2014/main" id="{F8F87C2A-6DF3-6F5D-1309-11E30E7AF686}"/>
              </a:ext>
            </a:extLst>
          </p:cNvPr>
          <p:cNvSpPr/>
          <p:nvPr/>
        </p:nvSpPr>
        <p:spPr>
          <a:xfrm rot="16200000">
            <a:off x="7368560" y="1242121"/>
            <a:ext cx="261268" cy="1978455"/>
          </a:xfrm>
          <a:custGeom>
            <a:avLst/>
            <a:gdLst/>
            <a:ahLst/>
            <a:cxnLst/>
            <a:rect l="0" t="0" r="r" b="b"/>
            <a:pathLst>
              <a:path w="802" h="6059">
                <a:moveTo>
                  <a:pt x="801" y="0"/>
                </a:moveTo>
                <a:cubicBezTo>
                  <a:pt x="600" y="0"/>
                  <a:pt x="400" y="252"/>
                  <a:pt x="400" y="504"/>
                </a:cubicBezTo>
                <a:lnTo>
                  <a:pt x="400" y="2524"/>
                </a:lnTo>
                <a:cubicBezTo>
                  <a:pt x="400" y="2777"/>
                  <a:pt x="200" y="3029"/>
                  <a:pt x="0" y="3029"/>
                </a:cubicBezTo>
                <a:cubicBezTo>
                  <a:pt x="200" y="3029"/>
                  <a:pt x="400" y="3281"/>
                  <a:pt x="400" y="3534"/>
                </a:cubicBezTo>
                <a:lnTo>
                  <a:pt x="400" y="5554"/>
                </a:lnTo>
                <a:cubicBezTo>
                  <a:pt x="400" y="5806"/>
                  <a:pt x="600" y="6058"/>
                  <a:pt x="801" y="6058"/>
                </a:cubicBezTo>
              </a:path>
            </a:pathLst>
          </a:custGeom>
          <a:noFill/>
          <a:ln>
            <a:solidFill>
              <a:srgbClr val="3465A4"/>
            </a:solidFill>
          </a:ln>
        </p:spPr>
        <p:style>
          <a:lnRef idx="0">
            <a:scrgbClr r="0" g="0" b="0"/>
          </a:lnRef>
          <a:fillRef idx="0">
            <a:scrgbClr r="0" g="0" b="0"/>
          </a:fillRef>
          <a:effectRef idx="0">
            <a:scrgbClr r="0" g="0" b="0"/>
          </a:effectRef>
          <a:fontRef idx="minor"/>
        </p:style>
        <p:txBody>
          <a:bodyPr/>
          <a:lstStyle/>
          <a:p>
            <a:endParaRPr lang="cs-CZ"/>
          </a:p>
        </p:txBody>
      </p:sp>
      <p:sp>
        <p:nvSpPr>
          <p:cNvPr id="195" name="TextShape 7">
            <a:extLst>
              <a:ext uri="{FF2B5EF4-FFF2-40B4-BE49-F238E27FC236}">
                <a16:creationId xmlns:a16="http://schemas.microsoft.com/office/drawing/2014/main" id="{68CE7A28-BF75-312D-C53E-194CB325BBD4}"/>
              </a:ext>
            </a:extLst>
          </p:cNvPr>
          <p:cNvSpPr txBox="1"/>
          <p:nvPr/>
        </p:nvSpPr>
        <p:spPr>
          <a:xfrm>
            <a:off x="3604536" y="2399149"/>
            <a:ext cx="2144632" cy="687131"/>
          </a:xfrm>
          <a:prstGeom prst="rect">
            <a:avLst/>
          </a:prstGeom>
          <a:noFill/>
          <a:ln>
            <a:noFill/>
          </a:ln>
        </p:spPr>
        <p:txBody>
          <a:bodyPr lIns="81646" tIns="40823" rIns="81646" bIns="40823"/>
          <a:lstStyle/>
          <a:p>
            <a:pPr marL="409220" indent="-310916" defTabSz="829544" eaLnBrk="1" fontAlgn="auto" hangingPunct="1">
              <a:spcBef>
                <a:spcPts val="0"/>
              </a:spcBef>
              <a:spcAft>
                <a:spcPts val="0"/>
              </a:spcAft>
              <a:buClr>
                <a:srgbClr val="000000"/>
              </a:buClr>
              <a:buSzPct val="45000"/>
              <a:buFont typeface="Wingdings" charset="2"/>
              <a:buChar char=""/>
            </a:pPr>
            <a:r>
              <a:rPr lang="pt-BR" sz="1814" spc="-1" dirty="0">
                <a:solidFill>
                  <a:srgbClr val="FF0000"/>
                </a:solidFill>
                <a:uFill>
                  <a:solidFill>
                    <a:srgbClr val="FFFFFF"/>
                  </a:solidFill>
                </a:uFill>
                <a:latin typeface="Purisa"/>
                <a:ea typeface="DejaVu Sans"/>
              </a:rPr>
              <a:t>Semiexclusive production</a:t>
            </a:r>
            <a:endParaRPr lang="pt-BR" sz="1633" spc="-1" dirty="0">
              <a:solidFill>
                <a:srgbClr val="000000"/>
              </a:solidFill>
              <a:uFill>
                <a:solidFill>
                  <a:srgbClr val="FFFFFF"/>
                </a:solidFill>
              </a:uFill>
              <a:latin typeface="Arial"/>
            </a:endParaRPr>
          </a:p>
        </p:txBody>
      </p:sp>
      <p:sp>
        <p:nvSpPr>
          <p:cNvPr id="196" name="TextShape 8">
            <a:extLst>
              <a:ext uri="{FF2B5EF4-FFF2-40B4-BE49-F238E27FC236}">
                <a16:creationId xmlns:a16="http://schemas.microsoft.com/office/drawing/2014/main" id="{8CDB2F3C-E83E-08BF-B7A9-56900E8FD834}"/>
              </a:ext>
            </a:extLst>
          </p:cNvPr>
          <p:cNvSpPr txBox="1"/>
          <p:nvPr/>
        </p:nvSpPr>
        <p:spPr>
          <a:xfrm>
            <a:off x="6741780" y="2416249"/>
            <a:ext cx="2003929" cy="652933"/>
          </a:xfrm>
          <a:prstGeom prst="rect">
            <a:avLst/>
          </a:prstGeom>
          <a:noFill/>
          <a:ln>
            <a:noFill/>
          </a:ln>
        </p:spPr>
        <p:txBody>
          <a:bodyPr lIns="81646" tIns="40823" rIns="81646" bIns="40823"/>
          <a:lstStyle/>
          <a:p>
            <a:pPr marL="409220" indent="-310916" defTabSz="829544" eaLnBrk="1" fontAlgn="auto" hangingPunct="1">
              <a:spcBef>
                <a:spcPts val="0"/>
              </a:spcBef>
              <a:spcAft>
                <a:spcPts val="0"/>
              </a:spcAft>
              <a:buClr>
                <a:srgbClr val="000000"/>
              </a:buClr>
              <a:buSzPct val="45000"/>
              <a:buFont typeface="Wingdings" charset="2"/>
              <a:buChar char=""/>
            </a:pPr>
            <a:r>
              <a:rPr lang="pt-BR" sz="1814" spc="-1" dirty="0">
                <a:solidFill>
                  <a:srgbClr val="FF0000"/>
                </a:solidFill>
                <a:uFill>
                  <a:solidFill>
                    <a:srgbClr val="FFFFFF"/>
                  </a:solidFill>
                </a:uFill>
                <a:latin typeface="Purisa"/>
                <a:ea typeface="DejaVu Sans"/>
              </a:rPr>
              <a:t>Exclusive</a:t>
            </a:r>
            <a:endParaRPr lang="pt-BR" sz="1633" spc="-1" dirty="0">
              <a:solidFill>
                <a:srgbClr val="000000"/>
              </a:solidFill>
              <a:uFill>
                <a:solidFill>
                  <a:srgbClr val="FFFFFF"/>
                </a:solidFill>
              </a:uFill>
              <a:latin typeface="Arial"/>
            </a:endParaRPr>
          </a:p>
          <a:p>
            <a:pPr marL="409220" indent="-310916" defTabSz="829544" eaLnBrk="1" fontAlgn="auto" hangingPunct="1">
              <a:spcBef>
                <a:spcPts val="0"/>
              </a:spcBef>
              <a:spcAft>
                <a:spcPts val="0"/>
              </a:spcAft>
              <a:buClr>
                <a:srgbClr val="000000"/>
              </a:buClr>
              <a:buSzPct val="45000"/>
              <a:buFont typeface="Wingdings" charset="2"/>
              <a:buChar char=""/>
            </a:pPr>
            <a:r>
              <a:rPr lang="pt-BR" sz="1814" spc="-1" dirty="0">
                <a:solidFill>
                  <a:srgbClr val="FF0000"/>
                </a:solidFill>
                <a:uFill>
                  <a:solidFill>
                    <a:srgbClr val="FFFFFF"/>
                  </a:solidFill>
                </a:uFill>
                <a:latin typeface="Purisa"/>
                <a:ea typeface="DejaVu Sans"/>
              </a:rPr>
              <a:t>production</a:t>
            </a:r>
            <a:endParaRPr lang="pt-BR" sz="1633" spc="-1" dirty="0">
              <a:solidFill>
                <a:srgbClr val="000000"/>
              </a:solidFill>
              <a:uFill>
                <a:solidFill>
                  <a:srgbClr val="FFFFFF"/>
                </a:solidFill>
              </a:uFill>
              <a:latin typeface="Arial"/>
            </a:endParaRPr>
          </a:p>
        </p:txBody>
      </p:sp>
      <p:sp>
        <p:nvSpPr>
          <p:cNvPr id="18" name="Nadpis 1">
            <a:extLst>
              <a:ext uri="{FF2B5EF4-FFF2-40B4-BE49-F238E27FC236}">
                <a16:creationId xmlns:a16="http://schemas.microsoft.com/office/drawing/2014/main" id="{40E63DEA-B0D3-5AFF-B814-1D05FF9DF282}"/>
              </a:ext>
            </a:extLst>
          </p:cNvPr>
          <p:cNvSpPr txBox="1">
            <a:spLocks/>
          </p:cNvSpPr>
          <p:nvPr/>
        </p:nvSpPr>
        <p:spPr bwMode="auto">
          <a:xfrm>
            <a:off x="990599" y="59097"/>
            <a:ext cx="8382000" cy="514350"/>
          </a:xfrm>
          <a:prstGeom prst="rect">
            <a:avLst/>
          </a:prstGeom>
          <a:gradFill rotWithShape="0">
            <a:gsLst>
              <a:gs pos="0">
                <a:srgbClr val="0099FF"/>
              </a:gs>
              <a:gs pos="50000">
                <a:srgbClr val="CCECFF"/>
              </a:gs>
              <a:gs pos="100000">
                <a:srgbClr val="0099FF"/>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rgbClr val="0000CC"/>
                </a:solidFill>
                <a:latin typeface="+mj-lt"/>
                <a:ea typeface="+mj-ea"/>
                <a:cs typeface="+mj-cs"/>
              </a:defRPr>
            </a:lvl1pPr>
            <a:lvl2pPr algn="ctr" rtl="0" eaLnBrk="0" fontAlgn="base" hangingPunct="0">
              <a:spcBef>
                <a:spcPct val="0"/>
              </a:spcBef>
              <a:spcAft>
                <a:spcPct val="0"/>
              </a:spcAft>
              <a:defRPr sz="3200" b="1">
                <a:solidFill>
                  <a:srgbClr val="0000CC"/>
                </a:solidFill>
                <a:latin typeface="Comic Sans MS" pitchFamily="66" charset="0"/>
              </a:defRPr>
            </a:lvl2pPr>
            <a:lvl3pPr algn="ctr" rtl="0" eaLnBrk="0" fontAlgn="base" hangingPunct="0">
              <a:spcBef>
                <a:spcPct val="0"/>
              </a:spcBef>
              <a:spcAft>
                <a:spcPct val="0"/>
              </a:spcAft>
              <a:defRPr sz="3200" b="1">
                <a:solidFill>
                  <a:srgbClr val="0000CC"/>
                </a:solidFill>
                <a:latin typeface="Comic Sans MS" pitchFamily="66" charset="0"/>
              </a:defRPr>
            </a:lvl3pPr>
            <a:lvl4pPr algn="ctr" rtl="0" eaLnBrk="0" fontAlgn="base" hangingPunct="0">
              <a:spcBef>
                <a:spcPct val="0"/>
              </a:spcBef>
              <a:spcAft>
                <a:spcPct val="0"/>
              </a:spcAft>
              <a:defRPr sz="3200" b="1">
                <a:solidFill>
                  <a:srgbClr val="0000CC"/>
                </a:solidFill>
                <a:latin typeface="Comic Sans MS" pitchFamily="66" charset="0"/>
              </a:defRPr>
            </a:lvl4pPr>
            <a:lvl5pPr algn="ctr" rtl="0" eaLnBrk="0" fontAlgn="base" hangingPunct="0">
              <a:spcBef>
                <a:spcPct val="0"/>
              </a:spcBef>
              <a:spcAft>
                <a:spcPct val="0"/>
              </a:spcAft>
              <a:defRPr sz="3200" b="1">
                <a:solidFill>
                  <a:srgbClr val="0000CC"/>
                </a:solidFill>
                <a:latin typeface="Comic Sans MS" pitchFamily="66" charset="0"/>
              </a:defRPr>
            </a:lvl5pPr>
            <a:lvl6pPr marL="457200" algn="ctr" rtl="0" fontAlgn="base">
              <a:spcBef>
                <a:spcPct val="0"/>
              </a:spcBef>
              <a:spcAft>
                <a:spcPct val="0"/>
              </a:spcAft>
              <a:defRPr sz="3200" b="1">
                <a:solidFill>
                  <a:srgbClr val="0000CC"/>
                </a:solidFill>
                <a:latin typeface="Comic Sans MS" pitchFamily="66" charset="0"/>
              </a:defRPr>
            </a:lvl6pPr>
            <a:lvl7pPr marL="914400" algn="ctr" rtl="0" fontAlgn="base">
              <a:spcBef>
                <a:spcPct val="0"/>
              </a:spcBef>
              <a:spcAft>
                <a:spcPct val="0"/>
              </a:spcAft>
              <a:defRPr sz="3200" b="1">
                <a:solidFill>
                  <a:srgbClr val="0000CC"/>
                </a:solidFill>
                <a:latin typeface="Comic Sans MS" pitchFamily="66" charset="0"/>
              </a:defRPr>
            </a:lvl7pPr>
            <a:lvl8pPr marL="1371600" algn="ctr" rtl="0" fontAlgn="base">
              <a:spcBef>
                <a:spcPct val="0"/>
              </a:spcBef>
              <a:spcAft>
                <a:spcPct val="0"/>
              </a:spcAft>
              <a:defRPr sz="3200" b="1">
                <a:solidFill>
                  <a:srgbClr val="0000CC"/>
                </a:solidFill>
                <a:latin typeface="Comic Sans MS" pitchFamily="66" charset="0"/>
              </a:defRPr>
            </a:lvl8pPr>
            <a:lvl9pPr marL="1828800" algn="ctr" rtl="0" fontAlgn="base">
              <a:spcBef>
                <a:spcPct val="0"/>
              </a:spcBef>
              <a:spcAft>
                <a:spcPct val="0"/>
              </a:spcAft>
              <a:defRPr sz="3200" b="1">
                <a:solidFill>
                  <a:srgbClr val="0000CC"/>
                </a:solidFill>
                <a:latin typeface="Comic Sans MS" pitchFamily="66"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kern="0" dirty="0">
                <a:latin typeface="Comic Sans MS"/>
              </a:rPr>
              <a:t>(Semi) exclusive processes</a:t>
            </a:r>
            <a:endParaRPr kumimoji="0" lang="en-US" sz="3200" b="1" i="0" u="none" strike="noStrike" kern="0" cap="none" spc="0" normalizeH="0" baseline="0" noProof="0" dirty="0">
              <a:ln>
                <a:noFill/>
              </a:ln>
              <a:solidFill>
                <a:srgbClr val="0000CC"/>
              </a:solidFill>
              <a:effectLst/>
              <a:uLnTx/>
              <a:uFillTx/>
              <a:latin typeface="Comic Sans MS"/>
              <a:ea typeface="+mj-ea"/>
              <a:cs typeface="+mj-cs"/>
            </a:endParaRPr>
          </a:p>
        </p:txBody>
      </p:sp>
      <p:pic>
        <p:nvPicPr>
          <p:cNvPr id="19" name="Obrázek 18">
            <a:extLst>
              <a:ext uri="{FF2B5EF4-FFF2-40B4-BE49-F238E27FC236}">
                <a16:creationId xmlns:a16="http://schemas.microsoft.com/office/drawing/2014/main" id="{CB031566-E082-A560-4836-53BC03EE06E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686" y="6374571"/>
            <a:ext cx="2060571" cy="483429"/>
          </a:xfrm>
          <a:prstGeom prst="rect">
            <a:avLst/>
          </a:prstGeom>
        </p:spPr>
      </p:pic>
      <p:sp>
        <p:nvSpPr>
          <p:cNvPr id="4" name="TextovéPole 3">
            <a:extLst>
              <a:ext uri="{FF2B5EF4-FFF2-40B4-BE49-F238E27FC236}">
                <a16:creationId xmlns:a16="http://schemas.microsoft.com/office/drawing/2014/main" id="{97935D8F-9724-8DAB-76EF-86EECCB59752}"/>
              </a:ext>
            </a:extLst>
          </p:cNvPr>
          <p:cNvSpPr txBox="1"/>
          <p:nvPr/>
        </p:nvSpPr>
        <p:spPr>
          <a:xfrm>
            <a:off x="4676852" y="698020"/>
            <a:ext cx="4759636" cy="338554"/>
          </a:xfrm>
          <a:prstGeom prst="rect">
            <a:avLst/>
          </a:prstGeom>
          <a:noFill/>
        </p:spPr>
        <p:txBody>
          <a:bodyPr wrap="none" rtlCol="0">
            <a:spAutoFit/>
          </a:bodyPr>
          <a:lstStyle/>
          <a:p>
            <a:r>
              <a:rPr lang="en-US" dirty="0">
                <a:solidFill>
                  <a:schemeClr val="tx1"/>
                </a:solidFill>
              </a:rPr>
              <a:t>Proton detected in Forward Proton Detector (FPD)</a:t>
            </a:r>
          </a:p>
        </p:txBody>
      </p:sp>
      <p:sp>
        <p:nvSpPr>
          <p:cNvPr id="5" name="Šipka dolů 4">
            <a:extLst>
              <a:ext uri="{FF2B5EF4-FFF2-40B4-BE49-F238E27FC236}">
                <a16:creationId xmlns:a16="http://schemas.microsoft.com/office/drawing/2014/main" id="{37FD3E9A-6E2E-1EE3-45A1-3B7F54AF35E4}"/>
              </a:ext>
            </a:extLst>
          </p:cNvPr>
          <p:cNvSpPr/>
          <p:nvPr/>
        </p:nvSpPr>
        <p:spPr>
          <a:xfrm rot="18538219">
            <a:off x="5966772" y="906945"/>
            <a:ext cx="246432" cy="643864"/>
          </a:xfrm>
          <a:prstGeom prst="downArrow">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ovéPole 5">
            <a:extLst>
              <a:ext uri="{FF2B5EF4-FFF2-40B4-BE49-F238E27FC236}">
                <a16:creationId xmlns:a16="http://schemas.microsoft.com/office/drawing/2014/main" id="{24C79475-08FA-7DF7-AD13-4AB0DA09A62C}"/>
              </a:ext>
            </a:extLst>
          </p:cNvPr>
          <p:cNvSpPr txBox="1"/>
          <p:nvPr/>
        </p:nvSpPr>
        <p:spPr>
          <a:xfrm>
            <a:off x="1831570" y="1054046"/>
            <a:ext cx="775662" cy="338554"/>
          </a:xfrm>
          <a:prstGeom prst="rect">
            <a:avLst/>
          </a:prstGeom>
          <a:noFill/>
        </p:spPr>
        <p:txBody>
          <a:bodyPr wrap="none" rtlCol="0">
            <a:spAutoFit/>
          </a:bodyPr>
          <a:lstStyle/>
          <a:p>
            <a:r>
              <a:rPr lang="en-US" dirty="0">
                <a:solidFill>
                  <a:srgbClr val="FF0000"/>
                </a:solidFill>
              </a:rPr>
              <a:t>IP </a:t>
            </a:r>
            <a:r>
              <a:rPr lang="en-US" dirty="0">
                <a:solidFill>
                  <a:schemeClr val="tx1"/>
                </a:solidFill>
              </a:rPr>
              <a:t>or</a:t>
            </a:r>
            <a:r>
              <a:rPr lang="en-US" dirty="0">
                <a:solidFill>
                  <a:srgbClr val="FF0000"/>
                </a:solidFill>
              </a:rPr>
              <a:t> </a:t>
            </a:r>
            <a:r>
              <a:rPr lang="el-GR" b="1" dirty="0">
                <a:solidFill>
                  <a:srgbClr val="FF0000"/>
                </a:solidFill>
                <a:latin typeface="Cambria Math" panose="02040503050406030204" pitchFamily="18" charset="0"/>
                <a:ea typeface="Cambria Math" panose="02040503050406030204" pitchFamily="18" charset="0"/>
              </a:rPr>
              <a:t>γ</a:t>
            </a:r>
            <a:endParaRPr lang="en-US" b="1" dirty="0">
              <a:solidFill>
                <a:srgbClr val="FF0000"/>
              </a:solidFill>
              <a:latin typeface="Cambria Math" panose="02040503050406030204" pitchFamily="18" charset="0"/>
              <a:ea typeface="Cambria Math" panose="02040503050406030204" pitchFamily="18" charset="0"/>
            </a:endParaRPr>
          </a:p>
        </p:txBody>
      </p:sp>
      <p:sp>
        <p:nvSpPr>
          <p:cNvPr id="24" name="TextovéPole 23">
            <a:extLst>
              <a:ext uri="{FF2B5EF4-FFF2-40B4-BE49-F238E27FC236}">
                <a16:creationId xmlns:a16="http://schemas.microsoft.com/office/drawing/2014/main" id="{D46808A1-FC27-3C3F-1686-E87DB5525DD6}"/>
              </a:ext>
            </a:extLst>
          </p:cNvPr>
          <p:cNvSpPr txBox="1"/>
          <p:nvPr/>
        </p:nvSpPr>
        <p:spPr>
          <a:xfrm>
            <a:off x="1836516" y="1757381"/>
            <a:ext cx="775662" cy="338554"/>
          </a:xfrm>
          <a:prstGeom prst="rect">
            <a:avLst/>
          </a:prstGeom>
          <a:noFill/>
        </p:spPr>
        <p:txBody>
          <a:bodyPr wrap="none" rtlCol="0">
            <a:spAutoFit/>
          </a:bodyPr>
          <a:lstStyle/>
          <a:p>
            <a:r>
              <a:rPr lang="en-US" dirty="0">
                <a:solidFill>
                  <a:srgbClr val="FF0000"/>
                </a:solidFill>
              </a:rPr>
              <a:t>IP </a:t>
            </a:r>
            <a:r>
              <a:rPr lang="en-US" dirty="0">
                <a:solidFill>
                  <a:schemeClr val="tx1"/>
                </a:solidFill>
              </a:rPr>
              <a:t>or</a:t>
            </a:r>
            <a:r>
              <a:rPr lang="en-US" dirty="0">
                <a:solidFill>
                  <a:srgbClr val="FF0000"/>
                </a:solidFill>
              </a:rPr>
              <a:t> </a:t>
            </a:r>
            <a:r>
              <a:rPr lang="el-GR" b="1" dirty="0">
                <a:solidFill>
                  <a:srgbClr val="FF0000"/>
                </a:solidFill>
                <a:latin typeface="Cambria Math" panose="02040503050406030204" pitchFamily="18" charset="0"/>
                <a:ea typeface="Cambria Math" panose="02040503050406030204" pitchFamily="18" charset="0"/>
              </a:rPr>
              <a:t>γ</a:t>
            </a:r>
            <a:endParaRPr lang="en-US" b="1" dirty="0">
              <a:solidFill>
                <a:srgbClr val="FF0000"/>
              </a:solidFill>
              <a:latin typeface="Cambria Math" panose="02040503050406030204" pitchFamily="18" charset="0"/>
              <a:ea typeface="Cambria Math" panose="02040503050406030204" pitchFamily="18" charset="0"/>
            </a:endParaRPr>
          </a:p>
        </p:txBody>
      </p:sp>
      <p:sp>
        <p:nvSpPr>
          <p:cNvPr id="25" name="Zástupný symbol pro zápatí 4">
            <a:extLst>
              <a:ext uri="{FF2B5EF4-FFF2-40B4-BE49-F238E27FC236}">
                <a16:creationId xmlns:a16="http://schemas.microsoft.com/office/drawing/2014/main" id="{5F52961F-AE65-18C3-0282-15F21AA3BA59}"/>
              </a:ext>
            </a:extLst>
          </p:cNvPr>
          <p:cNvSpPr>
            <a:spLocks noGrp="1"/>
          </p:cNvSpPr>
          <p:nvPr>
            <p:ph type="ftr" sz="quarter" idx="11"/>
          </p:nvPr>
        </p:nvSpPr>
        <p:spPr>
          <a:xfrm>
            <a:off x="2514600" y="6519863"/>
            <a:ext cx="7010400" cy="323850"/>
          </a:xfrm>
        </p:spPr>
        <p:txBody>
          <a:bodyPr/>
          <a:lstStyle/>
          <a:p>
            <a:pPr>
              <a:defRPr/>
            </a:pPr>
            <a:r>
              <a:rPr lang="en-US">
                <a:solidFill>
                  <a:srgbClr val="006600"/>
                </a:solidFill>
              </a:rPr>
              <a:t>Marek Taševský                        FZU seminar: Exclusivity as a road to New Physics</a:t>
            </a:r>
            <a:endParaRPr lang="fr-FR" i="1" dirty="0">
              <a:solidFill>
                <a:srgbClr val="006600"/>
              </a:solidFill>
            </a:endParaRPr>
          </a:p>
        </p:txBody>
      </p:sp>
      <p:sp>
        <p:nvSpPr>
          <p:cNvPr id="3" name="Zástupný symbol pro číslo snímku 2">
            <a:extLst>
              <a:ext uri="{FF2B5EF4-FFF2-40B4-BE49-F238E27FC236}">
                <a16:creationId xmlns:a16="http://schemas.microsoft.com/office/drawing/2014/main" id="{76AC6E22-43B6-E8A6-45E0-2E4B9A78070C}"/>
              </a:ext>
            </a:extLst>
          </p:cNvPr>
          <p:cNvSpPr>
            <a:spLocks noGrp="1"/>
          </p:cNvSpPr>
          <p:nvPr>
            <p:ph type="sldNum" sz="quarter" idx="12"/>
          </p:nvPr>
        </p:nvSpPr>
        <p:spPr/>
        <p:txBody>
          <a:bodyPr/>
          <a:lstStyle/>
          <a:p>
            <a:pPr>
              <a:defRPr/>
            </a:pPr>
            <a:fld id="{31087AF0-54F8-4C74-A523-C903AB54579B}" type="slidenum">
              <a:rPr lang="fr-CH" altLang="en-US" smtClean="0"/>
              <a:pPr>
                <a:defRPr/>
              </a:pPr>
              <a:t>57</a:t>
            </a:fld>
            <a:r>
              <a:rPr lang="fr-CH" altLang="en-US"/>
              <a:t> </a:t>
            </a:r>
            <a:endParaRPr lang="fr-FR" altLang="en-US"/>
          </a:p>
        </p:txBody>
      </p:sp>
      <p:sp>
        <p:nvSpPr>
          <p:cNvPr id="7" name="Šipka: nahoru 6">
            <a:extLst>
              <a:ext uri="{FF2B5EF4-FFF2-40B4-BE49-F238E27FC236}">
                <a16:creationId xmlns:a16="http://schemas.microsoft.com/office/drawing/2014/main" id="{4A0AA796-13B4-F002-8256-8561EEBC26AF}"/>
              </a:ext>
            </a:extLst>
          </p:cNvPr>
          <p:cNvSpPr/>
          <p:nvPr/>
        </p:nvSpPr>
        <p:spPr bwMode="auto">
          <a:xfrm rot="19950404">
            <a:off x="5560361" y="1653136"/>
            <a:ext cx="210200" cy="1274203"/>
          </a:xfrm>
          <a:prstGeom prst="upArrow">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600" b="0" i="0" u="none" strike="noStrike" cap="none" normalizeH="0" baseline="0">
              <a:ln>
                <a:noFill/>
              </a:ln>
              <a:solidFill>
                <a:srgbClr val="0000CC"/>
              </a:solidFill>
              <a:effectLst/>
              <a:latin typeface="Arial" charset="0"/>
            </a:endParaRPr>
          </a:p>
        </p:txBody>
      </p:sp>
      <p:sp>
        <p:nvSpPr>
          <p:cNvPr id="8" name="Šipka: nahoru 7">
            <a:extLst>
              <a:ext uri="{FF2B5EF4-FFF2-40B4-BE49-F238E27FC236}">
                <a16:creationId xmlns:a16="http://schemas.microsoft.com/office/drawing/2014/main" id="{D22E4331-BF38-D314-D018-9964F232D517}"/>
              </a:ext>
            </a:extLst>
          </p:cNvPr>
          <p:cNvSpPr/>
          <p:nvPr/>
        </p:nvSpPr>
        <p:spPr bwMode="auto">
          <a:xfrm rot="1781220">
            <a:off x="6467403" y="1661686"/>
            <a:ext cx="210200" cy="1274203"/>
          </a:xfrm>
          <a:prstGeom prst="upArrow">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600" b="0" i="0" u="none" strike="noStrike" cap="none" normalizeH="0" baseline="0">
              <a:ln>
                <a:noFill/>
              </a:ln>
              <a:solidFill>
                <a:srgbClr val="0000CC"/>
              </a:solidFill>
              <a:effectLst/>
              <a:latin typeface="Arial" charset="0"/>
            </a:endParaRPr>
          </a:p>
        </p:txBody>
      </p:sp>
      <p:sp>
        <p:nvSpPr>
          <p:cNvPr id="9" name="TextovéPole 8">
            <a:extLst>
              <a:ext uri="{FF2B5EF4-FFF2-40B4-BE49-F238E27FC236}">
                <a16:creationId xmlns:a16="http://schemas.microsoft.com/office/drawing/2014/main" id="{E0251477-A161-8A9E-897B-C3A3A5C0D25B}"/>
              </a:ext>
            </a:extLst>
          </p:cNvPr>
          <p:cNvSpPr txBox="1"/>
          <p:nvPr/>
        </p:nvSpPr>
        <p:spPr>
          <a:xfrm>
            <a:off x="5162481" y="3078508"/>
            <a:ext cx="2661306" cy="584775"/>
          </a:xfrm>
          <a:prstGeom prst="rect">
            <a:avLst/>
          </a:prstGeom>
          <a:noFill/>
        </p:spPr>
        <p:txBody>
          <a:bodyPr wrap="none" rtlCol="0">
            <a:spAutoFit/>
          </a:bodyPr>
          <a:lstStyle/>
          <a:p>
            <a:r>
              <a:rPr lang="en-US" dirty="0">
                <a:solidFill>
                  <a:schemeClr val="tx1"/>
                </a:solidFill>
              </a:rPr>
              <a:t>Large rapidity gap </a:t>
            </a:r>
          </a:p>
          <a:p>
            <a:r>
              <a:rPr lang="en-US" dirty="0">
                <a:solidFill>
                  <a:schemeClr val="tx1"/>
                </a:solidFill>
              </a:rPr>
              <a:t>detected in central detector</a:t>
            </a:r>
            <a:endParaRPr lang="cs-CZ" dirty="0">
              <a:solidFill>
                <a:schemeClr val="tx1"/>
              </a:solidFill>
            </a:endParaRPr>
          </a:p>
        </p:txBody>
      </p:sp>
      <p:pic>
        <p:nvPicPr>
          <p:cNvPr id="10" name="Obrázek 9">
            <a:extLst>
              <a:ext uri="{FF2B5EF4-FFF2-40B4-BE49-F238E27FC236}">
                <a16:creationId xmlns:a16="http://schemas.microsoft.com/office/drawing/2014/main" id="{0D112F10-0726-E9EA-3121-8C5D39BB43A1}"/>
              </a:ext>
            </a:extLst>
          </p:cNvPr>
          <p:cNvPicPr>
            <a:picLocks noChangeAspect="1"/>
          </p:cNvPicPr>
          <p:nvPr/>
        </p:nvPicPr>
        <p:blipFill>
          <a:blip r:embed="rId10"/>
          <a:stretch>
            <a:fillRect/>
          </a:stretch>
        </p:blipFill>
        <p:spPr>
          <a:xfrm>
            <a:off x="2418300" y="3728356"/>
            <a:ext cx="5172892" cy="2879151"/>
          </a:xfrm>
          <a:prstGeom prst="rect">
            <a:avLst/>
          </a:prstGeom>
        </p:spPr>
      </p:pic>
    </p:spTree>
    <p:extLst>
      <p:ext uri="{BB962C8B-B14F-4D97-AF65-F5344CB8AC3E}">
        <p14:creationId xmlns:p14="http://schemas.microsoft.com/office/powerpoint/2010/main" val="20380822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906000" cy="685800"/>
          </a:xfrm>
        </p:spPr>
        <p:txBody>
          <a:bodyPr/>
          <a:lstStyle/>
          <a:p>
            <a:r>
              <a:rPr lang="en-US" dirty="0"/>
              <a:t>Ingredients to calculate cross sections</a:t>
            </a:r>
          </a:p>
        </p:txBody>
      </p:sp>
      <p:pic>
        <p:nvPicPr>
          <p:cNvPr id="6" name="Obrázek 5"/>
          <p:cNvPicPr>
            <a:picLocks noChangeAspect="1"/>
          </p:cNvPicPr>
          <p:nvPr/>
        </p:nvPicPr>
        <p:blipFill>
          <a:blip r:embed="rId2"/>
          <a:stretch>
            <a:fillRect/>
          </a:stretch>
        </p:blipFill>
        <p:spPr>
          <a:xfrm>
            <a:off x="76200" y="1223238"/>
            <a:ext cx="2038200" cy="1962167"/>
          </a:xfrm>
          <a:prstGeom prst="rect">
            <a:avLst/>
          </a:prstGeom>
        </p:spPr>
      </p:pic>
      <p:pic>
        <p:nvPicPr>
          <p:cNvPr id="7" name="Obrázek 6"/>
          <p:cNvPicPr>
            <a:picLocks noChangeAspect="1"/>
          </p:cNvPicPr>
          <p:nvPr/>
        </p:nvPicPr>
        <p:blipFill>
          <a:blip r:embed="rId3"/>
          <a:stretch>
            <a:fillRect/>
          </a:stretch>
        </p:blipFill>
        <p:spPr>
          <a:xfrm>
            <a:off x="192300" y="4445238"/>
            <a:ext cx="1806000" cy="1930000"/>
          </a:xfrm>
          <a:prstGeom prst="rect">
            <a:avLst/>
          </a:prstGeom>
        </p:spPr>
      </p:pic>
      <p:sp>
        <p:nvSpPr>
          <p:cNvPr id="8" name="TextovéPole 7"/>
          <p:cNvSpPr txBox="1"/>
          <p:nvPr/>
        </p:nvSpPr>
        <p:spPr>
          <a:xfrm>
            <a:off x="53109" y="776740"/>
            <a:ext cx="2659702" cy="369332"/>
          </a:xfrm>
          <a:prstGeom prst="rect">
            <a:avLst/>
          </a:prstGeom>
          <a:noFill/>
        </p:spPr>
        <p:txBody>
          <a:bodyPr wrap="none" rtlCol="0">
            <a:spAutoFit/>
          </a:bodyPr>
          <a:lstStyle/>
          <a:p>
            <a:r>
              <a:rPr lang="en-US" sz="1800" b="1" dirty="0">
                <a:solidFill>
                  <a:srgbClr val="FF0000"/>
                </a:solidFill>
              </a:rPr>
              <a:t>Photon-induced (QED)</a:t>
            </a:r>
          </a:p>
        </p:txBody>
      </p:sp>
      <p:sp>
        <p:nvSpPr>
          <p:cNvPr id="9" name="TextovéPole 8"/>
          <p:cNvSpPr txBox="1"/>
          <p:nvPr/>
        </p:nvSpPr>
        <p:spPr>
          <a:xfrm>
            <a:off x="53109" y="4033273"/>
            <a:ext cx="2877711" cy="369332"/>
          </a:xfrm>
          <a:prstGeom prst="rect">
            <a:avLst/>
          </a:prstGeom>
          <a:noFill/>
        </p:spPr>
        <p:txBody>
          <a:bodyPr wrap="none" rtlCol="0">
            <a:spAutoFit/>
          </a:bodyPr>
          <a:lstStyle/>
          <a:p>
            <a:r>
              <a:rPr lang="en-US" sz="1800" b="1" dirty="0" err="1">
                <a:solidFill>
                  <a:srgbClr val="7030A0"/>
                </a:solidFill>
              </a:rPr>
              <a:t>Pomeron</a:t>
            </a:r>
            <a:r>
              <a:rPr lang="en-US" sz="1800" b="1" dirty="0">
                <a:solidFill>
                  <a:srgbClr val="7030A0"/>
                </a:solidFill>
              </a:rPr>
              <a:t>-induced (QCD)</a:t>
            </a:r>
          </a:p>
        </p:txBody>
      </p:sp>
      <p:sp>
        <p:nvSpPr>
          <p:cNvPr id="10" name="TextovéPole 9"/>
          <p:cNvSpPr txBox="1"/>
          <p:nvPr/>
        </p:nvSpPr>
        <p:spPr>
          <a:xfrm>
            <a:off x="3067050" y="2566742"/>
            <a:ext cx="6923690" cy="2031325"/>
          </a:xfrm>
          <a:prstGeom prst="rect">
            <a:avLst/>
          </a:prstGeom>
          <a:noFill/>
        </p:spPr>
        <p:txBody>
          <a:bodyPr wrap="none" rtlCol="0">
            <a:spAutoFit/>
          </a:bodyPr>
          <a:lstStyle/>
          <a:p>
            <a:pPr marL="285750" indent="-285750">
              <a:buFont typeface="Wingdings" panose="05000000000000000000" pitchFamily="2" charset="2"/>
              <a:buChar char="Ø"/>
            </a:pPr>
            <a:r>
              <a:rPr lang="en-US" sz="1800" dirty="0">
                <a:solidFill>
                  <a:schemeClr val="tx1"/>
                </a:solidFill>
              </a:rPr>
              <a:t>Both outgoing protons stay intact (can be detected in FPD) </a:t>
            </a:r>
          </a:p>
          <a:p>
            <a:pPr marL="285750" indent="-285750">
              <a:buFont typeface="Wingdings" panose="05000000000000000000" pitchFamily="2" charset="2"/>
              <a:buChar char="Ø"/>
            </a:pPr>
            <a:endParaRPr lang="en-US" sz="1800" dirty="0">
              <a:solidFill>
                <a:schemeClr val="tx1"/>
              </a:solidFill>
            </a:endParaRPr>
          </a:p>
          <a:p>
            <a:pPr marL="285750" indent="-285750">
              <a:buFont typeface="Wingdings" panose="05000000000000000000" pitchFamily="2" charset="2"/>
              <a:buChar char="Ø"/>
            </a:pPr>
            <a:r>
              <a:rPr lang="en-US" sz="1800" dirty="0">
                <a:solidFill>
                  <a:schemeClr val="tx1"/>
                </a:solidFill>
              </a:rPr>
              <a:t>No color flow between incoming protons in S² fraction of events</a:t>
            </a:r>
          </a:p>
          <a:p>
            <a:pPr marL="285750" indent="-285750">
              <a:buFont typeface="Wingdings" panose="05000000000000000000" pitchFamily="2" charset="2"/>
              <a:buChar char="Ø"/>
            </a:pPr>
            <a:endParaRPr lang="en-US" sz="1800" dirty="0">
              <a:solidFill>
                <a:schemeClr val="tx1"/>
              </a:solidFill>
            </a:endParaRPr>
          </a:p>
          <a:p>
            <a:pPr marL="285750" indent="-285750">
              <a:buFont typeface="Wingdings" panose="05000000000000000000" pitchFamily="2" charset="2"/>
              <a:buChar char="Ø"/>
            </a:pPr>
            <a:r>
              <a:rPr lang="en-US" sz="1800" dirty="0">
                <a:solidFill>
                  <a:schemeClr val="tx1"/>
                </a:solidFill>
              </a:rPr>
              <a:t>Final state particles and nothing else in central detector</a:t>
            </a:r>
          </a:p>
          <a:p>
            <a:pPr marL="285750" indent="-285750">
              <a:buFont typeface="Wingdings" panose="05000000000000000000" pitchFamily="2" charset="2"/>
              <a:buChar char="Ø"/>
            </a:pPr>
            <a:endParaRPr lang="en-US" sz="1800" dirty="0">
              <a:solidFill>
                <a:schemeClr val="tx1"/>
              </a:solidFill>
            </a:endParaRPr>
          </a:p>
          <a:p>
            <a:pPr marL="285750" indent="-285750">
              <a:buFont typeface="Wingdings" panose="05000000000000000000" pitchFamily="2" charset="2"/>
              <a:buChar char="Ø"/>
            </a:pPr>
            <a:r>
              <a:rPr lang="en-US" sz="1800" dirty="0">
                <a:solidFill>
                  <a:schemeClr val="tx1"/>
                </a:solidFill>
              </a:rPr>
              <a:t>Important constraints on the kinematics of final state</a:t>
            </a:r>
          </a:p>
        </p:txBody>
      </p:sp>
      <p:sp>
        <p:nvSpPr>
          <p:cNvPr id="11" name="TextovéPole 10"/>
          <p:cNvSpPr txBox="1"/>
          <p:nvPr/>
        </p:nvSpPr>
        <p:spPr>
          <a:xfrm>
            <a:off x="2453287" y="1280992"/>
            <a:ext cx="7372531" cy="923330"/>
          </a:xfrm>
          <a:prstGeom prst="rect">
            <a:avLst/>
          </a:prstGeom>
          <a:noFill/>
        </p:spPr>
        <p:txBody>
          <a:bodyPr wrap="none" rtlCol="0">
            <a:spAutoFit/>
          </a:bodyPr>
          <a:lstStyle/>
          <a:p>
            <a:pPr marL="342900" indent="-342900">
              <a:buAutoNum type="arabicPeriod"/>
            </a:pPr>
            <a:r>
              <a:rPr lang="en-US" sz="1800" dirty="0">
                <a:solidFill>
                  <a:srgbClr val="FF0000"/>
                </a:solidFill>
              </a:rPr>
              <a:t>Photon flux derived from EM form factors (measured precisely)</a:t>
            </a:r>
          </a:p>
          <a:p>
            <a:pPr marL="342900" indent="-342900">
              <a:buAutoNum type="arabicPeriod"/>
            </a:pPr>
            <a:r>
              <a:rPr lang="en-US" sz="1800" dirty="0">
                <a:solidFill>
                  <a:srgbClr val="FF0000"/>
                </a:solidFill>
              </a:rPr>
              <a:t>QED Matrix element</a:t>
            </a:r>
          </a:p>
          <a:p>
            <a:pPr marL="342900" indent="-342900">
              <a:buAutoNum type="arabicPeriod"/>
            </a:pPr>
            <a:r>
              <a:rPr lang="en-US" sz="1800" dirty="0">
                <a:solidFill>
                  <a:srgbClr val="FF0000"/>
                </a:solidFill>
              </a:rPr>
              <a:t>Soft survival probability (S² ~ 1.0 since p-p impact parameter large)</a:t>
            </a:r>
          </a:p>
        </p:txBody>
      </p:sp>
      <p:sp>
        <p:nvSpPr>
          <p:cNvPr id="12" name="TextovéPole 11"/>
          <p:cNvSpPr txBox="1"/>
          <p:nvPr/>
        </p:nvSpPr>
        <p:spPr>
          <a:xfrm>
            <a:off x="2514600" y="4999699"/>
            <a:ext cx="7584127" cy="1200329"/>
          </a:xfrm>
          <a:prstGeom prst="rect">
            <a:avLst/>
          </a:prstGeom>
          <a:noFill/>
        </p:spPr>
        <p:txBody>
          <a:bodyPr wrap="none" rtlCol="0">
            <a:spAutoFit/>
          </a:bodyPr>
          <a:lstStyle/>
          <a:p>
            <a:pPr marL="342900" indent="-342900">
              <a:buAutoNum type="arabicPeriod"/>
            </a:pPr>
            <a:r>
              <a:rPr lang="en-US" sz="1800" dirty="0">
                <a:solidFill>
                  <a:srgbClr val="7030A0"/>
                </a:solidFill>
              </a:rPr>
              <a:t>Gluon un-integrated PDF (2 couplings to each proton)</a:t>
            </a:r>
          </a:p>
          <a:p>
            <a:pPr marL="342900" indent="-342900">
              <a:buAutoNum type="arabicPeriod"/>
            </a:pPr>
            <a:r>
              <a:rPr lang="en-US" sz="1800" dirty="0" err="1">
                <a:solidFill>
                  <a:srgbClr val="7030A0"/>
                </a:solidFill>
              </a:rPr>
              <a:t>Sudakov</a:t>
            </a:r>
            <a:r>
              <a:rPr lang="en-US" sz="1800" dirty="0">
                <a:solidFill>
                  <a:srgbClr val="7030A0"/>
                </a:solidFill>
              </a:rPr>
              <a:t> suppression (</a:t>
            </a:r>
            <a:r>
              <a:rPr lang="en-US" sz="1800" dirty="0" err="1">
                <a:solidFill>
                  <a:srgbClr val="7030A0"/>
                </a:solidFill>
              </a:rPr>
              <a:t>prob</a:t>
            </a:r>
            <a:r>
              <a:rPr lang="en-US" sz="1800" dirty="0">
                <a:solidFill>
                  <a:srgbClr val="7030A0"/>
                </a:solidFill>
              </a:rPr>
              <a:t> of no extra g radiation from incoming g)</a:t>
            </a:r>
          </a:p>
          <a:p>
            <a:pPr marL="342900" indent="-342900">
              <a:buAutoNum type="arabicPeriod"/>
            </a:pPr>
            <a:r>
              <a:rPr lang="en-US" sz="1800" dirty="0">
                <a:solidFill>
                  <a:srgbClr val="7030A0"/>
                </a:solidFill>
              </a:rPr>
              <a:t>QCD Matrix element (perturbative QCD thanks to large energy scale)</a:t>
            </a:r>
          </a:p>
          <a:p>
            <a:pPr marL="342900" indent="-342900">
              <a:buAutoNum type="arabicPeriod"/>
            </a:pPr>
            <a:r>
              <a:rPr lang="en-US" sz="1800" dirty="0">
                <a:solidFill>
                  <a:srgbClr val="7030A0"/>
                </a:solidFill>
              </a:rPr>
              <a:t>Soft survival probability (S² &lt;&lt; 1 since p-p impact parameter small)</a:t>
            </a:r>
          </a:p>
        </p:txBody>
      </p:sp>
      <p:pic>
        <p:nvPicPr>
          <p:cNvPr id="13" name="Obrázek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86" y="6374571"/>
            <a:ext cx="2060571" cy="483429"/>
          </a:xfrm>
          <a:prstGeom prst="rect">
            <a:avLst/>
          </a:prstGeom>
        </p:spPr>
      </p:pic>
      <p:sp>
        <p:nvSpPr>
          <p:cNvPr id="3" name="Zástupný symbol pro číslo snímku 2"/>
          <p:cNvSpPr>
            <a:spLocks noGrp="1"/>
          </p:cNvSpPr>
          <p:nvPr>
            <p:ph type="sldNum" sz="quarter" idx="12"/>
          </p:nvPr>
        </p:nvSpPr>
        <p:spPr/>
        <p:txBody>
          <a:bodyPr/>
          <a:lstStyle/>
          <a:p>
            <a:pPr>
              <a:defRPr/>
            </a:pPr>
            <a:fld id="{7F85D29B-CEBA-48ED-BF7C-3DA92537335C}" type="slidenum">
              <a:rPr lang="fr-CH" altLang="en-US" smtClean="0"/>
              <a:pPr>
                <a:defRPr/>
              </a:pPr>
              <a:t>58</a:t>
            </a:fld>
            <a:r>
              <a:rPr lang="fr-CH" altLang="en-US"/>
              <a:t> </a:t>
            </a:r>
            <a:endParaRPr lang="fr-FR" altLang="en-US"/>
          </a:p>
        </p:txBody>
      </p:sp>
      <p:sp>
        <p:nvSpPr>
          <p:cNvPr id="14" name="Zástupný symbol pro zápatí 4"/>
          <p:cNvSpPr>
            <a:spLocks noGrp="1"/>
          </p:cNvSpPr>
          <p:nvPr>
            <p:ph type="ftr" sz="quarter" idx="11"/>
          </p:nvPr>
        </p:nvSpPr>
        <p:spPr>
          <a:xfrm>
            <a:off x="2514600" y="6519863"/>
            <a:ext cx="7010400" cy="323850"/>
          </a:xfrm>
        </p:spPr>
        <p:txBody>
          <a:bodyPr/>
          <a:lstStyle/>
          <a:p>
            <a:pPr>
              <a:defRPr/>
            </a:pPr>
            <a:r>
              <a:rPr lang="en-US">
                <a:solidFill>
                  <a:srgbClr val="006600"/>
                </a:solidFill>
              </a:rPr>
              <a:t>Marek Taševský                        FZU seminar: Exclusivity as a road to New Physics</a:t>
            </a:r>
            <a:endParaRPr lang="fr-FR" i="1" dirty="0">
              <a:solidFill>
                <a:srgbClr val="006600"/>
              </a:solidFill>
            </a:endParaRPr>
          </a:p>
        </p:txBody>
      </p:sp>
    </p:spTree>
    <p:extLst>
      <p:ext uri="{BB962C8B-B14F-4D97-AF65-F5344CB8AC3E}">
        <p14:creationId xmlns:p14="http://schemas.microsoft.com/office/powerpoint/2010/main" val="19215865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906000" cy="685800"/>
          </a:xfrm>
        </p:spPr>
        <p:txBody>
          <a:bodyPr/>
          <a:lstStyle/>
          <a:p>
            <a:r>
              <a:rPr lang="en-US" dirty="0"/>
              <a:t>Ingredients to calculate cross sections</a:t>
            </a:r>
          </a:p>
        </p:txBody>
      </p:sp>
      <p:pic>
        <p:nvPicPr>
          <p:cNvPr id="6" name="Obrázek 5"/>
          <p:cNvPicPr>
            <a:picLocks noChangeAspect="1"/>
          </p:cNvPicPr>
          <p:nvPr/>
        </p:nvPicPr>
        <p:blipFill>
          <a:blip r:embed="rId2"/>
          <a:stretch>
            <a:fillRect/>
          </a:stretch>
        </p:blipFill>
        <p:spPr>
          <a:xfrm>
            <a:off x="76200" y="1223238"/>
            <a:ext cx="2038200" cy="1962167"/>
          </a:xfrm>
          <a:prstGeom prst="rect">
            <a:avLst/>
          </a:prstGeom>
        </p:spPr>
      </p:pic>
      <p:pic>
        <p:nvPicPr>
          <p:cNvPr id="7" name="Obrázek 6"/>
          <p:cNvPicPr>
            <a:picLocks noChangeAspect="1"/>
          </p:cNvPicPr>
          <p:nvPr/>
        </p:nvPicPr>
        <p:blipFill>
          <a:blip r:embed="rId3"/>
          <a:stretch>
            <a:fillRect/>
          </a:stretch>
        </p:blipFill>
        <p:spPr>
          <a:xfrm>
            <a:off x="192300" y="4445238"/>
            <a:ext cx="1806000" cy="1930000"/>
          </a:xfrm>
          <a:prstGeom prst="rect">
            <a:avLst/>
          </a:prstGeom>
        </p:spPr>
      </p:pic>
      <p:sp>
        <p:nvSpPr>
          <p:cNvPr id="8" name="TextovéPole 7"/>
          <p:cNvSpPr txBox="1"/>
          <p:nvPr/>
        </p:nvSpPr>
        <p:spPr>
          <a:xfrm>
            <a:off x="53109" y="776740"/>
            <a:ext cx="2659702" cy="369332"/>
          </a:xfrm>
          <a:prstGeom prst="rect">
            <a:avLst/>
          </a:prstGeom>
          <a:noFill/>
        </p:spPr>
        <p:txBody>
          <a:bodyPr wrap="none" rtlCol="0">
            <a:spAutoFit/>
          </a:bodyPr>
          <a:lstStyle/>
          <a:p>
            <a:r>
              <a:rPr lang="en-US" sz="1800" b="1" dirty="0">
                <a:solidFill>
                  <a:srgbClr val="FF0000"/>
                </a:solidFill>
              </a:rPr>
              <a:t>Photon-induced (QED)</a:t>
            </a:r>
          </a:p>
        </p:txBody>
      </p:sp>
      <p:sp>
        <p:nvSpPr>
          <p:cNvPr id="10" name="TextovéPole 9"/>
          <p:cNvSpPr txBox="1"/>
          <p:nvPr/>
        </p:nvSpPr>
        <p:spPr>
          <a:xfrm>
            <a:off x="3067050" y="2566742"/>
            <a:ext cx="6923690" cy="2031325"/>
          </a:xfrm>
          <a:prstGeom prst="rect">
            <a:avLst/>
          </a:prstGeom>
          <a:noFill/>
        </p:spPr>
        <p:txBody>
          <a:bodyPr wrap="none" rtlCol="0">
            <a:spAutoFit/>
          </a:bodyPr>
          <a:lstStyle/>
          <a:p>
            <a:pPr marL="285750" indent="-285750">
              <a:buFont typeface="Wingdings" panose="05000000000000000000" pitchFamily="2" charset="2"/>
              <a:buChar char="Ø"/>
            </a:pPr>
            <a:r>
              <a:rPr lang="en-US" sz="1800" dirty="0">
                <a:solidFill>
                  <a:schemeClr val="tx1"/>
                </a:solidFill>
              </a:rPr>
              <a:t>Both outgoing protons stay intact (can be detected in FPD) </a:t>
            </a:r>
          </a:p>
          <a:p>
            <a:pPr marL="285750" indent="-285750">
              <a:buFont typeface="Wingdings" panose="05000000000000000000" pitchFamily="2" charset="2"/>
              <a:buChar char="Ø"/>
            </a:pPr>
            <a:endParaRPr lang="en-US" sz="1800" dirty="0">
              <a:solidFill>
                <a:schemeClr val="tx1"/>
              </a:solidFill>
            </a:endParaRPr>
          </a:p>
          <a:p>
            <a:pPr marL="285750" indent="-285750">
              <a:buFont typeface="Wingdings" panose="05000000000000000000" pitchFamily="2" charset="2"/>
              <a:buChar char="Ø"/>
            </a:pPr>
            <a:r>
              <a:rPr lang="en-US" sz="1800" dirty="0">
                <a:solidFill>
                  <a:schemeClr val="tx1"/>
                </a:solidFill>
              </a:rPr>
              <a:t>No color flow between incoming protons in S² fraction of events</a:t>
            </a:r>
          </a:p>
          <a:p>
            <a:pPr marL="285750" indent="-285750">
              <a:buFont typeface="Wingdings" panose="05000000000000000000" pitchFamily="2" charset="2"/>
              <a:buChar char="Ø"/>
            </a:pPr>
            <a:endParaRPr lang="en-US" sz="1800" dirty="0">
              <a:solidFill>
                <a:schemeClr val="tx1"/>
              </a:solidFill>
            </a:endParaRPr>
          </a:p>
          <a:p>
            <a:pPr marL="285750" indent="-285750">
              <a:buFont typeface="Wingdings" panose="05000000000000000000" pitchFamily="2" charset="2"/>
              <a:buChar char="Ø"/>
            </a:pPr>
            <a:r>
              <a:rPr lang="en-US" sz="1800" dirty="0">
                <a:solidFill>
                  <a:schemeClr val="tx1"/>
                </a:solidFill>
              </a:rPr>
              <a:t>Final state particles and nothing else in central detector</a:t>
            </a:r>
          </a:p>
          <a:p>
            <a:pPr marL="285750" indent="-285750">
              <a:buFont typeface="Wingdings" panose="05000000000000000000" pitchFamily="2" charset="2"/>
              <a:buChar char="Ø"/>
            </a:pPr>
            <a:endParaRPr lang="en-US" sz="1800" dirty="0">
              <a:solidFill>
                <a:schemeClr val="tx1"/>
              </a:solidFill>
            </a:endParaRPr>
          </a:p>
          <a:p>
            <a:pPr marL="285750" indent="-285750">
              <a:buFont typeface="Wingdings" panose="05000000000000000000" pitchFamily="2" charset="2"/>
              <a:buChar char="Ø"/>
            </a:pPr>
            <a:r>
              <a:rPr lang="en-US" sz="1800" dirty="0">
                <a:solidFill>
                  <a:schemeClr val="tx1"/>
                </a:solidFill>
              </a:rPr>
              <a:t>Important constraints on the kinematics of final state</a:t>
            </a:r>
          </a:p>
        </p:txBody>
      </p:sp>
      <p:sp>
        <p:nvSpPr>
          <p:cNvPr id="11" name="TextovéPole 10"/>
          <p:cNvSpPr txBox="1"/>
          <p:nvPr/>
        </p:nvSpPr>
        <p:spPr>
          <a:xfrm>
            <a:off x="2453287" y="1280992"/>
            <a:ext cx="7372531" cy="923330"/>
          </a:xfrm>
          <a:prstGeom prst="rect">
            <a:avLst/>
          </a:prstGeom>
          <a:noFill/>
        </p:spPr>
        <p:txBody>
          <a:bodyPr wrap="none" rtlCol="0">
            <a:spAutoFit/>
          </a:bodyPr>
          <a:lstStyle/>
          <a:p>
            <a:pPr marL="342900" indent="-342900">
              <a:buAutoNum type="arabicPeriod"/>
            </a:pPr>
            <a:r>
              <a:rPr lang="en-US" sz="1800" dirty="0">
                <a:solidFill>
                  <a:srgbClr val="FF0000"/>
                </a:solidFill>
              </a:rPr>
              <a:t>Photon flux derived from EM form factors (measured precisely)</a:t>
            </a:r>
          </a:p>
          <a:p>
            <a:pPr marL="342900" indent="-342900">
              <a:buAutoNum type="arabicPeriod"/>
            </a:pPr>
            <a:r>
              <a:rPr lang="en-US" sz="1800" dirty="0">
                <a:solidFill>
                  <a:srgbClr val="FF0000"/>
                </a:solidFill>
              </a:rPr>
              <a:t>QED Matrix element</a:t>
            </a:r>
          </a:p>
          <a:p>
            <a:pPr marL="342900" indent="-342900">
              <a:buAutoNum type="arabicPeriod"/>
            </a:pPr>
            <a:r>
              <a:rPr lang="en-US" sz="1800" dirty="0">
                <a:solidFill>
                  <a:srgbClr val="FF0000"/>
                </a:solidFill>
              </a:rPr>
              <a:t>Soft survival probability (S² ~ 1.0 since p-p impact parameter large)</a:t>
            </a:r>
          </a:p>
        </p:txBody>
      </p:sp>
      <p:sp>
        <p:nvSpPr>
          <p:cNvPr id="12" name="TextovéPole 11"/>
          <p:cNvSpPr txBox="1"/>
          <p:nvPr/>
        </p:nvSpPr>
        <p:spPr>
          <a:xfrm>
            <a:off x="2514600" y="4999699"/>
            <a:ext cx="7584127" cy="1200329"/>
          </a:xfrm>
          <a:prstGeom prst="rect">
            <a:avLst/>
          </a:prstGeom>
          <a:noFill/>
        </p:spPr>
        <p:txBody>
          <a:bodyPr wrap="none" rtlCol="0">
            <a:spAutoFit/>
          </a:bodyPr>
          <a:lstStyle/>
          <a:p>
            <a:pPr marL="342900" indent="-342900">
              <a:buAutoNum type="arabicPeriod"/>
            </a:pPr>
            <a:r>
              <a:rPr lang="en-US" sz="1800" dirty="0">
                <a:solidFill>
                  <a:srgbClr val="7030A0"/>
                </a:solidFill>
              </a:rPr>
              <a:t>Gluon un-integrated PDF (2 couplings to each proton)</a:t>
            </a:r>
          </a:p>
          <a:p>
            <a:pPr marL="342900" indent="-342900">
              <a:buAutoNum type="arabicPeriod"/>
            </a:pPr>
            <a:r>
              <a:rPr lang="en-US" sz="1800" dirty="0" err="1">
                <a:solidFill>
                  <a:srgbClr val="7030A0"/>
                </a:solidFill>
              </a:rPr>
              <a:t>Sudakov</a:t>
            </a:r>
            <a:r>
              <a:rPr lang="en-US" sz="1800" dirty="0">
                <a:solidFill>
                  <a:srgbClr val="7030A0"/>
                </a:solidFill>
              </a:rPr>
              <a:t> suppression (</a:t>
            </a:r>
            <a:r>
              <a:rPr lang="en-US" sz="1800" dirty="0" err="1">
                <a:solidFill>
                  <a:srgbClr val="7030A0"/>
                </a:solidFill>
              </a:rPr>
              <a:t>prob</a:t>
            </a:r>
            <a:r>
              <a:rPr lang="en-US" sz="1800" dirty="0">
                <a:solidFill>
                  <a:srgbClr val="7030A0"/>
                </a:solidFill>
              </a:rPr>
              <a:t> of no extra g radiation from incoming g)</a:t>
            </a:r>
          </a:p>
          <a:p>
            <a:pPr marL="342900" indent="-342900">
              <a:buAutoNum type="arabicPeriod"/>
            </a:pPr>
            <a:r>
              <a:rPr lang="en-US" sz="1800" dirty="0">
                <a:solidFill>
                  <a:srgbClr val="7030A0"/>
                </a:solidFill>
              </a:rPr>
              <a:t>QCD Matrix element (perturbative QCD thanks to large energy scale)</a:t>
            </a:r>
          </a:p>
          <a:p>
            <a:pPr marL="342900" indent="-342900">
              <a:buAutoNum type="arabicPeriod"/>
            </a:pPr>
            <a:r>
              <a:rPr lang="en-US" sz="1800" dirty="0">
                <a:solidFill>
                  <a:srgbClr val="7030A0"/>
                </a:solidFill>
              </a:rPr>
              <a:t>Soft survival probability (S² &lt;&lt; 1 since p-p impact parameter small)</a:t>
            </a:r>
          </a:p>
        </p:txBody>
      </p:sp>
      <p:pic>
        <p:nvPicPr>
          <p:cNvPr id="3" name="Obrázek 2"/>
          <p:cNvPicPr>
            <a:picLocks noChangeAspect="1"/>
          </p:cNvPicPr>
          <p:nvPr/>
        </p:nvPicPr>
        <p:blipFill>
          <a:blip r:embed="rId4"/>
          <a:stretch>
            <a:fillRect/>
          </a:stretch>
        </p:blipFill>
        <p:spPr>
          <a:xfrm>
            <a:off x="135030" y="2844202"/>
            <a:ext cx="2115600" cy="2682700"/>
          </a:xfrm>
          <a:prstGeom prst="rect">
            <a:avLst/>
          </a:prstGeom>
        </p:spPr>
      </p:pic>
      <p:sp>
        <p:nvSpPr>
          <p:cNvPr id="13" name="TextovéPole 12"/>
          <p:cNvSpPr txBox="1"/>
          <p:nvPr/>
        </p:nvSpPr>
        <p:spPr>
          <a:xfrm>
            <a:off x="33383" y="2465807"/>
            <a:ext cx="3076483" cy="369332"/>
          </a:xfrm>
          <a:prstGeom prst="rect">
            <a:avLst/>
          </a:prstGeom>
          <a:solidFill>
            <a:schemeClr val="bg1"/>
          </a:solidFill>
        </p:spPr>
        <p:txBody>
          <a:bodyPr wrap="none" rtlCol="0">
            <a:spAutoFit/>
          </a:bodyPr>
          <a:lstStyle/>
          <a:p>
            <a:r>
              <a:rPr lang="en-US" sz="1800" b="1" dirty="0" err="1">
                <a:solidFill>
                  <a:srgbClr val="00B050"/>
                </a:solidFill>
              </a:rPr>
              <a:t>Photon+Pomeron-induced</a:t>
            </a:r>
            <a:endParaRPr lang="en-US" sz="1800" b="1" dirty="0">
              <a:solidFill>
                <a:srgbClr val="00B050"/>
              </a:solidFill>
            </a:endParaRPr>
          </a:p>
        </p:txBody>
      </p:sp>
      <p:pic>
        <p:nvPicPr>
          <p:cNvPr id="14" name="Obrázek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86" y="6374571"/>
            <a:ext cx="2060571" cy="483429"/>
          </a:xfrm>
          <a:prstGeom prst="rect">
            <a:avLst/>
          </a:prstGeom>
        </p:spPr>
      </p:pic>
      <p:sp>
        <p:nvSpPr>
          <p:cNvPr id="15" name="Zástupný symbol pro číslo snímku 14"/>
          <p:cNvSpPr>
            <a:spLocks noGrp="1"/>
          </p:cNvSpPr>
          <p:nvPr>
            <p:ph type="sldNum" sz="quarter" idx="12"/>
          </p:nvPr>
        </p:nvSpPr>
        <p:spPr/>
        <p:txBody>
          <a:bodyPr/>
          <a:lstStyle/>
          <a:p>
            <a:pPr>
              <a:defRPr/>
            </a:pPr>
            <a:fld id="{7F85D29B-CEBA-48ED-BF7C-3DA92537335C}" type="slidenum">
              <a:rPr lang="fr-CH" altLang="en-US" smtClean="0"/>
              <a:pPr>
                <a:defRPr/>
              </a:pPr>
              <a:t>59</a:t>
            </a:fld>
            <a:r>
              <a:rPr lang="fr-CH" altLang="en-US"/>
              <a:t> </a:t>
            </a:r>
            <a:endParaRPr lang="fr-FR" altLang="en-US"/>
          </a:p>
        </p:txBody>
      </p:sp>
      <p:sp>
        <p:nvSpPr>
          <p:cNvPr id="16" name="Zástupný symbol pro zápatí 4"/>
          <p:cNvSpPr>
            <a:spLocks noGrp="1"/>
          </p:cNvSpPr>
          <p:nvPr>
            <p:ph type="ftr" sz="quarter" idx="11"/>
          </p:nvPr>
        </p:nvSpPr>
        <p:spPr>
          <a:xfrm>
            <a:off x="2514600" y="6519863"/>
            <a:ext cx="7010400" cy="323850"/>
          </a:xfrm>
        </p:spPr>
        <p:txBody>
          <a:bodyPr/>
          <a:lstStyle/>
          <a:p>
            <a:pPr>
              <a:defRPr/>
            </a:pPr>
            <a:r>
              <a:rPr lang="en-US">
                <a:solidFill>
                  <a:srgbClr val="006600"/>
                </a:solidFill>
              </a:rPr>
              <a:t>Marek Taševský                        FZU seminar: Exclusivity as a road to New Physics</a:t>
            </a:r>
            <a:endParaRPr lang="fr-FR" i="1" dirty="0">
              <a:solidFill>
                <a:srgbClr val="006600"/>
              </a:solidFill>
            </a:endParaRPr>
          </a:p>
        </p:txBody>
      </p:sp>
    </p:spTree>
    <p:extLst>
      <p:ext uri="{BB962C8B-B14F-4D97-AF65-F5344CB8AC3E}">
        <p14:creationId xmlns:p14="http://schemas.microsoft.com/office/powerpoint/2010/main" val="27985812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68B1F98-3F91-FF48-6541-298DDB25374A}"/>
              </a:ext>
            </a:extLst>
          </p:cNvPr>
          <p:cNvSpPr>
            <a:spLocks noGrp="1"/>
          </p:cNvSpPr>
          <p:nvPr>
            <p:ph type="title"/>
          </p:nvPr>
        </p:nvSpPr>
        <p:spPr/>
        <p:txBody>
          <a:bodyPr/>
          <a:lstStyle/>
          <a:p>
            <a:r>
              <a:rPr lang="en-US" dirty="0"/>
              <a:t>Forward physics </a:t>
            </a:r>
            <a:r>
              <a:rPr lang="en-US" dirty="0">
                <a:latin typeface="Comic Sans MS" panose="030F0702030302020204" pitchFamily="66" charset="0"/>
                <a:cs typeface="Arial" panose="020B0604020202020204" pitchFamily="34" charset="0"/>
              </a:rPr>
              <a:t>→ </a:t>
            </a:r>
            <a:r>
              <a:rPr lang="en-US" dirty="0" err="1">
                <a:latin typeface="Comic Sans MS" panose="030F0702030302020204" pitchFamily="66" charset="0"/>
                <a:cs typeface="Arial" panose="020B0604020202020204" pitchFamily="34" charset="0"/>
              </a:rPr>
              <a:t>Astroparticle</a:t>
            </a:r>
            <a:r>
              <a:rPr lang="en-US" dirty="0">
                <a:latin typeface="Comic Sans MS" panose="030F0702030302020204" pitchFamily="66" charset="0"/>
                <a:cs typeface="Arial" panose="020B0604020202020204" pitchFamily="34" charset="0"/>
              </a:rPr>
              <a:t> physics</a:t>
            </a:r>
            <a:endParaRPr lang="cs-CZ" dirty="0">
              <a:latin typeface="Comic Sans MS" panose="030F0702030302020204" pitchFamily="66" charset="0"/>
            </a:endParaRPr>
          </a:p>
        </p:txBody>
      </p:sp>
      <p:sp>
        <p:nvSpPr>
          <p:cNvPr id="5" name="Zástupný symbol pro zápatí 4">
            <a:extLst>
              <a:ext uri="{FF2B5EF4-FFF2-40B4-BE49-F238E27FC236}">
                <a16:creationId xmlns:a16="http://schemas.microsoft.com/office/drawing/2014/main" id="{ECF219B5-5C0C-FD87-3AB2-C87CC903C7A1}"/>
              </a:ext>
            </a:extLst>
          </p:cNvPr>
          <p:cNvSpPr>
            <a:spLocks noGrp="1"/>
          </p:cNvSpPr>
          <p:nvPr>
            <p:ph type="ftr" sz="quarter" idx="11"/>
          </p:nvPr>
        </p:nvSpPr>
        <p:spPr/>
        <p:txBody>
          <a:bodyPr/>
          <a:lstStyle/>
          <a:p>
            <a:pPr>
              <a:defRPr/>
            </a:pPr>
            <a:r>
              <a:rPr lang="en-US"/>
              <a:t>Marek Taševský                        FZU seminar: Exclusivity as a road to New Physics</a:t>
            </a:r>
            <a:endParaRPr lang="fr-FR" i="1">
              <a:solidFill>
                <a:srgbClr val="006666"/>
              </a:solidFill>
            </a:endParaRPr>
          </a:p>
        </p:txBody>
      </p:sp>
      <p:sp>
        <p:nvSpPr>
          <p:cNvPr id="6" name="Zástupný symbol pro číslo snímku 5">
            <a:extLst>
              <a:ext uri="{FF2B5EF4-FFF2-40B4-BE49-F238E27FC236}">
                <a16:creationId xmlns:a16="http://schemas.microsoft.com/office/drawing/2014/main" id="{955AB4A8-2CBC-11C8-32F6-2B7DD97C0058}"/>
              </a:ext>
            </a:extLst>
          </p:cNvPr>
          <p:cNvSpPr>
            <a:spLocks noGrp="1"/>
          </p:cNvSpPr>
          <p:nvPr>
            <p:ph type="sldNum" sz="quarter" idx="12"/>
          </p:nvPr>
        </p:nvSpPr>
        <p:spPr/>
        <p:txBody>
          <a:bodyPr/>
          <a:lstStyle/>
          <a:p>
            <a:pPr>
              <a:defRPr/>
            </a:pPr>
            <a:fld id="{7F85D29B-CEBA-48ED-BF7C-3DA92537335C}" type="slidenum">
              <a:rPr lang="fr-CH" altLang="en-US" smtClean="0"/>
              <a:pPr>
                <a:defRPr/>
              </a:pPr>
              <a:t>6</a:t>
            </a:fld>
            <a:r>
              <a:rPr lang="fr-CH" altLang="en-US"/>
              <a:t> </a:t>
            </a:r>
            <a:endParaRPr lang="fr-FR" altLang="en-US"/>
          </a:p>
        </p:txBody>
      </p:sp>
      <p:pic>
        <p:nvPicPr>
          <p:cNvPr id="8" name="Obrázek 7">
            <a:extLst>
              <a:ext uri="{FF2B5EF4-FFF2-40B4-BE49-F238E27FC236}">
                <a16:creationId xmlns:a16="http://schemas.microsoft.com/office/drawing/2014/main" id="{0D2EE3AB-32BF-6224-5135-C10D136DB6DF}"/>
              </a:ext>
            </a:extLst>
          </p:cNvPr>
          <p:cNvPicPr>
            <a:picLocks noChangeAspect="1"/>
          </p:cNvPicPr>
          <p:nvPr/>
        </p:nvPicPr>
        <p:blipFill>
          <a:blip r:embed="rId2"/>
          <a:stretch>
            <a:fillRect/>
          </a:stretch>
        </p:blipFill>
        <p:spPr>
          <a:xfrm>
            <a:off x="376162" y="787400"/>
            <a:ext cx="9153676" cy="5283200"/>
          </a:xfrm>
          <a:prstGeom prst="rect">
            <a:avLst/>
          </a:prstGeom>
        </p:spPr>
      </p:pic>
      <p:sp>
        <p:nvSpPr>
          <p:cNvPr id="9" name="TextovéPole 8">
            <a:extLst>
              <a:ext uri="{FF2B5EF4-FFF2-40B4-BE49-F238E27FC236}">
                <a16:creationId xmlns:a16="http://schemas.microsoft.com/office/drawing/2014/main" id="{7775D871-46BA-57F7-2992-C3A9AE39CCF0}"/>
              </a:ext>
            </a:extLst>
          </p:cNvPr>
          <p:cNvSpPr txBox="1"/>
          <p:nvPr/>
        </p:nvSpPr>
        <p:spPr>
          <a:xfrm>
            <a:off x="6096000" y="778821"/>
            <a:ext cx="3308919" cy="584775"/>
          </a:xfrm>
          <a:prstGeom prst="rect">
            <a:avLst/>
          </a:prstGeom>
          <a:noFill/>
        </p:spPr>
        <p:txBody>
          <a:bodyPr wrap="none" rtlCol="0">
            <a:spAutoFit/>
          </a:bodyPr>
          <a:lstStyle/>
          <a:p>
            <a:r>
              <a:rPr lang="en-US" dirty="0"/>
              <a:t>… because most of CR collisions  </a:t>
            </a:r>
          </a:p>
          <a:p>
            <a:r>
              <a:rPr lang="en-US" dirty="0"/>
              <a:t>     is pretty much forward!</a:t>
            </a:r>
            <a:endParaRPr lang="cs-CZ" dirty="0"/>
          </a:p>
        </p:txBody>
      </p:sp>
      <p:pic>
        <p:nvPicPr>
          <p:cNvPr id="3" name="Obrázek 2">
            <a:extLst>
              <a:ext uri="{FF2B5EF4-FFF2-40B4-BE49-F238E27FC236}">
                <a16:creationId xmlns:a16="http://schemas.microsoft.com/office/drawing/2014/main" id="{981F7FED-9EB5-19D4-FF7E-25F9C6F415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86" y="6400800"/>
            <a:ext cx="2060571" cy="483429"/>
          </a:xfrm>
          <a:prstGeom prst="rect">
            <a:avLst/>
          </a:prstGeom>
        </p:spPr>
      </p:pic>
    </p:spTree>
    <p:extLst>
      <p:ext uri="{BB962C8B-B14F-4D97-AF65-F5344CB8AC3E}">
        <p14:creationId xmlns:p14="http://schemas.microsoft.com/office/powerpoint/2010/main" val="8864382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D1B5FD9-F202-7CA8-4064-9BB3C82FD73F}"/>
              </a:ext>
            </a:extLst>
          </p:cNvPr>
          <p:cNvSpPr>
            <a:spLocks noGrp="1"/>
          </p:cNvSpPr>
          <p:nvPr>
            <p:ph type="title"/>
          </p:nvPr>
        </p:nvSpPr>
        <p:spPr>
          <a:xfrm>
            <a:off x="990600" y="36145"/>
            <a:ext cx="8382000" cy="514350"/>
          </a:xfrm>
        </p:spPr>
        <p:txBody>
          <a:bodyPr/>
          <a:lstStyle/>
          <a:p>
            <a:r>
              <a:rPr lang="en-US" dirty="0"/>
              <a:t>Cross sections of exclusive processes</a:t>
            </a:r>
            <a:endParaRPr lang="cs-CZ" dirty="0"/>
          </a:p>
        </p:txBody>
      </p:sp>
      <p:sp>
        <p:nvSpPr>
          <p:cNvPr id="4" name="Zástupný symbol pro zápatí 3">
            <a:extLst>
              <a:ext uri="{FF2B5EF4-FFF2-40B4-BE49-F238E27FC236}">
                <a16:creationId xmlns:a16="http://schemas.microsoft.com/office/drawing/2014/main" id="{9EEBD4BA-862D-C860-BF96-8A5745C45B9A}"/>
              </a:ext>
            </a:extLst>
          </p:cNvPr>
          <p:cNvSpPr>
            <a:spLocks noGrp="1"/>
          </p:cNvSpPr>
          <p:nvPr>
            <p:ph type="ftr" sz="quarter" idx="11"/>
          </p:nvPr>
        </p:nvSpPr>
        <p:spPr/>
        <p:txBody>
          <a:bodyPr/>
          <a:lstStyle/>
          <a:p>
            <a:pPr>
              <a:defRPr/>
            </a:pPr>
            <a:r>
              <a:rPr lang="en-US"/>
              <a:t>Marek Taševský                        FZU seminar: Exclusivity as a road to New Physics</a:t>
            </a:r>
            <a:endParaRPr lang="fr-FR" i="1">
              <a:solidFill>
                <a:srgbClr val="006666"/>
              </a:solidFill>
            </a:endParaRPr>
          </a:p>
        </p:txBody>
      </p:sp>
      <p:sp>
        <p:nvSpPr>
          <p:cNvPr id="5" name="Zástupný symbol pro číslo snímku 4">
            <a:extLst>
              <a:ext uri="{FF2B5EF4-FFF2-40B4-BE49-F238E27FC236}">
                <a16:creationId xmlns:a16="http://schemas.microsoft.com/office/drawing/2014/main" id="{5F089E6F-CD91-9667-DB26-D1F184A10E44}"/>
              </a:ext>
            </a:extLst>
          </p:cNvPr>
          <p:cNvSpPr>
            <a:spLocks noGrp="1"/>
          </p:cNvSpPr>
          <p:nvPr>
            <p:ph type="sldNum" sz="quarter" idx="12"/>
          </p:nvPr>
        </p:nvSpPr>
        <p:spPr/>
        <p:txBody>
          <a:bodyPr/>
          <a:lstStyle/>
          <a:p>
            <a:pPr>
              <a:defRPr/>
            </a:pPr>
            <a:fld id="{7F85D29B-CEBA-48ED-BF7C-3DA92537335C}" type="slidenum">
              <a:rPr lang="fr-CH" altLang="en-US" smtClean="0"/>
              <a:pPr>
                <a:defRPr/>
              </a:pPr>
              <a:t>60</a:t>
            </a:fld>
            <a:r>
              <a:rPr lang="fr-CH" altLang="en-US"/>
              <a:t> </a:t>
            </a:r>
            <a:endParaRPr lang="fr-FR" altLang="en-US"/>
          </a:p>
        </p:txBody>
      </p:sp>
      <p:pic>
        <p:nvPicPr>
          <p:cNvPr id="7" name="Obrázek 6">
            <a:extLst>
              <a:ext uri="{FF2B5EF4-FFF2-40B4-BE49-F238E27FC236}">
                <a16:creationId xmlns:a16="http://schemas.microsoft.com/office/drawing/2014/main" id="{6D686C36-C2C9-4D2D-74B8-83E297184039}"/>
              </a:ext>
            </a:extLst>
          </p:cNvPr>
          <p:cNvPicPr>
            <a:picLocks noChangeAspect="1"/>
          </p:cNvPicPr>
          <p:nvPr/>
        </p:nvPicPr>
        <p:blipFill>
          <a:blip r:embed="rId2"/>
          <a:stretch>
            <a:fillRect/>
          </a:stretch>
        </p:blipFill>
        <p:spPr>
          <a:xfrm>
            <a:off x="-50413" y="1018321"/>
            <a:ext cx="9956413" cy="4430147"/>
          </a:xfrm>
          <a:prstGeom prst="rect">
            <a:avLst/>
          </a:prstGeom>
        </p:spPr>
      </p:pic>
      <p:sp>
        <p:nvSpPr>
          <p:cNvPr id="8" name="TextovéPole 7">
            <a:extLst>
              <a:ext uri="{FF2B5EF4-FFF2-40B4-BE49-F238E27FC236}">
                <a16:creationId xmlns:a16="http://schemas.microsoft.com/office/drawing/2014/main" id="{24A77B89-DF7D-D0CE-1AC0-B047728D4CEE}"/>
              </a:ext>
            </a:extLst>
          </p:cNvPr>
          <p:cNvSpPr txBox="1"/>
          <p:nvPr/>
        </p:nvSpPr>
        <p:spPr>
          <a:xfrm>
            <a:off x="1591306" y="591465"/>
            <a:ext cx="5809604" cy="400110"/>
          </a:xfrm>
          <a:prstGeom prst="rect">
            <a:avLst/>
          </a:prstGeom>
          <a:noFill/>
        </p:spPr>
        <p:txBody>
          <a:bodyPr wrap="none" rtlCol="0">
            <a:spAutoFit/>
          </a:bodyPr>
          <a:lstStyle/>
          <a:p>
            <a:r>
              <a:rPr lang="en-US" sz="2000" dirty="0">
                <a:solidFill>
                  <a:schemeClr val="tx1"/>
                </a:solidFill>
              </a:rPr>
              <a:t>Did I mention that exclusive processes are rare??</a:t>
            </a:r>
            <a:endParaRPr lang="cs-CZ" sz="2000" dirty="0">
              <a:solidFill>
                <a:schemeClr val="tx1"/>
              </a:solidFill>
            </a:endParaRPr>
          </a:p>
        </p:txBody>
      </p:sp>
      <p:sp>
        <p:nvSpPr>
          <p:cNvPr id="6" name="TextovéPole 5">
            <a:extLst>
              <a:ext uri="{FF2B5EF4-FFF2-40B4-BE49-F238E27FC236}">
                <a16:creationId xmlns:a16="http://schemas.microsoft.com/office/drawing/2014/main" id="{AF74798E-ABD4-F178-EA67-2002CB965842}"/>
              </a:ext>
            </a:extLst>
          </p:cNvPr>
          <p:cNvSpPr txBox="1"/>
          <p:nvPr/>
        </p:nvSpPr>
        <p:spPr>
          <a:xfrm>
            <a:off x="1546898" y="5449188"/>
            <a:ext cx="6553200" cy="1071395"/>
          </a:xfrm>
          <a:prstGeom prst="rect">
            <a:avLst/>
          </a:prstGeom>
          <a:solidFill>
            <a:srgbClr val="0070C0"/>
          </a:solidFill>
        </p:spPr>
        <p:txBody>
          <a:bodyPr wrap="square" rtlCol="0">
            <a:spAutoFit/>
          </a:bodyPr>
          <a:lstStyle/>
          <a:p>
            <a:r>
              <a:rPr lang="en-US" b="1" dirty="0">
                <a:solidFill>
                  <a:srgbClr val="FFC000"/>
                </a:solidFill>
              </a:rPr>
              <a:t>Tiny cross section → Need for big integrated luminosities </a:t>
            </a:r>
          </a:p>
          <a:p>
            <a:r>
              <a:rPr lang="en-US" b="1" dirty="0">
                <a:solidFill>
                  <a:srgbClr val="FFC000"/>
                </a:solidFill>
              </a:rPr>
              <a:t>                                               → High instantaneous luminosities </a:t>
            </a:r>
          </a:p>
          <a:p>
            <a:r>
              <a:rPr lang="en-US" b="1" dirty="0">
                <a:solidFill>
                  <a:srgbClr val="FFC000"/>
                </a:solidFill>
              </a:rPr>
              <a:t>                                                             → Dense proton bunches</a:t>
            </a:r>
          </a:p>
          <a:p>
            <a:r>
              <a:rPr lang="en-US" b="1" dirty="0">
                <a:solidFill>
                  <a:srgbClr val="FFC000"/>
                </a:solidFill>
              </a:rPr>
              <a:t>                                                                              → Large pile-up</a:t>
            </a:r>
            <a:endParaRPr lang="cs-CZ" b="1" dirty="0">
              <a:solidFill>
                <a:srgbClr val="FFC000"/>
              </a:solidFill>
            </a:endParaRPr>
          </a:p>
        </p:txBody>
      </p:sp>
      <p:pic>
        <p:nvPicPr>
          <p:cNvPr id="9" name="Obrázek 8">
            <a:extLst>
              <a:ext uri="{FF2B5EF4-FFF2-40B4-BE49-F238E27FC236}">
                <a16:creationId xmlns:a16="http://schemas.microsoft.com/office/drawing/2014/main" id="{062280E2-DD99-7CCD-A1DE-BAC22D3571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86" y="6374571"/>
            <a:ext cx="2060571" cy="483429"/>
          </a:xfrm>
          <a:prstGeom prst="rect">
            <a:avLst/>
          </a:prstGeom>
        </p:spPr>
      </p:pic>
    </p:spTree>
    <p:extLst>
      <p:ext uri="{BB962C8B-B14F-4D97-AF65-F5344CB8AC3E}">
        <p14:creationId xmlns:p14="http://schemas.microsoft.com/office/powerpoint/2010/main" val="6095594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C547B-9953-2F4D-68BB-974FB35E4BB4}"/>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FA650932-1063-FF23-9701-F362F90C7A3C}"/>
              </a:ext>
            </a:extLst>
          </p:cNvPr>
          <p:cNvSpPr>
            <a:spLocks noGrp="1"/>
          </p:cNvSpPr>
          <p:nvPr>
            <p:ph type="title"/>
          </p:nvPr>
        </p:nvSpPr>
        <p:spPr/>
        <p:txBody>
          <a:bodyPr/>
          <a:lstStyle/>
          <a:p>
            <a:r>
              <a:rPr lang="en-US" dirty="0"/>
              <a:t>Ideal exclusive event at LHC: no pile-up</a:t>
            </a:r>
            <a:endParaRPr lang="cs-CZ" dirty="0"/>
          </a:p>
        </p:txBody>
      </p:sp>
      <p:sp>
        <p:nvSpPr>
          <p:cNvPr id="4" name="Zástupný symbol pro zápatí 3">
            <a:extLst>
              <a:ext uri="{FF2B5EF4-FFF2-40B4-BE49-F238E27FC236}">
                <a16:creationId xmlns:a16="http://schemas.microsoft.com/office/drawing/2014/main" id="{927B622C-9E09-F19A-38C5-09984A991CDC}"/>
              </a:ext>
            </a:extLst>
          </p:cNvPr>
          <p:cNvSpPr>
            <a:spLocks noGrp="1"/>
          </p:cNvSpPr>
          <p:nvPr>
            <p:ph type="ftr" sz="quarter" idx="11"/>
          </p:nvPr>
        </p:nvSpPr>
        <p:spPr/>
        <p:txBody>
          <a:bodyPr/>
          <a:lstStyle/>
          <a:p>
            <a:pPr>
              <a:defRPr/>
            </a:pPr>
            <a:r>
              <a:rPr lang="en-US"/>
              <a:t>Marek Taševský                        FZU seminar: Exclusivity as a road to New Physics</a:t>
            </a:r>
            <a:endParaRPr lang="fr-FR" i="1">
              <a:solidFill>
                <a:srgbClr val="006666"/>
              </a:solidFill>
            </a:endParaRPr>
          </a:p>
        </p:txBody>
      </p:sp>
      <p:sp>
        <p:nvSpPr>
          <p:cNvPr id="5" name="Zástupný symbol pro číslo snímku 4">
            <a:extLst>
              <a:ext uri="{FF2B5EF4-FFF2-40B4-BE49-F238E27FC236}">
                <a16:creationId xmlns:a16="http://schemas.microsoft.com/office/drawing/2014/main" id="{9CDFE2A4-9199-3FBF-D919-D0C5AD933BF1}"/>
              </a:ext>
            </a:extLst>
          </p:cNvPr>
          <p:cNvSpPr>
            <a:spLocks noGrp="1"/>
          </p:cNvSpPr>
          <p:nvPr>
            <p:ph type="sldNum" sz="quarter" idx="12"/>
          </p:nvPr>
        </p:nvSpPr>
        <p:spPr/>
        <p:txBody>
          <a:bodyPr/>
          <a:lstStyle/>
          <a:p>
            <a:pPr>
              <a:defRPr/>
            </a:pPr>
            <a:fld id="{7F85D29B-CEBA-48ED-BF7C-3DA92537335C}" type="slidenum">
              <a:rPr lang="fr-CH" altLang="en-US" smtClean="0"/>
              <a:pPr>
                <a:defRPr/>
              </a:pPr>
              <a:t>61</a:t>
            </a:fld>
            <a:r>
              <a:rPr lang="fr-CH" altLang="en-US"/>
              <a:t> </a:t>
            </a:r>
            <a:endParaRPr lang="fr-FR" altLang="en-US"/>
          </a:p>
        </p:txBody>
      </p:sp>
      <p:pic>
        <p:nvPicPr>
          <p:cNvPr id="6" name="Obrázek 5" descr="Obsah obrázku snímek obrazovky, kruh, Grafika&#10;&#10;Obsah vygenerovaný umělou inteligencí může být nesprávný.">
            <a:extLst>
              <a:ext uri="{FF2B5EF4-FFF2-40B4-BE49-F238E27FC236}">
                <a16:creationId xmlns:a16="http://schemas.microsoft.com/office/drawing/2014/main" id="{B05CE39F-944A-3C7B-1788-E84B825D92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7282" y="666750"/>
            <a:ext cx="8730776" cy="5763104"/>
          </a:xfrm>
          <a:prstGeom prst="rect">
            <a:avLst/>
          </a:prstGeom>
        </p:spPr>
      </p:pic>
      <p:pic>
        <p:nvPicPr>
          <p:cNvPr id="3" name="Obrázek 2">
            <a:extLst>
              <a:ext uri="{FF2B5EF4-FFF2-40B4-BE49-F238E27FC236}">
                <a16:creationId xmlns:a16="http://schemas.microsoft.com/office/drawing/2014/main" id="{0CC6626F-EA86-848E-358F-B30755AEA6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86" y="6374571"/>
            <a:ext cx="2060571" cy="483429"/>
          </a:xfrm>
          <a:prstGeom prst="rect">
            <a:avLst/>
          </a:prstGeom>
        </p:spPr>
      </p:pic>
    </p:spTree>
    <p:extLst>
      <p:ext uri="{BB962C8B-B14F-4D97-AF65-F5344CB8AC3E}">
        <p14:creationId xmlns:p14="http://schemas.microsoft.com/office/powerpoint/2010/main" val="20419397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52770" y="66675"/>
            <a:ext cx="8619830" cy="600075"/>
          </a:xfrm>
        </p:spPr>
        <p:txBody>
          <a:bodyPr/>
          <a:lstStyle/>
          <a:p>
            <a:r>
              <a:rPr lang="en-US" dirty="0"/>
              <a:t>Real exclusive event at LHC : with pile-up</a:t>
            </a:r>
          </a:p>
        </p:txBody>
      </p:sp>
      <p:sp>
        <p:nvSpPr>
          <p:cNvPr id="4" name="Zástupný symbol pro zápatí 3"/>
          <p:cNvSpPr>
            <a:spLocks noGrp="1"/>
          </p:cNvSpPr>
          <p:nvPr>
            <p:ph type="ftr" sz="quarter" idx="11"/>
          </p:nvPr>
        </p:nvSpPr>
        <p:spPr/>
        <p:txBody>
          <a:bodyPr/>
          <a:lstStyle/>
          <a:p>
            <a:pPr>
              <a:defRPr/>
            </a:pPr>
            <a:r>
              <a:rPr lang="en-US"/>
              <a:t>Marek Taševský                        FZU seminar: Exclusivity as a road to New Physics</a:t>
            </a:r>
            <a:endParaRPr lang="fr-FR" i="1">
              <a:solidFill>
                <a:srgbClr val="006666"/>
              </a:solidFill>
            </a:endParaRPr>
          </a:p>
        </p:txBody>
      </p:sp>
      <p:pic>
        <p:nvPicPr>
          <p:cNvPr id="6" name="Obrázek 5"/>
          <p:cNvPicPr>
            <a:picLocks/>
          </p:cNvPicPr>
          <p:nvPr/>
        </p:nvPicPr>
        <p:blipFill>
          <a:blip r:embed="rId2"/>
          <a:stretch>
            <a:fillRect/>
          </a:stretch>
        </p:blipFill>
        <p:spPr>
          <a:xfrm>
            <a:off x="752770" y="675751"/>
            <a:ext cx="8619830" cy="5846493"/>
          </a:xfrm>
          <a:prstGeom prst="rect">
            <a:avLst/>
          </a:prstGeom>
        </p:spPr>
      </p:pic>
      <p:sp>
        <p:nvSpPr>
          <p:cNvPr id="3" name="TextovéPole 2"/>
          <p:cNvSpPr txBox="1"/>
          <p:nvPr/>
        </p:nvSpPr>
        <p:spPr>
          <a:xfrm>
            <a:off x="914400" y="2209800"/>
            <a:ext cx="1799980" cy="338554"/>
          </a:xfrm>
          <a:prstGeom prst="rect">
            <a:avLst/>
          </a:prstGeom>
          <a:noFill/>
        </p:spPr>
        <p:txBody>
          <a:bodyPr wrap="none" rtlCol="0">
            <a:spAutoFit/>
          </a:bodyPr>
          <a:lstStyle/>
          <a:p>
            <a:r>
              <a:rPr lang="en-US" dirty="0">
                <a:solidFill>
                  <a:srgbClr val="FFFF00"/>
                </a:solidFill>
              </a:rPr>
              <a:t>PILE-UP vertices!</a:t>
            </a:r>
          </a:p>
        </p:txBody>
      </p:sp>
      <p:sp>
        <p:nvSpPr>
          <p:cNvPr id="7" name="Zástupný symbol pro číslo snímku 6"/>
          <p:cNvSpPr>
            <a:spLocks noGrp="1"/>
          </p:cNvSpPr>
          <p:nvPr>
            <p:ph type="sldNum" sz="quarter" idx="12"/>
          </p:nvPr>
        </p:nvSpPr>
        <p:spPr/>
        <p:txBody>
          <a:bodyPr/>
          <a:lstStyle/>
          <a:p>
            <a:pPr>
              <a:defRPr/>
            </a:pPr>
            <a:fld id="{7F85D29B-CEBA-48ED-BF7C-3DA92537335C}" type="slidenum">
              <a:rPr lang="fr-CH" altLang="en-US" smtClean="0"/>
              <a:pPr>
                <a:defRPr/>
              </a:pPr>
              <a:t>62</a:t>
            </a:fld>
            <a:r>
              <a:rPr lang="fr-CH" altLang="en-US"/>
              <a:t> </a:t>
            </a:r>
            <a:endParaRPr lang="fr-FR" altLang="en-US"/>
          </a:p>
        </p:txBody>
      </p:sp>
      <p:pic>
        <p:nvPicPr>
          <p:cNvPr id="8" name="Obrázek 7">
            <a:extLst>
              <a:ext uri="{FF2B5EF4-FFF2-40B4-BE49-F238E27FC236}">
                <a16:creationId xmlns:a16="http://schemas.microsoft.com/office/drawing/2014/main" id="{4423C47E-C005-654F-BC76-1C26A19F02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86" y="6374571"/>
            <a:ext cx="2060571" cy="483429"/>
          </a:xfrm>
          <a:prstGeom prst="rect">
            <a:avLst/>
          </a:prstGeom>
        </p:spPr>
      </p:pic>
    </p:spTree>
    <p:extLst>
      <p:ext uri="{BB962C8B-B14F-4D97-AF65-F5344CB8AC3E}">
        <p14:creationId xmlns:p14="http://schemas.microsoft.com/office/powerpoint/2010/main" val="5560030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906000" cy="990600"/>
          </a:xfrm>
        </p:spPr>
        <p:txBody>
          <a:bodyPr/>
          <a:lstStyle/>
          <a:p>
            <a:r>
              <a:rPr lang="en-US" dirty="0"/>
              <a:t>Experimental evidence of (semi) exclusive processes</a:t>
            </a:r>
          </a:p>
        </p:txBody>
      </p:sp>
      <p:sp>
        <p:nvSpPr>
          <p:cNvPr id="6" name="TextovéPole 5"/>
          <p:cNvSpPr txBox="1"/>
          <p:nvPr/>
        </p:nvSpPr>
        <p:spPr>
          <a:xfrm>
            <a:off x="152400" y="1011722"/>
            <a:ext cx="9888156" cy="5632311"/>
          </a:xfrm>
          <a:prstGeom prst="rect">
            <a:avLst/>
          </a:prstGeom>
          <a:noFill/>
        </p:spPr>
        <p:txBody>
          <a:bodyPr wrap="none" rtlCol="0">
            <a:spAutoFit/>
          </a:bodyPr>
          <a:lstStyle/>
          <a:p>
            <a:pPr marL="285750" indent="-285750">
              <a:buFont typeface="Wingdings" panose="05000000000000000000" pitchFamily="2" charset="2"/>
              <a:buChar char="q"/>
            </a:pPr>
            <a:r>
              <a:rPr lang="en-US" sz="1800" b="1" dirty="0">
                <a:solidFill>
                  <a:srgbClr val="FF0000"/>
                </a:solidFill>
              </a:rPr>
              <a:t>TEVATRON: </a:t>
            </a:r>
          </a:p>
          <a:p>
            <a:pPr marL="285750" indent="-285750">
              <a:buFont typeface="Wingdings" panose="05000000000000000000" pitchFamily="2" charset="2"/>
              <a:buChar char="§"/>
            </a:pPr>
            <a:r>
              <a:rPr lang="en-US" sz="1800" b="1" dirty="0">
                <a:solidFill>
                  <a:schemeClr val="tx1"/>
                </a:solidFill>
              </a:rPr>
              <a:t>Exclusive di-jets: </a:t>
            </a:r>
            <a:r>
              <a:rPr lang="en-US" sz="1800" b="1" dirty="0">
                <a:solidFill>
                  <a:schemeClr val="tx1"/>
                </a:solidFill>
                <a:latin typeface="Cambria Math" panose="02040503050406030204" pitchFamily="18" charset="0"/>
                <a:ea typeface="Cambria Math" panose="02040503050406030204" pitchFamily="18" charset="0"/>
              </a:rPr>
              <a:t>gg →</a:t>
            </a:r>
            <a:r>
              <a:rPr lang="cs-CZ" sz="1800" b="1" dirty="0">
                <a:solidFill>
                  <a:schemeClr val="tx1"/>
                </a:solidFill>
                <a:latin typeface="Cambria Math" panose="02040503050406030204" pitchFamily="18" charset="0"/>
                <a:ea typeface="Cambria Math" panose="02040503050406030204" pitchFamily="18" charset="0"/>
              </a:rPr>
              <a:t> </a:t>
            </a:r>
            <a:r>
              <a:rPr lang="en-US" sz="1800" b="1" dirty="0" err="1">
                <a:solidFill>
                  <a:schemeClr val="tx1"/>
                </a:solidFill>
                <a:latin typeface="Cambria Math" panose="02040503050406030204" pitchFamily="18" charset="0"/>
                <a:ea typeface="Cambria Math" panose="02040503050406030204" pitchFamily="18" charset="0"/>
              </a:rPr>
              <a:t>jj</a:t>
            </a:r>
            <a:r>
              <a:rPr lang="en-US" sz="1800" b="1" dirty="0">
                <a:solidFill>
                  <a:schemeClr val="tx1"/>
                </a:solidFill>
                <a:latin typeface="Cambria Math" panose="02040503050406030204" pitchFamily="18" charset="0"/>
                <a:ea typeface="Cambria Math" panose="02040503050406030204" pitchFamily="18" charset="0"/>
              </a:rPr>
              <a:t>:</a:t>
            </a:r>
          </a:p>
          <a:p>
            <a:r>
              <a:rPr lang="en-US" sz="1800" dirty="0">
                <a:solidFill>
                  <a:schemeClr val="tx1"/>
                </a:solidFill>
              </a:rPr>
              <a:t>CDF</a:t>
            </a:r>
            <a:r>
              <a:rPr lang="en-US" sz="1800" dirty="0"/>
              <a:t> </a:t>
            </a:r>
            <a:r>
              <a:rPr lang="en-US" sz="1800" i="1" dirty="0"/>
              <a:t>(PRD77 (2008) 052004)</a:t>
            </a:r>
          </a:p>
          <a:p>
            <a:r>
              <a:rPr lang="en-US" sz="1800" dirty="0">
                <a:solidFill>
                  <a:schemeClr val="tx1"/>
                </a:solidFill>
              </a:rPr>
              <a:t>D0</a:t>
            </a:r>
            <a:r>
              <a:rPr lang="en-US" sz="1800" dirty="0"/>
              <a:t>  </a:t>
            </a:r>
            <a:r>
              <a:rPr lang="en-US" sz="1800" i="1" dirty="0"/>
              <a:t>(PLB705 (2011) 193)</a:t>
            </a:r>
          </a:p>
          <a:p>
            <a:endParaRPr lang="en-US" sz="1800" dirty="0"/>
          </a:p>
          <a:p>
            <a:pPr marL="285750" indent="-285750">
              <a:buFont typeface="Wingdings" panose="05000000000000000000" pitchFamily="2" charset="2"/>
              <a:buChar char="q"/>
            </a:pPr>
            <a:r>
              <a:rPr lang="en-US" sz="1800" b="1" dirty="0">
                <a:solidFill>
                  <a:srgbClr val="FF0000"/>
                </a:solidFill>
              </a:rPr>
              <a:t>LHC:</a:t>
            </a:r>
          </a:p>
          <a:p>
            <a:pPr marL="285750" indent="-285750">
              <a:buFont typeface="Wingdings" panose="05000000000000000000" pitchFamily="2" charset="2"/>
              <a:buChar char="§"/>
            </a:pPr>
            <a:r>
              <a:rPr lang="en-US" sz="1800" b="1" dirty="0">
                <a:solidFill>
                  <a:schemeClr val="tx1"/>
                </a:solidFill>
              </a:rPr>
              <a:t>Exclusive di-leptons </a:t>
            </a:r>
            <a:r>
              <a:rPr lang="el-GR" sz="1800" b="1" dirty="0">
                <a:solidFill>
                  <a:schemeClr val="tx1"/>
                </a:solidFill>
                <a:latin typeface="Cambria Math" panose="02040503050406030204" pitchFamily="18" charset="0"/>
                <a:ea typeface="Cambria Math" panose="02040503050406030204" pitchFamily="18" charset="0"/>
              </a:rPr>
              <a:t>γγ</a:t>
            </a:r>
            <a:r>
              <a:rPr lang="cs-CZ" sz="1800" b="1" dirty="0">
                <a:solidFill>
                  <a:schemeClr val="tx1"/>
                </a:solidFill>
                <a:latin typeface="Cambria Math" panose="02040503050406030204" pitchFamily="18" charset="0"/>
                <a:ea typeface="Cambria Math" panose="02040503050406030204" pitchFamily="18" charset="0"/>
              </a:rPr>
              <a:t> </a:t>
            </a:r>
            <a:r>
              <a:rPr lang="el-GR" sz="1800" b="1" dirty="0">
                <a:solidFill>
                  <a:schemeClr val="tx1"/>
                </a:solidFill>
                <a:latin typeface="Cambria Math" panose="02040503050406030204" pitchFamily="18" charset="0"/>
                <a:ea typeface="Cambria Math" panose="02040503050406030204" pitchFamily="18" charset="0"/>
              </a:rPr>
              <a:t>→</a:t>
            </a:r>
            <a:r>
              <a:rPr lang="cs-CZ" sz="1800" b="1" dirty="0">
                <a:solidFill>
                  <a:schemeClr val="tx1"/>
                </a:solidFill>
                <a:latin typeface="Cambria Math" panose="02040503050406030204" pitchFamily="18" charset="0"/>
                <a:ea typeface="Cambria Math" panose="02040503050406030204" pitchFamily="18" charset="0"/>
              </a:rPr>
              <a:t> </a:t>
            </a:r>
            <a:r>
              <a:rPr lang="el-GR" sz="1800" b="1" dirty="0">
                <a:solidFill>
                  <a:schemeClr val="tx1"/>
                </a:solidFill>
                <a:latin typeface="Cambria Math" panose="02040503050406030204" pitchFamily="18" charset="0"/>
                <a:ea typeface="Cambria Math" panose="02040503050406030204" pitchFamily="18" charset="0"/>
              </a:rPr>
              <a:t>μμ</a:t>
            </a:r>
            <a:r>
              <a:rPr lang="en-US" sz="1800" b="1" dirty="0">
                <a:solidFill>
                  <a:schemeClr val="tx1"/>
                </a:solidFill>
                <a:latin typeface="Cambria Math" panose="02040503050406030204" pitchFamily="18" charset="0"/>
                <a:ea typeface="Cambria Math" panose="02040503050406030204" pitchFamily="18" charset="0"/>
              </a:rPr>
              <a:t>/</a:t>
            </a:r>
            <a:r>
              <a:rPr lang="en-US" sz="1800" b="1" dirty="0" err="1">
                <a:solidFill>
                  <a:schemeClr val="tx1"/>
                </a:solidFill>
                <a:latin typeface="Cambria Math" panose="02040503050406030204" pitchFamily="18" charset="0"/>
                <a:ea typeface="Cambria Math" panose="02040503050406030204" pitchFamily="18" charset="0"/>
              </a:rPr>
              <a:t>ee</a:t>
            </a:r>
            <a:r>
              <a:rPr lang="en-US" sz="1800" b="1" dirty="0">
                <a:solidFill>
                  <a:schemeClr val="tx1"/>
                </a:solidFill>
                <a:ea typeface="Cambria Math" panose="02040503050406030204" pitchFamily="18" charset="0"/>
              </a:rPr>
              <a:t>:</a:t>
            </a:r>
            <a:endParaRPr lang="en-US" sz="1800" b="1" dirty="0">
              <a:solidFill>
                <a:schemeClr val="tx1"/>
              </a:solidFill>
            </a:endParaRPr>
          </a:p>
          <a:p>
            <a:r>
              <a:rPr lang="en-US" sz="1800" dirty="0">
                <a:solidFill>
                  <a:schemeClr val="tx1"/>
                </a:solidFill>
              </a:rPr>
              <a:t>without FPDs: ATLAS</a:t>
            </a:r>
            <a:r>
              <a:rPr lang="en-US" sz="1800" i="1" dirty="0"/>
              <a:t> (PLB </a:t>
            </a:r>
            <a:r>
              <a:rPr lang="en-US" sz="1800" b="1" dirty="0"/>
              <a:t>749 </a:t>
            </a:r>
            <a:r>
              <a:rPr lang="en-US" sz="1800" dirty="0"/>
              <a:t>(2015) 242)</a:t>
            </a:r>
          </a:p>
          <a:p>
            <a:r>
              <a:rPr lang="en-US" sz="1800" i="1" dirty="0"/>
              <a:t>                       </a:t>
            </a:r>
            <a:r>
              <a:rPr lang="en-US" sz="1800" dirty="0">
                <a:solidFill>
                  <a:schemeClr val="tx1"/>
                </a:solidFill>
              </a:rPr>
              <a:t>ATLAS</a:t>
            </a:r>
            <a:r>
              <a:rPr lang="en-US" sz="1800" i="1" dirty="0"/>
              <a:t> (PL</a:t>
            </a:r>
            <a:r>
              <a:rPr lang="en-US" sz="1800" dirty="0"/>
              <a:t>B</a:t>
            </a:r>
            <a:r>
              <a:rPr lang="en-US" sz="1800" b="1" dirty="0"/>
              <a:t> 777 </a:t>
            </a:r>
            <a:r>
              <a:rPr lang="en-US" sz="1800" dirty="0"/>
              <a:t>(2018) 303)</a:t>
            </a:r>
            <a:endParaRPr lang="en-US" sz="1800" dirty="0">
              <a:solidFill>
                <a:schemeClr val="tx1"/>
              </a:solidFill>
              <a:ea typeface="Cambria Math" panose="02040503050406030204" pitchFamily="18" charset="0"/>
            </a:endParaRPr>
          </a:p>
          <a:p>
            <a:r>
              <a:rPr lang="en-US" sz="1800" dirty="0">
                <a:solidFill>
                  <a:schemeClr val="tx1"/>
                </a:solidFill>
              </a:rPr>
              <a:t>with FPDs: </a:t>
            </a:r>
            <a:r>
              <a:rPr lang="en-US" sz="1800" dirty="0">
                <a:solidFill>
                  <a:schemeClr val="tx1"/>
                </a:solidFill>
                <a:ea typeface="Cambria Math" panose="02040503050406030204" pitchFamily="18" charset="0"/>
              </a:rPr>
              <a:t>     ATLAS </a:t>
            </a:r>
            <a:r>
              <a:rPr lang="en-US" sz="1800" i="1" dirty="0">
                <a:solidFill>
                  <a:schemeClr val="accent2"/>
                </a:solidFill>
                <a:ea typeface="Cambria Math" panose="02040503050406030204" pitchFamily="18" charset="0"/>
              </a:rPr>
              <a:t>(PRL </a:t>
            </a:r>
            <a:r>
              <a:rPr lang="en-US" sz="1800" b="1" i="1" dirty="0">
                <a:solidFill>
                  <a:schemeClr val="accent2"/>
                </a:solidFill>
                <a:ea typeface="Cambria Math" panose="02040503050406030204" pitchFamily="18" charset="0"/>
              </a:rPr>
              <a:t>125</a:t>
            </a:r>
            <a:r>
              <a:rPr lang="en-US" sz="1800" i="1" dirty="0">
                <a:solidFill>
                  <a:schemeClr val="accent2"/>
                </a:solidFill>
                <a:ea typeface="Cambria Math" panose="02040503050406030204" pitchFamily="18" charset="0"/>
              </a:rPr>
              <a:t> (2020) 261801)          </a:t>
            </a:r>
            <a:r>
              <a:rPr lang="en-US" sz="1800" b="1" dirty="0">
                <a:solidFill>
                  <a:schemeClr val="tx1"/>
                </a:solidFill>
                <a:ea typeface="Cambria Math" panose="02040503050406030204" pitchFamily="18" charset="0"/>
              </a:rPr>
              <a:t>Exclusive top: </a:t>
            </a:r>
            <a:r>
              <a:rPr lang="el-GR" sz="1800" b="1" i="1" dirty="0">
                <a:solidFill>
                  <a:schemeClr val="tx1"/>
                </a:solidFill>
                <a:latin typeface="Cambria Math" panose="02040503050406030204" pitchFamily="18" charset="0"/>
                <a:ea typeface="Cambria Math" panose="02040503050406030204" pitchFamily="18" charset="0"/>
                <a:cs typeface="Times New Roman" panose="02020603050405020304" pitchFamily="18" charset="0"/>
              </a:rPr>
              <a:t>γγ</a:t>
            </a:r>
            <a:r>
              <a:rPr lang="en-US" sz="1800" b="1" i="1" dirty="0">
                <a:solidFill>
                  <a:schemeClr val="tx1"/>
                </a:solidFill>
                <a:latin typeface="Cambria Math" panose="02040503050406030204" pitchFamily="18" charset="0"/>
                <a:ea typeface="Cambria Math" panose="02040503050406030204" pitchFamily="18" charset="0"/>
                <a:cs typeface="Times New Roman" panose="02020603050405020304" pitchFamily="18" charset="0"/>
              </a:rPr>
              <a:t> </a:t>
            </a:r>
            <a:r>
              <a:rPr lang="el-GR" sz="1800" b="1" i="1" dirty="0">
                <a:solidFill>
                  <a:schemeClr val="tx1"/>
                </a:solidFill>
                <a:latin typeface="Cambria Math" panose="02040503050406030204" pitchFamily="18" charset="0"/>
                <a:ea typeface="Cambria Math" panose="02040503050406030204" pitchFamily="18" charset="0"/>
                <a:cs typeface="Times New Roman" panose="02020603050405020304" pitchFamily="18" charset="0"/>
              </a:rPr>
              <a:t>→</a:t>
            </a:r>
            <a:r>
              <a:rPr lang="en-US" sz="1800" b="1" i="1" dirty="0">
                <a:solidFill>
                  <a:schemeClr val="tx1"/>
                </a:solidFill>
                <a:latin typeface="Cambria Math" panose="02040503050406030204" pitchFamily="18" charset="0"/>
                <a:ea typeface="Cambria Math" panose="02040503050406030204" pitchFamily="18" charset="0"/>
                <a:cs typeface="Times New Roman" panose="02020603050405020304" pitchFamily="18" charset="0"/>
              </a:rPr>
              <a:t> </a:t>
            </a:r>
            <a:r>
              <a:rPr lang="en-US" sz="1800" b="1" i="1" dirty="0" err="1">
                <a:solidFill>
                  <a:schemeClr val="tx1"/>
                </a:solidFill>
                <a:latin typeface="Cambria Math" panose="02040503050406030204" pitchFamily="18" charset="0"/>
                <a:ea typeface="Cambria Math" panose="02040503050406030204" pitchFamily="18" charset="0"/>
                <a:cs typeface="Times New Roman" panose="02020603050405020304" pitchFamily="18" charset="0"/>
              </a:rPr>
              <a:t>tt</a:t>
            </a:r>
            <a:r>
              <a:rPr lang="en-US" sz="1800" b="1" i="1" dirty="0">
                <a:solidFill>
                  <a:schemeClr val="tx1"/>
                </a:solidFill>
                <a:latin typeface="Cambria Math" panose="02040503050406030204" pitchFamily="18" charset="0"/>
                <a:ea typeface="Cambria Math" panose="02040503050406030204" pitchFamily="18" charset="0"/>
                <a:cs typeface="Times New Roman" panose="02020603050405020304" pitchFamily="18" charset="0"/>
              </a:rPr>
              <a:t> : </a:t>
            </a:r>
          </a:p>
          <a:p>
            <a:r>
              <a:rPr lang="en-US" sz="1800" dirty="0">
                <a:solidFill>
                  <a:schemeClr val="tx1"/>
                </a:solidFill>
                <a:ea typeface="Cambria Math" panose="02040503050406030204" pitchFamily="18" charset="0"/>
              </a:rPr>
              <a:t>                       CMS, TOTEM </a:t>
            </a:r>
            <a:r>
              <a:rPr lang="en-US" sz="1800" i="1" dirty="0">
                <a:solidFill>
                  <a:schemeClr val="accent2"/>
                </a:solidFill>
                <a:ea typeface="Cambria Math" panose="02040503050406030204" pitchFamily="18" charset="0"/>
              </a:rPr>
              <a:t>(J</a:t>
            </a:r>
            <a:r>
              <a:rPr lang="en-US" sz="1800" i="1" dirty="0">
                <a:solidFill>
                  <a:schemeClr val="accent2"/>
                </a:solidFill>
              </a:rPr>
              <a:t>HEP </a:t>
            </a:r>
            <a:r>
              <a:rPr lang="en-US" sz="1800" b="1" i="1" dirty="0">
                <a:solidFill>
                  <a:schemeClr val="accent2"/>
                </a:solidFill>
              </a:rPr>
              <a:t>07 </a:t>
            </a:r>
            <a:r>
              <a:rPr lang="en-US" sz="1800" i="1" dirty="0">
                <a:solidFill>
                  <a:schemeClr val="accent2"/>
                </a:solidFill>
              </a:rPr>
              <a:t>(2018) 153)     </a:t>
            </a:r>
            <a:r>
              <a:rPr lang="en-US" sz="1800" dirty="0">
                <a:solidFill>
                  <a:schemeClr val="tx1"/>
                </a:solidFill>
              </a:rPr>
              <a:t>with FPDs: CMS </a:t>
            </a:r>
            <a:r>
              <a:rPr lang="en-US" sz="1800" i="1" dirty="0">
                <a:solidFill>
                  <a:schemeClr val="accent2"/>
                </a:solidFill>
              </a:rPr>
              <a:t>(JHEP 06 (2024) 187)</a:t>
            </a:r>
          </a:p>
          <a:p>
            <a:endParaRPr lang="en-US" sz="1800" i="1" dirty="0">
              <a:solidFill>
                <a:schemeClr val="accent2"/>
              </a:solidFill>
            </a:endParaRPr>
          </a:p>
          <a:p>
            <a:pPr marL="285750" indent="-285750">
              <a:buFont typeface="Wingdings" panose="05000000000000000000" pitchFamily="2" charset="2"/>
              <a:buChar char="§"/>
            </a:pPr>
            <a:r>
              <a:rPr lang="en-US" sz="1800" b="1" dirty="0">
                <a:solidFill>
                  <a:schemeClr val="tx1"/>
                </a:solidFill>
                <a:ea typeface="Cambria Math" panose="02040503050406030204" pitchFamily="18" charset="0"/>
              </a:rPr>
              <a:t>Exclusive di-bosons: </a:t>
            </a:r>
            <a:r>
              <a:rPr lang="el-GR" sz="1800" b="1" dirty="0">
                <a:solidFill>
                  <a:schemeClr val="tx1"/>
                </a:solidFill>
                <a:latin typeface="Cambria Math" panose="02040503050406030204" pitchFamily="18" charset="0"/>
                <a:ea typeface="Cambria Math" panose="02040503050406030204" pitchFamily="18" charset="0"/>
              </a:rPr>
              <a:t>γγ</a:t>
            </a:r>
            <a:r>
              <a:rPr lang="cs-CZ" sz="1800" b="1" dirty="0">
                <a:solidFill>
                  <a:schemeClr val="tx1"/>
                </a:solidFill>
                <a:latin typeface="Cambria Math" panose="02040503050406030204" pitchFamily="18" charset="0"/>
                <a:ea typeface="Cambria Math" panose="02040503050406030204" pitchFamily="18" charset="0"/>
              </a:rPr>
              <a:t> </a:t>
            </a:r>
            <a:r>
              <a:rPr lang="el-GR" sz="1800" b="1" dirty="0">
                <a:solidFill>
                  <a:schemeClr val="tx1"/>
                </a:solidFill>
                <a:latin typeface="Cambria Math" panose="02040503050406030204" pitchFamily="18" charset="0"/>
                <a:ea typeface="Cambria Math" panose="02040503050406030204" pitchFamily="18" charset="0"/>
              </a:rPr>
              <a:t>→</a:t>
            </a:r>
            <a:r>
              <a:rPr lang="cs-CZ" sz="1800" b="1" dirty="0">
                <a:solidFill>
                  <a:schemeClr val="tx1"/>
                </a:solidFill>
                <a:latin typeface="Cambria Math" panose="02040503050406030204" pitchFamily="18" charset="0"/>
                <a:ea typeface="Cambria Math" panose="02040503050406030204" pitchFamily="18" charset="0"/>
              </a:rPr>
              <a:t> </a:t>
            </a:r>
            <a:r>
              <a:rPr lang="en-US" sz="1800" b="1" dirty="0">
                <a:solidFill>
                  <a:schemeClr val="tx1"/>
                </a:solidFill>
                <a:latin typeface="Cambria Math" panose="02040503050406030204" pitchFamily="18" charset="0"/>
                <a:ea typeface="Cambria Math" panose="02040503050406030204" pitchFamily="18" charset="0"/>
              </a:rPr>
              <a:t>WW/ZZ: </a:t>
            </a:r>
          </a:p>
          <a:p>
            <a:r>
              <a:rPr lang="en-US" sz="1800" dirty="0">
                <a:solidFill>
                  <a:schemeClr val="tx1"/>
                </a:solidFill>
              </a:rPr>
              <a:t>without FPDs: ATLAS</a:t>
            </a:r>
            <a:r>
              <a:rPr lang="en-US" sz="1800" i="1" dirty="0"/>
              <a:t> (PLB </a:t>
            </a:r>
            <a:r>
              <a:rPr lang="en-US" sz="1800" b="1" i="1" dirty="0"/>
              <a:t>816</a:t>
            </a:r>
            <a:r>
              <a:rPr lang="en-US" sz="1800" i="1" dirty="0"/>
              <a:t> (2021) 136190)</a:t>
            </a:r>
          </a:p>
          <a:p>
            <a:r>
              <a:rPr lang="en-US" sz="1800" dirty="0">
                <a:solidFill>
                  <a:schemeClr val="tx1"/>
                </a:solidFill>
              </a:rPr>
              <a:t>with FPD: CMS </a:t>
            </a:r>
            <a:r>
              <a:rPr lang="en-US" sz="1800" i="1" dirty="0"/>
              <a:t>(JHEP </a:t>
            </a:r>
            <a:r>
              <a:rPr lang="en-US" sz="1800" b="1" i="1" dirty="0"/>
              <a:t>07</a:t>
            </a:r>
            <a:r>
              <a:rPr lang="en-US" sz="1800" i="1" dirty="0"/>
              <a:t> (2023) 229), </a:t>
            </a:r>
            <a:r>
              <a:rPr lang="en-US" sz="1800" dirty="0">
                <a:solidFill>
                  <a:schemeClr val="tx1"/>
                </a:solidFill>
              </a:rPr>
              <a:t>CMS</a:t>
            </a:r>
            <a:r>
              <a:rPr lang="en-US" sz="1800" i="1" dirty="0"/>
              <a:t> (EPJC 83 (2023) 827)</a:t>
            </a:r>
          </a:p>
          <a:p>
            <a:pPr marL="285750" indent="-285750">
              <a:buFont typeface="Wingdings" panose="05000000000000000000" pitchFamily="2" charset="2"/>
              <a:buChar char="§"/>
            </a:pPr>
            <a:endParaRPr lang="en-US" sz="1800" b="1" dirty="0">
              <a:solidFill>
                <a:schemeClr val="tx1"/>
              </a:solidFill>
              <a:ea typeface="Cambria Math" panose="02040503050406030204" pitchFamily="18" charset="0"/>
            </a:endParaRPr>
          </a:p>
          <a:p>
            <a:pPr marL="285750" indent="-285750">
              <a:buFont typeface="Wingdings" panose="05000000000000000000" pitchFamily="2" charset="2"/>
              <a:buChar char="§"/>
            </a:pPr>
            <a:r>
              <a:rPr lang="en-US" sz="1800" b="1" dirty="0">
                <a:solidFill>
                  <a:schemeClr val="tx1"/>
                </a:solidFill>
                <a:ea typeface="Cambria Math" panose="02040503050406030204" pitchFamily="18" charset="0"/>
              </a:rPr>
              <a:t>Exclusive di-photons: </a:t>
            </a:r>
            <a:r>
              <a:rPr lang="en-US" sz="1800" b="1" dirty="0" err="1">
                <a:solidFill>
                  <a:schemeClr val="tx1"/>
                </a:solidFill>
                <a:latin typeface="Cambria Math" panose="02040503050406030204" pitchFamily="18" charset="0"/>
                <a:ea typeface="Cambria Math" panose="02040503050406030204" pitchFamily="18" charset="0"/>
              </a:rPr>
              <a:t>PbPb</a:t>
            </a:r>
            <a:r>
              <a:rPr lang="cs-CZ" sz="1800" b="1" dirty="0">
                <a:solidFill>
                  <a:schemeClr val="tx1"/>
                </a:solidFill>
                <a:latin typeface="Cambria Math" panose="02040503050406030204" pitchFamily="18" charset="0"/>
                <a:ea typeface="Cambria Math" panose="02040503050406030204" pitchFamily="18" charset="0"/>
              </a:rPr>
              <a:t> </a:t>
            </a:r>
            <a:r>
              <a:rPr lang="en-US" sz="1800" b="1" dirty="0">
                <a:solidFill>
                  <a:schemeClr val="tx1"/>
                </a:solidFill>
                <a:latin typeface="Cambria Math" panose="02040503050406030204" pitchFamily="18" charset="0"/>
                <a:ea typeface="Cambria Math" panose="02040503050406030204" pitchFamily="18" charset="0"/>
              </a:rPr>
              <a:t>→</a:t>
            </a:r>
            <a:r>
              <a:rPr lang="cs-CZ" sz="1800" b="1" dirty="0">
                <a:solidFill>
                  <a:schemeClr val="tx1"/>
                </a:solidFill>
                <a:latin typeface="Cambria Math" panose="02040503050406030204" pitchFamily="18" charset="0"/>
                <a:ea typeface="Cambria Math" panose="02040503050406030204" pitchFamily="18" charset="0"/>
              </a:rPr>
              <a:t> </a:t>
            </a:r>
            <a:r>
              <a:rPr lang="el-GR" sz="1800" b="1" dirty="0">
                <a:solidFill>
                  <a:schemeClr val="tx1"/>
                </a:solidFill>
                <a:latin typeface="Cambria Math" panose="02040503050406030204" pitchFamily="18" charset="0"/>
                <a:ea typeface="Cambria Math" panose="02040503050406030204" pitchFamily="18" charset="0"/>
              </a:rPr>
              <a:t>γγ</a:t>
            </a:r>
            <a:r>
              <a:rPr lang="cs-CZ" sz="1800" b="1" dirty="0">
                <a:solidFill>
                  <a:schemeClr val="tx1"/>
                </a:solidFill>
                <a:latin typeface="Cambria Math" panose="02040503050406030204" pitchFamily="18" charset="0"/>
                <a:ea typeface="Cambria Math" panose="02040503050406030204" pitchFamily="18" charset="0"/>
              </a:rPr>
              <a:t> </a:t>
            </a:r>
            <a:r>
              <a:rPr lang="el-GR" sz="1800" b="1" dirty="0">
                <a:solidFill>
                  <a:schemeClr val="tx1"/>
                </a:solidFill>
                <a:latin typeface="Cambria Math" panose="02040503050406030204" pitchFamily="18" charset="0"/>
                <a:ea typeface="Cambria Math" panose="02040503050406030204" pitchFamily="18" charset="0"/>
              </a:rPr>
              <a:t>→</a:t>
            </a:r>
            <a:r>
              <a:rPr lang="cs-CZ" sz="1800" b="1" dirty="0">
                <a:solidFill>
                  <a:schemeClr val="tx1"/>
                </a:solidFill>
                <a:latin typeface="Cambria Math" panose="02040503050406030204" pitchFamily="18" charset="0"/>
                <a:ea typeface="Cambria Math" panose="02040503050406030204" pitchFamily="18" charset="0"/>
              </a:rPr>
              <a:t> </a:t>
            </a:r>
            <a:r>
              <a:rPr lang="en-US" sz="1800" b="1" dirty="0">
                <a:solidFill>
                  <a:schemeClr val="tx1"/>
                </a:solidFill>
                <a:latin typeface="Cambria Math" panose="02040503050406030204" pitchFamily="18" charset="0"/>
                <a:ea typeface="Cambria Math" panose="02040503050406030204" pitchFamily="18" charset="0"/>
              </a:rPr>
              <a:t>γ</a:t>
            </a:r>
            <a:r>
              <a:rPr lang="el-GR" sz="1800" b="1" dirty="0">
                <a:solidFill>
                  <a:schemeClr val="tx1"/>
                </a:solidFill>
                <a:latin typeface="Cambria Math" panose="02040503050406030204" pitchFamily="18" charset="0"/>
                <a:ea typeface="Cambria Math" panose="02040503050406030204" pitchFamily="18" charset="0"/>
              </a:rPr>
              <a:t>γ</a:t>
            </a:r>
            <a:r>
              <a:rPr lang="en-US" sz="1800" b="1" dirty="0">
                <a:solidFill>
                  <a:schemeClr val="tx1"/>
                </a:solidFill>
                <a:latin typeface="Cambria Math" panose="02040503050406030204" pitchFamily="18" charset="0"/>
                <a:ea typeface="Cambria Math" panose="02040503050406030204" pitchFamily="18" charset="0"/>
              </a:rPr>
              <a:t>:                   pp → </a:t>
            </a:r>
            <a:r>
              <a:rPr lang="el-GR" sz="1800" b="1" dirty="0">
                <a:solidFill>
                  <a:schemeClr val="tx1"/>
                </a:solidFill>
                <a:latin typeface="Cambria Math" panose="02040503050406030204" pitchFamily="18" charset="0"/>
                <a:ea typeface="Cambria Math" panose="02040503050406030204" pitchFamily="18" charset="0"/>
              </a:rPr>
              <a:t>γγ</a:t>
            </a:r>
            <a:r>
              <a:rPr lang="en-US" sz="1800" b="1" dirty="0">
                <a:solidFill>
                  <a:schemeClr val="tx1"/>
                </a:solidFill>
                <a:latin typeface="Cambria Math" panose="02040503050406030204" pitchFamily="18" charset="0"/>
                <a:ea typeface="Cambria Math" panose="02040503050406030204" pitchFamily="18" charset="0"/>
              </a:rPr>
              <a:t> </a:t>
            </a:r>
            <a:r>
              <a:rPr lang="el-GR" sz="1800" b="1" dirty="0">
                <a:solidFill>
                  <a:schemeClr val="tx1"/>
                </a:solidFill>
                <a:latin typeface="Cambria Math" panose="02040503050406030204" pitchFamily="18" charset="0"/>
                <a:ea typeface="Cambria Math" panose="02040503050406030204" pitchFamily="18" charset="0"/>
              </a:rPr>
              <a:t>→</a:t>
            </a:r>
            <a:r>
              <a:rPr lang="en-US" sz="1800" b="1" dirty="0">
                <a:solidFill>
                  <a:schemeClr val="tx1"/>
                </a:solidFill>
                <a:latin typeface="Cambria Math" panose="02040503050406030204" pitchFamily="18" charset="0"/>
                <a:ea typeface="Cambria Math" panose="02040503050406030204" pitchFamily="18" charset="0"/>
              </a:rPr>
              <a:t> </a:t>
            </a:r>
            <a:r>
              <a:rPr lang="el-GR" sz="1800" b="1" dirty="0">
                <a:solidFill>
                  <a:schemeClr val="tx1"/>
                </a:solidFill>
                <a:latin typeface="Cambria Math" panose="02040503050406030204" pitchFamily="18" charset="0"/>
                <a:ea typeface="Cambria Math" panose="02040503050406030204" pitchFamily="18" charset="0"/>
              </a:rPr>
              <a:t>γγ</a:t>
            </a:r>
            <a:r>
              <a:rPr lang="en-US" sz="1800" b="1" dirty="0">
                <a:solidFill>
                  <a:schemeClr val="tx1"/>
                </a:solidFill>
                <a:latin typeface="Cambria Math" panose="02040503050406030204" pitchFamily="18" charset="0"/>
                <a:ea typeface="Cambria Math" panose="02040503050406030204" pitchFamily="18" charset="0"/>
              </a:rPr>
              <a:t>:</a:t>
            </a:r>
          </a:p>
          <a:p>
            <a:r>
              <a:rPr lang="en-US" sz="1800" dirty="0">
                <a:solidFill>
                  <a:schemeClr val="tx1"/>
                </a:solidFill>
                <a:ea typeface="Cambria Math" panose="02040503050406030204" pitchFamily="18" charset="0"/>
              </a:rPr>
              <a:t>                       CMS </a:t>
            </a:r>
            <a:r>
              <a:rPr lang="en-US" sz="1800" i="1" dirty="0">
                <a:solidFill>
                  <a:schemeClr val="accent2"/>
                </a:solidFill>
                <a:ea typeface="Cambria Math" panose="02040503050406030204" pitchFamily="18" charset="0"/>
              </a:rPr>
              <a:t>(</a:t>
            </a:r>
            <a:r>
              <a:rPr lang="en-US" sz="1800" i="1" dirty="0">
                <a:solidFill>
                  <a:schemeClr val="accent2"/>
                </a:solidFill>
              </a:rPr>
              <a:t>PL</a:t>
            </a:r>
            <a:r>
              <a:rPr lang="nn-NO" sz="1800" i="1" dirty="0">
                <a:solidFill>
                  <a:schemeClr val="accent2"/>
                </a:solidFill>
              </a:rPr>
              <a:t>B </a:t>
            </a:r>
            <a:r>
              <a:rPr lang="nn-NO" sz="1800" b="1" i="1" dirty="0">
                <a:solidFill>
                  <a:schemeClr val="accent2"/>
                </a:solidFill>
              </a:rPr>
              <a:t>797 </a:t>
            </a:r>
            <a:r>
              <a:rPr lang="nn-NO" sz="1800" i="1" dirty="0">
                <a:solidFill>
                  <a:schemeClr val="accent2"/>
                </a:solidFill>
              </a:rPr>
              <a:t>(2019) 134826)          </a:t>
            </a:r>
            <a:r>
              <a:rPr lang="nn-NO" sz="1800" dirty="0">
                <a:solidFill>
                  <a:schemeClr val="tx1"/>
                </a:solidFill>
              </a:rPr>
              <a:t>with FPDs: ATLAS </a:t>
            </a:r>
            <a:r>
              <a:rPr lang="nn-NO" sz="1800" i="1" dirty="0">
                <a:solidFill>
                  <a:schemeClr val="accent2"/>
                </a:solidFill>
              </a:rPr>
              <a:t>(JHEP 07 (2023) 234)</a:t>
            </a:r>
            <a:endParaRPr lang="en-US" sz="1800" i="1" dirty="0">
              <a:solidFill>
                <a:schemeClr val="accent2"/>
              </a:solidFill>
              <a:ea typeface="Cambria Math" panose="02040503050406030204" pitchFamily="18" charset="0"/>
            </a:endParaRPr>
          </a:p>
          <a:p>
            <a:r>
              <a:rPr lang="en-US" sz="1800" dirty="0">
                <a:solidFill>
                  <a:schemeClr val="tx1"/>
                </a:solidFill>
                <a:ea typeface="Cambria Math" panose="02040503050406030204" pitchFamily="18" charset="0"/>
              </a:rPr>
              <a:t>                       ATLAS </a:t>
            </a:r>
            <a:r>
              <a:rPr lang="en-US" sz="1800" i="1" dirty="0">
                <a:solidFill>
                  <a:schemeClr val="accent2"/>
                </a:solidFill>
                <a:ea typeface="Cambria Math" panose="02040503050406030204" pitchFamily="18" charset="0"/>
              </a:rPr>
              <a:t>(</a:t>
            </a:r>
            <a:r>
              <a:rPr lang="en-US" sz="1800" i="1" dirty="0">
                <a:solidFill>
                  <a:schemeClr val="accent2"/>
                </a:solidFill>
              </a:rPr>
              <a:t>PRL </a:t>
            </a:r>
            <a:r>
              <a:rPr lang="en-US" sz="1800" b="1" i="1" dirty="0">
                <a:solidFill>
                  <a:schemeClr val="accent2"/>
                </a:solidFill>
              </a:rPr>
              <a:t>123 </a:t>
            </a:r>
            <a:r>
              <a:rPr lang="en-US" sz="1800" i="1" dirty="0">
                <a:solidFill>
                  <a:schemeClr val="accent2"/>
                </a:solidFill>
              </a:rPr>
              <a:t>(2019) 052001</a:t>
            </a:r>
            <a:r>
              <a:rPr lang="en-US" sz="1800" i="1" dirty="0">
                <a:solidFill>
                  <a:schemeClr val="accent2"/>
                </a:solidFill>
                <a:ea typeface="Cambria Math" panose="02040503050406030204" pitchFamily="18" charset="0"/>
              </a:rPr>
              <a:t>)       </a:t>
            </a:r>
            <a:r>
              <a:rPr lang="en-US" sz="1800" dirty="0">
                <a:solidFill>
                  <a:schemeClr val="tx1"/>
                </a:solidFill>
                <a:ea typeface="Cambria Math" panose="02040503050406030204" pitchFamily="18" charset="0"/>
              </a:rPr>
              <a:t>with FPDs: CMS </a:t>
            </a:r>
            <a:r>
              <a:rPr lang="en-US" sz="1800" i="1" dirty="0">
                <a:solidFill>
                  <a:schemeClr val="accent2"/>
                </a:solidFill>
                <a:ea typeface="Cambria Math" panose="02040503050406030204" pitchFamily="18" charset="0"/>
              </a:rPr>
              <a:t>(PRL 129 (2022) 011801)</a:t>
            </a:r>
          </a:p>
          <a:p>
            <a:r>
              <a:rPr lang="en-US" sz="1800" dirty="0">
                <a:solidFill>
                  <a:schemeClr val="tx1"/>
                </a:solidFill>
                <a:ea typeface="Cambria Math" panose="02040503050406030204" pitchFamily="18" charset="0"/>
              </a:rPr>
              <a:t>                       ATLAS </a:t>
            </a:r>
            <a:r>
              <a:rPr lang="en-US" sz="1800" i="1" dirty="0">
                <a:solidFill>
                  <a:schemeClr val="accent2"/>
                </a:solidFill>
                <a:ea typeface="Cambria Math" panose="02040503050406030204" pitchFamily="18" charset="0"/>
              </a:rPr>
              <a:t>(</a:t>
            </a:r>
            <a:r>
              <a:rPr lang="en-US" sz="1800" i="1" dirty="0">
                <a:solidFill>
                  <a:schemeClr val="accent2"/>
                </a:solidFill>
              </a:rPr>
              <a:t>JHEP </a:t>
            </a:r>
            <a:r>
              <a:rPr lang="en-US" sz="1800" b="1" i="1" dirty="0">
                <a:solidFill>
                  <a:schemeClr val="accent2"/>
                </a:solidFill>
              </a:rPr>
              <a:t>03</a:t>
            </a:r>
            <a:r>
              <a:rPr lang="en-US" sz="1800" i="1" dirty="0">
                <a:solidFill>
                  <a:schemeClr val="accent2"/>
                </a:solidFill>
              </a:rPr>
              <a:t> (2021) 243</a:t>
            </a:r>
            <a:r>
              <a:rPr lang="en-US" sz="1800" i="1" dirty="0">
                <a:solidFill>
                  <a:schemeClr val="accent2"/>
                </a:solidFill>
                <a:ea typeface="Cambria Math" panose="02040503050406030204" pitchFamily="18" charset="0"/>
              </a:rPr>
              <a:t>)             </a:t>
            </a:r>
            <a:r>
              <a:rPr lang="en-US" sz="1800" dirty="0">
                <a:solidFill>
                  <a:schemeClr val="tx1"/>
                </a:solidFill>
                <a:ea typeface="Cambria Math" panose="02040503050406030204" pitchFamily="18" charset="0"/>
              </a:rPr>
              <a:t>with FPDs: CMS </a:t>
            </a:r>
            <a:r>
              <a:rPr lang="en-US" sz="1800" i="1" dirty="0">
                <a:solidFill>
                  <a:schemeClr val="accent2"/>
                </a:solidFill>
                <a:ea typeface="Cambria Math" panose="02040503050406030204" pitchFamily="18" charset="0"/>
              </a:rPr>
              <a:t>(PRD 110 (2024) 012010)</a:t>
            </a:r>
            <a:endParaRPr lang="en-US" sz="1800" i="1" dirty="0">
              <a:solidFill>
                <a:schemeClr val="accent2"/>
              </a:solidFill>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86" y="6374571"/>
            <a:ext cx="2060571" cy="483429"/>
          </a:xfrm>
          <a:prstGeom prst="rect">
            <a:avLst/>
          </a:prstGeom>
        </p:spPr>
      </p:pic>
      <p:sp>
        <p:nvSpPr>
          <p:cNvPr id="3" name="Zástupný symbol pro číslo snímku 2"/>
          <p:cNvSpPr>
            <a:spLocks noGrp="1"/>
          </p:cNvSpPr>
          <p:nvPr>
            <p:ph type="sldNum" sz="quarter" idx="12"/>
          </p:nvPr>
        </p:nvSpPr>
        <p:spPr/>
        <p:txBody>
          <a:bodyPr/>
          <a:lstStyle/>
          <a:p>
            <a:pPr>
              <a:defRPr/>
            </a:pPr>
            <a:fld id="{7F85D29B-CEBA-48ED-BF7C-3DA92537335C}" type="slidenum">
              <a:rPr lang="fr-CH" altLang="en-US" smtClean="0"/>
              <a:pPr>
                <a:defRPr/>
              </a:pPr>
              <a:t>63</a:t>
            </a:fld>
            <a:r>
              <a:rPr lang="fr-CH" altLang="en-US"/>
              <a:t> </a:t>
            </a:r>
            <a:endParaRPr lang="fr-FR" altLang="en-US"/>
          </a:p>
        </p:txBody>
      </p:sp>
      <p:sp>
        <p:nvSpPr>
          <p:cNvPr id="9" name="Zástupný symbol pro zápatí 4"/>
          <p:cNvSpPr>
            <a:spLocks noGrp="1"/>
          </p:cNvSpPr>
          <p:nvPr>
            <p:ph type="ftr" sz="quarter" idx="11"/>
          </p:nvPr>
        </p:nvSpPr>
        <p:spPr>
          <a:xfrm>
            <a:off x="2514600" y="6519863"/>
            <a:ext cx="7010400" cy="323850"/>
          </a:xfrm>
        </p:spPr>
        <p:txBody>
          <a:bodyPr/>
          <a:lstStyle/>
          <a:p>
            <a:pPr>
              <a:defRPr/>
            </a:pPr>
            <a:r>
              <a:rPr lang="en-US">
                <a:solidFill>
                  <a:srgbClr val="006600"/>
                </a:solidFill>
              </a:rPr>
              <a:t>Marek Taševský                        FZU seminar: Exclusivity as a road to New Physics</a:t>
            </a:r>
            <a:endParaRPr lang="fr-FR" i="1" dirty="0">
              <a:solidFill>
                <a:srgbClr val="006600"/>
              </a:solidFill>
            </a:endParaRPr>
          </a:p>
        </p:txBody>
      </p:sp>
    </p:spTree>
    <p:extLst>
      <p:ext uri="{BB962C8B-B14F-4D97-AF65-F5344CB8AC3E}">
        <p14:creationId xmlns:p14="http://schemas.microsoft.com/office/powerpoint/2010/main" val="19778824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FCA778-489E-410E-1101-5FA41A9C0E38}"/>
              </a:ext>
            </a:extLst>
          </p:cNvPr>
          <p:cNvSpPr>
            <a:spLocks noGrp="1"/>
          </p:cNvSpPr>
          <p:nvPr>
            <p:ph type="title"/>
          </p:nvPr>
        </p:nvSpPr>
        <p:spPr/>
        <p:txBody>
          <a:bodyPr/>
          <a:lstStyle/>
          <a:p>
            <a:r>
              <a:rPr lang="en-US" dirty="0"/>
              <a:t>PILE-UP</a:t>
            </a:r>
            <a:endParaRPr lang="cs-CZ" dirty="0"/>
          </a:p>
        </p:txBody>
      </p:sp>
      <p:sp>
        <p:nvSpPr>
          <p:cNvPr id="4" name="Zástupný symbol pro zápatí 3">
            <a:extLst>
              <a:ext uri="{FF2B5EF4-FFF2-40B4-BE49-F238E27FC236}">
                <a16:creationId xmlns:a16="http://schemas.microsoft.com/office/drawing/2014/main" id="{A5CA1A33-52D2-6008-2CC7-DB1D4F25850C}"/>
              </a:ext>
            </a:extLst>
          </p:cNvPr>
          <p:cNvSpPr>
            <a:spLocks noGrp="1"/>
          </p:cNvSpPr>
          <p:nvPr>
            <p:ph type="ftr" sz="quarter" idx="11"/>
          </p:nvPr>
        </p:nvSpPr>
        <p:spPr/>
        <p:txBody>
          <a:bodyPr/>
          <a:lstStyle/>
          <a:p>
            <a:pPr>
              <a:defRPr/>
            </a:pPr>
            <a:r>
              <a:rPr lang="en-US"/>
              <a:t>Marek Taševský                        FZU seminar: Exclusivity as a road to New Physics</a:t>
            </a:r>
            <a:endParaRPr lang="fr-FR" i="1">
              <a:solidFill>
                <a:srgbClr val="006666"/>
              </a:solidFill>
            </a:endParaRPr>
          </a:p>
        </p:txBody>
      </p:sp>
      <p:sp>
        <p:nvSpPr>
          <p:cNvPr id="5" name="Zástupný symbol pro číslo snímku 4">
            <a:extLst>
              <a:ext uri="{FF2B5EF4-FFF2-40B4-BE49-F238E27FC236}">
                <a16:creationId xmlns:a16="http://schemas.microsoft.com/office/drawing/2014/main" id="{53B54323-F8CD-0C0B-1D01-D7E2751002DF}"/>
              </a:ext>
            </a:extLst>
          </p:cNvPr>
          <p:cNvSpPr>
            <a:spLocks noGrp="1"/>
          </p:cNvSpPr>
          <p:nvPr>
            <p:ph type="sldNum" sz="quarter" idx="12"/>
          </p:nvPr>
        </p:nvSpPr>
        <p:spPr/>
        <p:txBody>
          <a:bodyPr/>
          <a:lstStyle/>
          <a:p>
            <a:pPr>
              <a:defRPr/>
            </a:pPr>
            <a:fld id="{7F85D29B-CEBA-48ED-BF7C-3DA92537335C}" type="slidenum">
              <a:rPr lang="fr-CH" altLang="en-US" smtClean="0"/>
              <a:pPr>
                <a:defRPr/>
              </a:pPr>
              <a:t>64</a:t>
            </a:fld>
            <a:r>
              <a:rPr lang="fr-CH" altLang="en-US"/>
              <a:t> </a:t>
            </a:r>
            <a:endParaRPr lang="fr-FR" altLang="en-US"/>
          </a:p>
        </p:txBody>
      </p:sp>
      <p:sp>
        <p:nvSpPr>
          <p:cNvPr id="6" name="TextovéPole 5">
            <a:extLst>
              <a:ext uri="{FF2B5EF4-FFF2-40B4-BE49-F238E27FC236}">
                <a16:creationId xmlns:a16="http://schemas.microsoft.com/office/drawing/2014/main" id="{305C1394-B09E-D853-0944-250AE98C6E58}"/>
              </a:ext>
            </a:extLst>
          </p:cNvPr>
          <p:cNvSpPr txBox="1"/>
          <p:nvPr/>
        </p:nvSpPr>
        <p:spPr>
          <a:xfrm>
            <a:off x="325046" y="1219200"/>
            <a:ext cx="8898590" cy="4154984"/>
          </a:xfrm>
          <a:prstGeom prst="rect">
            <a:avLst/>
          </a:prstGeom>
          <a:noFill/>
        </p:spPr>
        <p:txBody>
          <a:bodyPr wrap="none" rtlCol="0">
            <a:spAutoFit/>
          </a:bodyPr>
          <a:lstStyle/>
          <a:p>
            <a:r>
              <a:rPr lang="en-US" sz="2400" dirty="0">
                <a:solidFill>
                  <a:schemeClr val="tx1"/>
                </a:solidFill>
              </a:rPr>
              <a:t>Did I mention that pile-up is an issue? </a:t>
            </a:r>
          </a:p>
          <a:p>
            <a:endParaRPr lang="en-US" sz="2400" dirty="0">
              <a:solidFill>
                <a:schemeClr val="tx1"/>
              </a:solidFill>
            </a:endParaRPr>
          </a:p>
          <a:p>
            <a:r>
              <a:rPr lang="en-US" sz="2400" dirty="0">
                <a:solidFill>
                  <a:schemeClr val="tx1"/>
                </a:solidFill>
              </a:rPr>
              <a:t>           </a:t>
            </a:r>
          </a:p>
          <a:p>
            <a:endParaRPr lang="en-US" sz="2400" dirty="0">
              <a:solidFill>
                <a:schemeClr val="tx1"/>
              </a:solidFill>
            </a:endParaRPr>
          </a:p>
          <a:p>
            <a:endParaRPr lang="en-US" sz="2400" dirty="0">
              <a:solidFill>
                <a:schemeClr val="tx1"/>
              </a:solidFill>
            </a:endParaRPr>
          </a:p>
          <a:p>
            <a:r>
              <a:rPr lang="en-US" sz="2400" dirty="0">
                <a:solidFill>
                  <a:schemeClr val="tx1"/>
                </a:solidFill>
              </a:rPr>
              <a:t>    Lots of soft particles produced in numerous vertices!</a:t>
            </a:r>
          </a:p>
          <a:p>
            <a:endParaRPr lang="en-US" sz="2400" dirty="0">
              <a:solidFill>
                <a:schemeClr val="tx1"/>
              </a:solidFill>
            </a:endParaRPr>
          </a:p>
          <a:p>
            <a:endParaRPr lang="en-US" sz="2400" dirty="0">
              <a:solidFill>
                <a:schemeClr val="tx1"/>
              </a:solidFill>
            </a:endParaRPr>
          </a:p>
          <a:p>
            <a:r>
              <a:rPr lang="en-US" sz="2400" dirty="0">
                <a:solidFill>
                  <a:schemeClr val="tx1"/>
                </a:solidFill>
              </a:rPr>
              <a:t>                 </a:t>
            </a:r>
          </a:p>
          <a:p>
            <a:endParaRPr lang="en-US" sz="2400" dirty="0">
              <a:solidFill>
                <a:schemeClr val="tx1"/>
              </a:solidFill>
            </a:endParaRPr>
          </a:p>
          <a:p>
            <a:r>
              <a:rPr lang="en-US" sz="2400" dirty="0">
                <a:solidFill>
                  <a:schemeClr val="tx1"/>
                </a:solidFill>
              </a:rPr>
              <a:t>How can you even think of exclusivity in such an environment??</a:t>
            </a:r>
            <a:endParaRPr lang="cs-CZ" sz="2400" dirty="0">
              <a:solidFill>
                <a:schemeClr val="tx1"/>
              </a:solidFill>
            </a:endParaRPr>
          </a:p>
        </p:txBody>
      </p:sp>
      <p:pic>
        <p:nvPicPr>
          <p:cNvPr id="7" name="Obrázek 6">
            <a:extLst>
              <a:ext uri="{FF2B5EF4-FFF2-40B4-BE49-F238E27FC236}">
                <a16:creationId xmlns:a16="http://schemas.microsoft.com/office/drawing/2014/main" id="{5D9D63BF-1500-FCBB-4D30-DAF69F97A4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86" y="6374571"/>
            <a:ext cx="2060571" cy="483429"/>
          </a:xfrm>
          <a:prstGeom prst="rect">
            <a:avLst/>
          </a:prstGeom>
        </p:spPr>
      </p:pic>
    </p:spTree>
    <p:extLst>
      <p:ext uri="{BB962C8B-B14F-4D97-AF65-F5344CB8AC3E}">
        <p14:creationId xmlns:p14="http://schemas.microsoft.com/office/powerpoint/2010/main" val="31638026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Nadpis 1"/>
          <p:cNvSpPr>
            <a:spLocks noGrp="1"/>
          </p:cNvSpPr>
          <p:nvPr>
            <p:ph type="title"/>
          </p:nvPr>
        </p:nvSpPr>
        <p:spPr>
          <a:xfrm>
            <a:off x="990599" y="-42047"/>
            <a:ext cx="8382000" cy="514350"/>
          </a:xfrm>
        </p:spPr>
        <p:txBody>
          <a:bodyPr/>
          <a:lstStyle/>
          <a:p>
            <a:r>
              <a:rPr lang="en-US" altLang="en-US" dirty="0"/>
              <a:t>PILE-UP effects</a:t>
            </a:r>
          </a:p>
        </p:txBody>
      </p:sp>
      <p:pic>
        <p:nvPicPr>
          <p:cNvPr id="2" name="Obrázek 1"/>
          <p:cNvPicPr>
            <a:picLocks/>
          </p:cNvPicPr>
          <p:nvPr/>
        </p:nvPicPr>
        <p:blipFill>
          <a:blip r:embed="rId2"/>
          <a:stretch>
            <a:fillRect/>
          </a:stretch>
        </p:blipFill>
        <p:spPr>
          <a:xfrm>
            <a:off x="-357" y="472303"/>
            <a:ext cx="6111505" cy="2739249"/>
          </a:xfrm>
          <a:prstGeom prst="rect">
            <a:avLst/>
          </a:prstGeom>
        </p:spPr>
      </p:pic>
      <p:pic>
        <p:nvPicPr>
          <p:cNvPr id="3" name="Obrázek 2"/>
          <p:cNvPicPr>
            <a:picLocks/>
          </p:cNvPicPr>
          <p:nvPr/>
        </p:nvPicPr>
        <p:blipFill>
          <a:blip r:embed="rId3"/>
          <a:stretch>
            <a:fillRect/>
          </a:stretch>
        </p:blipFill>
        <p:spPr>
          <a:xfrm>
            <a:off x="6115305" y="472303"/>
            <a:ext cx="3791052" cy="2753467"/>
          </a:xfrm>
          <a:prstGeom prst="rect">
            <a:avLst/>
          </a:prstGeom>
        </p:spPr>
      </p:pic>
      <p:pic>
        <p:nvPicPr>
          <p:cNvPr id="8" name="Obráze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86" y="6440073"/>
            <a:ext cx="2060571" cy="483429"/>
          </a:xfrm>
          <a:prstGeom prst="rect">
            <a:avLst/>
          </a:prstGeom>
        </p:spPr>
      </p:pic>
      <p:sp>
        <p:nvSpPr>
          <p:cNvPr id="4" name="Zástupný symbol pro číslo snímku 3"/>
          <p:cNvSpPr>
            <a:spLocks noGrp="1"/>
          </p:cNvSpPr>
          <p:nvPr>
            <p:ph type="sldNum" sz="quarter" idx="12"/>
          </p:nvPr>
        </p:nvSpPr>
        <p:spPr/>
        <p:txBody>
          <a:bodyPr/>
          <a:lstStyle/>
          <a:p>
            <a:pPr>
              <a:defRPr/>
            </a:pPr>
            <a:fld id="{7F85D29B-CEBA-48ED-BF7C-3DA92537335C}" type="slidenum">
              <a:rPr lang="fr-CH" altLang="en-US" smtClean="0"/>
              <a:pPr>
                <a:defRPr/>
              </a:pPr>
              <a:t>65</a:t>
            </a:fld>
            <a:r>
              <a:rPr lang="fr-CH" altLang="en-US"/>
              <a:t> </a:t>
            </a:r>
            <a:endParaRPr lang="fr-FR" altLang="en-US"/>
          </a:p>
        </p:txBody>
      </p:sp>
      <p:sp>
        <p:nvSpPr>
          <p:cNvPr id="11" name="Zástupný symbol pro zápatí 3"/>
          <p:cNvSpPr>
            <a:spLocks noGrp="1"/>
          </p:cNvSpPr>
          <p:nvPr>
            <p:ph type="ftr" sz="quarter" idx="11"/>
          </p:nvPr>
        </p:nvSpPr>
        <p:spPr>
          <a:xfrm>
            <a:off x="2514600" y="6519863"/>
            <a:ext cx="7010400" cy="323850"/>
          </a:xfrm>
        </p:spPr>
        <p:txBody>
          <a:bodyPr/>
          <a:lstStyle/>
          <a:p>
            <a:pPr>
              <a:defRPr/>
            </a:pPr>
            <a:r>
              <a:rPr lang="en-US">
                <a:solidFill>
                  <a:srgbClr val="006600"/>
                </a:solidFill>
              </a:rPr>
              <a:t>Marek Taševský                        FZU seminar: Exclusivity as a road to New Physics</a:t>
            </a:r>
            <a:endParaRPr lang="fr-FR" i="1" dirty="0">
              <a:solidFill>
                <a:srgbClr val="006600"/>
              </a:solidFill>
            </a:endParaRPr>
          </a:p>
        </p:txBody>
      </p:sp>
      <mc:AlternateContent xmlns:mc="http://schemas.openxmlformats.org/markup-compatibility/2006" xmlns:a14="http://schemas.microsoft.com/office/drawing/2010/main">
        <mc:Choice Requires="a14">
          <p:sp>
            <p:nvSpPr>
              <p:cNvPr id="5" name="TextovéPole 6">
                <a:extLst>
                  <a:ext uri="{FF2B5EF4-FFF2-40B4-BE49-F238E27FC236}">
                    <a16:creationId xmlns:a16="http://schemas.microsoft.com/office/drawing/2014/main" id="{9F8796EE-E273-3579-B72A-029835AD87AF}"/>
                  </a:ext>
                </a:extLst>
              </p:cNvPr>
              <p:cNvSpPr txBox="1">
                <a:spLocks noChangeArrowheads="1"/>
              </p:cNvSpPr>
              <p:nvPr/>
            </p:nvSpPr>
            <p:spPr bwMode="auto">
              <a:xfrm>
                <a:off x="-357" y="2734211"/>
                <a:ext cx="9906000" cy="4031873"/>
              </a:xfrm>
              <a:prstGeom prst="rect">
                <a:avLst/>
              </a:prstGeom>
              <a:solidFill>
                <a:srgbClr val="0066FF"/>
              </a:solidFill>
              <a:ln>
                <a:noFill/>
              </a:ln>
              <a:extLs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a:solidFill>
                      <a:schemeClr val="tx1"/>
                    </a:solidFill>
                    <a:latin typeface="Comic Sans MS" panose="030F0702030302020204" pitchFamily="66" charset="0"/>
                  </a:defRPr>
                </a:lvl1pPr>
                <a:lvl2pPr marL="742950" indent="-285750" eaLnBrk="0" hangingPunct="0">
                  <a:spcBef>
                    <a:spcPct val="20000"/>
                  </a:spcBef>
                  <a:buChar char="–"/>
                  <a:defRPr>
                    <a:solidFill>
                      <a:schemeClr val="tx1"/>
                    </a:solidFill>
                    <a:latin typeface="Comic Sans MS" panose="030F0702030302020204" pitchFamily="66" charset="0"/>
                  </a:defRPr>
                </a:lvl2pPr>
                <a:lvl3pPr marL="1143000" indent="-228600" eaLnBrk="0" hangingPunct="0">
                  <a:spcBef>
                    <a:spcPct val="20000"/>
                  </a:spcBef>
                  <a:buChar char="•"/>
                  <a:defRPr>
                    <a:solidFill>
                      <a:schemeClr val="tx1"/>
                    </a:solidFill>
                    <a:latin typeface="Comic Sans MS" panose="030F0702030302020204" pitchFamily="66" charset="0"/>
                  </a:defRPr>
                </a:lvl3pPr>
                <a:lvl4pPr marL="1600200" indent="-228600" eaLnBrk="0" hangingPunct="0">
                  <a:spcBef>
                    <a:spcPct val="20000"/>
                  </a:spcBef>
                  <a:buChar char="–"/>
                  <a:defRPr>
                    <a:solidFill>
                      <a:schemeClr val="tx1"/>
                    </a:solidFill>
                    <a:latin typeface="Comic Sans MS" panose="030F0702030302020204" pitchFamily="66" charset="0"/>
                  </a:defRPr>
                </a:lvl4pPr>
                <a:lvl5pPr marL="2057400" indent="-228600" eaLnBrk="0" hangingPunct="0">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eaLnBrk="1" hangingPunct="1">
                  <a:spcBef>
                    <a:spcPct val="0"/>
                  </a:spcBef>
                  <a:buFontTx/>
                  <a:buNone/>
                </a:pPr>
                <a:r>
                  <a:rPr lang="en-US" altLang="en-US" dirty="0">
                    <a:solidFill>
                      <a:srgbClr val="FFFF00"/>
                    </a:solidFill>
                    <a:latin typeface="Arial" panose="020B0604020202020204" pitchFamily="34" charset="0"/>
                  </a:rPr>
                  <a:t>Pile-up = soft independent interactions in the same bunch crossing whose number rises with increasing</a:t>
                </a:r>
              </a:p>
              <a:p>
                <a:pPr eaLnBrk="1" hangingPunct="1">
                  <a:spcBef>
                    <a:spcPct val="0"/>
                  </a:spcBef>
                  <a:buFontTx/>
                  <a:buNone/>
                </a:pPr>
                <a:r>
                  <a:rPr lang="en-US" altLang="en-US" dirty="0">
                    <a:solidFill>
                      <a:srgbClr val="FFFF00"/>
                    </a:solidFill>
                    <a:latin typeface="Arial" panose="020B0604020202020204" pitchFamily="34" charset="0"/>
                  </a:rPr>
                  <a:t>instantaneous luminosity </a:t>
                </a:r>
                <a:r>
                  <a:rPr lang="en-US" altLang="en-US" b="1" dirty="0">
                    <a:solidFill>
                      <a:srgbClr val="FFFF00"/>
                    </a:solidFill>
                    <a:latin typeface="Arial" panose="020B0604020202020204" pitchFamily="34" charset="0"/>
                  </a:rPr>
                  <a:t>→ very dangerous for diffractive and exclusive events by</a:t>
                </a:r>
              </a:p>
              <a:p>
                <a:pPr eaLnBrk="1" hangingPunct="1">
                  <a:spcBef>
                    <a:spcPct val="0"/>
                  </a:spcBef>
                  <a:buFontTx/>
                  <a:buNone/>
                </a:pPr>
                <a:endParaRPr lang="en-US" altLang="en-US" dirty="0">
                  <a:solidFill>
                    <a:srgbClr val="FFFF00"/>
                  </a:solidFill>
                  <a:latin typeface="Arial" panose="020B0604020202020204" pitchFamily="34" charset="0"/>
                </a:endParaRPr>
              </a:p>
              <a:p>
                <a:pPr eaLnBrk="1" hangingPunct="1">
                  <a:spcBef>
                    <a:spcPct val="0"/>
                  </a:spcBef>
                  <a:buNone/>
                </a:pPr>
                <a:r>
                  <a:rPr lang="en-US" altLang="en-US" dirty="0">
                    <a:solidFill>
                      <a:srgbClr val="FFFF00"/>
                    </a:solidFill>
                    <a:latin typeface="Arial" panose="020B0604020202020204" pitchFamily="34" charset="0"/>
                  </a:rPr>
                  <a:t>1) Producing soft particles in Central detector (CD), influencing efficiencies of various finding algorithms </a:t>
                </a:r>
              </a:p>
              <a:p>
                <a:pPr eaLnBrk="1" hangingPunct="1">
                  <a:spcBef>
                    <a:spcPct val="0"/>
                  </a:spcBef>
                  <a:buNone/>
                </a:pPr>
                <a:r>
                  <a:rPr lang="en-US" altLang="en-US" dirty="0">
                    <a:solidFill>
                      <a:srgbClr val="FFFF00"/>
                    </a:solidFill>
                    <a:latin typeface="Arial" panose="020B0604020202020204" pitchFamily="34" charset="0"/>
                  </a:rPr>
                  <a:t>(primary vertex, triggers, tracks, jets, leptons, W-bosons, etc.)</a:t>
                </a:r>
              </a:p>
              <a:p>
                <a:pPr eaLnBrk="1" hangingPunct="1">
                  <a:spcBef>
                    <a:spcPct val="0"/>
                  </a:spcBef>
                  <a:buNone/>
                </a:pPr>
                <a:endParaRPr lang="en-US" altLang="en-US" dirty="0">
                  <a:solidFill>
                    <a:srgbClr val="FFFF00"/>
                  </a:solidFill>
                  <a:latin typeface="Arial" panose="020B0604020202020204" pitchFamily="34" charset="0"/>
                </a:endParaRPr>
              </a:p>
              <a:p>
                <a:pPr eaLnBrk="1" hangingPunct="1">
                  <a:spcBef>
                    <a:spcPct val="0"/>
                  </a:spcBef>
                  <a:buNone/>
                </a:pPr>
                <a:r>
                  <a:rPr lang="en-US" altLang="en-US" dirty="0">
                    <a:solidFill>
                      <a:srgbClr val="FFFF00"/>
                    </a:solidFill>
                    <a:latin typeface="Arial" panose="020B0604020202020204" pitchFamily="34" charset="0"/>
                  </a:rPr>
                  <a:t>2) Producing forward protons which can end up in the acceptance of Forward proton detectors (FPD)</a:t>
                </a:r>
              </a:p>
              <a:p>
                <a:pPr eaLnBrk="1" hangingPunct="1">
                  <a:spcBef>
                    <a:spcPct val="0"/>
                  </a:spcBef>
                  <a:buNone/>
                </a:pPr>
                <a:r>
                  <a:rPr lang="en-US" altLang="en-US" dirty="0">
                    <a:solidFill>
                      <a:srgbClr val="FFFF00"/>
                    </a:solidFill>
                    <a:latin typeface="Arial" panose="020B0604020202020204" pitchFamily="34" charset="0"/>
                  </a:rPr>
                  <a:t>(due to large cross section of soft Single-Diffraction process)</a:t>
                </a:r>
              </a:p>
              <a:p>
                <a:pPr eaLnBrk="1" hangingPunct="1">
                  <a:spcBef>
                    <a:spcPct val="0"/>
                  </a:spcBef>
                  <a:buNone/>
                </a:pPr>
                <a:endParaRPr lang="en-US" altLang="en-US" dirty="0">
                  <a:solidFill>
                    <a:srgbClr val="FFFF00"/>
                  </a:solidFill>
                  <a:latin typeface="Arial" panose="020B0604020202020204" pitchFamily="34" charset="0"/>
                </a:endParaRPr>
              </a:p>
              <a:p>
                <a:pPr eaLnBrk="1" hangingPunct="1">
                  <a:spcBef>
                    <a:spcPct val="0"/>
                  </a:spcBef>
                  <a:buNone/>
                </a:pPr>
                <a:r>
                  <a:rPr lang="en-US" altLang="en-US" dirty="0">
                    <a:solidFill>
                      <a:srgbClr val="FFFF00"/>
                    </a:solidFill>
                    <a:latin typeface="Arial" panose="020B0604020202020204" pitchFamily="34" charset="0"/>
                  </a:rPr>
                  <a:t>PU proton from Event 1 detected in FPD + PU proton from Event 2 detected in FPD+ hard-scale activity in central det. from Event 3 = COMBINATORIAL BACKGROUND. </a:t>
                </a:r>
              </a:p>
              <a:p>
                <a:pPr eaLnBrk="1" hangingPunct="1">
                  <a:spcBef>
                    <a:spcPct val="0"/>
                  </a:spcBef>
                  <a:buNone/>
                </a:pPr>
                <a:r>
                  <a:rPr lang="en-US" altLang="en-US" dirty="0">
                    <a:solidFill>
                      <a:srgbClr val="FFFF00"/>
                    </a:solidFill>
                    <a:latin typeface="Arial" panose="020B0604020202020204" pitchFamily="34" charset="0"/>
                  </a:rPr>
                  <a:t>It can be suppressed by:</a:t>
                </a:r>
              </a:p>
              <a:p>
                <a:pPr marL="342900" indent="-342900" eaLnBrk="1" hangingPunct="1">
                  <a:spcBef>
                    <a:spcPct val="0"/>
                  </a:spcBef>
                  <a:buAutoNum type="arabicParenR"/>
                </a:pPr>
                <a:r>
                  <a:rPr lang="en-US" altLang="en-US" dirty="0">
                    <a:solidFill>
                      <a:srgbClr val="FFFF00"/>
                    </a:solidFill>
                    <a:latin typeface="Arial" panose="020B0604020202020204" pitchFamily="34" charset="0"/>
                  </a:rPr>
                  <a:t>Kinematics matching: quantity measured in CD should match that measured in FPD within resolution</a:t>
                </a:r>
              </a:p>
              <a:p>
                <a:pPr marL="342900" indent="-342900" eaLnBrk="1" hangingPunct="1">
                  <a:spcBef>
                    <a:spcPct val="0"/>
                  </a:spcBef>
                  <a:buAutoNum type="arabicParenR" startAt="2"/>
                </a:pPr>
                <a:r>
                  <a:rPr lang="en-US" altLang="en-US" dirty="0">
                    <a:solidFill>
                      <a:srgbClr val="FFFF00"/>
                    </a:solidFill>
                    <a:latin typeface="Arial" panose="020B0604020202020204" pitchFamily="34" charset="0"/>
                  </a:rPr>
                  <a:t>Primary vertex matching: </a:t>
                </a:r>
                <a14:m>
                  <m:oMath xmlns:m="http://schemas.openxmlformats.org/officeDocument/2006/math">
                    <m:sSub>
                      <m:sSubPr>
                        <m:ctrlPr>
                          <a:rPr lang="en-US" altLang="en-US" i="1" smtClean="0">
                            <a:solidFill>
                              <a:srgbClr val="FFFF00"/>
                            </a:solidFill>
                            <a:latin typeface="Cambria Math" panose="02040503050406030204" pitchFamily="18" charset="0"/>
                          </a:rPr>
                        </m:ctrlPr>
                      </m:sSubPr>
                      <m:e>
                        <m:r>
                          <a:rPr lang="en-US" altLang="en-US" b="0" i="1" smtClean="0">
                            <a:solidFill>
                              <a:srgbClr val="FFFF00"/>
                            </a:solidFill>
                            <a:latin typeface="Cambria Math" panose="02040503050406030204" pitchFamily="18" charset="0"/>
                          </a:rPr>
                          <m:t>𝑧</m:t>
                        </m:r>
                      </m:e>
                      <m:sub>
                        <m:r>
                          <a:rPr lang="en-US" altLang="en-US" b="0" i="1" smtClean="0">
                            <a:solidFill>
                              <a:srgbClr val="FFFF00"/>
                            </a:solidFill>
                            <a:latin typeface="Cambria Math" panose="02040503050406030204" pitchFamily="18" charset="0"/>
                          </a:rPr>
                          <m:t>𝑣𝑡𝑥</m:t>
                        </m:r>
                        <m:r>
                          <a:rPr lang="en-US" altLang="en-US" b="0" i="1" smtClean="0">
                            <a:solidFill>
                              <a:srgbClr val="FFFF00"/>
                            </a:solidFill>
                            <a:latin typeface="Cambria Math" panose="02040503050406030204" pitchFamily="18" charset="0"/>
                          </a:rPr>
                          <m:t> </m:t>
                        </m:r>
                      </m:sub>
                    </m:sSub>
                  </m:oMath>
                </a14:m>
                <a:r>
                  <a:rPr lang="en-US" altLang="en-US" dirty="0">
                    <a:solidFill>
                      <a:srgbClr val="FFFF00"/>
                    </a:solidFill>
                    <a:latin typeface="Arial" panose="020B0604020202020204" pitchFamily="34" charset="0"/>
                  </a:rPr>
                  <a:t>found by Time-of-Flight detector should match primary </a:t>
                </a:r>
                <a14:m>
                  <m:oMath xmlns:m="http://schemas.openxmlformats.org/officeDocument/2006/math">
                    <m:sSub>
                      <m:sSubPr>
                        <m:ctrlPr>
                          <a:rPr lang="en-US" altLang="en-US" i="1" smtClean="0">
                            <a:solidFill>
                              <a:srgbClr val="FFFF00"/>
                            </a:solidFill>
                            <a:latin typeface="Cambria Math" panose="02040503050406030204" pitchFamily="18" charset="0"/>
                          </a:rPr>
                        </m:ctrlPr>
                      </m:sSubPr>
                      <m:e>
                        <m:r>
                          <a:rPr lang="en-US" altLang="en-US" b="0" i="1" smtClean="0">
                            <a:solidFill>
                              <a:srgbClr val="FFFF00"/>
                            </a:solidFill>
                            <a:latin typeface="Cambria Math" panose="02040503050406030204" pitchFamily="18" charset="0"/>
                          </a:rPr>
                          <m:t>𝑧</m:t>
                        </m:r>
                      </m:e>
                      <m:sub>
                        <m:r>
                          <a:rPr lang="en-US" altLang="en-US" b="0" i="1" smtClean="0">
                            <a:solidFill>
                              <a:srgbClr val="FFFF00"/>
                            </a:solidFill>
                            <a:latin typeface="Cambria Math" panose="02040503050406030204" pitchFamily="18" charset="0"/>
                          </a:rPr>
                          <m:t>𝑣𝑡𝑥</m:t>
                        </m:r>
                        <m:r>
                          <a:rPr lang="en-US" altLang="en-US" b="0" i="1" smtClean="0">
                            <a:solidFill>
                              <a:srgbClr val="FFFF00"/>
                            </a:solidFill>
                            <a:latin typeface="Cambria Math" panose="02040503050406030204" pitchFamily="18" charset="0"/>
                          </a:rPr>
                          <m:t> </m:t>
                        </m:r>
                      </m:sub>
                    </m:sSub>
                  </m:oMath>
                </a14:m>
                <a:r>
                  <a:rPr lang="en-US" altLang="en-US" dirty="0">
                    <a:solidFill>
                      <a:srgbClr val="FFFF00"/>
                    </a:solidFill>
                    <a:latin typeface="Arial" panose="020B0604020202020204" pitchFamily="34" charset="0"/>
                  </a:rPr>
                  <a:t>found in CD</a:t>
                </a:r>
              </a:p>
              <a:p>
                <a:pPr marL="342900" indent="-342900" eaLnBrk="1" hangingPunct="1">
                  <a:spcBef>
                    <a:spcPct val="0"/>
                  </a:spcBef>
                  <a:buAutoNum type="arabicParenR" startAt="2"/>
                </a:pPr>
                <a:r>
                  <a:rPr lang="en-US" altLang="en-US" dirty="0">
                    <a:solidFill>
                      <a:srgbClr val="FFFF00"/>
                    </a:solidFill>
                    <a:latin typeface="Arial" panose="020B0604020202020204" pitchFamily="34" charset="0"/>
                  </a:rPr>
                  <a:t>Track veto: no additional tracks and vertices in a narrow region (e.g. +-1mm) around primary vertex</a:t>
                </a:r>
              </a:p>
              <a:p>
                <a:pPr marL="342900" indent="-342900" eaLnBrk="1" hangingPunct="1">
                  <a:spcBef>
                    <a:spcPct val="0"/>
                  </a:spcBef>
                  <a:buAutoNum type="arabicParenR" startAt="2"/>
                </a:pPr>
                <a:r>
                  <a:rPr lang="en-US" altLang="en-US" dirty="0">
                    <a:solidFill>
                      <a:srgbClr val="FFFF00"/>
                    </a:solidFill>
                    <a:latin typeface="Arial" panose="020B0604020202020204" pitchFamily="34" charset="0"/>
                  </a:rPr>
                  <a:t>Properly modelling it using mixed events (or shifted events) </a:t>
                </a:r>
              </a:p>
            </p:txBody>
          </p:sp>
        </mc:Choice>
        <mc:Fallback xmlns="">
          <p:sp>
            <p:nvSpPr>
              <p:cNvPr id="5" name="TextovéPole 6">
                <a:extLst>
                  <a:ext uri="{FF2B5EF4-FFF2-40B4-BE49-F238E27FC236}">
                    <a16:creationId xmlns:a16="http://schemas.microsoft.com/office/drawing/2014/main" id="{9F8796EE-E273-3579-B72A-029835AD87AF}"/>
                  </a:ext>
                </a:extLst>
              </p:cNvPr>
              <p:cNvSpPr txBox="1">
                <a:spLocks noRot="1" noChangeAspect="1" noMove="1" noResize="1" noEditPoints="1" noAdjustHandles="1" noChangeArrowheads="1" noChangeShapeType="1" noTextEdit="1"/>
              </p:cNvSpPr>
              <p:nvPr/>
            </p:nvSpPr>
            <p:spPr bwMode="auto">
              <a:xfrm>
                <a:off x="-357" y="2734211"/>
                <a:ext cx="9906000" cy="4031873"/>
              </a:xfrm>
              <a:prstGeom prst="rect">
                <a:avLst/>
              </a:prstGeom>
              <a:blipFill>
                <a:blip r:embed="rId5"/>
                <a:stretch>
                  <a:fillRect l="-369" t="-454" b="-1059"/>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cs-CZ">
                    <a:noFill/>
                  </a:rPr>
                  <a:t> </a:t>
                </a:r>
              </a:p>
            </p:txBody>
          </p:sp>
        </mc:Fallback>
      </mc:AlternateContent>
    </p:spTree>
    <p:extLst>
      <p:ext uri="{BB962C8B-B14F-4D97-AF65-F5344CB8AC3E}">
        <p14:creationId xmlns:p14="http://schemas.microsoft.com/office/powerpoint/2010/main" val="18602792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09173-8852-B150-0F4D-D9E932E61761}"/>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F7BC9694-B17F-626E-A7EE-D57A215F0972}"/>
              </a:ext>
            </a:extLst>
          </p:cNvPr>
          <p:cNvSpPr>
            <a:spLocks noGrp="1"/>
          </p:cNvSpPr>
          <p:nvPr>
            <p:ph type="title"/>
          </p:nvPr>
        </p:nvSpPr>
        <p:spPr>
          <a:xfrm>
            <a:off x="1447800" y="123660"/>
            <a:ext cx="7319218" cy="527821"/>
          </a:xfrm>
        </p:spPr>
        <p:txBody>
          <a:bodyPr/>
          <a:lstStyle/>
          <a:p>
            <a:r>
              <a:rPr lang="en-US" sz="2800" dirty="0"/>
              <a:t>Combinatorial background</a:t>
            </a:r>
          </a:p>
        </p:txBody>
      </p:sp>
      <p:sp>
        <p:nvSpPr>
          <p:cNvPr id="6" name="TextovéPole 5">
            <a:extLst>
              <a:ext uri="{FF2B5EF4-FFF2-40B4-BE49-F238E27FC236}">
                <a16:creationId xmlns:a16="http://schemas.microsoft.com/office/drawing/2014/main" id="{5D785982-9F59-F223-D7BC-588052F13CE7}"/>
              </a:ext>
            </a:extLst>
          </p:cNvPr>
          <p:cNvSpPr txBox="1"/>
          <p:nvPr/>
        </p:nvSpPr>
        <p:spPr>
          <a:xfrm>
            <a:off x="313209" y="5753965"/>
            <a:ext cx="8308685" cy="369332"/>
          </a:xfrm>
          <a:prstGeom prst="rect">
            <a:avLst/>
          </a:prstGeom>
          <a:noFill/>
        </p:spPr>
        <p:txBody>
          <a:bodyPr wrap="none" rtlCol="0">
            <a:spAutoFit/>
          </a:bodyPr>
          <a:lstStyle/>
          <a:p>
            <a:r>
              <a:rPr lang="en-US" sz="1800" dirty="0">
                <a:solidFill>
                  <a:schemeClr val="tx1"/>
                </a:solidFill>
              </a:rPr>
              <a:t>Most dangerous combination: 2x soft SD events + hard-scale event (usually ND)</a:t>
            </a:r>
          </a:p>
        </p:txBody>
      </p:sp>
      <p:sp>
        <p:nvSpPr>
          <p:cNvPr id="13" name="Zástupný symbol pro zápatí 12">
            <a:extLst>
              <a:ext uri="{FF2B5EF4-FFF2-40B4-BE49-F238E27FC236}">
                <a16:creationId xmlns:a16="http://schemas.microsoft.com/office/drawing/2014/main" id="{42D69101-201B-F138-29D1-E7EBF354B05E}"/>
              </a:ext>
            </a:extLst>
          </p:cNvPr>
          <p:cNvSpPr>
            <a:spLocks noGrp="1"/>
          </p:cNvSpPr>
          <p:nvPr>
            <p:ph type="ftr" sz="quarter" idx="11"/>
          </p:nvPr>
        </p:nvSpPr>
        <p:spPr/>
        <p:txBody>
          <a:bodyPr/>
          <a:lstStyle/>
          <a:p>
            <a:pPr>
              <a:defRPr/>
            </a:pPr>
            <a:r>
              <a:rPr lang="en-US">
                <a:solidFill>
                  <a:schemeClr val="accent1">
                    <a:lumMod val="50000"/>
                  </a:schemeClr>
                </a:solidFill>
              </a:rPr>
              <a:t>Marek Taševský                        FZU seminar: Exclusivity as a road to New Physics</a:t>
            </a:r>
            <a:endParaRPr lang="fr-FR" i="1" dirty="0">
              <a:solidFill>
                <a:schemeClr val="accent1">
                  <a:lumMod val="50000"/>
                </a:schemeClr>
              </a:solidFill>
            </a:endParaRPr>
          </a:p>
        </p:txBody>
      </p:sp>
      <p:sp>
        <p:nvSpPr>
          <p:cNvPr id="17" name="Zástupný symbol pro číslo snímku 16">
            <a:extLst>
              <a:ext uri="{FF2B5EF4-FFF2-40B4-BE49-F238E27FC236}">
                <a16:creationId xmlns:a16="http://schemas.microsoft.com/office/drawing/2014/main" id="{8D5CD184-F4FF-4DAC-57C2-623B423CDE19}"/>
              </a:ext>
            </a:extLst>
          </p:cNvPr>
          <p:cNvSpPr>
            <a:spLocks noGrp="1"/>
          </p:cNvSpPr>
          <p:nvPr>
            <p:ph type="sldNum" sz="quarter" idx="12"/>
          </p:nvPr>
        </p:nvSpPr>
        <p:spPr/>
        <p:txBody>
          <a:bodyPr/>
          <a:lstStyle/>
          <a:p>
            <a:pPr>
              <a:defRPr/>
            </a:pPr>
            <a:fld id="{7F85D29B-CEBA-48ED-BF7C-3DA92537335C}" type="slidenum">
              <a:rPr lang="fr-CH" altLang="en-US" smtClean="0"/>
              <a:pPr>
                <a:defRPr/>
              </a:pPr>
              <a:t>66</a:t>
            </a:fld>
            <a:r>
              <a:rPr lang="fr-CH" altLang="en-US"/>
              <a:t> </a:t>
            </a:r>
            <a:endParaRPr lang="fr-FR" altLang="en-US"/>
          </a:p>
        </p:txBody>
      </p:sp>
      <p:pic>
        <p:nvPicPr>
          <p:cNvPr id="18" name="Obrázek 17">
            <a:extLst>
              <a:ext uri="{FF2B5EF4-FFF2-40B4-BE49-F238E27FC236}">
                <a16:creationId xmlns:a16="http://schemas.microsoft.com/office/drawing/2014/main" id="{D57AAF8B-1324-A728-B7D3-3BC7FC84FA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86" y="6374571"/>
            <a:ext cx="2060571" cy="483429"/>
          </a:xfrm>
          <a:prstGeom prst="rect">
            <a:avLst/>
          </a:prstGeom>
        </p:spPr>
      </p:pic>
      <p:pic>
        <p:nvPicPr>
          <p:cNvPr id="7" name="Obrázek 6">
            <a:extLst>
              <a:ext uri="{FF2B5EF4-FFF2-40B4-BE49-F238E27FC236}">
                <a16:creationId xmlns:a16="http://schemas.microsoft.com/office/drawing/2014/main" id="{76877880-999A-A5AF-C3AE-E96651A14014}"/>
              </a:ext>
            </a:extLst>
          </p:cNvPr>
          <p:cNvPicPr>
            <a:picLocks noChangeAspect="1"/>
          </p:cNvPicPr>
          <p:nvPr/>
        </p:nvPicPr>
        <p:blipFill>
          <a:blip r:embed="rId3"/>
          <a:stretch>
            <a:fillRect/>
          </a:stretch>
        </p:blipFill>
        <p:spPr>
          <a:xfrm>
            <a:off x="280912" y="1024693"/>
            <a:ext cx="3479945" cy="1936883"/>
          </a:xfrm>
          <a:prstGeom prst="rect">
            <a:avLst/>
          </a:prstGeom>
        </p:spPr>
      </p:pic>
      <p:sp>
        <p:nvSpPr>
          <p:cNvPr id="9" name="TextovéPole 8">
            <a:extLst>
              <a:ext uri="{FF2B5EF4-FFF2-40B4-BE49-F238E27FC236}">
                <a16:creationId xmlns:a16="http://schemas.microsoft.com/office/drawing/2014/main" id="{49D65CAC-E555-A025-E8B4-8FA7B5C11C9A}"/>
              </a:ext>
            </a:extLst>
          </p:cNvPr>
          <p:cNvSpPr txBox="1"/>
          <p:nvPr/>
        </p:nvSpPr>
        <p:spPr>
          <a:xfrm>
            <a:off x="4115485" y="783011"/>
            <a:ext cx="5878532" cy="2308324"/>
          </a:xfrm>
          <a:prstGeom prst="rect">
            <a:avLst/>
          </a:prstGeom>
          <a:noFill/>
        </p:spPr>
        <p:txBody>
          <a:bodyPr wrap="none" rtlCol="0">
            <a:spAutoFit/>
          </a:bodyPr>
          <a:lstStyle/>
          <a:p>
            <a:pPr marL="285750" indent="-285750">
              <a:buFont typeface="Wingdings" panose="05000000000000000000" pitchFamily="2" charset="2"/>
              <a:buChar char="q"/>
            </a:pPr>
            <a:r>
              <a:rPr lang="en-US" b="1" dirty="0">
                <a:solidFill>
                  <a:schemeClr val="tx1"/>
                </a:solidFill>
              </a:rPr>
              <a:t>Signal</a:t>
            </a:r>
            <a:r>
              <a:rPr lang="en-US" dirty="0">
                <a:solidFill>
                  <a:schemeClr val="tx1"/>
                </a:solidFill>
              </a:rPr>
              <a:t>:   proton in FPD on side A</a:t>
            </a:r>
          </a:p>
          <a:p>
            <a:r>
              <a:rPr lang="en-US" dirty="0">
                <a:solidFill>
                  <a:schemeClr val="tx1"/>
                </a:solidFill>
              </a:rPr>
              <a:t>                &amp; proton in FPD on side C</a:t>
            </a:r>
          </a:p>
          <a:p>
            <a:r>
              <a:rPr lang="en-US" dirty="0">
                <a:solidFill>
                  <a:schemeClr val="tx1"/>
                </a:solidFill>
              </a:rPr>
              <a:t>                &amp; hard-scale final state in central detector</a:t>
            </a:r>
          </a:p>
          <a:p>
            <a:endParaRPr lang="en-US" dirty="0">
              <a:solidFill>
                <a:schemeClr val="tx1"/>
              </a:solidFill>
            </a:endParaRPr>
          </a:p>
          <a:p>
            <a:pPr marL="285750" indent="-285750">
              <a:buFont typeface="Wingdings" panose="05000000000000000000" pitchFamily="2" charset="2"/>
              <a:buChar char="q"/>
            </a:pPr>
            <a:r>
              <a:rPr lang="en-US" b="1" dirty="0">
                <a:solidFill>
                  <a:srgbClr val="FF0000"/>
                </a:solidFill>
              </a:rPr>
              <a:t>But what if we have 50 p-p interactions per bunch </a:t>
            </a:r>
          </a:p>
          <a:p>
            <a:r>
              <a:rPr lang="en-US" b="1" dirty="0">
                <a:solidFill>
                  <a:srgbClr val="FF0000"/>
                </a:solidFill>
              </a:rPr>
              <a:t>     crossing (</a:t>
            </a:r>
            <a:r>
              <a:rPr lang="el-GR" b="1" dirty="0">
                <a:solidFill>
                  <a:srgbClr val="FF0000"/>
                </a:solidFill>
              </a:rPr>
              <a:t>μ</a:t>
            </a:r>
            <a:r>
              <a:rPr lang="en-US" b="1" dirty="0">
                <a:solidFill>
                  <a:srgbClr val="FF0000"/>
                </a:solidFill>
              </a:rPr>
              <a:t> ~ 50)?</a:t>
            </a:r>
          </a:p>
          <a:p>
            <a:endParaRPr lang="en-US" b="1" dirty="0">
              <a:solidFill>
                <a:srgbClr val="FF0000"/>
              </a:solidFill>
            </a:endParaRPr>
          </a:p>
          <a:p>
            <a:pPr marL="285750" indent="-285750">
              <a:buFont typeface="Wingdings" panose="05000000000000000000" pitchFamily="2" charset="2"/>
              <a:buChar char="q"/>
            </a:pPr>
            <a:r>
              <a:rPr lang="en-US" b="1" i="1" dirty="0">
                <a:solidFill>
                  <a:schemeClr val="accent1">
                    <a:lumMod val="50000"/>
                  </a:schemeClr>
                </a:solidFill>
              </a:rPr>
              <a:t>(Compare with dedicated Forward Detectors </a:t>
            </a:r>
            <a:r>
              <a:rPr lang="en-US" b="1" i="1" dirty="0" err="1">
                <a:solidFill>
                  <a:schemeClr val="accent1">
                    <a:lumMod val="50000"/>
                  </a:schemeClr>
                </a:solidFill>
              </a:rPr>
              <a:t>LHCf</a:t>
            </a:r>
            <a:r>
              <a:rPr lang="en-US" b="1" i="1" dirty="0">
                <a:solidFill>
                  <a:schemeClr val="accent1">
                    <a:lumMod val="50000"/>
                  </a:schemeClr>
                </a:solidFill>
              </a:rPr>
              <a:t>, SND</a:t>
            </a:r>
          </a:p>
          <a:p>
            <a:r>
              <a:rPr lang="en-US" b="1" i="1" dirty="0">
                <a:solidFill>
                  <a:schemeClr val="accent1">
                    <a:lumMod val="50000"/>
                  </a:schemeClr>
                </a:solidFill>
              </a:rPr>
              <a:t>FASER or FPF: final state only in Forward region)</a:t>
            </a:r>
          </a:p>
        </p:txBody>
      </p:sp>
      <mc:AlternateContent xmlns:mc="http://schemas.openxmlformats.org/markup-compatibility/2006" xmlns:a14="http://schemas.microsoft.com/office/drawing/2010/main">
        <mc:Choice Requires="a14">
          <p:sp>
            <p:nvSpPr>
              <p:cNvPr id="14" name="TextovéPole 13">
                <a:extLst>
                  <a:ext uri="{FF2B5EF4-FFF2-40B4-BE49-F238E27FC236}">
                    <a16:creationId xmlns:a16="http://schemas.microsoft.com/office/drawing/2014/main" id="{06A30DF3-00DC-2F91-9D68-FD88EB7472D4}"/>
                  </a:ext>
                </a:extLst>
              </p:cNvPr>
              <p:cNvSpPr txBox="1"/>
              <p:nvPr/>
            </p:nvSpPr>
            <p:spPr>
              <a:xfrm>
                <a:off x="280912" y="3130680"/>
                <a:ext cx="7661072" cy="2399760"/>
              </a:xfrm>
              <a:prstGeom prst="rect">
                <a:avLst/>
              </a:prstGeom>
              <a:noFill/>
            </p:spPr>
            <p:txBody>
              <a:bodyPr wrap="none" rtlCol="0">
                <a:spAutoFit/>
              </a:bodyPr>
              <a:lstStyle/>
              <a:p>
                <a:pPr marL="285750" indent="-285750">
                  <a:buFont typeface="Wingdings" panose="05000000000000000000" pitchFamily="2" charset="2"/>
                  <a:buChar char="Ø"/>
                </a:pPr>
                <a:r>
                  <a:rPr lang="en-US" dirty="0">
                    <a:solidFill>
                      <a:schemeClr val="tx1"/>
                    </a:solidFill>
                  </a:rPr>
                  <a:t>Probability to see one proton in FPD acceptance (0.015 &lt; </a:t>
                </a:r>
                <a:r>
                  <a:rPr lang="el-GR" dirty="0">
                    <a:solidFill>
                      <a:schemeClr val="tx1"/>
                    </a:solidFill>
                  </a:rPr>
                  <a:t>ξ</a:t>
                </a:r>
                <a:r>
                  <a:rPr lang="en-US" dirty="0">
                    <a:solidFill>
                      <a:schemeClr val="tx1"/>
                    </a:solidFill>
                  </a:rPr>
                  <a:t> &lt; 0.15) on one side</a:t>
                </a:r>
              </a:p>
              <a:p>
                <a:r>
                  <a:rPr lang="en-US" dirty="0">
                    <a:solidFill>
                      <a:schemeClr val="tx1"/>
                    </a:solidFill>
                  </a:rPr>
                  <a:t>     in one Pile-up event : </a:t>
                </a:r>
                <a14:m>
                  <m:oMath xmlns:m="http://schemas.openxmlformats.org/officeDocument/2006/math">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𝑃</m:t>
                        </m:r>
                      </m:e>
                      <m:sub>
                        <m:r>
                          <a:rPr lang="en-US" b="0" i="1" smtClean="0">
                            <a:solidFill>
                              <a:schemeClr val="tx1"/>
                            </a:solidFill>
                            <a:latin typeface="Cambria Math" panose="02040503050406030204" pitchFamily="18" charset="0"/>
                          </a:rPr>
                          <m:t>𝑆𝑇</m:t>
                        </m:r>
                      </m:sub>
                    </m:sSub>
                  </m:oMath>
                </a14:m>
                <a:r>
                  <a:rPr lang="en-US" dirty="0">
                    <a:solidFill>
                      <a:schemeClr val="tx1"/>
                    </a:solidFill>
                  </a:rPr>
                  <a:t> = 1.4% (from PYTHIA 8.2) </a:t>
                </a:r>
              </a:p>
              <a:p>
                <a:endParaRPr lang="en-US" dirty="0">
                  <a:solidFill>
                    <a:schemeClr val="tx1"/>
                  </a:solidFill>
                </a:endParaRPr>
              </a:p>
              <a:p>
                <a:pPr marL="285750" indent="-285750">
                  <a:buFont typeface="Wingdings" panose="05000000000000000000" pitchFamily="2" charset="2"/>
                  <a:buChar char="Ø"/>
                </a:pPr>
                <a:r>
                  <a:rPr lang="en-US" dirty="0">
                    <a:solidFill>
                      <a:schemeClr val="tx1"/>
                    </a:solidFill>
                  </a:rPr>
                  <a:t>For </a:t>
                </a:r>
                <a:r>
                  <a:rPr lang="el-GR" dirty="0">
                    <a:solidFill>
                      <a:schemeClr val="tx1"/>
                    </a:solidFill>
                  </a:rPr>
                  <a:t>μ</a:t>
                </a:r>
                <a:r>
                  <a:rPr lang="en-US" dirty="0">
                    <a:solidFill>
                      <a:schemeClr val="tx1"/>
                    </a:solidFill>
                  </a:rPr>
                  <a:t> events per bunch crossing: </a:t>
                </a:r>
                <a14:m>
                  <m:oMath xmlns:m="http://schemas.openxmlformats.org/officeDocument/2006/math">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𝑃</m:t>
                        </m:r>
                      </m:e>
                      <m:sub>
                        <m:r>
                          <a:rPr lang="en-US" b="0" i="1" smtClean="0">
                            <a:solidFill>
                              <a:schemeClr val="tx1"/>
                            </a:solidFill>
                            <a:latin typeface="Cambria Math" panose="02040503050406030204" pitchFamily="18" charset="0"/>
                          </a:rPr>
                          <m:t>𝑐𝑜𝑚𝑏</m:t>
                        </m:r>
                      </m:sub>
                    </m:sSub>
                  </m:oMath>
                </a14:m>
                <a:r>
                  <a:rPr lang="en-US" dirty="0">
                    <a:solidFill>
                      <a:schemeClr val="tx1"/>
                    </a:solidFill>
                  </a:rPr>
                  <a:t> = 1 – </a:t>
                </a:r>
                <a14:m>
                  <m:oMath xmlns:m="http://schemas.openxmlformats.org/officeDocument/2006/math">
                    <m:sSup>
                      <m:sSupPr>
                        <m:ctrlPr>
                          <a:rPr lang="en-US" i="1" smtClean="0">
                            <a:solidFill>
                              <a:schemeClr val="tx1"/>
                            </a:solidFill>
                            <a:latin typeface="Cambria Math" panose="02040503050406030204" pitchFamily="18" charset="0"/>
                          </a:rPr>
                        </m:ctrlPr>
                      </m:sSupPr>
                      <m:e>
                        <m:r>
                          <a:rPr lang="en-US" b="0" i="1" smtClean="0">
                            <a:solidFill>
                              <a:schemeClr val="tx1"/>
                            </a:solidFill>
                            <a:latin typeface="Cambria Math" panose="02040503050406030204" pitchFamily="18" charset="0"/>
                          </a:rPr>
                          <m:t>(1−</m:t>
                        </m:r>
                        <m:sSubSup>
                          <m:sSubSupPr>
                            <m:ctrlPr>
                              <a:rPr lang="en-US" b="0" i="1" smtClean="0">
                                <a:solidFill>
                                  <a:schemeClr val="tx1"/>
                                </a:solidFill>
                                <a:latin typeface="Cambria Math" panose="02040503050406030204" pitchFamily="18" charset="0"/>
                              </a:rPr>
                            </m:ctrlPr>
                          </m:sSubSupPr>
                          <m:e>
                            <m:r>
                              <a:rPr lang="en-US" b="0" i="1" smtClean="0">
                                <a:solidFill>
                                  <a:schemeClr val="tx1"/>
                                </a:solidFill>
                                <a:latin typeface="Cambria Math" panose="02040503050406030204" pitchFamily="18" charset="0"/>
                              </a:rPr>
                              <m:t>𝑃</m:t>
                            </m:r>
                          </m:e>
                          <m:sub>
                            <m:r>
                              <a:rPr lang="en-US" b="0" i="1" smtClean="0">
                                <a:solidFill>
                                  <a:schemeClr val="tx1"/>
                                </a:solidFill>
                                <a:latin typeface="Cambria Math" panose="02040503050406030204" pitchFamily="18" charset="0"/>
                              </a:rPr>
                              <m:t>𝑆𝑇</m:t>
                            </m:r>
                          </m:sub>
                          <m:sup/>
                        </m:sSubSup>
                        <m:r>
                          <a:rPr lang="en-US" b="0" i="1" smtClean="0">
                            <a:solidFill>
                              <a:schemeClr val="tx1"/>
                            </a:solidFill>
                            <a:latin typeface="Cambria Math" panose="02040503050406030204" pitchFamily="18" charset="0"/>
                          </a:rPr>
                          <m:t>)</m:t>
                        </m:r>
                      </m:e>
                      <m:sup>
                        <m:r>
                          <a:rPr lang="en-US" b="0" i="1" smtClean="0">
                            <a:solidFill>
                              <a:schemeClr val="tx1"/>
                            </a:solidFill>
                            <a:latin typeface="Cambria Math" panose="02040503050406030204" pitchFamily="18" charset="0"/>
                            <a:ea typeface="Cambria Math" panose="02040503050406030204" pitchFamily="18" charset="0"/>
                          </a:rPr>
                          <m:t>𝜇</m:t>
                        </m:r>
                      </m:sup>
                    </m:sSup>
                  </m:oMath>
                </a14:m>
                <a:endParaRPr lang="en-US" dirty="0">
                  <a:solidFill>
                    <a:schemeClr val="tx1"/>
                  </a:solidFill>
                </a:endParaRPr>
              </a:p>
              <a:p>
                <a:endParaRPr lang="en-US" dirty="0">
                  <a:solidFill>
                    <a:schemeClr val="tx1"/>
                  </a:solidFill>
                </a:endParaRPr>
              </a:p>
              <a:p>
                <a:pPr marL="285750" indent="-285750">
                  <a:buFont typeface="Wingdings" panose="05000000000000000000" pitchFamily="2" charset="2"/>
                  <a:buChar char="Ø"/>
                </a:pPr>
                <a:r>
                  <a:rPr lang="en-US" dirty="0">
                    <a:solidFill>
                      <a:schemeClr val="tx1"/>
                    </a:solidFill>
                  </a:rPr>
                  <a:t>For double-proton-tag:    </a:t>
                </a:r>
                <a14:m>
                  <m:oMath xmlns:m="http://schemas.openxmlformats.org/officeDocument/2006/math">
                    <m:r>
                      <a:rPr lang="en-US" b="0" i="0" smtClean="0">
                        <a:solidFill>
                          <a:schemeClr val="tx1"/>
                        </a:solidFill>
                        <a:latin typeface="Cambria Math" panose="02040503050406030204" pitchFamily="18" charset="0"/>
                      </a:rPr>
                      <m:t> </m:t>
                    </m:r>
                    <m:sSubSup>
                      <m:sSubSupPr>
                        <m:ctrlPr>
                          <a:rPr lang="en-US" i="1" smtClean="0">
                            <a:solidFill>
                              <a:schemeClr val="tx1"/>
                            </a:solidFill>
                            <a:latin typeface="Cambria Math" panose="02040503050406030204" pitchFamily="18" charset="0"/>
                          </a:rPr>
                        </m:ctrlPr>
                      </m:sSubSupPr>
                      <m:e>
                        <m:r>
                          <a:rPr lang="en-US" b="0" i="1" smtClean="0">
                            <a:solidFill>
                              <a:schemeClr val="tx1"/>
                            </a:solidFill>
                            <a:latin typeface="Cambria Math" panose="02040503050406030204" pitchFamily="18" charset="0"/>
                          </a:rPr>
                          <m:t>𝑃</m:t>
                        </m:r>
                      </m:e>
                      <m:sub>
                        <m:r>
                          <a:rPr lang="en-US" b="0" i="1" smtClean="0">
                            <a:solidFill>
                              <a:schemeClr val="tx1"/>
                            </a:solidFill>
                            <a:latin typeface="Cambria Math" panose="02040503050406030204" pitchFamily="18" charset="0"/>
                          </a:rPr>
                          <m:t>𝑐𝑜𝑚𝑏</m:t>
                        </m:r>
                      </m:sub>
                      <m:sup>
                        <m:r>
                          <a:rPr lang="en-US" b="0" i="1" smtClean="0">
                            <a:solidFill>
                              <a:schemeClr val="tx1"/>
                            </a:solidFill>
                            <a:latin typeface="Cambria Math" panose="02040503050406030204" pitchFamily="18" charset="0"/>
                          </a:rPr>
                          <m:t>2</m:t>
                        </m:r>
                      </m:sup>
                    </m:sSubSup>
                  </m:oMath>
                </a14:m>
                <a:r>
                  <a:rPr lang="en-US" dirty="0">
                    <a:solidFill>
                      <a:schemeClr val="tx1"/>
                    </a:solidFill>
                  </a:rPr>
                  <a:t> </a:t>
                </a:r>
              </a:p>
              <a:p>
                <a:endParaRPr lang="en-US" dirty="0">
                  <a:solidFill>
                    <a:schemeClr val="tx1"/>
                  </a:solidFill>
                </a:endParaRPr>
              </a:p>
              <a:p>
                <a:endParaRPr lang="en-US" dirty="0">
                  <a:solidFill>
                    <a:schemeClr val="tx1"/>
                  </a:solidFill>
                </a:endParaRPr>
              </a:p>
              <a:p>
                <a:r>
                  <a:rPr lang="en-US" dirty="0">
                    <a:solidFill>
                      <a:schemeClr val="tx1"/>
                    </a:solidFill>
                  </a:rPr>
                  <a:t>COMBINATORIAL BG: </a:t>
                </a:r>
                <a14:m>
                  <m:oMath xmlns:m="http://schemas.openxmlformats.org/officeDocument/2006/math">
                    <m:sSubSup>
                      <m:sSubSupPr>
                        <m:ctrlPr>
                          <a:rPr lang="en-US" i="1" smtClean="0">
                            <a:solidFill>
                              <a:schemeClr val="tx1"/>
                            </a:solidFill>
                            <a:latin typeface="Cambria Math" panose="02040503050406030204" pitchFamily="18" charset="0"/>
                          </a:rPr>
                        </m:ctrlPr>
                      </m:sSubSupPr>
                      <m:e>
                        <m:r>
                          <a:rPr lang="en-US" b="0" i="1" smtClean="0">
                            <a:solidFill>
                              <a:schemeClr val="tx1"/>
                            </a:solidFill>
                            <a:latin typeface="Cambria Math" panose="02040503050406030204" pitchFamily="18" charset="0"/>
                          </a:rPr>
                          <m:t>𝑃</m:t>
                        </m:r>
                      </m:e>
                      <m:sub>
                        <m:r>
                          <a:rPr lang="en-US" b="0" i="1" smtClean="0">
                            <a:solidFill>
                              <a:schemeClr val="tx1"/>
                            </a:solidFill>
                            <a:latin typeface="Cambria Math" panose="02040503050406030204" pitchFamily="18" charset="0"/>
                          </a:rPr>
                          <m:t>𝑐𝑜𝑚𝑏</m:t>
                        </m:r>
                      </m:sub>
                      <m:sup>
                        <m:r>
                          <a:rPr lang="en-US" b="0" i="1" smtClean="0">
                            <a:solidFill>
                              <a:schemeClr val="tx1"/>
                            </a:solidFill>
                            <a:latin typeface="Cambria Math" panose="02040503050406030204" pitchFamily="18" charset="0"/>
                          </a:rPr>
                          <m:t>2</m:t>
                        </m:r>
                      </m:sup>
                    </m:sSubSup>
                  </m:oMath>
                </a14:m>
                <a:r>
                  <a:rPr lang="en-US" dirty="0">
                    <a:solidFill>
                      <a:schemeClr val="tx1"/>
                    </a:solidFill>
                  </a:rPr>
                  <a:t> * </a:t>
                </a:r>
                <a14:m>
                  <m:oMath xmlns:m="http://schemas.openxmlformats.org/officeDocument/2006/math">
                    <m:sSubSup>
                      <m:sSubSupPr>
                        <m:ctrlPr>
                          <a:rPr lang="en-US" i="1">
                            <a:solidFill>
                              <a:schemeClr val="tx1"/>
                            </a:solidFill>
                            <a:latin typeface="Cambria Math" panose="02040503050406030204" pitchFamily="18" charset="0"/>
                          </a:rPr>
                        </m:ctrlPr>
                      </m:sSubSupPr>
                      <m:e>
                        <m:r>
                          <a:rPr lang="en-US" i="1">
                            <a:solidFill>
                              <a:schemeClr val="tx1"/>
                            </a:solidFill>
                            <a:latin typeface="Cambria Math" panose="02040503050406030204" pitchFamily="18" charset="0"/>
                            <a:ea typeface="Cambria Math" panose="02040503050406030204" pitchFamily="18" charset="0"/>
                          </a:rPr>
                          <m:t>𝜎</m:t>
                        </m:r>
                      </m:e>
                      <m:sub>
                        <m:r>
                          <a:rPr lang="en-US" i="1">
                            <a:solidFill>
                              <a:schemeClr val="tx1"/>
                            </a:solidFill>
                            <a:latin typeface="Cambria Math" panose="02040503050406030204" pitchFamily="18" charset="0"/>
                            <a:ea typeface="Cambria Math" panose="02040503050406030204" pitchFamily="18" charset="0"/>
                          </a:rPr>
                          <m:t>𝑁</m:t>
                        </m:r>
                        <m:r>
                          <a:rPr lang="en-US" i="1">
                            <a:solidFill>
                              <a:schemeClr val="tx1"/>
                            </a:solidFill>
                            <a:latin typeface="Cambria Math" panose="02040503050406030204" pitchFamily="18" charset="0"/>
                          </a:rPr>
                          <m:t>𝐷</m:t>
                        </m:r>
                      </m:sub>
                      <m:sup>
                        <m:r>
                          <a:rPr lang="en-US" i="1">
                            <a:solidFill>
                              <a:schemeClr val="tx1"/>
                            </a:solidFill>
                            <a:latin typeface="Cambria Math" panose="02040503050406030204" pitchFamily="18" charset="0"/>
                          </a:rPr>
                          <m:t>𝑓𝑖𝑑</m:t>
                        </m:r>
                      </m:sup>
                    </m:sSubSup>
                  </m:oMath>
                </a14:m>
                <a:r>
                  <a:rPr lang="en-US" dirty="0">
                    <a:solidFill>
                      <a:schemeClr val="tx1"/>
                    </a:solidFill>
                  </a:rPr>
                  <a:t> ← </a:t>
                </a:r>
                <a:r>
                  <a:rPr lang="en-US" sz="1400" dirty="0">
                    <a:solidFill>
                      <a:schemeClr val="tx1"/>
                    </a:solidFill>
                  </a:rPr>
                  <a:t>Non-diffractive x-section after applying cuts</a:t>
                </a:r>
                <a:endParaRPr lang="cs-CZ" dirty="0">
                  <a:solidFill>
                    <a:schemeClr val="tx1"/>
                  </a:solidFill>
                </a:endParaRPr>
              </a:p>
            </p:txBody>
          </p:sp>
        </mc:Choice>
        <mc:Fallback xmlns="">
          <p:sp>
            <p:nvSpPr>
              <p:cNvPr id="14" name="TextovéPole 13">
                <a:extLst>
                  <a:ext uri="{FF2B5EF4-FFF2-40B4-BE49-F238E27FC236}">
                    <a16:creationId xmlns:a16="http://schemas.microsoft.com/office/drawing/2014/main" id="{06A30DF3-00DC-2F91-9D68-FD88EB7472D4}"/>
                  </a:ext>
                </a:extLst>
              </p:cNvPr>
              <p:cNvSpPr txBox="1">
                <a:spLocks noRot="1" noChangeAspect="1" noMove="1" noResize="1" noEditPoints="1" noAdjustHandles="1" noChangeArrowheads="1" noChangeShapeType="1" noTextEdit="1"/>
              </p:cNvSpPr>
              <p:nvPr/>
            </p:nvSpPr>
            <p:spPr>
              <a:xfrm>
                <a:off x="280912" y="3130680"/>
                <a:ext cx="7661072" cy="2399760"/>
              </a:xfrm>
              <a:prstGeom prst="rect">
                <a:avLst/>
              </a:prstGeom>
              <a:blipFill>
                <a:blip r:embed="rId4"/>
                <a:stretch>
                  <a:fillRect l="-398" t="-763" b="-2036"/>
                </a:stretch>
              </a:blipFill>
            </p:spPr>
            <p:txBody>
              <a:bodyPr/>
              <a:lstStyle/>
              <a:p>
                <a:r>
                  <a:rPr lang="cs-CZ">
                    <a:noFill/>
                  </a:rPr>
                  <a:t> </a:t>
                </a:r>
              </a:p>
            </p:txBody>
          </p:sp>
        </mc:Fallback>
      </mc:AlternateContent>
      <p:pic>
        <p:nvPicPr>
          <p:cNvPr id="20" name="Obrázek 19">
            <a:extLst>
              <a:ext uri="{FF2B5EF4-FFF2-40B4-BE49-F238E27FC236}">
                <a16:creationId xmlns:a16="http://schemas.microsoft.com/office/drawing/2014/main" id="{5A843340-9F7C-BDF5-6C76-5031A01188FE}"/>
              </a:ext>
            </a:extLst>
          </p:cNvPr>
          <p:cNvPicPr>
            <a:picLocks noChangeAspect="1"/>
          </p:cNvPicPr>
          <p:nvPr/>
        </p:nvPicPr>
        <p:blipFill>
          <a:blip r:embed="rId5"/>
          <a:stretch>
            <a:fillRect/>
          </a:stretch>
        </p:blipFill>
        <p:spPr>
          <a:xfrm>
            <a:off x="7608208" y="3689893"/>
            <a:ext cx="2186819" cy="2036838"/>
          </a:xfrm>
          <a:prstGeom prst="rect">
            <a:avLst/>
          </a:prstGeom>
        </p:spPr>
      </p:pic>
    </p:spTree>
    <p:extLst>
      <p:ext uri="{BB962C8B-B14F-4D97-AF65-F5344CB8AC3E}">
        <p14:creationId xmlns:p14="http://schemas.microsoft.com/office/powerpoint/2010/main" val="13351371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ástupný symbol pro zápatí 4"/>
          <p:cNvSpPr>
            <a:spLocks noGrp="1"/>
          </p:cNvSpPr>
          <p:nvPr>
            <p:ph type="ftr" sz="quarter" idx="11"/>
          </p:nvPr>
        </p:nvSpPr>
        <p:spPr/>
        <p:txBody>
          <a:bodyPr/>
          <a:lstStyle/>
          <a:p>
            <a:pPr>
              <a:defRPr/>
            </a:pPr>
            <a:r>
              <a:rPr lang="en-US">
                <a:solidFill>
                  <a:srgbClr val="006600"/>
                </a:solidFill>
              </a:rPr>
              <a:t>Marek Taševský                        FZU seminar: Exclusivity as a road to New Physics</a:t>
            </a:r>
            <a:endParaRPr lang="fr-FR" i="1" dirty="0">
              <a:solidFill>
                <a:srgbClr val="006600"/>
              </a:solidFill>
            </a:endParaRPr>
          </a:p>
        </p:txBody>
      </p:sp>
      <p:sp>
        <p:nvSpPr>
          <p:cNvPr id="11270" name="Rectangle 3"/>
          <p:cNvSpPr>
            <a:spLocks noGrp="1" noChangeArrowheads="1"/>
          </p:cNvSpPr>
          <p:nvPr>
            <p:ph type="body" idx="1"/>
          </p:nvPr>
        </p:nvSpPr>
        <p:spPr>
          <a:xfrm>
            <a:off x="0" y="685800"/>
            <a:ext cx="9906000" cy="6172200"/>
          </a:xfrm>
        </p:spPr>
        <p:txBody>
          <a:bodyPr/>
          <a:lstStyle/>
          <a:p>
            <a:pPr>
              <a:buFontTx/>
              <a:buNone/>
            </a:pPr>
            <a:endParaRPr lang="en-US" altLang="en-US" dirty="0"/>
          </a:p>
          <a:p>
            <a:r>
              <a:rPr lang="en-US" altLang="en-US" dirty="0"/>
              <a:t>                                                         </a:t>
            </a:r>
          </a:p>
          <a:p>
            <a:endParaRPr lang="en-US" altLang="en-US" dirty="0"/>
          </a:p>
          <a:p>
            <a:endParaRPr lang="en-US" altLang="en-US" dirty="0"/>
          </a:p>
          <a:p>
            <a:r>
              <a:rPr lang="en-US" altLang="en-US" sz="1600" dirty="0">
                <a:latin typeface="Arial" panose="020B0604020202020204" pitchFamily="34" charset="0"/>
              </a:rPr>
              <a:t>                                                                                                                                           </a:t>
            </a:r>
            <a:r>
              <a:rPr lang="en-US" altLang="en-US" sz="1600" dirty="0">
                <a:solidFill>
                  <a:srgbClr val="FF0000"/>
                </a:solidFill>
                <a:latin typeface="Arial" panose="020B0604020202020204" pitchFamily="34" charset="0"/>
              </a:rPr>
              <a:t>This difference</a:t>
            </a:r>
          </a:p>
          <a:p>
            <a:r>
              <a:rPr lang="en-US" altLang="en-US" sz="1600" dirty="0">
                <a:solidFill>
                  <a:srgbClr val="FF0000"/>
                </a:solidFill>
                <a:latin typeface="Arial" panose="020B0604020202020204" pitchFamily="34" charset="0"/>
              </a:rPr>
              <a:t>                                                                                                                                           has big impact</a:t>
            </a:r>
          </a:p>
          <a:p>
            <a:r>
              <a:rPr lang="en-US" altLang="en-US" sz="1600" dirty="0">
                <a:solidFill>
                  <a:srgbClr val="FF0000"/>
                </a:solidFill>
                <a:latin typeface="Arial" panose="020B0604020202020204" pitchFamily="34" charset="0"/>
              </a:rPr>
              <a:t>                                                                                                                                           on comb-</a:t>
            </a:r>
            <a:r>
              <a:rPr lang="en-US" altLang="en-US" sz="1600" dirty="0" err="1">
                <a:solidFill>
                  <a:srgbClr val="FF0000"/>
                </a:solidFill>
                <a:latin typeface="Arial" panose="020B0604020202020204" pitchFamily="34" charset="0"/>
              </a:rPr>
              <a:t>bg</a:t>
            </a:r>
            <a:r>
              <a:rPr lang="en-US" altLang="en-US" sz="1600" dirty="0">
                <a:solidFill>
                  <a:srgbClr val="FF0000"/>
                </a:solidFill>
                <a:latin typeface="Arial" panose="020B0604020202020204" pitchFamily="34" charset="0"/>
              </a:rPr>
              <a:t> </a:t>
            </a:r>
          </a:p>
          <a:p>
            <a:r>
              <a:rPr lang="en-US" altLang="en-US" sz="1600" dirty="0">
                <a:solidFill>
                  <a:srgbClr val="FF0000"/>
                </a:solidFill>
                <a:latin typeface="Arial" panose="020B0604020202020204" pitchFamily="34" charset="0"/>
              </a:rPr>
              <a:t>                                                                                                                                           rejection</a:t>
            </a:r>
            <a:r>
              <a:rPr lang="en-US" altLang="en-US" sz="1600" dirty="0">
                <a:latin typeface="Arial" panose="020B0604020202020204" pitchFamily="34" charset="0"/>
              </a:rPr>
              <a:t> </a:t>
            </a:r>
          </a:p>
          <a:p>
            <a:pPr>
              <a:buFontTx/>
              <a:buNone/>
            </a:pPr>
            <a:r>
              <a:rPr lang="en-US" altLang="en-US" sz="1600" dirty="0">
                <a:latin typeface="Arial" panose="020B0604020202020204" pitchFamily="34" charset="0"/>
              </a:rPr>
              <a:t> </a:t>
            </a:r>
          </a:p>
          <a:p>
            <a:r>
              <a:rPr lang="en-US" altLang="en-US" sz="1600" dirty="0">
                <a:latin typeface="Arial" panose="020B0604020202020204" pitchFamily="34" charset="0"/>
              </a:rPr>
              <a:t>                                                       </a:t>
            </a:r>
          </a:p>
          <a:p>
            <a:r>
              <a:rPr lang="en-US" altLang="en-US" sz="1600" dirty="0">
                <a:latin typeface="Arial" panose="020B0604020202020204" pitchFamily="34" charset="0"/>
              </a:rPr>
              <a:t>                                                                    </a:t>
            </a:r>
          </a:p>
          <a:p>
            <a:r>
              <a:rPr lang="en-US" altLang="en-US" sz="1600" dirty="0">
                <a:latin typeface="Arial" panose="020B0604020202020204" pitchFamily="34" charset="0"/>
              </a:rPr>
              <a:t>                                                                    </a:t>
            </a:r>
            <a:endParaRPr lang="en-US" altLang="en-US" sz="1600" dirty="0">
              <a:latin typeface="Arial" panose="020B0604020202020204" pitchFamily="34" charset="0"/>
              <a:cs typeface="Arial" panose="020B0604020202020204" pitchFamily="34" charset="0"/>
            </a:endParaRPr>
          </a:p>
        </p:txBody>
      </p:sp>
      <p:pic>
        <p:nvPicPr>
          <p:cNvPr id="11272" name="Picture 5" descr="NChargedc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6" y="3609975"/>
            <a:ext cx="431800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6" descr="NChargedCDFco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8764" y="3574257"/>
            <a:ext cx="431800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7" descr="meanNCptmin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4534" y="650848"/>
            <a:ext cx="3959225"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5" name="Line 8"/>
          <p:cNvSpPr>
            <a:spLocks noChangeShapeType="1"/>
          </p:cNvSpPr>
          <p:nvPr/>
        </p:nvSpPr>
        <p:spPr bwMode="auto">
          <a:xfrm flipH="1">
            <a:off x="7696200" y="2362200"/>
            <a:ext cx="609600" cy="76200"/>
          </a:xfrm>
          <a:prstGeom prst="line">
            <a:avLst/>
          </a:prstGeom>
          <a:noFill/>
          <a:ln w="4762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pic>
        <p:nvPicPr>
          <p:cNvPr id="12" name="Obrázek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86" y="6374571"/>
            <a:ext cx="2060571" cy="483429"/>
          </a:xfrm>
          <a:prstGeom prst="rect">
            <a:avLst/>
          </a:prstGeom>
        </p:spPr>
      </p:pic>
      <p:sp>
        <p:nvSpPr>
          <p:cNvPr id="3" name="TextovéPole 2"/>
          <p:cNvSpPr txBox="1"/>
          <p:nvPr/>
        </p:nvSpPr>
        <p:spPr>
          <a:xfrm>
            <a:off x="2020885" y="1274041"/>
            <a:ext cx="926857" cy="338554"/>
          </a:xfrm>
          <a:prstGeom prst="rect">
            <a:avLst/>
          </a:prstGeom>
          <a:noFill/>
        </p:spPr>
        <p:txBody>
          <a:bodyPr wrap="none" rtlCol="0">
            <a:spAutoFit/>
          </a:bodyPr>
          <a:lstStyle/>
          <a:p>
            <a:r>
              <a:rPr lang="en-US" b="1" dirty="0">
                <a:solidFill>
                  <a:srgbClr val="00B050"/>
                </a:solidFill>
              </a:rPr>
              <a:t>Pile-up</a:t>
            </a:r>
            <a:r>
              <a:rPr lang="en-US" dirty="0"/>
              <a:t> </a:t>
            </a:r>
          </a:p>
        </p:txBody>
      </p:sp>
      <p:sp>
        <p:nvSpPr>
          <p:cNvPr id="4" name="Šipka dolů 3"/>
          <p:cNvSpPr/>
          <p:nvPr/>
        </p:nvSpPr>
        <p:spPr bwMode="auto">
          <a:xfrm>
            <a:off x="2304617" y="1597891"/>
            <a:ext cx="209983" cy="710633"/>
          </a:xfrm>
          <a:prstGeom prst="downArrow">
            <a:avLst/>
          </a:prstGeom>
          <a:solidFill>
            <a:srgbClr val="00B050"/>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rgbClr val="0000CC"/>
              </a:solidFill>
              <a:effectLst/>
              <a:latin typeface="Arial" charset="0"/>
            </a:endParaRPr>
          </a:p>
        </p:txBody>
      </p:sp>
      <p:sp>
        <p:nvSpPr>
          <p:cNvPr id="5" name="Zástupný symbol pro číslo snímku 4"/>
          <p:cNvSpPr>
            <a:spLocks noGrp="1"/>
          </p:cNvSpPr>
          <p:nvPr>
            <p:ph type="sldNum" sz="quarter" idx="12"/>
          </p:nvPr>
        </p:nvSpPr>
        <p:spPr/>
        <p:txBody>
          <a:bodyPr/>
          <a:lstStyle/>
          <a:p>
            <a:pPr>
              <a:defRPr/>
            </a:pPr>
            <a:fld id="{7F85D29B-CEBA-48ED-BF7C-3DA92537335C}" type="slidenum">
              <a:rPr lang="fr-CH" altLang="en-US" smtClean="0"/>
              <a:pPr>
                <a:defRPr/>
              </a:pPr>
              <a:t>67</a:t>
            </a:fld>
            <a:r>
              <a:rPr lang="fr-CH" altLang="en-US"/>
              <a:t> </a:t>
            </a:r>
            <a:endParaRPr lang="fr-FR" altLang="en-US"/>
          </a:p>
        </p:txBody>
      </p:sp>
      <p:pic>
        <p:nvPicPr>
          <p:cNvPr id="7" name="Picture 4" descr="HiggsvsDPEbb_DeltaEtacone">
            <a:extLst>
              <a:ext uri="{FF2B5EF4-FFF2-40B4-BE49-F238E27FC236}">
                <a16:creationId xmlns:a16="http://schemas.microsoft.com/office/drawing/2014/main" id="{8EEDE41A-CBD1-6A24-BC06-9B05E12F841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09" y="600075"/>
            <a:ext cx="431800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8" name="TextovéPole 7">
                <a:extLst>
                  <a:ext uri="{FF2B5EF4-FFF2-40B4-BE49-F238E27FC236}">
                    <a16:creationId xmlns:a16="http://schemas.microsoft.com/office/drawing/2014/main" id="{0BF0865B-3C38-3FD6-7625-CEB032B8723D}"/>
                  </a:ext>
                </a:extLst>
              </p:cNvPr>
              <p:cNvSpPr txBox="1"/>
              <p:nvPr/>
            </p:nvSpPr>
            <p:spPr>
              <a:xfrm>
                <a:off x="923979" y="3309348"/>
                <a:ext cx="2451569" cy="358368"/>
              </a:xfrm>
              <a:prstGeom prst="rect">
                <a:avLst/>
              </a:prstGeom>
              <a:noFill/>
            </p:spPr>
            <p:txBody>
              <a:bodyPr wrap="none" rtlCol="0">
                <a:spAutoFit/>
              </a:bodyPr>
              <a:lstStyle/>
              <a:p>
                <a14:m>
                  <m:oMath xmlns:m="http://schemas.openxmlformats.org/officeDocument/2006/math">
                    <m:r>
                      <a:rPr lang="en-US" i="1" smtClean="0">
                        <a:solidFill>
                          <a:schemeClr val="tx1"/>
                        </a:solidFill>
                        <a:latin typeface="Cambria Math" panose="02040503050406030204" pitchFamily="18" charset="0"/>
                        <a:ea typeface="Cambria Math" panose="02040503050406030204" pitchFamily="18" charset="0"/>
                      </a:rPr>
                      <m:t>∆</m:t>
                    </m:r>
                    <m:r>
                      <a:rPr lang="en-US" b="0" i="1" smtClean="0">
                        <a:solidFill>
                          <a:schemeClr val="tx1"/>
                        </a:solidFill>
                        <a:latin typeface="Cambria Math" panose="02040503050406030204" pitchFamily="18" charset="0"/>
                        <a:ea typeface="Cambria Math" panose="02040503050406030204" pitchFamily="18" charset="0"/>
                      </a:rPr>
                      <m:t>𝑦</m:t>
                    </m:r>
                    <m:r>
                      <a:rPr lang="en-US" b="0" i="1" smtClean="0">
                        <a:solidFill>
                          <a:schemeClr val="tx1"/>
                        </a:solidFill>
                        <a:latin typeface="Cambria Math" panose="02040503050406030204" pitchFamily="18" charset="0"/>
                        <a:ea typeface="Cambria Math" panose="02040503050406030204" pitchFamily="18" charset="0"/>
                      </a:rPr>
                      <m:t>=(</m:t>
                    </m:r>
                    <m:sSub>
                      <m:sSubPr>
                        <m:ctrlPr>
                          <a:rPr lang="en-US" b="0" i="1" smtClean="0">
                            <a:solidFill>
                              <a:schemeClr val="tx1"/>
                            </a:solidFill>
                            <a:latin typeface="Cambria Math" panose="02040503050406030204" pitchFamily="18" charset="0"/>
                            <a:ea typeface="Cambria Math" panose="02040503050406030204" pitchFamily="18" charset="0"/>
                          </a:rPr>
                        </m:ctrlPr>
                      </m:sSubPr>
                      <m:e>
                        <m:r>
                          <m:rPr>
                            <m:sty m:val="p"/>
                          </m:rPr>
                          <a:rPr lang="el-GR" b="0" i="1" smtClean="0">
                            <a:solidFill>
                              <a:schemeClr val="tx1"/>
                            </a:solidFill>
                            <a:latin typeface="Cambria Math" panose="02040503050406030204" pitchFamily="18" charset="0"/>
                            <a:ea typeface="Cambria Math" panose="02040503050406030204" pitchFamily="18" charset="0"/>
                          </a:rPr>
                          <m:t>η</m:t>
                        </m:r>
                      </m:e>
                      <m:sub>
                        <m:r>
                          <a:rPr lang="en-US" b="0" i="1" smtClean="0">
                            <a:solidFill>
                              <a:schemeClr val="tx1"/>
                            </a:solidFill>
                            <a:latin typeface="Cambria Math" panose="02040503050406030204" pitchFamily="18" charset="0"/>
                            <a:ea typeface="Cambria Math" panose="02040503050406030204" pitchFamily="18" charset="0"/>
                          </a:rPr>
                          <m:t>𝑗𝑒𝑡</m:t>
                        </m:r>
                        <m:r>
                          <a:rPr lang="en-US" b="0" i="1" smtClean="0">
                            <a:solidFill>
                              <a:schemeClr val="tx1"/>
                            </a:solidFill>
                            <a:latin typeface="Cambria Math" panose="02040503050406030204" pitchFamily="18" charset="0"/>
                            <a:ea typeface="Cambria Math" panose="02040503050406030204" pitchFamily="18" charset="0"/>
                          </a:rPr>
                          <m:t>1</m:t>
                        </m:r>
                      </m:sub>
                    </m:sSub>
                  </m:oMath>
                </a14:m>
                <a:r>
                  <a:rPr lang="en-US" dirty="0">
                    <a:solidFill>
                      <a:schemeClr val="tx1"/>
                    </a:solidFill>
                  </a:rPr>
                  <a:t>+ </a:t>
                </a:r>
                <a14:m>
                  <m:oMath xmlns:m="http://schemas.openxmlformats.org/officeDocument/2006/math">
                    <m:sSub>
                      <m:sSubPr>
                        <m:ctrlPr>
                          <a:rPr lang="en-US" i="1" smtClean="0">
                            <a:solidFill>
                              <a:schemeClr val="tx1"/>
                            </a:solidFill>
                            <a:latin typeface="Cambria Math" panose="02040503050406030204" pitchFamily="18" charset="0"/>
                          </a:rPr>
                        </m:ctrlPr>
                      </m:sSubPr>
                      <m:e>
                        <m:r>
                          <m:rPr>
                            <m:sty m:val="p"/>
                          </m:rPr>
                          <a:rPr lang="el-GR" i="1" smtClean="0">
                            <a:solidFill>
                              <a:schemeClr val="tx1"/>
                            </a:solidFill>
                            <a:latin typeface="Cambria Math" panose="02040503050406030204" pitchFamily="18" charset="0"/>
                          </a:rPr>
                          <m:t>η</m:t>
                        </m:r>
                      </m:e>
                      <m:sub>
                        <m:r>
                          <a:rPr lang="en-US" b="0" i="1" smtClean="0">
                            <a:solidFill>
                              <a:schemeClr val="tx1"/>
                            </a:solidFill>
                            <a:latin typeface="Cambria Math" panose="02040503050406030204" pitchFamily="18" charset="0"/>
                          </a:rPr>
                          <m:t>𝑗𝑒𝑡</m:t>
                        </m:r>
                        <m:r>
                          <a:rPr lang="en-US" b="0" i="1" smtClean="0">
                            <a:solidFill>
                              <a:schemeClr val="tx1"/>
                            </a:solidFill>
                            <a:latin typeface="Cambria Math" panose="02040503050406030204" pitchFamily="18" charset="0"/>
                          </a:rPr>
                          <m:t>2</m:t>
                        </m:r>
                      </m:sub>
                    </m:sSub>
                  </m:oMath>
                </a14:m>
                <a:r>
                  <a:rPr lang="en-US" dirty="0">
                    <a:solidFill>
                      <a:schemeClr val="tx1"/>
                    </a:solidFill>
                  </a:rPr>
                  <a:t>)/2 - </a:t>
                </a:r>
                <a14:m>
                  <m:oMath xmlns:m="http://schemas.openxmlformats.org/officeDocument/2006/math">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𝑦</m:t>
                        </m:r>
                      </m:e>
                      <m:sub>
                        <m:r>
                          <a:rPr lang="en-US" b="0" i="1" smtClean="0">
                            <a:solidFill>
                              <a:schemeClr val="tx1"/>
                            </a:solidFill>
                            <a:latin typeface="Cambria Math" panose="02040503050406030204" pitchFamily="18" charset="0"/>
                          </a:rPr>
                          <m:t>𝑋</m:t>
                        </m:r>
                      </m:sub>
                    </m:sSub>
                  </m:oMath>
                </a14:m>
                <a:endParaRPr lang="en-US" dirty="0"/>
              </a:p>
            </p:txBody>
          </p:sp>
        </mc:Choice>
        <mc:Fallback xmlns="">
          <p:sp>
            <p:nvSpPr>
              <p:cNvPr id="8" name="TextovéPole 7">
                <a:extLst>
                  <a:ext uri="{FF2B5EF4-FFF2-40B4-BE49-F238E27FC236}">
                    <a16:creationId xmlns:a16="http://schemas.microsoft.com/office/drawing/2014/main" id="{0BF0865B-3C38-3FD6-7625-CEB032B8723D}"/>
                  </a:ext>
                </a:extLst>
              </p:cNvPr>
              <p:cNvSpPr txBox="1">
                <a:spLocks noRot="1" noChangeAspect="1" noMove="1" noResize="1" noEditPoints="1" noAdjustHandles="1" noChangeArrowheads="1" noChangeShapeType="1" noTextEdit="1"/>
              </p:cNvSpPr>
              <p:nvPr/>
            </p:nvSpPr>
            <p:spPr>
              <a:xfrm>
                <a:off x="923979" y="3309348"/>
                <a:ext cx="2451569" cy="358368"/>
              </a:xfrm>
              <a:prstGeom prst="rect">
                <a:avLst/>
              </a:prstGeom>
              <a:blipFill>
                <a:blip r:embed="rId8"/>
                <a:stretch>
                  <a:fillRect t="-5085" b="-15254"/>
                </a:stretch>
              </a:blipFill>
            </p:spPr>
            <p:txBody>
              <a:bodyPr/>
              <a:lstStyle/>
              <a:p>
                <a:r>
                  <a:rPr lang="cs-CZ">
                    <a:noFill/>
                  </a:rPr>
                  <a:t> </a:t>
                </a:r>
              </a:p>
            </p:txBody>
          </p:sp>
        </mc:Fallback>
      </mc:AlternateContent>
      <p:sp>
        <p:nvSpPr>
          <p:cNvPr id="9" name="Nadpis 8">
            <a:extLst>
              <a:ext uri="{FF2B5EF4-FFF2-40B4-BE49-F238E27FC236}">
                <a16:creationId xmlns:a16="http://schemas.microsoft.com/office/drawing/2014/main" id="{69A9DC74-E3FC-DE9D-6C68-5BF8933C96A6}"/>
              </a:ext>
            </a:extLst>
          </p:cNvPr>
          <p:cNvSpPr>
            <a:spLocks noGrp="1"/>
          </p:cNvSpPr>
          <p:nvPr>
            <p:ph type="title"/>
          </p:nvPr>
        </p:nvSpPr>
        <p:spPr/>
        <p:txBody>
          <a:bodyPr/>
          <a:lstStyle/>
          <a:p>
            <a:endParaRPr lang="cs-CZ"/>
          </a:p>
        </p:txBody>
      </p:sp>
      <p:sp>
        <p:nvSpPr>
          <p:cNvPr id="11" name="Rectangle 2">
            <a:extLst>
              <a:ext uri="{FF2B5EF4-FFF2-40B4-BE49-F238E27FC236}">
                <a16:creationId xmlns:a16="http://schemas.microsoft.com/office/drawing/2014/main" id="{66676DD9-6F7B-6749-00CB-DB08F614E50A}"/>
              </a:ext>
            </a:extLst>
          </p:cNvPr>
          <p:cNvSpPr txBox="1">
            <a:spLocks noChangeArrowheads="1"/>
          </p:cNvSpPr>
          <p:nvPr/>
        </p:nvSpPr>
        <p:spPr bwMode="auto">
          <a:xfrm>
            <a:off x="0" y="0"/>
            <a:ext cx="9878291" cy="838200"/>
          </a:xfrm>
          <a:prstGeom prst="rect">
            <a:avLst/>
          </a:prstGeom>
          <a:gradFill rotWithShape="0">
            <a:gsLst>
              <a:gs pos="0">
                <a:srgbClr val="0099FF"/>
              </a:gs>
              <a:gs pos="50000">
                <a:srgbClr val="CCECFF"/>
              </a:gs>
              <a:gs pos="100000">
                <a:srgbClr val="0099FF"/>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rgbClr val="0000CC"/>
                </a:solidFill>
                <a:latin typeface="+mj-lt"/>
                <a:ea typeface="+mj-ea"/>
                <a:cs typeface="+mj-cs"/>
              </a:defRPr>
            </a:lvl1pPr>
            <a:lvl2pPr algn="ctr" rtl="0" eaLnBrk="0" fontAlgn="base" hangingPunct="0">
              <a:spcBef>
                <a:spcPct val="0"/>
              </a:spcBef>
              <a:spcAft>
                <a:spcPct val="0"/>
              </a:spcAft>
              <a:defRPr sz="3200" b="1">
                <a:solidFill>
                  <a:srgbClr val="0000CC"/>
                </a:solidFill>
                <a:latin typeface="Comic Sans MS" pitchFamily="66" charset="0"/>
              </a:defRPr>
            </a:lvl2pPr>
            <a:lvl3pPr algn="ctr" rtl="0" eaLnBrk="0" fontAlgn="base" hangingPunct="0">
              <a:spcBef>
                <a:spcPct val="0"/>
              </a:spcBef>
              <a:spcAft>
                <a:spcPct val="0"/>
              </a:spcAft>
              <a:defRPr sz="3200" b="1">
                <a:solidFill>
                  <a:srgbClr val="0000CC"/>
                </a:solidFill>
                <a:latin typeface="Comic Sans MS" pitchFamily="66" charset="0"/>
              </a:defRPr>
            </a:lvl3pPr>
            <a:lvl4pPr algn="ctr" rtl="0" eaLnBrk="0" fontAlgn="base" hangingPunct="0">
              <a:spcBef>
                <a:spcPct val="0"/>
              </a:spcBef>
              <a:spcAft>
                <a:spcPct val="0"/>
              </a:spcAft>
              <a:defRPr sz="3200" b="1">
                <a:solidFill>
                  <a:srgbClr val="0000CC"/>
                </a:solidFill>
                <a:latin typeface="Comic Sans MS" pitchFamily="66" charset="0"/>
              </a:defRPr>
            </a:lvl4pPr>
            <a:lvl5pPr algn="ctr" rtl="0" eaLnBrk="0" fontAlgn="base" hangingPunct="0">
              <a:spcBef>
                <a:spcPct val="0"/>
              </a:spcBef>
              <a:spcAft>
                <a:spcPct val="0"/>
              </a:spcAft>
              <a:defRPr sz="3200" b="1">
                <a:solidFill>
                  <a:srgbClr val="0000CC"/>
                </a:solidFill>
                <a:latin typeface="Comic Sans MS" pitchFamily="66" charset="0"/>
              </a:defRPr>
            </a:lvl5pPr>
            <a:lvl6pPr marL="457200" algn="ctr" rtl="0" fontAlgn="base">
              <a:spcBef>
                <a:spcPct val="0"/>
              </a:spcBef>
              <a:spcAft>
                <a:spcPct val="0"/>
              </a:spcAft>
              <a:defRPr sz="3200" b="1">
                <a:solidFill>
                  <a:srgbClr val="0000CC"/>
                </a:solidFill>
                <a:latin typeface="Comic Sans MS" pitchFamily="66" charset="0"/>
              </a:defRPr>
            </a:lvl6pPr>
            <a:lvl7pPr marL="914400" algn="ctr" rtl="0" fontAlgn="base">
              <a:spcBef>
                <a:spcPct val="0"/>
              </a:spcBef>
              <a:spcAft>
                <a:spcPct val="0"/>
              </a:spcAft>
              <a:defRPr sz="3200" b="1">
                <a:solidFill>
                  <a:srgbClr val="0000CC"/>
                </a:solidFill>
                <a:latin typeface="Comic Sans MS" pitchFamily="66" charset="0"/>
              </a:defRPr>
            </a:lvl7pPr>
            <a:lvl8pPr marL="1371600" algn="ctr" rtl="0" fontAlgn="base">
              <a:spcBef>
                <a:spcPct val="0"/>
              </a:spcBef>
              <a:spcAft>
                <a:spcPct val="0"/>
              </a:spcAft>
              <a:defRPr sz="3200" b="1">
                <a:solidFill>
                  <a:srgbClr val="0000CC"/>
                </a:solidFill>
                <a:latin typeface="Comic Sans MS" pitchFamily="66" charset="0"/>
              </a:defRPr>
            </a:lvl8pPr>
            <a:lvl9pPr marL="1828800" algn="ctr" rtl="0" fontAlgn="base">
              <a:spcBef>
                <a:spcPct val="0"/>
              </a:spcBef>
              <a:spcAft>
                <a:spcPct val="0"/>
              </a:spcAft>
              <a:defRPr sz="3200" b="1">
                <a:solidFill>
                  <a:srgbClr val="0000CC"/>
                </a:solidFill>
                <a:latin typeface="Comic Sans MS" pitchFamily="66" charset="0"/>
              </a:defRPr>
            </a:lvl9pPr>
          </a:lstStyle>
          <a:p>
            <a:pPr marL="514350" indent="-514350">
              <a:buAutoNum type="arabicParenR"/>
            </a:pPr>
            <a:r>
              <a:rPr lang="en-US" altLang="en-US" sz="2800" kern="0" dirty="0"/>
              <a:t>Suppressing combinatorial background: </a:t>
            </a:r>
          </a:p>
          <a:p>
            <a:r>
              <a:rPr lang="en-US" altLang="en-US" sz="2800" kern="0" dirty="0"/>
              <a:t>kinematics matching</a:t>
            </a:r>
            <a:endParaRPr lang="cs-CZ" altLang="en-US" sz="2800" kern="0" dirty="0"/>
          </a:p>
        </p:txBody>
      </p:sp>
    </p:spTree>
    <p:extLst>
      <p:ext uri="{BB962C8B-B14F-4D97-AF65-F5344CB8AC3E}">
        <p14:creationId xmlns:p14="http://schemas.microsoft.com/office/powerpoint/2010/main" val="32197676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4287"/>
            <a:ext cx="9906000" cy="786417"/>
          </a:xfrm>
        </p:spPr>
        <p:txBody>
          <a:bodyPr/>
          <a:lstStyle/>
          <a:p>
            <a:r>
              <a:rPr lang="en-US" sz="2800" dirty="0"/>
              <a:t>2) Suppressing combinatorial background: </a:t>
            </a:r>
            <a:br>
              <a:rPr lang="en-US" sz="2800" dirty="0"/>
            </a:br>
            <a:r>
              <a:rPr lang="en-US" sz="2800" dirty="0"/>
              <a:t>primary vertex matching using </a:t>
            </a:r>
            <a:r>
              <a:rPr lang="en-US" sz="2800" dirty="0" err="1"/>
              <a:t>ToF</a:t>
            </a:r>
            <a:r>
              <a:rPr lang="en-US" sz="2800" dirty="0"/>
              <a:t> detector</a:t>
            </a:r>
          </a:p>
        </p:txBody>
      </p:sp>
      <mc:AlternateContent xmlns:mc="http://schemas.openxmlformats.org/markup-compatibility/2006" xmlns:a14="http://schemas.microsoft.com/office/drawing/2010/main">
        <mc:Choice Requires="a14">
          <p:sp>
            <p:nvSpPr>
              <p:cNvPr id="6" name="TextovéPole 5"/>
              <p:cNvSpPr txBox="1"/>
              <p:nvPr/>
            </p:nvSpPr>
            <p:spPr>
              <a:xfrm>
                <a:off x="104911" y="3092573"/>
                <a:ext cx="6622326" cy="1661993"/>
              </a:xfrm>
              <a:prstGeom prst="rect">
                <a:avLst/>
              </a:prstGeom>
              <a:noFill/>
            </p:spPr>
            <p:txBody>
              <a:bodyPr wrap="none" rtlCol="0">
                <a:spAutoFit/>
              </a:bodyPr>
              <a:lstStyle/>
              <a:p>
                <a:r>
                  <a:rPr lang="en-US" sz="1800" dirty="0">
                    <a:solidFill>
                      <a:schemeClr val="tx1"/>
                    </a:solidFill>
                  </a:rPr>
                  <a:t>1) Single-tag prob for FPD acceptance 0.015 &lt; </a:t>
                </a:r>
                <a:r>
                  <a:rPr lang="el-GR" sz="1800" dirty="0">
                    <a:solidFill>
                      <a:schemeClr val="tx1"/>
                    </a:solidFill>
                  </a:rPr>
                  <a:t>ξ</a:t>
                </a:r>
                <a:r>
                  <a:rPr lang="en-US" sz="1800" dirty="0">
                    <a:solidFill>
                      <a:schemeClr val="tx1"/>
                    </a:solidFill>
                  </a:rPr>
                  <a:t> &lt; 0.15:  1.4% </a:t>
                </a:r>
              </a:p>
              <a:p>
                <a:r>
                  <a:rPr lang="en-US" sz="1800" dirty="0">
                    <a:solidFill>
                      <a:schemeClr val="tx1"/>
                    </a:solidFill>
                  </a:rPr>
                  <a:t>2) Rate of fake Double-Tagged events, assuming </a:t>
                </a:r>
              </a:p>
              <a:p>
                <a:pPr marL="285750" indent="-285750">
                  <a:buFont typeface="Wingdings" panose="05000000000000000000" pitchFamily="2" charset="2"/>
                  <a:buChar char="§"/>
                </a:pPr>
                <a:r>
                  <a:rPr lang="en-US" dirty="0">
                    <a:solidFill>
                      <a:schemeClr val="tx1"/>
                    </a:solidFill>
                  </a:rPr>
                  <a:t>bunch longitudinal size: 7.5 cm</a:t>
                </a:r>
              </a:p>
              <a:p>
                <a:pPr marL="285750" indent="-285750">
                  <a:buFont typeface="Wingdings" panose="05000000000000000000" pitchFamily="2" charset="2"/>
                  <a:buChar char="§"/>
                </a:pPr>
                <a:r>
                  <a:rPr lang="en-US" dirty="0">
                    <a:solidFill>
                      <a:schemeClr val="tx1"/>
                    </a:solidFill>
                  </a:rPr>
                  <a:t>time resolution: </a:t>
                </a:r>
                <a14:m>
                  <m:oMath xmlns:m="http://schemas.openxmlformats.org/officeDocument/2006/math">
                    <m:sSub>
                      <m:sSubPr>
                        <m:ctrlPr>
                          <a:rPr lang="en-US" i="1" smtClean="0">
                            <a:solidFill>
                              <a:schemeClr val="tx1"/>
                            </a:solidFill>
                            <a:latin typeface="Cambria Math" panose="02040503050406030204" pitchFamily="18" charset="0"/>
                          </a:rPr>
                        </m:ctrlPr>
                      </m:sSubPr>
                      <m:e>
                        <m:r>
                          <a:rPr lang="en-US" i="1" smtClean="0">
                            <a:solidFill>
                              <a:schemeClr val="tx1"/>
                            </a:solidFill>
                            <a:latin typeface="Cambria Math" panose="02040503050406030204" pitchFamily="18" charset="0"/>
                            <a:ea typeface="Cambria Math" panose="02040503050406030204" pitchFamily="18" charset="0"/>
                          </a:rPr>
                          <m:t>𝜎</m:t>
                        </m:r>
                      </m:e>
                      <m:sub>
                        <m:r>
                          <a:rPr lang="en-US" b="0" i="1" smtClean="0">
                            <a:solidFill>
                              <a:schemeClr val="tx1"/>
                            </a:solidFill>
                            <a:latin typeface="Cambria Math" panose="02040503050406030204" pitchFamily="18" charset="0"/>
                          </a:rPr>
                          <m:t>𝑡</m:t>
                        </m:r>
                      </m:sub>
                    </m:sSub>
                  </m:oMath>
                </a14:m>
                <a:r>
                  <a:rPr lang="en-US" dirty="0">
                    <a:solidFill>
                      <a:schemeClr val="tx1"/>
                    </a:solidFill>
                  </a:rPr>
                  <a:t> = 10 </a:t>
                </a:r>
                <a:r>
                  <a:rPr lang="en-US" dirty="0" err="1">
                    <a:solidFill>
                      <a:schemeClr val="tx1"/>
                    </a:solidFill>
                  </a:rPr>
                  <a:t>ps</a:t>
                </a:r>
                <a:endParaRPr lang="en-US" dirty="0">
                  <a:solidFill>
                    <a:schemeClr val="tx1"/>
                  </a:solidFill>
                </a:endParaRPr>
              </a:p>
              <a:p>
                <a:pPr marL="285750" indent="-285750">
                  <a:buFont typeface="Wingdings" panose="05000000000000000000" pitchFamily="2" charset="2"/>
                  <a:buChar char="§"/>
                </a:pPr>
                <a:r>
                  <a:rPr lang="en-US" dirty="0">
                    <a:solidFill>
                      <a:schemeClr val="tx1"/>
                    </a:solidFill>
                  </a:rPr>
                  <a:t>time window: 2</a:t>
                </a:r>
                <a14:m>
                  <m:oMath xmlns:m="http://schemas.openxmlformats.org/officeDocument/2006/math">
                    <m:sSub>
                      <m:sSubPr>
                        <m:ctrlPr>
                          <a:rPr lang="en-US" i="1" smtClean="0">
                            <a:solidFill>
                              <a:schemeClr val="tx1"/>
                            </a:solidFill>
                            <a:latin typeface="Cambria Math" panose="02040503050406030204" pitchFamily="18" charset="0"/>
                          </a:rPr>
                        </m:ctrlPr>
                      </m:sSubPr>
                      <m:e>
                        <m:r>
                          <a:rPr lang="en-US" i="1" smtClean="0">
                            <a:solidFill>
                              <a:schemeClr val="tx1"/>
                            </a:solidFill>
                            <a:latin typeface="Cambria Math" panose="02040503050406030204" pitchFamily="18" charset="0"/>
                            <a:ea typeface="Cambria Math" panose="02040503050406030204" pitchFamily="18" charset="0"/>
                          </a:rPr>
                          <m:t>𝜎</m:t>
                        </m:r>
                      </m:e>
                      <m:sub>
                        <m:r>
                          <a:rPr lang="en-US" b="0" i="1" smtClean="0">
                            <a:solidFill>
                              <a:schemeClr val="tx1"/>
                            </a:solidFill>
                            <a:latin typeface="Cambria Math" panose="02040503050406030204" pitchFamily="18" charset="0"/>
                          </a:rPr>
                          <m:t>𝑡</m:t>
                        </m:r>
                      </m:sub>
                    </m:sSub>
                  </m:oMath>
                </a14:m>
                <a:r>
                  <a:rPr lang="en-US" sz="1800" dirty="0">
                    <a:solidFill>
                      <a:schemeClr val="tx1"/>
                    </a:solidFill>
                  </a:rPr>
                  <a:t> </a:t>
                </a:r>
              </a:p>
              <a:p>
                <a:r>
                  <a:rPr lang="en-US" dirty="0">
                    <a:solidFill>
                      <a:schemeClr val="tx1"/>
                    </a:solidFill>
                  </a:rPr>
                  <a:t>Requiring arrival times difference to be zero within time window</a:t>
                </a:r>
              </a:p>
            </p:txBody>
          </p:sp>
        </mc:Choice>
        <mc:Fallback xmlns="">
          <p:sp>
            <p:nvSpPr>
              <p:cNvPr id="6" name="TextovéPole 5"/>
              <p:cNvSpPr txBox="1">
                <a:spLocks noRot="1" noChangeAspect="1" noMove="1" noResize="1" noEditPoints="1" noAdjustHandles="1" noChangeArrowheads="1" noChangeShapeType="1" noTextEdit="1"/>
              </p:cNvSpPr>
              <p:nvPr/>
            </p:nvSpPr>
            <p:spPr>
              <a:xfrm>
                <a:off x="104911" y="3092573"/>
                <a:ext cx="6622326" cy="1661993"/>
              </a:xfrm>
              <a:prstGeom prst="rect">
                <a:avLst/>
              </a:prstGeom>
              <a:blipFill>
                <a:blip r:embed="rId2"/>
                <a:stretch>
                  <a:fillRect l="-736" t="-1832" b="-3663"/>
                </a:stretch>
              </a:blipFill>
            </p:spPr>
            <p:txBody>
              <a:bodyPr/>
              <a:lstStyle/>
              <a:p>
                <a:r>
                  <a:rPr lang="cs-CZ">
                    <a:noFill/>
                  </a:rPr>
                  <a:t> </a:t>
                </a:r>
              </a:p>
            </p:txBody>
          </p:sp>
        </mc:Fallback>
      </mc:AlternateContent>
      <p:sp>
        <p:nvSpPr>
          <p:cNvPr id="10" name="Šipka doprava 9"/>
          <p:cNvSpPr/>
          <p:nvPr/>
        </p:nvSpPr>
        <p:spPr bwMode="auto">
          <a:xfrm rot="10800000">
            <a:off x="4351304" y="5382817"/>
            <a:ext cx="992741" cy="101226"/>
          </a:xfrm>
          <a:prstGeom prst="rightArrow">
            <a:avLst/>
          </a:prstGeom>
          <a:solidFill>
            <a:schemeClr val="tx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rgbClr val="0000CC"/>
              </a:solidFill>
              <a:effectLst/>
              <a:latin typeface="Arial" charset="0"/>
            </a:endParaRPr>
          </a:p>
        </p:txBody>
      </p:sp>
      <p:sp>
        <p:nvSpPr>
          <p:cNvPr id="11" name="Šipka doprava 10"/>
          <p:cNvSpPr/>
          <p:nvPr/>
        </p:nvSpPr>
        <p:spPr bwMode="auto">
          <a:xfrm rot="10800000">
            <a:off x="4360529" y="5860009"/>
            <a:ext cx="1043081" cy="139680"/>
          </a:xfrm>
          <a:prstGeom prst="rightArrow">
            <a:avLst/>
          </a:prstGeom>
          <a:solidFill>
            <a:srgbClr val="C00000"/>
          </a:solidFill>
          <a:ln>
            <a:solidFill>
              <a:schemeClr val="tx1"/>
            </a:solidFill>
            <a:prstDash val="dash"/>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rgbClr val="0000CC"/>
              </a:solidFill>
              <a:effectLst/>
              <a:latin typeface="Arial" charset="0"/>
            </a:endParaRPr>
          </a:p>
        </p:txBody>
      </p:sp>
      <p:sp>
        <p:nvSpPr>
          <p:cNvPr id="13" name="Zástupný symbol pro zápatí 12"/>
          <p:cNvSpPr>
            <a:spLocks noGrp="1"/>
          </p:cNvSpPr>
          <p:nvPr>
            <p:ph type="ftr" sz="quarter" idx="11"/>
          </p:nvPr>
        </p:nvSpPr>
        <p:spPr/>
        <p:txBody>
          <a:bodyPr/>
          <a:lstStyle/>
          <a:p>
            <a:pPr>
              <a:defRPr/>
            </a:pPr>
            <a:r>
              <a:rPr lang="en-US">
                <a:solidFill>
                  <a:schemeClr val="accent1">
                    <a:lumMod val="50000"/>
                  </a:schemeClr>
                </a:solidFill>
              </a:rPr>
              <a:t>Marek Taševský                        FZU seminar: Exclusivity as a road to New Physics</a:t>
            </a:r>
            <a:endParaRPr lang="fr-FR" i="1" dirty="0">
              <a:solidFill>
                <a:schemeClr val="accent1">
                  <a:lumMod val="50000"/>
                </a:schemeClr>
              </a:solidFill>
            </a:endParaRPr>
          </a:p>
        </p:txBody>
      </p:sp>
      <p:sp>
        <p:nvSpPr>
          <p:cNvPr id="17" name="Zástupný symbol pro číslo snímku 16"/>
          <p:cNvSpPr>
            <a:spLocks noGrp="1"/>
          </p:cNvSpPr>
          <p:nvPr>
            <p:ph type="sldNum" sz="quarter" idx="12"/>
          </p:nvPr>
        </p:nvSpPr>
        <p:spPr/>
        <p:txBody>
          <a:bodyPr/>
          <a:lstStyle/>
          <a:p>
            <a:pPr>
              <a:defRPr/>
            </a:pPr>
            <a:fld id="{7F85D29B-CEBA-48ED-BF7C-3DA92537335C}" type="slidenum">
              <a:rPr lang="fr-CH" altLang="en-US" smtClean="0"/>
              <a:pPr>
                <a:defRPr/>
              </a:pPr>
              <a:t>68</a:t>
            </a:fld>
            <a:r>
              <a:rPr lang="fr-CH" altLang="en-US"/>
              <a:t> </a:t>
            </a:r>
            <a:endParaRPr lang="fr-FR" altLang="en-US"/>
          </a:p>
        </p:txBody>
      </p:sp>
      <p:pic>
        <p:nvPicPr>
          <p:cNvPr id="18" name="Obrázek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86" y="6374571"/>
            <a:ext cx="2060571" cy="483429"/>
          </a:xfrm>
          <a:prstGeom prst="rect">
            <a:avLst/>
          </a:prstGeom>
        </p:spPr>
      </p:pic>
      <p:pic>
        <p:nvPicPr>
          <p:cNvPr id="5" name="Obrázek 4"/>
          <p:cNvPicPr>
            <a:picLocks noChangeAspect="1"/>
          </p:cNvPicPr>
          <p:nvPr/>
        </p:nvPicPr>
        <p:blipFill>
          <a:blip r:embed="rId4"/>
          <a:stretch>
            <a:fillRect/>
          </a:stretch>
        </p:blipFill>
        <p:spPr>
          <a:xfrm>
            <a:off x="5935372" y="3416423"/>
            <a:ext cx="3343681" cy="3103440"/>
          </a:xfrm>
          <a:prstGeom prst="rect">
            <a:avLst/>
          </a:prstGeom>
        </p:spPr>
      </p:pic>
      <mc:AlternateContent xmlns:mc="http://schemas.openxmlformats.org/markup-compatibility/2006" xmlns:a14="http://schemas.microsoft.com/office/drawing/2010/main">
        <mc:Choice Requires="a14">
          <p:graphicFrame>
            <p:nvGraphicFramePr>
              <p:cNvPr id="8" name="Tabulka 7"/>
              <p:cNvGraphicFramePr>
                <a:graphicFrameLocks noGrp="1"/>
              </p:cNvGraphicFramePr>
              <p:nvPr>
                <p:extLst>
                  <p:ext uri="{D42A27DB-BD31-4B8C-83A1-F6EECF244321}">
                    <p14:modId xmlns:p14="http://schemas.microsoft.com/office/powerpoint/2010/main" val="2285469737"/>
                  </p:ext>
                </p:extLst>
              </p:nvPr>
            </p:nvGraphicFramePr>
            <p:xfrm>
              <a:off x="186382" y="4841884"/>
              <a:ext cx="4038604" cy="1317090"/>
            </p:xfrm>
            <a:graphic>
              <a:graphicData uri="http://schemas.openxmlformats.org/drawingml/2006/table">
                <a:tbl>
                  <a:tblPr firstRow="1" bandRow="1">
                    <a:tableStyleId>{5C22544A-7EE6-4342-B048-85BDC9FD1C3A}</a:tableStyleId>
                  </a:tblPr>
                  <a:tblGrid>
                    <a:gridCol w="1524004">
                      <a:extLst>
                        <a:ext uri="{9D8B030D-6E8A-4147-A177-3AD203B41FA5}">
                          <a16:colId xmlns:a16="http://schemas.microsoft.com/office/drawing/2014/main" val="2908553376"/>
                        </a:ext>
                      </a:extLst>
                    </a:gridCol>
                    <a:gridCol w="914400">
                      <a:extLst>
                        <a:ext uri="{9D8B030D-6E8A-4147-A177-3AD203B41FA5}">
                          <a16:colId xmlns:a16="http://schemas.microsoft.com/office/drawing/2014/main" val="2552090580"/>
                        </a:ext>
                      </a:extLst>
                    </a:gridCol>
                    <a:gridCol w="762000">
                      <a:extLst>
                        <a:ext uri="{9D8B030D-6E8A-4147-A177-3AD203B41FA5}">
                          <a16:colId xmlns:a16="http://schemas.microsoft.com/office/drawing/2014/main" val="2804293116"/>
                        </a:ext>
                      </a:extLst>
                    </a:gridCol>
                    <a:gridCol w="838200">
                      <a:extLst>
                        <a:ext uri="{9D8B030D-6E8A-4147-A177-3AD203B41FA5}">
                          <a16:colId xmlns:a16="http://schemas.microsoft.com/office/drawing/2014/main" val="3737085996"/>
                        </a:ext>
                      </a:extLst>
                    </a:gridCol>
                  </a:tblGrid>
                  <a:tr h="322442">
                    <a:tc>
                      <a:txBody>
                        <a:bodyPr/>
                        <a:lstStyle/>
                        <a:p>
                          <a:r>
                            <a:rPr lang="en-US" dirty="0">
                              <a:latin typeface="Cambria Math" panose="02040503050406030204" pitchFamily="18" charset="0"/>
                              <a:ea typeface="Cambria Math" panose="02040503050406030204" pitchFamily="18" charset="0"/>
                            </a:rPr>
                            <a:t>&lt; </a:t>
                          </a:r>
                          <a:r>
                            <a:rPr lang="el-GR" dirty="0">
                              <a:latin typeface="Cambria Math" panose="02040503050406030204" pitchFamily="18" charset="0"/>
                              <a:ea typeface="Cambria Math" panose="02040503050406030204" pitchFamily="18" charset="0"/>
                            </a:rPr>
                            <a:t>μ</a:t>
                          </a:r>
                          <a:r>
                            <a:rPr lang="en-US" dirty="0">
                              <a:latin typeface="Cambria Math" panose="02040503050406030204" pitchFamily="18" charset="0"/>
                              <a:ea typeface="Cambria Math" panose="02040503050406030204" pitchFamily="18" charset="0"/>
                            </a:rPr>
                            <a:t> &gt;</a:t>
                          </a:r>
                        </a:p>
                      </a:txBody>
                      <a:tcPr/>
                    </a:tc>
                    <a:tc>
                      <a:txBody>
                        <a:bodyPr/>
                        <a:lstStyle/>
                        <a:p>
                          <a:r>
                            <a:rPr lang="en-US" dirty="0">
                              <a:latin typeface="Cambria Math" panose="02040503050406030204" pitchFamily="18" charset="0"/>
                              <a:ea typeface="Cambria Math" panose="02040503050406030204" pitchFamily="18" charset="0"/>
                            </a:rPr>
                            <a:t>5</a:t>
                          </a:r>
                        </a:p>
                      </a:txBody>
                      <a:tcPr/>
                    </a:tc>
                    <a:tc>
                      <a:txBody>
                        <a:bodyPr/>
                        <a:lstStyle/>
                        <a:p>
                          <a:r>
                            <a:rPr lang="en-US" dirty="0">
                              <a:latin typeface="Cambria Math" panose="02040503050406030204" pitchFamily="18" charset="0"/>
                              <a:ea typeface="Cambria Math" panose="02040503050406030204" pitchFamily="18" charset="0"/>
                            </a:rPr>
                            <a:t>10</a:t>
                          </a:r>
                        </a:p>
                      </a:txBody>
                      <a:tcPr/>
                    </a:tc>
                    <a:tc>
                      <a:txBody>
                        <a:bodyPr/>
                        <a:lstStyle/>
                        <a:p>
                          <a:r>
                            <a:rPr lang="en-US" dirty="0">
                              <a:latin typeface="Cambria Math" panose="02040503050406030204" pitchFamily="18" charset="0"/>
                              <a:ea typeface="Cambria Math" panose="02040503050406030204" pitchFamily="18" charset="0"/>
                            </a:rPr>
                            <a:t>50</a:t>
                          </a:r>
                        </a:p>
                      </a:txBody>
                      <a:tcPr/>
                    </a:tc>
                    <a:extLst>
                      <a:ext uri="{0D108BD9-81ED-4DB2-BD59-A6C34878D82A}">
                        <a16:rowId xmlns:a16="http://schemas.microsoft.com/office/drawing/2014/main" val="4112488980"/>
                      </a:ext>
                    </a:extLst>
                  </a:tr>
                  <a:tr h="475665">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𝑃</m:t>
                                    </m:r>
                                  </m:e>
                                  <m:sub>
                                    <m:r>
                                      <a:rPr lang="en-US" b="0" i="1" smtClean="0">
                                        <a:latin typeface="Cambria Math" panose="02040503050406030204" pitchFamily="18" charset="0"/>
                                        <a:ea typeface="Cambria Math" panose="02040503050406030204" pitchFamily="18" charset="0"/>
                                      </a:rPr>
                                      <m:t>𝐹𝑎𝑘𝑒</m:t>
                                    </m:r>
                                  </m:sub>
                                </m:sSub>
                              </m:oMath>
                            </m:oMathPara>
                          </a14:m>
                          <a:endParaRPr lang="en-US" dirty="0">
                            <a:latin typeface="Cambria Math" panose="02040503050406030204" pitchFamily="18" charset="0"/>
                            <a:ea typeface="Cambria Math" panose="02040503050406030204" pitchFamily="18" charset="0"/>
                          </a:endParaRPr>
                        </a:p>
                      </a:txBody>
                      <a:tcPr/>
                    </a:tc>
                    <a:tc>
                      <a:txBody>
                        <a:bodyPr/>
                        <a:lstStyle/>
                        <a:p>
                          <a:r>
                            <a:rPr lang="en-US" dirty="0">
                              <a:latin typeface="Cambria Math" panose="02040503050406030204" pitchFamily="18" charset="0"/>
                              <a:ea typeface="Cambria Math" panose="02040503050406030204" pitchFamily="18" charset="0"/>
                            </a:rPr>
                            <a:t>0.0031</a:t>
                          </a:r>
                        </a:p>
                      </a:txBody>
                      <a:tcPr/>
                    </a:tc>
                    <a:tc>
                      <a:txBody>
                        <a:bodyPr/>
                        <a:lstStyle/>
                        <a:p>
                          <a:r>
                            <a:rPr lang="en-US" dirty="0">
                              <a:latin typeface="Cambria Math" panose="02040503050406030204" pitchFamily="18" charset="0"/>
                              <a:ea typeface="Cambria Math" panose="02040503050406030204" pitchFamily="18" charset="0"/>
                            </a:rPr>
                            <a:t>0.014</a:t>
                          </a:r>
                        </a:p>
                      </a:txBody>
                      <a:tcPr/>
                    </a:tc>
                    <a:tc>
                      <a:txBody>
                        <a:bodyPr/>
                        <a:lstStyle/>
                        <a:p>
                          <a:r>
                            <a:rPr lang="en-US" dirty="0">
                              <a:latin typeface="Cambria Math" panose="02040503050406030204" pitchFamily="18" charset="0"/>
                              <a:ea typeface="Cambria Math" panose="02040503050406030204" pitchFamily="18" charset="0"/>
                            </a:rPr>
                            <a:t>0.246</a:t>
                          </a:r>
                        </a:p>
                      </a:txBody>
                      <a:tcPr/>
                    </a:tc>
                    <a:extLst>
                      <a:ext uri="{0D108BD9-81ED-4DB2-BD59-A6C34878D82A}">
                        <a16:rowId xmlns:a16="http://schemas.microsoft.com/office/drawing/2014/main" val="3181205025"/>
                      </a:ext>
                    </a:extLst>
                  </a:tr>
                  <a:tr h="475665">
                    <a:tc>
                      <a:txBody>
                        <a:bodyPr/>
                        <a:lstStyle/>
                        <a:p>
                          <a:r>
                            <a:rPr lang="en-US" dirty="0" err="1">
                              <a:latin typeface="Cambria Math" panose="02040503050406030204" pitchFamily="18" charset="0"/>
                              <a:ea typeface="Cambria Math" panose="02040503050406030204" pitchFamily="18" charset="0"/>
                            </a:rPr>
                            <a:t>ToF</a:t>
                          </a:r>
                          <a:r>
                            <a:rPr lang="en-US" dirty="0">
                              <a:latin typeface="Cambria Math" panose="02040503050406030204" pitchFamily="18" charset="0"/>
                              <a:ea typeface="Cambria Math" panose="02040503050406030204" pitchFamily="18" charset="0"/>
                            </a:rPr>
                            <a:t> </a:t>
                          </a:r>
                          <a:r>
                            <a:rPr lang="en-US" dirty="0" err="1">
                              <a:latin typeface="Cambria Math" panose="02040503050406030204" pitchFamily="18" charset="0"/>
                              <a:ea typeface="Cambria Math" panose="02040503050406030204" pitchFamily="18" charset="0"/>
                            </a:rPr>
                            <a:t>suppr</a:t>
                          </a:r>
                          <a:r>
                            <a:rPr lang="en-US" dirty="0">
                              <a:latin typeface="Cambria Math" panose="02040503050406030204" pitchFamily="18" charset="0"/>
                              <a:ea typeface="Cambria Math" panose="02040503050406030204" pitchFamily="18" charset="0"/>
                            </a:rPr>
                            <a:t>.</a:t>
                          </a:r>
                        </a:p>
                      </a:txBody>
                      <a:tcPr/>
                    </a:tc>
                    <a:tc>
                      <a:txBody>
                        <a:bodyPr/>
                        <a:lstStyle/>
                        <a:p>
                          <a:r>
                            <a:rPr lang="en-US" dirty="0">
                              <a:latin typeface="Cambria Math" panose="02040503050406030204" pitchFamily="18" charset="0"/>
                              <a:ea typeface="Cambria Math" panose="02040503050406030204" pitchFamily="18" charset="0"/>
                            </a:rPr>
                            <a:t>18.3</a:t>
                          </a:r>
                        </a:p>
                      </a:txBody>
                      <a:tcPr/>
                    </a:tc>
                    <a:tc>
                      <a:txBody>
                        <a:bodyPr/>
                        <a:lstStyle/>
                        <a:p>
                          <a:r>
                            <a:rPr lang="en-US" dirty="0">
                              <a:latin typeface="Cambria Math" panose="02040503050406030204" pitchFamily="18" charset="0"/>
                              <a:ea typeface="Cambria Math" panose="02040503050406030204" pitchFamily="18" charset="0"/>
                            </a:rPr>
                            <a:t>17.3</a:t>
                          </a:r>
                        </a:p>
                      </a:txBody>
                      <a:tcPr/>
                    </a:tc>
                    <a:tc>
                      <a:txBody>
                        <a:bodyPr/>
                        <a:lstStyle/>
                        <a:p>
                          <a:r>
                            <a:rPr lang="en-US" dirty="0">
                              <a:latin typeface="Cambria Math" panose="02040503050406030204" pitchFamily="18" charset="0"/>
                              <a:ea typeface="Cambria Math" panose="02040503050406030204" pitchFamily="18" charset="0"/>
                            </a:rPr>
                            <a:t>10.8</a:t>
                          </a:r>
                        </a:p>
                      </a:txBody>
                      <a:tcPr/>
                    </a:tc>
                    <a:extLst>
                      <a:ext uri="{0D108BD9-81ED-4DB2-BD59-A6C34878D82A}">
                        <a16:rowId xmlns:a16="http://schemas.microsoft.com/office/drawing/2014/main" val="3480539999"/>
                      </a:ext>
                    </a:extLst>
                  </a:tr>
                </a:tbl>
              </a:graphicData>
            </a:graphic>
          </p:graphicFrame>
        </mc:Choice>
        <mc:Fallback xmlns="">
          <p:graphicFrame>
            <p:nvGraphicFramePr>
              <p:cNvPr id="8" name="Tabulka 7"/>
              <p:cNvGraphicFramePr>
                <a:graphicFrameLocks noGrp="1"/>
              </p:cNvGraphicFramePr>
              <p:nvPr>
                <p:extLst>
                  <p:ext uri="{D42A27DB-BD31-4B8C-83A1-F6EECF244321}">
                    <p14:modId xmlns:p14="http://schemas.microsoft.com/office/powerpoint/2010/main" val="2285469737"/>
                  </p:ext>
                </p:extLst>
              </p:nvPr>
            </p:nvGraphicFramePr>
            <p:xfrm>
              <a:off x="186382" y="4841884"/>
              <a:ext cx="4038604" cy="1317090"/>
            </p:xfrm>
            <a:graphic>
              <a:graphicData uri="http://schemas.openxmlformats.org/drawingml/2006/table">
                <a:tbl>
                  <a:tblPr firstRow="1" bandRow="1">
                    <a:tableStyleId>{5C22544A-7EE6-4342-B048-85BDC9FD1C3A}</a:tableStyleId>
                  </a:tblPr>
                  <a:tblGrid>
                    <a:gridCol w="1524004">
                      <a:extLst>
                        <a:ext uri="{9D8B030D-6E8A-4147-A177-3AD203B41FA5}">
                          <a16:colId xmlns:a16="http://schemas.microsoft.com/office/drawing/2014/main" val="2908553376"/>
                        </a:ext>
                      </a:extLst>
                    </a:gridCol>
                    <a:gridCol w="914400">
                      <a:extLst>
                        <a:ext uri="{9D8B030D-6E8A-4147-A177-3AD203B41FA5}">
                          <a16:colId xmlns:a16="http://schemas.microsoft.com/office/drawing/2014/main" val="2552090580"/>
                        </a:ext>
                      </a:extLst>
                    </a:gridCol>
                    <a:gridCol w="762000">
                      <a:extLst>
                        <a:ext uri="{9D8B030D-6E8A-4147-A177-3AD203B41FA5}">
                          <a16:colId xmlns:a16="http://schemas.microsoft.com/office/drawing/2014/main" val="2804293116"/>
                        </a:ext>
                      </a:extLst>
                    </a:gridCol>
                    <a:gridCol w="838200">
                      <a:extLst>
                        <a:ext uri="{9D8B030D-6E8A-4147-A177-3AD203B41FA5}">
                          <a16:colId xmlns:a16="http://schemas.microsoft.com/office/drawing/2014/main" val="3737085996"/>
                        </a:ext>
                      </a:extLst>
                    </a:gridCol>
                  </a:tblGrid>
                  <a:tr h="365760">
                    <a:tc>
                      <a:txBody>
                        <a:bodyPr/>
                        <a:lstStyle/>
                        <a:p>
                          <a:r>
                            <a:rPr lang="en-US" dirty="0">
                              <a:latin typeface="Cambria Math" panose="02040503050406030204" pitchFamily="18" charset="0"/>
                              <a:ea typeface="Cambria Math" panose="02040503050406030204" pitchFamily="18" charset="0"/>
                            </a:rPr>
                            <a:t>&lt; </a:t>
                          </a:r>
                          <a:r>
                            <a:rPr lang="el-GR" dirty="0">
                              <a:latin typeface="Cambria Math" panose="02040503050406030204" pitchFamily="18" charset="0"/>
                              <a:ea typeface="Cambria Math" panose="02040503050406030204" pitchFamily="18" charset="0"/>
                            </a:rPr>
                            <a:t>μ</a:t>
                          </a:r>
                          <a:r>
                            <a:rPr lang="en-US" dirty="0">
                              <a:latin typeface="Cambria Math" panose="02040503050406030204" pitchFamily="18" charset="0"/>
                              <a:ea typeface="Cambria Math" panose="02040503050406030204" pitchFamily="18" charset="0"/>
                            </a:rPr>
                            <a:t> &gt;</a:t>
                          </a:r>
                        </a:p>
                      </a:txBody>
                      <a:tcPr/>
                    </a:tc>
                    <a:tc>
                      <a:txBody>
                        <a:bodyPr/>
                        <a:lstStyle/>
                        <a:p>
                          <a:r>
                            <a:rPr lang="en-US" dirty="0">
                              <a:latin typeface="Cambria Math" panose="02040503050406030204" pitchFamily="18" charset="0"/>
                              <a:ea typeface="Cambria Math" panose="02040503050406030204" pitchFamily="18" charset="0"/>
                            </a:rPr>
                            <a:t>5</a:t>
                          </a:r>
                        </a:p>
                      </a:txBody>
                      <a:tcPr/>
                    </a:tc>
                    <a:tc>
                      <a:txBody>
                        <a:bodyPr/>
                        <a:lstStyle/>
                        <a:p>
                          <a:r>
                            <a:rPr lang="en-US" dirty="0">
                              <a:latin typeface="Cambria Math" panose="02040503050406030204" pitchFamily="18" charset="0"/>
                              <a:ea typeface="Cambria Math" panose="02040503050406030204" pitchFamily="18" charset="0"/>
                            </a:rPr>
                            <a:t>10</a:t>
                          </a:r>
                        </a:p>
                      </a:txBody>
                      <a:tcPr/>
                    </a:tc>
                    <a:tc>
                      <a:txBody>
                        <a:bodyPr/>
                        <a:lstStyle/>
                        <a:p>
                          <a:r>
                            <a:rPr lang="en-US" dirty="0">
                              <a:latin typeface="Cambria Math" panose="02040503050406030204" pitchFamily="18" charset="0"/>
                              <a:ea typeface="Cambria Math" panose="02040503050406030204" pitchFamily="18" charset="0"/>
                            </a:rPr>
                            <a:t>50</a:t>
                          </a:r>
                        </a:p>
                      </a:txBody>
                      <a:tcPr/>
                    </a:tc>
                    <a:extLst>
                      <a:ext uri="{0D108BD9-81ED-4DB2-BD59-A6C34878D82A}">
                        <a16:rowId xmlns:a16="http://schemas.microsoft.com/office/drawing/2014/main" val="4112488980"/>
                      </a:ext>
                    </a:extLst>
                  </a:tr>
                  <a:tr h="475665">
                    <a:tc>
                      <a:txBody>
                        <a:bodyPr/>
                        <a:lstStyle/>
                        <a:p>
                          <a:endParaRPr lang="cs-CZ"/>
                        </a:p>
                      </a:txBody>
                      <a:tcPr>
                        <a:blipFill>
                          <a:blip r:embed="rId5"/>
                          <a:stretch>
                            <a:fillRect l="-398" t="-83544" r="-166135" b="-101266"/>
                          </a:stretch>
                        </a:blipFill>
                      </a:tcPr>
                    </a:tc>
                    <a:tc>
                      <a:txBody>
                        <a:bodyPr/>
                        <a:lstStyle/>
                        <a:p>
                          <a:r>
                            <a:rPr lang="en-US" dirty="0">
                              <a:latin typeface="Cambria Math" panose="02040503050406030204" pitchFamily="18" charset="0"/>
                              <a:ea typeface="Cambria Math" panose="02040503050406030204" pitchFamily="18" charset="0"/>
                            </a:rPr>
                            <a:t>0.0031</a:t>
                          </a:r>
                        </a:p>
                      </a:txBody>
                      <a:tcPr/>
                    </a:tc>
                    <a:tc>
                      <a:txBody>
                        <a:bodyPr/>
                        <a:lstStyle/>
                        <a:p>
                          <a:r>
                            <a:rPr lang="en-US" dirty="0">
                              <a:latin typeface="Cambria Math" panose="02040503050406030204" pitchFamily="18" charset="0"/>
                              <a:ea typeface="Cambria Math" panose="02040503050406030204" pitchFamily="18" charset="0"/>
                            </a:rPr>
                            <a:t>0.014</a:t>
                          </a:r>
                        </a:p>
                      </a:txBody>
                      <a:tcPr/>
                    </a:tc>
                    <a:tc>
                      <a:txBody>
                        <a:bodyPr/>
                        <a:lstStyle/>
                        <a:p>
                          <a:r>
                            <a:rPr lang="en-US" dirty="0">
                              <a:latin typeface="Cambria Math" panose="02040503050406030204" pitchFamily="18" charset="0"/>
                              <a:ea typeface="Cambria Math" panose="02040503050406030204" pitchFamily="18" charset="0"/>
                            </a:rPr>
                            <a:t>0.246</a:t>
                          </a:r>
                        </a:p>
                      </a:txBody>
                      <a:tcPr/>
                    </a:tc>
                    <a:extLst>
                      <a:ext uri="{0D108BD9-81ED-4DB2-BD59-A6C34878D82A}">
                        <a16:rowId xmlns:a16="http://schemas.microsoft.com/office/drawing/2014/main" val="3181205025"/>
                      </a:ext>
                    </a:extLst>
                  </a:tr>
                  <a:tr h="475665">
                    <a:tc>
                      <a:txBody>
                        <a:bodyPr/>
                        <a:lstStyle/>
                        <a:p>
                          <a:r>
                            <a:rPr lang="en-US" dirty="0" err="1">
                              <a:latin typeface="Cambria Math" panose="02040503050406030204" pitchFamily="18" charset="0"/>
                              <a:ea typeface="Cambria Math" panose="02040503050406030204" pitchFamily="18" charset="0"/>
                            </a:rPr>
                            <a:t>ToF</a:t>
                          </a:r>
                          <a:r>
                            <a:rPr lang="en-US" dirty="0">
                              <a:latin typeface="Cambria Math" panose="02040503050406030204" pitchFamily="18" charset="0"/>
                              <a:ea typeface="Cambria Math" panose="02040503050406030204" pitchFamily="18" charset="0"/>
                            </a:rPr>
                            <a:t> </a:t>
                          </a:r>
                          <a:r>
                            <a:rPr lang="en-US" dirty="0" err="1">
                              <a:latin typeface="Cambria Math" panose="02040503050406030204" pitchFamily="18" charset="0"/>
                              <a:ea typeface="Cambria Math" panose="02040503050406030204" pitchFamily="18" charset="0"/>
                            </a:rPr>
                            <a:t>suppr</a:t>
                          </a:r>
                          <a:r>
                            <a:rPr lang="en-US" dirty="0">
                              <a:latin typeface="Cambria Math" panose="02040503050406030204" pitchFamily="18" charset="0"/>
                              <a:ea typeface="Cambria Math" panose="02040503050406030204" pitchFamily="18" charset="0"/>
                            </a:rPr>
                            <a:t>.</a:t>
                          </a:r>
                        </a:p>
                      </a:txBody>
                      <a:tcPr/>
                    </a:tc>
                    <a:tc>
                      <a:txBody>
                        <a:bodyPr/>
                        <a:lstStyle/>
                        <a:p>
                          <a:r>
                            <a:rPr lang="en-US" dirty="0">
                              <a:latin typeface="Cambria Math" panose="02040503050406030204" pitchFamily="18" charset="0"/>
                              <a:ea typeface="Cambria Math" panose="02040503050406030204" pitchFamily="18" charset="0"/>
                            </a:rPr>
                            <a:t>18.3</a:t>
                          </a:r>
                        </a:p>
                      </a:txBody>
                      <a:tcPr/>
                    </a:tc>
                    <a:tc>
                      <a:txBody>
                        <a:bodyPr/>
                        <a:lstStyle/>
                        <a:p>
                          <a:r>
                            <a:rPr lang="en-US" dirty="0">
                              <a:latin typeface="Cambria Math" panose="02040503050406030204" pitchFamily="18" charset="0"/>
                              <a:ea typeface="Cambria Math" panose="02040503050406030204" pitchFamily="18" charset="0"/>
                            </a:rPr>
                            <a:t>17.3</a:t>
                          </a:r>
                        </a:p>
                      </a:txBody>
                      <a:tcPr/>
                    </a:tc>
                    <a:tc>
                      <a:txBody>
                        <a:bodyPr/>
                        <a:lstStyle/>
                        <a:p>
                          <a:r>
                            <a:rPr lang="en-US" dirty="0">
                              <a:latin typeface="Cambria Math" panose="02040503050406030204" pitchFamily="18" charset="0"/>
                              <a:ea typeface="Cambria Math" panose="02040503050406030204" pitchFamily="18" charset="0"/>
                            </a:rPr>
                            <a:t>10.8</a:t>
                          </a:r>
                        </a:p>
                      </a:txBody>
                      <a:tcPr/>
                    </a:tc>
                    <a:extLst>
                      <a:ext uri="{0D108BD9-81ED-4DB2-BD59-A6C34878D82A}">
                        <a16:rowId xmlns:a16="http://schemas.microsoft.com/office/drawing/2014/main" val="3480539999"/>
                      </a:ext>
                    </a:extLst>
                  </a:tr>
                </a:tbl>
              </a:graphicData>
            </a:graphic>
          </p:graphicFrame>
        </mc:Fallback>
      </mc:AlternateContent>
      <p:pic>
        <p:nvPicPr>
          <p:cNvPr id="9" name="Obrázek 8">
            <a:extLst>
              <a:ext uri="{FF2B5EF4-FFF2-40B4-BE49-F238E27FC236}">
                <a16:creationId xmlns:a16="http://schemas.microsoft.com/office/drawing/2014/main" id="{15299130-CA6C-3E6E-AD87-9F3F691F432D}"/>
              </a:ext>
            </a:extLst>
          </p:cNvPr>
          <p:cNvPicPr>
            <a:picLocks noChangeAspect="1"/>
          </p:cNvPicPr>
          <p:nvPr/>
        </p:nvPicPr>
        <p:blipFill>
          <a:blip r:embed="rId6"/>
          <a:stretch>
            <a:fillRect/>
          </a:stretch>
        </p:blipFill>
        <p:spPr>
          <a:xfrm>
            <a:off x="1451126" y="1140573"/>
            <a:ext cx="3231848" cy="1969105"/>
          </a:xfrm>
          <a:prstGeom prst="rect">
            <a:avLst/>
          </a:prstGeom>
        </p:spPr>
      </p:pic>
      <p:pic>
        <p:nvPicPr>
          <p:cNvPr id="15" name="Obrázek 14">
            <a:extLst>
              <a:ext uri="{FF2B5EF4-FFF2-40B4-BE49-F238E27FC236}">
                <a16:creationId xmlns:a16="http://schemas.microsoft.com/office/drawing/2014/main" id="{E7F299C0-D1F1-E2A3-A5A0-1DDF02B81134}"/>
              </a:ext>
            </a:extLst>
          </p:cNvPr>
          <p:cNvPicPr>
            <a:picLocks noChangeAspect="1"/>
          </p:cNvPicPr>
          <p:nvPr/>
        </p:nvPicPr>
        <p:blipFill>
          <a:blip r:embed="rId7"/>
          <a:stretch>
            <a:fillRect/>
          </a:stretch>
        </p:blipFill>
        <p:spPr>
          <a:xfrm>
            <a:off x="5492487" y="1547058"/>
            <a:ext cx="2496457" cy="774095"/>
          </a:xfrm>
          <a:prstGeom prst="rect">
            <a:avLst/>
          </a:prstGeom>
        </p:spPr>
      </p:pic>
      <p:sp>
        <p:nvSpPr>
          <p:cNvPr id="16" name="TextovéPole 15">
            <a:extLst>
              <a:ext uri="{FF2B5EF4-FFF2-40B4-BE49-F238E27FC236}">
                <a16:creationId xmlns:a16="http://schemas.microsoft.com/office/drawing/2014/main" id="{2893FB8E-2A80-95C9-10DF-806A91DC577E}"/>
              </a:ext>
            </a:extLst>
          </p:cNvPr>
          <p:cNvSpPr txBox="1"/>
          <p:nvPr/>
        </p:nvSpPr>
        <p:spPr>
          <a:xfrm>
            <a:off x="5350101" y="1054844"/>
            <a:ext cx="3578928" cy="369332"/>
          </a:xfrm>
          <a:prstGeom prst="rect">
            <a:avLst/>
          </a:prstGeom>
          <a:noFill/>
        </p:spPr>
        <p:txBody>
          <a:bodyPr wrap="none" rtlCol="0">
            <a:spAutoFit/>
          </a:bodyPr>
          <a:lstStyle/>
          <a:p>
            <a:r>
              <a:rPr lang="en-US" sz="1800" dirty="0">
                <a:solidFill>
                  <a:schemeClr val="tx1"/>
                </a:solidFill>
              </a:rPr>
              <a:t>Difference of times of flight (</a:t>
            </a:r>
            <a:r>
              <a:rPr lang="en-US" sz="1800" dirty="0" err="1">
                <a:solidFill>
                  <a:schemeClr val="tx1"/>
                </a:solidFill>
              </a:rPr>
              <a:t>ToF</a:t>
            </a:r>
            <a:r>
              <a:rPr lang="en-US" sz="1800" dirty="0">
                <a:solidFill>
                  <a:schemeClr val="tx1"/>
                </a:solidFill>
              </a:rPr>
              <a:t>):</a:t>
            </a:r>
            <a:endParaRPr lang="cs-CZ" sz="1800" dirty="0">
              <a:solidFill>
                <a:schemeClr val="tx1"/>
              </a:solidFill>
            </a:endParaRPr>
          </a:p>
        </p:txBody>
      </p:sp>
      <p:sp>
        <p:nvSpPr>
          <p:cNvPr id="19" name="TextovéPole 18">
            <a:extLst>
              <a:ext uri="{FF2B5EF4-FFF2-40B4-BE49-F238E27FC236}">
                <a16:creationId xmlns:a16="http://schemas.microsoft.com/office/drawing/2014/main" id="{2E938310-EE30-B230-2EFD-806F1874E13D}"/>
              </a:ext>
            </a:extLst>
          </p:cNvPr>
          <p:cNvSpPr txBox="1"/>
          <p:nvPr/>
        </p:nvSpPr>
        <p:spPr>
          <a:xfrm>
            <a:off x="5344045" y="2502772"/>
            <a:ext cx="3557384" cy="369332"/>
          </a:xfrm>
          <a:prstGeom prst="rect">
            <a:avLst/>
          </a:prstGeom>
          <a:noFill/>
        </p:spPr>
        <p:txBody>
          <a:bodyPr wrap="none" rtlCol="0">
            <a:spAutoFit/>
          </a:bodyPr>
          <a:lstStyle/>
          <a:p>
            <a:r>
              <a:rPr lang="en-US" sz="1800" dirty="0">
                <a:solidFill>
                  <a:schemeClr val="tx1"/>
                </a:solidFill>
              </a:rPr>
              <a:t>Leads to </a:t>
            </a:r>
            <a:r>
              <a:rPr lang="en-US" sz="1800" dirty="0" err="1">
                <a:solidFill>
                  <a:schemeClr val="tx1"/>
                </a:solidFill>
              </a:rPr>
              <a:t>longit</a:t>
            </a:r>
            <a:r>
              <a:rPr lang="en-US" sz="1800" dirty="0">
                <a:solidFill>
                  <a:schemeClr val="tx1"/>
                </a:solidFill>
              </a:rPr>
              <a:t>. position of vertex</a:t>
            </a:r>
            <a:endParaRPr lang="cs-CZ" sz="1800" dirty="0">
              <a:solidFill>
                <a:schemeClr val="tx1"/>
              </a:solidFill>
            </a:endParaRPr>
          </a:p>
        </p:txBody>
      </p:sp>
      <p:sp>
        <p:nvSpPr>
          <p:cNvPr id="20" name="TextovéPole 19">
            <a:extLst>
              <a:ext uri="{FF2B5EF4-FFF2-40B4-BE49-F238E27FC236}">
                <a16:creationId xmlns:a16="http://schemas.microsoft.com/office/drawing/2014/main" id="{E232E3BB-B329-E87B-7ECC-9EDEBF72EF89}"/>
              </a:ext>
            </a:extLst>
          </p:cNvPr>
          <p:cNvSpPr txBox="1">
            <a:spLocks noChangeAspect="1"/>
          </p:cNvSpPr>
          <p:nvPr/>
        </p:nvSpPr>
        <p:spPr>
          <a:xfrm>
            <a:off x="4529" y="747429"/>
            <a:ext cx="3134191" cy="369332"/>
          </a:xfrm>
          <a:prstGeom prst="rect">
            <a:avLst/>
          </a:prstGeom>
          <a:solidFill>
            <a:srgbClr val="CCFFFF"/>
          </a:solidFill>
          <a:ln w="28575">
            <a:solidFill>
              <a:srgbClr val="002060"/>
            </a:solidFill>
          </a:ln>
        </p:spPr>
        <p:txBody>
          <a:bodyPr wrap="none" rtlCol="0">
            <a:spAutoFit/>
          </a:bodyPr>
          <a:lstStyle/>
          <a:p>
            <a:r>
              <a:rPr lang="en-US" sz="1800" b="1" dirty="0">
                <a:solidFill>
                  <a:srgbClr val="FF0000"/>
                </a:solidFill>
              </a:rPr>
              <a:t>JINST 16 (2021) 01, P01030</a:t>
            </a:r>
            <a:endParaRPr lang="en-US" sz="1800" dirty="0">
              <a:solidFill>
                <a:srgbClr val="FF0000"/>
              </a:solidFill>
            </a:endParaRPr>
          </a:p>
        </p:txBody>
      </p:sp>
    </p:spTree>
    <p:extLst>
      <p:ext uri="{BB962C8B-B14F-4D97-AF65-F5344CB8AC3E}">
        <p14:creationId xmlns:p14="http://schemas.microsoft.com/office/powerpoint/2010/main" val="21354076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79055" y="-16813"/>
            <a:ext cx="8382000" cy="514350"/>
          </a:xfrm>
        </p:spPr>
        <p:txBody>
          <a:bodyPr/>
          <a:lstStyle/>
          <a:p>
            <a:r>
              <a:rPr lang="en-US" dirty="0"/>
              <a:t>Exclusive </a:t>
            </a:r>
            <a:r>
              <a:rPr lang="el-GR" dirty="0">
                <a:latin typeface="Cambria Math" panose="02040503050406030204" pitchFamily="18" charset="0"/>
                <a:ea typeface="Cambria Math" panose="02040503050406030204" pitchFamily="18" charset="0"/>
              </a:rPr>
              <a:t>γγ</a:t>
            </a:r>
            <a:r>
              <a:rPr lang="en-US" dirty="0">
                <a:latin typeface="Cambria Math" panose="02040503050406030204" pitchFamily="18" charset="0"/>
                <a:ea typeface="Cambria Math" panose="02040503050406030204" pitchFamily="18" charset="0"/>
              </a:rPr>
              <a:t> </a:t>
            </a:r>
            <a:r>
              <a:rPr lang="el-GR" dirty="0">
                <a:latin typeface="Cambria Math" panose="02040503050406030204" pitchFamily="18" charset="0"/>
                <a:ea typeface="Cambria Math" panose="02040503050406030204" pitchFamily="18" charset="0"/>
                <a:cs typeface="Arial" panose="020B0604020202020204" pitchFamily="34" charset="0"/>
              </a:rPr>
              <a:t>→</a:t>
            </a:r>
            <a:r>
              <a:rPr lang="en-US" dirty="0">
                <a:latin typeface="Cambria Math" panose="02040503050406030204" pitchFamily="18" charset="0"/>
                <a:ea typeface="Cambria Math" panose="02040503050406030204" pitchFamily="18" charset="0"/>
                <a:cs typeface="Arial" panose="020B0604020202020204" pitchFamily="34" charset="0"/>
              </a:rPr>
              <a:t> WW </a:t>
            </a:r>
            <a:r>
              <a:rPr lang="en-US" dirty="0">
                <a:ea typeface="Cambria Math" panose="02040503050406030204" pitchFamily="18" charset="0"/>
                <a:cs typeface="Arial" panose="020B0604020202020204" pitchFamily="34" charset="0"/>
              </a:rPr>
              <a:t>(without FPDs)</a:t>
            </a:r>
            <a:endParaRPr lang="en-US" dirty="0"/>
          </a:p>
        </p:txBody>
      </p:sp>
      <p:pic>
        <p:nvPicPr>
          <p:cNvPr id="6" name="Obrázek 5"/>
          <p:cNvPicPr>
            <a:picLocks noChangeAspect="1"/>
          </p:cNvPicPr>
          <p:nvPr/>
        </p:nvPicPr>
        <p:blipFill>
          <a:blip r:embed="rId2"/>
          <a:stretch>
            <a:fillRect/>
          </a:stretch>
        </p:blipFill>
        <p:spPr>
          <a:xfrm>
            <a:off x="1114428" y="931704"/>
            <a:ext cx="7016311" cy="2118368"/>
          </a:xfrm>
          <a:prstGeom prst="rect">
            <a:avLst/>
          </a:prstGeom>
        </p:spPr>
      </p:pic>
      <mc:AlternateContent xmlns:mc="http://schemas.openxmlformats.org/markup-compatibility/2006" xmlns:a14="http://schemas.microsoft.com/office/drawing/2010/main">
        <mc:Choice Requires="a14">
          <p:sp>
            <p:nvSpPr>
              <p:cNvPr id="7" name="TextovéPole 6"/>
              <p:cNvSpPr txBox="1"/>
              <p:nvPr/>
            </p:nvSpPr>
            <p:spPr>
              <a:xfrm>
                <a:off x="152400" y="3107331"/>
                <a:ext cx="9090950" cy="3209981"/>
              </a:xfrm>
              <a:prstGeom prst="rect">
                <a:avLst/>
              </a:prstGeom>
              <a:noFill/>
            </p:spPr>
            <p:txBody>
              <a:bodyPr wrap="none" rtlCol="0">
                <a:spAutoFit/>
              </a:bodyPr>
              <a:lstStyle/>
              <a:p>
                <a:pPr marL="285750" indent="-285750">
                  <a:buFont typeface="Wingdings" panose="05000000000000000000" pitchFamily="2" charset="2"/>
                  <a:buChar char="§"/>
                </a:pPr>
                <a:r>
                  <a:rPr lang="en-US" sz="1800" dirty="0">
                    <a:solidFill>
                      <a:schemeClr val="tx1"/>
                    </a:solidFill>
                  </a:rPr>
                  <a:t>Process can only proceed via EW gauge boson couplings at LO → ideal probe for </a:t>
                </a:r>
              </a:p>
              <a:p>
                <a:r>
                  <a:rPr lang="en-US" sz="1800" dirty="0">
                    <a:solidFill>
                      <a:schemeClr val="tx1"/>
                    </a:solidFill>
                  </a:rPr>
                  <a:t>     anomalous couplings</a:t>
                </a:r>
              </a:p>
              <a:p>
                <a:endParaRPr lang="en-US" sz="1800" dirty="0">
                  <a:solidFill>
                    <a:schemeClr val="tx1"/>
                  </a:solidFill>
                </a:endParaRPr>
              </a:p>
              <a:p>
                <a:pPr marL="285750" indent="-285750">
                  <a:buFont typeface="Wingdings" panose="05000000000000000000" pitchFamily="2" charset="2"/>
                  <a:buChar char="§"/>
                </a:pPr>
                <a:r>
                  <a:rPr lang="en-US" sz="1800" dirty="0">
                    <a:solidFill>
                      <a:schemeClr val="tx1"/>
                    </a:solidFill>
                  </a:rPr>
                  <a:t>Signal: opposite sign, opposite flavor </a:t>
                </a:r>
                <a:r>
                  <a:rPr lang="en-US" sz="1800" dirty="0" err="1">
                    <a:solidFill>
                      <a:schemeClr val="tx1"/>
                    </a:solidFill>
                  </a:rPr>
                  <a:t>dilepton</a:t>
                </a:r>
                <a:r>
                  <a:rPr lang="en-US" sz="1800" dirty="0">
                    <a:solidFill>
                      <a:schemeClr val="tx1"/>
                    </a:solidFill>
                  </a:rPr>
                  <a:t>: </a:t>
                </a:r>
                <a14:m>
                  <m:oMath xmlns:m="http://schemas.openxmlformats.org/officeDocument/2006/math">
                    <m:sSup>
                      <m:sSupPr>
                        <m:ctrlPr>
                          <a:rPr lang="en-US" sz="1800" i="1" smtClean="0">
                            <a:solidFill>
                              <a:schemeClr val="tx1"/>
                            </a:solidFill>
                            <a:latin typeface="Cambria Math" panose="02040503050406030204" pitchFamily="18" charset="0"/>
                          </a:rPr>
                        </m:ctrlPr>
                      </m:sSupPr>
                      <m:e>
                        <m:r>
                          <a:rPr lang="en-US" sz="1800" b="0" i="1" smtClean="0">
                            <a:solidFill>
                              <a:schemeClr val="tx1"/>
                            </a:solidFill>
                            <a:latin typeface="Cambria Math" panose="02040503050406030204" pitchFamily="18" charset="0"/>
                          </a:rPr>
                          <m:t>𝑒</m:t>
                        </m:r>
                      </m:e>
                      <m:sup>
                        <m:r>
                          <a:rPr lang="en-US" sz="1800" i="1" smtClean="0">
                            <a:solidFill>
                              <a:schemeClr val="tx1"/>
                            </a:solidFill>
                            <a:latin typeface="Cambria Math" panose="02040503050406030204" pitchFamily="18" charset="0"/>
                          </a:rPr>
                          <m:t>±</m:t>
                        </m:r>
                      </m:sup>
                    </m:sSup>
                    <m:sSup>
                      <m:sSupPr>
                        <m:ctrlPr>
                          <a:rPr lang="en-US" sz="1800" i="1" smtClean="0">
                            <a:solidFill>
                              <a:schemeClr val="tx1"/>
                            </a:solidFill>
                            <a:latin typeface="Cambria Math" panose="02040503050406030204" pitchFamily="18" charset="0"/>
                          </a:rPr>
                        </m:ctrlPr>
                      </m:sSupPr>
                      <m:e>
                        <m:r>
                          <a:rPr lang="en-US" sz="1800" i="1" smtClean="0">
                            <a:solidFill>
                              <a:schemeClr val="tx1"/>
                            </a:solidFill>
                            <a:latin typeface="Cambria Math" panose="02040503050406030204" pitchFamily="18" charset="0"/>
                            <a:ea typeface="Cambria Math" panose="02040503050406030204" pitchFamily="18" charset="0"/>
                          </a:rPr>
                          <m:t>𝜇</m:t>
                        </m:r>
                      </m:e>
                      <m:sup>
                        <m:r>
                          <a:rPr lang="en-US" sz="1800" i="1" smtClean="0">
                            <a:solidFill>
                              <a:schemeClr val="tx1"/>
                            </a:solidFill>
                            <a:latin typeface="Cambria Math" panose="02040503050406030204" pitchFamily="18" charset="0"/>
                          </a:rPr>
                          <m:t>∓</m:t>
                        </m:r>
                      </m:sup>
                    </m:sSup>
                  </m:oMath>
                </a14:m>
                <a:endParaRPr lang="en-US" sz="1800" dirty="0">
                  <a:solidFill>
                    <a:schemeClr val="tx1"/>
                  </a:solidFill>
                </a:endParaRPr>
              </a:p>
              <a:p>
                <a:pPr marL="285750" indent="-285750">
                  <a:buFont typeface="Wingdings" panose="05000000000000000000" pitchFamily="2" charset="2"/>
                  <a:buChar char="§"/>
                </a:pPr>
                <a:endParaRPr lang="en-US" sz="1800" dirty="0">
                  <a:solidFill>
                    <a:schemeClr val="tx1"/>
                  </a:solidFill>
                </a:endParaRPr>
              </a:p>
              <a:p>
                <a:pPr marL="285750" indent="-285750">
                  <a:buFont typeface="Wingdings" panose="05000000000000000000" pitchFamily="2" charset="2"/>
                  <a:buChar char="§"/>
                </a:pPr>
                <a14:m>
                  <m:oMath xmlns:m="http://schemas.openxmlformats.org/officeDocument/2006/math">
                    <m:sSubSup>
                      <m:sSubSupPr>
                        <m:ctrlPr>
                          <a:rPr lang="en-US" sz="1800" i="1" smtClean="0">
                            <a:solidFill>
                              <a:schemeClr val="tx1"/>
                            </a:solidFill>
                            <a:latin typeface="Cambria Math" panose="02040503050406030204" pitchFamily="18" charset="0"/>
                          </a:rPr>
                        </m:ctrlPr>
                      </m:sSubSupPr>
                      <m:e>
                        <m:r>
                          <a:rPr lang="en-US" sz="1800" b="0" i="1" smtClean="0">
                            <a:solidFill>
                              <a:schemeClr val="tx1"/>
                            </a:solidFill>
                            <a:latin typeface="Cambria Math" panose="02040503050406030204" pitchFamily="18" charset="0"/>
                          </a:rPr>
                          <m:t>𝑝</m:t>
                        </m:r>
                      </m:e>
                      <m:sub>
                        <m:r>
                          <a:rPr lang="en-US" sz="1800" b="0" i="1" smtClean="0">
                            <a:solidFill>
                              <a:schemeClr val="tx1"/>
                            </a:solidFill>
                            <a:latin typeface="Cambria Math" panose="02040503050406030204" pitchFamily="18" charset="0"/>
                          </a:rPr>
                          <m:t>𝑇</m:t>
                        </m:r>
                      </m:sub>
                      <m:sup>
                        <m:r>
                          <a:rPr lang="en-US" sz="1800" b="0" i="1" smtClean="0">
                            <a:solidFill>
                              <a:schemeClr val="tx1"/>
                            </a:solidFill>
                            <a:latin typeface="Cambria Math" panose="02040503050406030204" pitchFamily="18" charset="0"/>
                          </a:rPr>
                          <m:t>𝑙𝑒𝑝</m:t>
                        </m:r>
                      </m:sup>
                    </m:sSubSup>
                  </m:oMath>
                </a14:m>
                <a:r>
                  <a:rPr lang="en-US" sz="1800" dirty="0">
                    <a:solidFill>
                      <a:schemeClr val="tx1"/>
                    </a:solidFill>
                  </a:rPr>
                  <a:t> &gt; 27, 20 GeV; </a:t>
                </a:r>
                <a14:m>
                  <m:oMath xmlns:m="http://schemas.openxmlformats.org/officeDocument/2006/math">
                    <m:sSub>
                      <m:sSubPr>
                        <m:ctrlPr>
                          <a:rPr lang="en-US" sz="1800" i="1" smtClean="0">
                            <a:solidFill>
                              <a:schemeClr val="tx1"/>
                            </a:solidFill>
                            <a:latin typeface="Cambria Math" panose="02040503050406030204" pitchFamily="18" charset="0"/>
                          </a:rPr>
                        </m:ctrlPr>
                      </m:sSubPr>
                      <m:e>
                        <m:r>
                          <a:rPr lang="en-US" sz="1800" b="0" i="1" smtClean="0">
                            <a:solidFill>
                              <a:schemeClr val="tx1"/>
                            </a:solidFill>
                            <a:latin typeface="Cambria Math" panose="02040503050406030204" pitchFamily="18" charset="0"/>
                          </a:rPr>
                          <m:t>𝑝</m:t>
                        </m:r>
                      </m:e>
                      <m:sub>
                        <m:r>
                          <a:rPr lang="en-US" sz="1800" b="0" i="1" smtClean="0">
                            <a:solidFill>
                              <a:schemeClr val="tx1"/>
                            </a:solidFill>
                            <a:latin typeface="Cambria Math" panose="02040503050406030204" pitchFamily="18" charset="0"/>
                          </a:rPr>
                          <m:t>𝑇</m:t>
                        </m:r>
                      </m:sub>
                    </m:sSub>
                  </m:oMath>
                </a14:m>
                <a:r>
                  <a:rPr lang="en-US" sz="1800" dirty="0">
                    <a:solidFill>
                      <a:schemeClr val="tx1"/>
                    </a:solidFill>
                  </a:rPr>
                  <a:t>(e</a:t>
                </a:r>
                <a:r>
                  <a:rPr lang="el-GR" sz="1800" dirty="0">
                    <a:solidFill>
                      <a:schemeClr val="tx1"/>
                    </a:solidFill>
                  </a:rPr>
                  <a:t>μ</a:t>
                </a:r>
                <a:r>
                  <a:rPr lang="en-US" sz="1800" dirty="0">
                    <a:solidFill>
                      <a:schemeClr val="tx1"/>
                    </a:solidFill>
                  </a:rPr>
                  <a:t>) &gt; 30 GeV, </a:t>
                </a:r>
                <a14:m>
                  <m:oMath xmlns:m="http://schemas.openxmlformats.org/officeDocument/2006/math">
                    <m:sSub>
                      <m:sSubPr>
                        <m:ctrlPr>
                          <a:rPr lang="en-US" sz="1800" i="1" smtClean="0">
                            <a:solidFill>
                              <a:schemeClr val="tx1"/>
                            </a:solidFill>
                            <a:latin typeface="Cambria Math" panose="02040503050406030204" pitchFamily="18" charset="0"/>
                          </a:rPr>
                        </m:ctrlPr>
                      </m:sSubPr>
                      <m:e>
                        <m:r>
                          <a:rPr lang="en-US" sz="1800" b="0" i="1" smtClean="0">
                            <a:solidFill>
                              <a:schemeClr val="tx1"/>
                            </a:solidFill>
                            <a:latin typeface="Cambria Math" panose="02040503050406030204" pitchFamily="18" charset="0"/>
                          </a:rPr>
                          <m:t>𝑚</m:t>
                        </m:r>
                      </m:e>
                      <m:sub>
                        <m:r>
                          <a:rPr lang="en-US" sz="1800" b="0" i="1" smtClean="0">
                            <a:solidFill>
                              <a:schemeClr val="tx1"/>
                            </a:solidFill>
                            <a:latin typeface="Cambria Math" panose="02040503050406030204" pitchFamily="18" charset="0"/>
                          </a:rPr>
                          <m:t>𝑒</m:t>
                        </m:r>
                        <m:r>
                          <a:rPr lang="en-US" sz="1800" b="0" i="1" smtClean="0">
                            <a:solidFill>
                              <a:schemeClr val="tx1"/>
                            </a:solidFill>
                            <a:latin typeface="Cambria Math" panose="02040503050406030204" pitchFamily="18" charset="0"/>
                            <a:ea typeface="Cambria Math" panose="02040503050406030204" pitchFamily="18" charset="0"/>
                          </a:rPr>
                          <m:t>𝜇</m:t>
                        </m:r>
                      </m:sub>
                    </m:sSub>
                  </m:oMath>
                </a14:m>
                <a:r>
                  <a:rPr lang="en-US" sz="1800" dirty="0">
                    <a:solidFill>
                      <a:schemeClr val="tx1"/>
                    </a:solidFill>
                  </a:rPr>
                  <a:t> &gt; 20 GeV</a:t>
                </a:r>
              </a:p>
              <a:p>
                <a:pPr marL="285750" indent="-285750">
                  <a:buFont typeface="Wingdings" panose="05000000000000000000" pitchFamily="2" charset="2"/>
                  <a:buChar char="§"/>
                </a:pPr>
                <a:endParaRPr lang="en-US" sz="1800" dirty="0">
                  <a:solidFill>
                    <a:schemeClr val="tx1"/>
                  </a:solidFill>
                </a:endParaRPr>
              </a:p>
              <a:p>
                <a:pPr marL="285750" indent="-285750">
                  <a:buFont typeface="Wingdings" panose="05000000000000000000" pitchFamily="2" charset="2"/>
                  <a:buChar char="§"/>
                </a:pPr>
                <a:r>
                  <a:rPr lang="en-US" sz="1800" dirty="0">
                    <a:solidFill>
                      <a:schemeClr val="tx1"/>
                    </a:solidFill>
                  </a:rPr>
                  <a:t>Exclusivity cuts only using Central detector: e.g. track veto (no additional tracks with </a:t>
                </a:r>
              </a:p>
              <a:p>
                <a:r>
                  <a:rPr lang="en-US" sz="1800" dirty="0">
                    <a:solidFill>
                      <a:schemeClr val="tx1"/>
                    </a:solidFill>
                  </a:rPr>
                  <a:t>     </a:t>
                </a:r>
                <a14:m>
                  <m:oMath xmlns:m="http://schemas.openxmlformats.org/officeDocument/2006/math">
                    <m:sSub>
                      <m:sSubPr>
                        <m:ctrlPr>
                          <a:rPr lang="en-US" sz="1800" i="1" smtClean="0">
                            <a:solidFill>
                              <a:schemeClr val="tx1"/>
                            </a:solidFill>
                            <a:latin typeface="Cambria Math" panose="02040503050406030204" pitchFamily="18" charset="0"/>
                          </a:rPr>
                        </m:ctrlPr>
                      </m:sSubPr>
                      <m:e>
                        <m:r>
                          <a:rPr lang="en-US" sz="1800" b="0" i="1" smtClean="0">
                            <a:solidFill>
                              <a:schemeClr val="tx1"/>
                            </a:solidFill>
                            <a:latin typeface="Cambria Math" panose="02040503050406030204" pitchFamily="18" charset="0"/>
                          </a:rPr>
                          <m:t>𝑝</m:t>
                        </m:r>
                      </m:e>
                      <m:sub>
                        <m:r>
                          <a:rPr lang="en-US" sz="1800" b="0" i="1" smtClean="0">
                            <a:solidFill>
                              <a:schemeClr val="tx1"/>
                            </a:solidFill>
                            <a:latin typeface="Cambria Math" panose="02040503050406030204" pitchFamily="18" charset="0"/>
                          </a:rPr>
                          <m:t>𝑇</m:t>
                        </m:r>
                      </m:sub>
                    </m:sSub>
                  </m:oMath>
                </a14:m>
                <a:r>
                  <a:rPr lang="en-US" sz="1800" dirty="0">
                    <a:solidFill>
                      <a:schemeClr val="tx1"/>
                    </a:solidFill>
                  </a:rPr>
                  <a:t> &gt; 0. 5 GeV in the region +-1mm around primary </a:t>
                </a:r>
                <a:r>
                  <a:rPr lang="en-US" sz="1800" dirty="0" err="1">
                    <a:solidFill>
                      <a:schemeClr val="tx1"/>
                    </a:solidFill>
                  </a:rPr>
                  <a:t>vtx</a:t>
                </a:r>
                <a:r>
                  <a:rPr lang="en-US" sz="1800" dirty="0">
                    <a:solidFill>
                      <a:schemeClr val="tx1"/>
                    </a:solidFill>
                  </a:rPr>
                  <a:t>)</a:t>
                </a:r>
              </a:p>
              <a:p>
                <a:pPr marL="285750" indent="-285750">
                  <a:buFont typeface="Wingdings" panose="05000000000000000000" pitchFamily="2" charset="2"/>
                  <a:buChar char="§"/>
                </a:pPr>
                <a:endParaRPr lang="en-US" sz="1800" dirty="0">
                  <a:solidFill>
                    <a:schemeClr val="tx1"/>
                  </a:solidFill>
                </a:endParaRPr>
              </a:p>
              <a:p>
                <a:pPr marL="285750" indent="-285750">
                  <a:buFont typeface="Wingdings" panose="05000000000000000000" pitchFamily="2" charset="2"/>
                  <a:buChar char="§"/>
                </a:pPr>
                <a:r>
                  <a:rPr lang="en-US" sz="1800" dirty="0">
                    <a:solidFill>
                      <a:schemeClr val="tx1"/>
                    </a:solidFill>
                  </a:rPr>
                  <a:t>Dominant background: inclusive </a:t>
                </a:r>
                <a:r>
                  <a:rPr lang="en-US" sz="1800" dirty="0" err="1">
                    <a:solidFill>
                      <a:schemeClr val="tx1"/>
                    </a:solidFill>
                  </a:rPr>
                  <a:t>qq</a:t>
                </a:r>
                <a:r>
                  <a:rPr lang="en-US" sz="1800" dirty="0">
                    <a:solidFill>
                      <a:schemeClr val="tx1"/>
                    </a:solidFill>
                  </a:rPr>
                  <a:t> → WW</a:t>
                </a:r>
              </a:p>
            </p:txBody>
          </p:sp>
        </mc:Choice>
        <mc:Fallback xmlns="">
          <p:sp>
            <p:nvSpPr>
              <p:cNvPr id="7" name="TextovéPole 6"/>
              <p:cNvSpPr txBox="1">
                <a:spLocks noRot="1" noChangeAspect="1" noMove="1" noResize="1" noEditPoints="1" noAdjustHandles="1" noChangeArrowheads="1" noChangeShapeType="1" noTextEdit="1"/>
              </p:cNvSpPr>
              <p:nvPr/>
            </p:nvSpPr>
            <p:spPr>
              <a:xfrm>
                <a:off x="152400" y="3107331"/>
                <a:ext cx="9090950" cy="3209981"/>
              </a:xfrm>
              <a:prstGeom prst="rect">
                <a:avLst/>
              </a:prstGeom>
              <a:blipFill>
                <a:blip r:embed="rId3"/>
                <a:stretch>
                  <a:fillRect l="-402" t="-1141" b="-2281"/>
                </a:stretch>
              </a:blipFill>
            </p:spPr>
            <p:txBody>
              <a:bodyPr/>
              <a:lstStyle/>
              <a:p>
                <a:r>
                  <a:rPr lang="en-US">
                    <a:noFill/>
                  </a:rPr>
                  <a:t> </a:t>
                </a:r>
              </a:p>
            </p:txBody>
          </p:sp>
        </mc:Fallback>
      </mc:AlternateContent>
      <p:sp>
        <p:nvSpPr>
          <p:cNvPr id="3" name="TextovéPole 2"/>
          <p:cNvSpPr txBox="1"/>
          <p:nvPr/>
        </p:nvSpPr>
        <p:spPr>
          <a:xfrm>
            <a:off x="1114428" y="1219200"/>
            <a:ext cx="561972" cy="808265"/>
          </a:xfrm>
          <a:prstGeom prst="rect">
            <a:avLst/>
          </a:prstGeom>
          <a:solidFill>
            <a:schemeClr val="bg1"/>
          </a:solidFill>
        </p:spPr>
        <p:txBody>
          <a:bodyPr wrap="square" rtlCol="0">
            <a:spAutoFit/>
          </a:bodyPr>
          <a:lstStyle/>
          <a:p>
            <a:endParaRPr lang="en-US" dirty="0"/>
          </a:p>
        </p:txBody>
      </p:sp>
      <p:pic>
        <p:nvPicPr>
          <p:cNvPr id="8" name="Obráze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86" y="6374571"/>
            <a:ext cx="2060571" cy="483429"/>
          </a:xfrm>
          <a:prstGeom prst="rect">
            <a:avLst/>
          </a:prstGeom>
        </p:spPr>
      </p:pic>
      <p:sp>
        <p:nvSpPr>
          <p:cNvPr id="9" name="Zástupný symbol pro číslo snímku 8"/>
          <p:cNvSpPr>
            <a:spLocks noGrp="1"/>
          </p:cNvSpPr>
          <p:nvPr>
            <p:ph type="sldNum" sz="quarter" idx="12"/>
          </p:nvPr>
        </p:nvSpPr>
        <p:spPr/>
        <p:txBody>
          <a:bodyPr/>
          <a:lstStyle/>
          <a:p>
            <a:pPr>
              <a:defRPr/>
            </a:pPr>
            <a:fld id="{7F85D29B-CEBA-48ED-BF7C-3DA92537335C}" type="slidenum">
              <a:rPr lang="fr-CH" altLang="en-US" smtClean="0"/>
              <a:pPr>
                <a:defRPr/>
              </a:pPr>
              <a:t>69</a:t>
            </a:fld>
            <a:r>
              <a:rPr lang="fr-CH" altLang="en-US"/>
              <a:t> </a:t>
            </a:r>
            <a:endParaRPr lang="fr-FR" altLang="en-US"/>
          </a:p>
        </p:txBody>
      </p:sp>
      <p:sp>
        <p:nvSpPr>
          <p:cNvPr id="10" name="Zástupný symbol pro zápatí 3"/>
          <p:cNvSpPr>
            <a:spLocks noGrp="1"/>
          </p:cNvSpPr>
          <p:nvPr>
            <p:ph type="ftr" sz="quarter" idx="11"/>
          </p:nvPr>
        </p:nvSpPr>
        <p:spPr>
          <a:xfrm>
            <a:off x="2514600" y="6519863"/>
            <a:ext cx="7010400" cy="323850"/>
          </a:xfrm>
        </p:spPr>
        <p:txBody>
          <a:bodyPr/>
          <a:lstStyle/>
          <a:p>
            <a:pPr>
              <a:defRPr/>
            </a:pPr>
            <a:r>
              <a:rPr lang="en-US">
                <a:solidFill>
                  <a:srgbClr val="006600"/>
                </a:solidFill>
              </a:rPr>
              <a:t>Marek Taševský                        FZU seminar: Exclusivity as a road to New Physics</a:t>
            </a:r>
            <a:endParaRPr lang="fr-FR" i="1" dirty="0">
              <a:solidFill>
                <a:srgbClr val="006600"/>
              </a:solidFill>
            </a:endParaRPr>
          </a:p>
        </p:txBody>
      </p:sp>
      <p:sp>
        <p:nvSpPr>
          <p:cNvPr id="4" name="TextovéPole 3">
            <a:extLst>
              <a:ext uri="{FF2B5EF4-FFF2-40B4-BE49-F238E27FC236}">
                <a16:creationId xmlns:a16="http://schemas.microsoft.com/office/drawing/2014/main" id="{5E712D96-9A46-A2DF-B4F6-E4558D22A897}"/>
              </a:ext>
            </a:extLst>
          </p:cNvPr>
          <p:cNvSpPr txBox="1"/>
          <p:nvPr/>
        </p:nvSpPr>
        <p:spPr>
          <a:xfrm>
            <a:off x="-21327" y="497537"/>
            <a:ext cx="2935419" cy="400110"/>
          </a:xfrm>
          <a:prstGeom prst="rect">
            <a:avLst/>
          </a:prstGeom>
          <a:solidFill>
            <a:srgbClr val="CCFFFF"/>
          </a:solidFill>
          <a:ln w="28575">
            <a:solidFill>
              <a:srgbClr val="002060"/>
            </a:solidFill>
          </a:ln>
        </p:spPr>
        <p:txBody>
          <a:bodyPr wrap="none" rtlCol="0">
            <a:spAutoFit/>
          </a:bodyPr>
          <a:lstStyle/>
          <a:p>
            <a:r>
              <a:rPr lang="en-US" sz="2000" b="1" dirty="0">
                <a:solidFill>
                  <a:srgbClr val="FF0000"/>
                </a:solidFill>
              </a:rPr>
              <a:t>PLB 816 (2021) 136190</a:t>
            </a:r>
          </a:p>
        </p:txBody>
      </p:sp>
    </p:spTree>
    <p:extLst>
      <p:ext uri="{BB962C8B-B14F-4D97-AF65-F5344CB8AC3E}">
        <p14:creationId xmlns:p14="http://schemas.microsoft.com/office/powerpoint/2010/main" val="28978047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CA678-2603-DACE-CD6A-F6D752F37D55}"/>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39D5627C-D51B-DCB9-9C9B-842EB1C01361}"/>
              </a:ext>
            </a:extLst>
          </p:cNvPr>
          <p:cNvSpPr>
            <a:spLocks noGrp="1"/>
          </p:cNvSpPr>
          <p:nvPr>
            <p:ph type="title"/>
          </p:nvPr>
        </p:nvSpPr>
        <p:spPr/>
        <p:txBody>
          <a:bodyPr/>
          <a:lstStyle/>
          <a:p>
            <a:r>
              <a:rPr lang="en-US" dirty="0"/>
              <a:t>Forward physics </a:t>
            </a:r>
            <a:r>
              <a:rPr lang="en-US" dirty="0">
                <a:latin typeface="Comic Sans MS" panose="030F0702030302020204" pitchFamily="66" charset="0"/>
                <a:cs typeface="Arial" panose="020B0604020202020204" pitchFamily="34" charset="0"/>
              </a:rPr>
              <a:t>→ </a:t>
            </a:r>
            <a:r>
              <a:rPr lang="en-US" dirty="0" err="1">
                <a:latin typeface="Comic Sans MS" panose="030F0702030302020204" pitchFamily="66" charset="0"/>
                <a:cs typeface="Arial" panose="020B0604020202020204" pitchFamily="34" charset="0"/>
              </a:rPr>
              <a:t>Astroparticle</a:t>
            </a:r>
            <a:r>
              <a:rPr lang="en-US" dirty="0">
                <a:latin typeface="Comic Sans MS" panose="030F0702030302020204" pitchFamily="66" charset="0"/>
                <a:cs typeface="Arial" panose="020B0604020202020204" pitchFamily="34" charset="0"/>
              </a:rPr>
              <a:t> physics</a:t>
            </a:r>
            <a:endParaRPr lang="cs-CZ" dirty="0">
              <a:latin typeface="Comic Sans MS" panose="030F0702030302020204" pitchFamily="66" charset="0"/>
            </a:endParaRPr>
          </a:p>
        </p:txBody>
      </p:sp>
      <p:sp>
        <p:nvSpPr>
          <p:cNvPr id="5" name="Zástupný symbol pro zápatí 4">
            <a:extLst>
              <a:ext uri="{FF2B5EF4-FFF2-40B4-BE49-F238E27FC236}">
                <a16:creationId xmlns:a16="http://schemas.microsoft.com/office/drawing/2014/main" id="{2F6A9548-323E-B22B-F250-3C581955B377}"/>
              </a:ext>
            </a:extLst>
          </p:cNvPr>
          <p:cNvSpPr>
            <a:spLocks noGrp="1"/>
          </p:cNvSpPr>
          <p:nvPr>
            <p:ph type="ftr" sz="quarter" idx="11"/>
          </p:nvPr>
        </p:nvSpPr>
        <p:spPr/>
        <p:txBody>
          <a:bodyPr/>
          <a:lstStyle/>
          <a:p>
            <a:pPr>
              <a:defRPr/>
            </a:pPr>
            <a:r>
              <a:rPr lang="en-US"/>
              <a:t>Marek Taševský                        FZU seminar: Exclusivity as a road to New Physics</a:t>
            </a:r>
            <a:endParaRPr lang="fr-FR" i="1">
              <a:solidFill>
                <a:srgbClr val="006666"/>
              </a:solidFill>
            </a:endParaRPr>
          </a:p>
        </p:txBody>
      </p:sp>
      <p:sp>
        <p:nvSpPr>
          <p:cNvPr id="6" name="Zástupný symbol pro číslo snímku 5">
            <a:extLst>
              <a:ext uri="{FF2B5EF4-FFF2-40B4-BE49-F238E27FC236}">
                <a16:creationId xmlns:a16="http://schemas.microsoft.com/office/drawing/2014/main" id="{5B3237C4-BC02-192C-3960-82FD885627B0}"/>
              </a:ext>
            </a:extLst>
          </p:cNvPr>
          <p:cNvSpPr>
            <a:spLocks noGrp="1"/>
          </p:cNvSpPr>
          <p:nvPr>
            <p:ph type="sldNum" sz="quarter" idx="12"/>
          </p:nvPr>
        </p:nvSpPr>
        <p:spPr/>
        <p:txBody>
          <a:bodyPr/>
          <a:lstStyle/>
          <a:p>
            <a:pPr>
              <a:defRPr/>
            </a:pPr>
            <a:fld id="{7F85D29B-CEBA-48ED-BF7C-3DA92537335C}" type="slidenum">
              <a:rPr lang="fr-CH" altLang="en-US" smtClean="0"/>
              <a:pPr>
                <a:defRPr/>
              </a:pPr>
              <a:t>7</a:t>
            </a:fld>
            <a:r>
              <a:rPr lang="fr-CH" altLang="en-US"/>
              <a:t> </a:t>
            </a:r>
            <a:endParaRPr lang="fr-FR" altLang="en-US"/>
          </a:p>
        </p:txBody>
      </p:sp>
      <p:sp>
        <p:nvSpPr>
          <p:cNvPr id="3" name="TextovéPole 2">
            <a:extLst>
              <a:ext uri="{FF2B5EF4-FFF2-40B4-BE49-F238E27FC236}">
                <a16:creationId xmlns:a16="http://schemas.microsoft.com/office/drawing/2014/main" id="{41ECD8D8-A720-DFA3-F1A2-D1BFD52A9D53}"/>
              </a:ext>
            </a:extLst>
          </p:cNvPr>
          <p:cNvSpPr txBox="1"/>
          <p:nvPr/>
        </p:nvSpPr>
        <p:spPr>
          <a:xfrm>
            <a:off x="999557" y="990600"/>
            <a:ext cx="7220759" cy="923330"/>
          </a:xfrm>
          <a:prstGeom prst="rect">
            <a:avLst/>
          </a:prstGeom>
          <a:noFill/>
        </p:spPr>
        <p:txBody>
          <a:bodyPr wrap="none" rtlCol="0">
            <a:spAutoFit/>
          </a:bodyPr>
          <a:lstStyle/>
          <a:p>
            <a:r>
              <a:rPr lang="en-US" sz="1800" dirty="0">
                <a:solidFill>
                  <a:schemeClr val="tx1"/>
                </a:solidFill>
              </a:rPr>
              <a:t>Clearly, forward physics measurements from LHC may be of interest </a:t>
            </a:r>
          </a:p>
          <a:p>
            <a:endParaRPr lang="en-US" sz="1800" dirty="0">
              <a:solidFill>
                <a:schemeClr val="tx1"/>
              </a:solidFill>
            </a:endParaRPr>
          </a:p>
          <a:p>
            <a:r>
              <a:rPr lang="en-US" sz="1800" dirty="0">
                <a:solidFill>
                  <a:schemeClr val="tx1"/>
                </a:solidFill>
              </a:rPr>
              <a:t>                                       for </a:t>
            </a:r>
            <a:r>
              <a:rPr lang="en-US" sz="1800" dirty="0" err="1">
                <a:solidFill>
                  <a:schemeClr val="tx1"/>
                </a:solidFill>
              </a:rPr>
              <a:t>astroparticle</a:t>
            </a:r>
            <a:r>
              <a:rPr lang="en-US" sz="1800" dirty="0">
                <a:solidFill>
                  <a:schemeClr val="tx1"/>
                </a:solidFill>
              </a:rPr>
              <a:t> community</a:t>
            </a:r>
            <a:endParaRPr lang="cs-CZ" sz="1800" dirty="0">
              <a:solidFill>
                <a:schemeClr val="tx1"/>
              </a:solidFill>
            </a:endParaRPr>
          </a:p>
        </p:txBody>
      </p:sp>
      <p:pic>
        <p:nvPicPr>
          <p:cNvPr id="9" name="Obrázek 8">
            <a:extLst>
              <a:ext uri="{FF2B5EF4-FFF2-40B4-BE49-F238E27FC236}">
                <a16:creationId xmlns:a16="http://schemas.microsoft.com/office/drawing/2014/main" id="{0FB1A344-517A-F84C-AC5A-AD9CD3E3B6C0}"/>
              </a:ext>
            </a:extLst>
          </p:cNvPr>
          <p:cNvPicPr>
            <a:picLocks noChangeAspect="1"/>
          </p:cNvPicPr>
          <p:nvPr/>
        </p:nvPicPr>
        <p:blipFill>
          <a:blip r:embed="rId2"/>
          <a:stretch>
            <a:fillRect/>
          </a:stretch>
        </p:blipFill>
        <p:spPr>
          <a:xfrm>
            <a:off x="76200" y="2967620"/>
            <a:ext cx="5109029" cy="1896533"/>
          </a:xfrm>
          <a:prstGeom prst="rect">
            <a:avLst/>
          </a:prstGeom>
        </p:spPr>
      </p:pic>
      <p:sp>
        <p:nvSpPr>
          <p:cNvPr id="10" name="TextovéPole 9">
            <a:extLst>
              <a:ext uri="{FF2B5EF4-FFF2-40B4-BE49-F238E27FC236}">
                <a16:creationId xmlns:a16="http://schemas.microsoft.com/office/drawing/2014/main" id="{41F597B2-B4B8-0C02-D852-3455EF7DE559}"/>
              </a:ext>
            </a:extLst>
          </p:cNvPr>
          <p:cNvSpPr txBox="1"/>
          <p:nvPr/>
        </p:nvSpPr>
        <p:spPr>
          <a:xfrm>
            <a:off x="0" y="2540110"/>
            <a:ext cx="4690708" cy="338554"/>
          </a:xfrm>
          <a:prstGeom prst="rect">
            <a:avLst/>
          </a:prstGeom>
          <a:noFill/>
        </p:spPr>
        <p:txBody>
          <a:bodyPr wrap="none" rtlCol="0">
            <a:spAutoFit/>
          </a:bodyPr>
          <a:lstStyle/>
          <a:p>
            <a:r>
              <a:rPr lang="en-US" dirty="0">
                <a:solidFill>
                  <a:schemeClr val="tx1"/>
                </a:solidFill>
              </a:rPr>
              <a:t>For example, neutron spectra measured by </a:t>
            </a:r>
            <a:r>
              <a:rPr lang="en-US" dirty="0" err="1">
                <a:solidFill>
                  <a:schemeClr val="tx1"/>
                </a:solidFill>
              </a:rPr>
              <a:t>LHCf</a:t>
            </a:r>
            <a:endParaRPr lang="cs-CZ" dirty="0">
              <a:solidFill>
                <a:schemeClr val="tx1"/>
              </a:solidFill>
            </a:endParaRPr>
          </a:p>
        </p:txBody>
      </p:sp>
      <p:sp>
        <p:nvSpPr>
          <p:cNvPr id="11" name="TextovéPole 10">
            <a:extLst>
              <a:ext uri="{FF2B5EF4-FFF2-40B4-BE49-F238E27FC236}">
                <a16:creationId xmlns:a16="http://schemas.microsoft.com/office/drawing/2014/main" id="{7D506097-DA82-F316-1433-FD191E460041}"/>
              </a:ext>
            </a:extLst>
          </p:cNvPr>
          <p:cNvSpPr txBox="1"/>
          <p:nvPr/>
        </p:nvSpPr>
        <p:spPr>
          <a:xfrm>
            <a:off x="76200" y="5018995"/>
            <a:ext cx="4891083" cy="584775"/>
          </a:xfrm>
          <a:prstGeom prst="rect">
            <a:avLst/>
          </a:prstGeom>
          <a:noFill/>
        </p:spPr>
        <p:txBody>
          <a:bodyPr wrap="none" rtlCol="0">
            <a:spAutoFit/>
          </a:bodyPr>
          <a:lstStyle/>
          <a:p>
            <a:r>
              <a:rPr lang="en-US" dirty="0">
                <a:solidFill>
                  <a:schemeClr val="tx1"/>
                </a:solidFill>
              </a:rPr>
              <a:t>were showing (in 2018) how all models desperately </a:t>
            </a:r>
          </a:p>
          <a:p>
            <a:r>
              <a:rPr lang="en-US" dirty="0">
                <a:solidFill>
                  <a:schemeClr val="tx1"/>
                </a:solidFill>
              </a:rPr>
              <a:t>failed to describe the data.</a:t>
            </a:r>
            <a:endParaRPr lang="cs-CZ" dirty="0">
              <a:solidFill>
                <a:schemeClr val="tx1"/>
              </a:solidFill>
            </a:endParaRPr>
          </a:p>
        </p:txBody>
      </p:sp>
      <p:pic>
        <p:nvPicPr>
          <p:cNvPr id="13" name="Obrázek 12">
            <a:extLst>
              <a:ext uri="{FF2B5EF4-FFF2-40B4-BE49-F238E27FC236}">
                <a16:creationId xmlns:a16="http://schemas.microsoft.com/office/drawing/2014/main" id="{3888FDFC-B99B-40D1-2236-99AEE47FE12D}"/>
              </a:ext>
            </a:extLst>
          </p:cNvPr>
          <p:cNvPicPr>
            <a:picLocks noChangeAspect="1"/>
          </p:cNvPicPr>
          <p:nvPr/>
        </p:nvPicPr>
        <p:blipFill>
          <a:blip r:embed="rId3"/>
          <a:stretch>
            <a:fillRect/>
          </a:stretch>
        </p:blipFill>
        <p:spPr>
          <a:xfrm>
            <a:off x="5480401" y="3328144"/>
            <a:ext cx="3928533" cy="353181"/>
          </a:xfrm>
          <a:prstGeom prst="rect">
            <a:avLst/>
          </a:prstGeom>
        </p:spPr>
      </p:pic>
      <p:pic>
        <p:nvPicPr>
          <p:cNvPr id="15" name="Obrázek 14">
            <a:extLst>
              <a:ext uri="{FF2B5EF4-FFF2-40B4-BE49-F238E27FC236}">
                <a16:creationId xmlns:a16="http://schemas.microsoft.com/office/drawing/2014/main" id="{7B6D6E0D-A6B7-BD36-4823-E461A9E6588A}"/>
              </a:ext>
            </a:extLst>
          </p:cNvPr>
          <p:cNvPicPr>
            <a:picLocks noChangeAspect="1"/>
          </p:cNvPicPr>
          <p:nvPr/>
        </p:nvPicPr>
        <p:blipFill>
          <a:blip r:embed="rId4"/>
          <a:stretch>
            <a:fillRect/>
          </a:stretch>
        </p:blipFill>
        <p:spPr>
          <a:xfrm>
            <a:off x="5975440" y="3721769"/>
            <a:ext cx="2244876" cy="1504648"/>
          </a:xfrm>
          <a:prstGeom prst="rect">
            <a:avLst/>
          </a:prstGeom>
        </p:spPr>
      </p:pic>
      <p:pic>
        <p:nvPicPr>
          <p:cNvPr id="17" name="Obrázek 16">
            <a:extLst>
              <a:ext uri="{FF2B5EF4-FFF2-40B4-BE49-F238E27FC236}">
                <a16:creationId xmlns:a16="http://schemas.microsoft.com/office/drawing/2014/main" id="{FC38D985-1BCE-DBC2-7A86-C663D5F776A8}"/>
              </a:ext>
            </a:extLst>
          </p:cNvPr>
          <p:cNvPicPr>
            <a:picLocks noChangeAspect="1"/>
          </p:cNvPicPr>
          <p:nvPr/>
        </p:nvPicPr>
        <p:blipFill>
          <a:blip r:embed="rId5"/>
          <a:stretch>
            <a:fillRect/>
          </a:stretch>
        </p:blipFill>
        <p:spPr>
          <a:xfrm>
            <a:off x="5262638" y="5301948"/>
            <a:ext cx="4567162" cy="1141790"/>
          </a:xfrm>
          <a:prstGeom prst="rect">
            <a:avLst/>
          </a:prstGeom>
        </p:spPr>
      </p:pic>
      <p:sp>
        <p:nvSpPr>
          <p:cNvPr id="18" name="TextovéPole 17">
            <a:extLst>
              <a:ext uri="{FF2B5EF4-FFF2-40B4-BE49-F238E27FC236}">
                <a16:creationId xmlns:a16="http://schemas.microsoft.com/office/drawing/2014/main" id="{0949CE7F-74E4-1DC6-B6B1-5C3312089D3A}"/>
              </a:ext>
            </a:extLst>
          </p:cNvPr>
          <p:cNvSpPr txBox="1"/>
          <p:nvPr/>
        </p:nvSpPr>
        <p:spPr>
          <a:xfrm>
            <a:off x="5423739" y="2406099"/>
            <a:ext cx="4657044" cy="1077218"/>
          </a:xfrm>
          <a:prstGeom prst="rect">
            <a:avLst/>
          </a:prstGeom>
          <a:noFill/>
        </p:spPr>
        <p:txBody>
          <a:bodyPr wrap="none" rtlCol="0">
            <a:spAutoFit/>
          </a:bodyPr>
          <a:lstStyle/>
          <a:p>
            <a:r>
              <a:rPr lang="en-US" dirty="0">
                <a:solidFill>
                  <a:schemeClr val="tx1"/>
                </a:solidFill>
              </a:rPr>
              <a:t>Or production of di-lepton from beam protons, </a:t>
            </a:r>
          </a:p>
          <a:p>
            <a:r>
              <a:rPr lang="en-US" dirty="0">
                <a:solidFill>
                  <a:schemeClr val="tx1"/>
                </a:solidFill>
              </a:rPr>
              <a:t>both surviving the interaction, going very forward </a:t>
            </a:r>
          </a:p>
          <a:p>
            <a:r>
              <a:rPr lang="en-US" dirty="0">
                <a:solidFill>
                  <a:schemeClr val="tx1"/>
                </a:solidFill>
              </a:rPr>
              <a:t>and being detected in AFP. </a:t>
            </a:r>
          </a:p>
          <a:p>
            <a:r>
              <a:rPr lang="en-US" dirty="0"/>
              <a:t> </a:t>
            </a:r>
            <a:endParaRPr lang="cs-CZ" dirty="0"/>
          </a:p>
        </p:txBody>
      </p:sp>
      <p:pic>
        <p:nvPicPr>
          <p:cNvPr id="7" name="Obrázek 6">
            <a:extLst>
              <a:ext uri="{FF2B5EF4-FFF2-40B4-BE49-F238E27FC236}">
                <a16:creationId xmlns:a16="http://schemas.microsoft.com/office/drawing/2014/main" id="{3EF63765-690D-6E2A-96C3-419A23CF7C0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86" y="6374571"/>
            <a:ext cx="2060571" cy="483429"/>
          </a:xfrm>
          <a:prstGeom prst="rect">
            <a:avLst/>
          </a:prstGeom>
        </p:spPr>
      </p:pic>
    </p:spTree>
    <p:extLst>
      <p:ext uri="{BB962C8B-B14F-4D97-AF65-F5344CB8AC3E}">
        <p14:creationId xmlns:p14="http://schemas.microsoft.com/office/powerpoint/2010/main" val="38714454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9600" y="-16813"/>
            <a:ext cx="8751455" cy="924790"/>
          </a:xfrm>
        </p:spPr>
        <p:txBody>
          <a:bodyPr/>
          <a:lstStyle/>
          <a:p>
            <a:r>
              <a:rPr lang="en-US" sz="2800" dirty="0"/>
              <a:t>3) Suppressing combinatorial background: </a:t>
            </a:r>
            <a:br>
              <a:rPr lang="en-US" sz="2800" dirty="0"/>
            </a:br>
            <a:r>
              <a:rPr lang="en-US" sz="2800" dirty="0"/>
              <a:t>track veto</a:t>
            </a:r>
          </a:p>
        </p:txBody>
      </p:sp>
      <p:pic>
        <p:nvPicPr>
          <p:cNvPr id="8" name="Obrázek 7"/>
          <p:cNvPicPr>
            <a:picLocks noChangeAspect="1"/>
          </p:cNvPicPr>
          <p:nvPr/>
        </p:nvPicPr>
        <p:blipFill>
          <a:blip r:embed="rId2"/>
          <a:stretch>
            <a:fillRect/>
          </a:stretch>
        </p:blipFill>
        <p:spPr>
          <a:xfrm>
            <a:off x="5119572" y="1251648"/>
            <a:ext cx="4557828" cy="1925496"/>
          </a:xfrm>
          <a:prstGeom prst="rect">
            <a:avLst/>
          </a:prstGeom>
        </p:spPr>
      </p:pic>
      <p:pic>
        <p:nvPicPr>
          <p:cNvPr id="9" name="Obrázek 8"/>
          <p:cNvPicPr>
            <a:picLocks noChangeAspect="1"/>
          </p:cNvPicPr>
          <p:nvPr/>
        </p:nvPicPr>
        <p:blipFill>
          <a:blip r:embed="rId3"/>
          <a:stretch>
            <a:fillRect/>
          </a:stretch>
        </p:blipFill>
        <p:spPr>
          <a:xfrm>
            <a:off x="309622" y="2819400"/>
            <a:ext cx="3286920" cy="3186430"/>
          </a:xfrm>
          <a:prstGeom prst="rect">
            <a:avLst/>
          </a:prstGeom>
        </p:spPr>
      </p:pic>
      <p:pic>
        <p:nvPicPr>
          <p:cNvPr id="13" name="Obrázek 12"/>
          <p:cNvPicPr>
            <a:picLocks noChangeAspect="1"/>
          </p:cNvPicPr>
          <p:nvPr/>
        </p:nvPicPr>
        <p:blipFill>
          <a:blip r:embed="rId4"/>
          <a:stretch>
            <a:fillRect/>
          </a:stretch>
        </p:blipFill>
        <p:spPr>
          <a:xfrm>
            <a:off x="3623603" y="3568239"/>
            <a:ext cx="3092904" cy="1987128"/>
          </a:xfrm>
          <a:prstGeom prst="rect">
            <a:avLst/>
          </a:prstGeom>
        </p:spPr>
      </p:pic>
      <p:sp>
        <p:nvSpPr>
          <p:cNvPr id="14" name="TextovéPole 13"/>
          <p:cNvSpPr txBox="1"/>
          <p:nvPr/>
        </p:nvSpPr>
        <p:spPr>
          <a:xfrm>
            <a:off x="4190915" y="5750455"/>
            <a:ext cx="2408032" cy="646331"/>
          </a:xfrm>
          <a:prstGeom prst="rect">
            <a:avLst/>
          </a:prstGeom>
          <a:noFill/>
        </p:spPr>
        <p:txBody>
          <a:bodyPr wrap="none" rtlCol="0">
            <a:spAutoFit/>
          </a:bodyPr>
          <a:lstStyle/>
          <a:p>
            <a:r>
              <a:rPr lang="en-US" sz="1200" dirty="0">
                <a:solidFill>
                  <a:schemeClr val="tx1"/>
                </a:solidFill>
              </a:rPr>
              <a:t>Average number of interactions</a:t>
            </a:r>
          </a:p>
          <a:p>
            <a:endParaRPr lang="en-US" sz="1200" dirty="0">
              <a:solidFill>
                <a:schemeClr val="tx1"/>
              </a:solidFill>
            </a:endParaRPr>
          </a:p>
          <a:p>
            <a:r>
              <a:rPr lang="en-US" sz="1200" dirty="0">
                <a:solidFill>
                  <a:schemeClr val="tx1"/>
                </a:solidFill>
              </a:rPr>
              <a:t>Efficiency drops with incr. pile-up</a:t>
            </a:r>
          </a:p>
        </p:txBody>
      </p:sp>
      <p:sp>
        <p:nvSpPr>
          <p:cNvPr id="16" name="TextovéPole 15"/>
          <p:cNvSpPr txBox="1"/>
          <p:nvPr/>
        </p:nvSpPr>
        <p:spPr>
          <a:xfrm>
            <a:off x="3972141" y="5550435"/>
            <a:ext cx="2819400" cy="261610"/>
          </a:xfrm>
          <a:prstGeom prst="rect">
            <a:avLst/>
          </a:prstGeom>
          <a:noFill/>
        </p:spPr>
        <p:txBody>
          <a:bodyPr wrap="square" rtlCol="0">
            <a:spAutoFit/>
          </a:bodyPr>
          <a:lstStyle/>
          <a:p>
            <a:r>
              <a:rPr lang="en-US" sz="1100" dirty="0">
                <a:solidFill>
                  <a:schemeClr val="tx1"/>
                </a:solidFill>
              </a:rPr>
              <a:t>0                          30                                70</a:t>
            </a:r>
          </a:p>
        </p:txBody>
      </p:sp>
      <mc:AlternateContent xmlns:mc="http://schemas.openxmlformats.org/markup-compatibility/2006" xmlns:a14="http://schemas.microsoft.com/office/drawing/2010/main">
        <mc:Choice Requires="a14">
          <p:sp>
            <p:nvSpPr>
              <p:cNvPr id="10" name="TextovéPole 9"/>
              <p:cNvSpPr txBox="1"/>
              <p:nvPr/>
            </p:nvSpPr>
            <p:spPr>
              <a:xfrm>
                <a:off x="104545" y="1251648"/>
                <a:ext cx="5015027" cy="1415772"/>
              </a:xfrm>
              <a:prstGeom prst="rect">
                <a:avLst/>
              </a:prstGeom>
              <a:noFill/>
            </p:spPr>
            <p:txBody>
              <a:bodyPr wrap="none" rtlCol="0">
                <a:spAutoFit/>
              </a:bodyPr>
              <a:lstStyle/>
              <a:p>
                <a:r>
                  <a:rPr lang="en-US" sz="1800" dirty="0">
                    <a:solidFill>
                      <a:schemeClr val="tx1"/>
                    </a:solidFill>
                  </a:rPr>
                  <a:t>Track veto = no additional tracks (</a:t>
                </a:r>
                <a14:m>
                  <m:oMath xmlns:m="http://schemas.openxmlformats.org/officeDocument/2006/math">
                    <m:sSub>
                      <m:sSubPr>
                        <m:ctrlPr>
                          <a:rPr lang="en-US" sz="1800" i="1" smtClean="0">
                            <a:solidFill>
                              <a:schemeClr val="tx1"/>
                            </a:solidFill>
                            <a:latin typeface="Cambria Math" panose="02040503050406030204" pitchFamily="18" charset="0"/>
                          </a:rPr>
                        </m:ctrlPr>
                      </m:sSubPr>
                      <m:e>
                        <m:r>
                          <a:rPr lang="en-US" sz="1800" b="0" i="1" smtClean="0">
                            <a:solidFill>
                              <a:schemeClr val="tx1"/>
                            </a:solidFill>
                            <a:latin typeface="Cambria Math" panose="02040503050406030204" pitchFamily="18" charset="0"/>
                          </a:rPr>
                          <m:t>𝑝</m:t>
                        </m:r>
                      </m:e>
                      <m:sub>
                        <m:r>
                          <a:rPr lang="en-US" sz="1800" b="0" i="1" smtClean="0">
                            <a:solidFill>
                              <a:schemeClr val="tx1"/>
                            </a:solidFill>
                            <a:latin typeface="Cambria Math" panose="02040503050406030204" pitchFamily="18" charset="0"/>
                          </a:rPr>
                          <m:t>𝑇</m:t>
                        </m:r>
                      </m:sub>
                    </m:sSub>
                  </m:oMath>
                </a14:m>
                <a:r>
                  <a:rPr lang="en-US" sz="1800" dirty="0">
                    <a:solidFill>
                      <a:schemeClr val="tx1"/>
                    </a:solidFill>
                  </a:rPr>
                  <a:t>&gt;0.5 GeV) </a:t>
                </a:r>
              </a:p>
              <a:p>
                <a:r>
                  <a:rPr lang="en-US" sz="1800" dirty="0">
                    <a:solidFill>
                      <a:schemeClr val="tx1"/>
                    </a:solidFill>
                  </a:rPr>
                  <a:t>in the region +-1mm around primary vertex</a:t>
                </a:r>
              </a:p>
              <a:p>
                <a:endParaRPr lang="en-US" sz="1800" dirty="0">
                  <a:solidFill>
                    <a:schemeClr val="tx1"/>
                  </a:solidFill>
                </a:endParaRPr>
              </a:p>
              <a:p>
                <a:r>
                  <a:rPr lang="en-US" i="1" dirty="0">
                    <a:solidFill>
                      <a:schemeClr val="tx1"/>
                    </a:solidFill>
                  </a:rPr>
                  <a:t>[here shown for Exclusive </a:t>
                </a:r>
                <a:r>
                  <a:rPr lang="el-GR" i="1" dirty="0">
                    <a:solidFill>
                      <a:schemeClr val="tx1"/>
                    </a:solidFill>
                    <a:latin typeface="Cambria Math" panose="02040503050406030204" pitchFamily="18" charset="0"/>
                    <a:ea typeface="Cambria Math" panose="02040503050406030204" pitchFamily="18" charset="0"/>
                  </a:rPr>
                  <a:t>γγ</a:t>
                </a:r>
                <a:r>
                  <a:rPr lang="en-US" i="1" dirty="0">
                    <a:solidFill>
                      <a:schemeClr val="tx1"/>
                    </a:solidFill>
                    <a:latin typeface="Cambria Math" panose="02040503050406030204" pitchFamily="18" charset="0"/>
                    <a:ea typeface="Cambria Math" panose="02040503050406030204" pitchFamily="18" charset="0"/>
                  </a:rPr>
                  <a:t> </a:t>
                </a:r>
                <a:r>
                  <a:rPr lang="el-GR" i="1" dirty="0">
                    <a:solidFill>
                      <a:schemeClr val="tx1"/>
                    </a:solidFill>
                    <a:latin typeface="Cambria Math" panose="02040503050406030204" pitchFamily="18" charset="0"/>
                    <a:ea typeface="Cambria Math" panose="02040503050406030204" pitchFamily="18" charset="0"/>
                    <a:cs typeface="Arial" panose="020B0604020202020204" pitchFamily="34" charset="0"/>
                  </a:rPr>
                  <a:t>→</a:t>
                </a:r>
                <a:r>
                  <a:rPr lang="en-US" i="1" dirty="0">
                    <a:solidFill>
                      <a:schemeClr val="tx1"/>
                    </a:solidFill>
                    <a:latin typeface="Cambria Math" panose="02040503050406030204" pitchFamily="18" charset="0"/>
                    <a:ea typeface="Cambria Math" panose="02040503050406030204" pitchFamily="18" charset="0"/>
                    <a:cs typeface="Arial" panose="020B0604020202020204" pitchFamily="34" charset="0"/>
                  </a:rPr>
                  <a:t> WW </a:t>
                </a:r>
                <a:r>
                  <a:rPr lang="en-US" i="1" dirty="0">
                    <a:solidFill>
                      <a:schemeClr val="tx1"/>
                    </a:solidFill>
                    <a:ea typeface="Cambria Math" panose="02040503050406030204" pitchFamily="18" charset="0"/>
                    <a:cs typeface="Arial" panose="020B0604020202020204" pitchFamily="34" charset="0"/>
                  </a:rPr>
                  <a:t>(without FPDs)</a:t>
                </a:r>
              </a:p>
              <a:p>
                <a:r>
                  <a:rPr lang="en-US" i="1" dirty="0">
                    <a:solidFill>
                      <a:schemeClr val="tx1"/>
                    </a:solidFill>
                    <a:ea typeface="Cambria Math" panose="02040503050406030204" pitchFamily="18" charset="0"/>
                  </a:rPr>
                  <a:t>to suppress inclusive WW and pile-up]</a:t>
                </a:r>
                <a:endParaRPr lang="en-US" i="1" dirty="0">
                  <a:solidFill>
                    <a:schemeClr val="tx1"/>
                  </a:solidFill>
                </a:endParaRPr>
              </a:p>
            </p:txBody>
          </p:sp>
        </mc:Choice>
        <mc:Fallback xmlns="">
          <p:sp>
            <p:nvSpPr>
              <p:cNvPr id="10" name="TextovéPole 9"/>
              <p:cNvSpPr txBox="1">
                <a:spLocks noRot="1" noChangeAspect="1" noMove="1" noResize="1" noEditPoints="1" noAdjustHandles="1" noChangeArrowheads="1" noChangeShapeType="1" noTextEdit="1"/>
              </p:cNvSpPr>
              <p:nvPr/>
            </p:nvSpPr>
            <p:spPr>
              <a:xfrm>
                <a:off x="104545" y="1251648"/>
                <a:ext cx="5015027" cy="1415772"/>
              </a:xfrm>
              <a:prstGeom prst="rect">
                <a:avLst/>
              </a:prstGeom>
              <a:blipFill>
                <a:blip r:embed="rId5"/>
                <a:stretch>
                  <a:fillRect l="-972" t="-2146" b="-4292"/>
                </a:stretch>
              </a:blipFill>
            </p:spPr>
            <p:txBody>
              <a:bodyPr/>
              <a:lstStyle/>
              <a:p>
                <a:r>
                  <a:rPr lang="cs-CZ">
                    <a:noFill/>
                  </a:rPr>
                  <a:t> </a:t>
                </a:r>
              </a:p>
            </p:txBody>
          </p:sp>
        </mc:Fallback>
      </mc:AlternateContent>
      <p:sp>
        <p:nvSpPr>
          <p:cNvPr id="11" name="TextovéPole 10"/>
          <p:cNvSpPr txBox="1"/>
          <p:nvPr/>
        </p:nvSpPr>
        <p:spPr>
          <a:xfrm>
            <a:off x="7105024" y="3996163"/>
            <a:ext cx="2754280" cy="1815882"/>
          </a:xfrm>
          <a:prstGeom prst="rect">
            <a:avLst/>
          </a:prstGeom>
          <a:noFill/>
        </p:spPr>
        <p:txBody>
          <a:bodyPr wrap="none" rtlCol="0">
            <a:spAutoFit/>
          </a:bodyPr>
          <a:lstStyle/>
          <a:p>
            <a:pPr marL="285750" indent="-285750">
              <a:buFont typeface="Wingdings" panose="05000000000000000000" pitchFamily="2" charset="2"/>
              <a:buChar char="§"/>
            </a:pPr>
            <a:r>
              <a:rPr lang="en-US" dirty="0">
                <a:solidFill>
                  <a:schemeClr val="tx1"/>
                </a:solidFill>
              </a:rPr>
              <a:t>Background hypothesis </a:t>
            </a:r>
          </a:p>
          <a:p>
            <a:r>
              <a:rPr lang="en-US" dirty="0">
                <a:solidFill>
                  <a:schemeClr val="tx1"/>
                </a:solidFill>
              </a:rPr>
              <a:t>rejected with significance</a:t>
            </a:r>
          </a:p>
          <a:p>
            <a:r>
              <a:rPr lang="en-US" dirty="0">
                <a:solidFill>
                  <a:schemeClr val="tx1"/>
                </a:solidFill>
              </a:rPr>
              <a:t>of 8.4</a:t>
            </a:r>
            <a:r>
              <a:rPr lang="el-GR" dirty="0">
                <a:solidFill>
                  <a:schemeClr val="tx1"/>
                </a:solidFill>
              </a:rPr>
              <a:t>σ</a:t>
            </a:r>
            <a:endParaRPr lang="en-US" dirty="0">
              <a:solidFill>
                <a:schemeClr val="tx1"/>
              </a:solidFill>
            </a:endParaRPr>
          </a:p>
          <a:p>
            <a:endParaRPr lang="en-US" dirty="0">
              <a:solidFill>
                <a:schemeClr val="tx1"/>
              </a:solidFill>
            </a:endParaRPr>
          </a:p>
          <a:p>
            <a:pPr marL="285750" indent="-285750">
              <a:buFont typeface="Wingdings" panose="05000000000000000000" pitchFamily="2" charset="2"/>
              <a:buChar char="§"/>
            </a:pPr>
            <a:r>
              <a:rPr lang="en-US" dirty="0">
                <a:solidFill>
                  <a:schemeClr val="tx1"/>
                </a:solidFill>
              </a:rPr>
              <a:t>Rare process:</a:t>
            </a:r>
          </a:p>
          <a:p>
            <a:r>
              <a:rPr lang="en-US" dirty="0">
                <a:solidFill>
                  <a:schemeClr val="tx1"/>
                </a:solidFill>
              </a:rPr>
              <a:t>measured cross section:</a:t>
            </a:r>
          </a:p>
          <a:p>
            <a:r>
              <a:rPr lang="en-US" dirty="0">
                <a:solidFill>
                  <a:schemeClr val="tx1"/>
                </a:solidFill>
              </a:rPr>
              <a:t>3.13 ± 31(stat) ± 28(</a:t>
            </a:r>
            <a:r>
              <a:rPr lang="en-US" dirty="0" err="1">
                <a:solidFill>
                  <a:schemeClr val="tx1"/>
                </a:solidFill>
              </a:rPr>
              <a:t>syst</a:t>
            </a:r>
            <a:r>
              <a:rPr lang="en-US" dirty="0">
                <a:solidFill>
                  <a:schemeClr val="tx1"/>
                </a:solidFill>
              </a:rPr>
              <a:t>) fb </a:t>
            </a:r>
          </a:p>
        </p:txBody>
      </p:sp>
      <p:pic>
        <p:nvPicPr>
          <p:cNvPr id="15" name="Obrázek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86" y="6374571"/>
            <a:ext cx="2060571" cy="483429"/>
          </a:xfrm>
          <a:prstGeom prst="rect">
            <a:avLst/>
          </a:prstGeom>
        </p:spPr>
      </p:pic>
      <p:sp>
        <p:nvSpPr>
          <p:cNvPr id="6" name="Zástupný symbol pro číslo snímku 5"/>
          <p:cNvSpPr>
            <a:spLocks noGrp="1"/>
          </p:cNvSpPr>
          <p:nvPr>
            <p:ph type="sldNum" sz="quarter" idx="12"/>
          </p:nvPr>
        </p:nvSpPr>
        <p:spPr/>
        <p:txBody>
          <a:bodyPr/>
          <a:lstStyle/>
          <a:p>
            <a:pPr>
              <a:defRPr/>
            </a:pPr>
            <a:fld id="{7F85D29B-CEBA-48ED-BF7C-3DA92537335C}" type="slidenum">
              <a:rPr lang="fr-CH" altLang="en-US" smtClean="0"/>
              <a:pPr>
                <a:defRPr/>
              </a:pPr>
              <a:t>70</a:t>
            </a:fld>
            <a:r>
              <a:rPr lang="fr-CH" altLang="en-US"/>
              <a:t> </a:t>
            </a:r>
            <a:endParaRPr lang="fr-FR" altLang="en-US"/>
          </a:p>
        </p:txBody>
      </p:sp>
      <p:sp>
        <p:nvSpPr>
          <p:cNvPr id="17" name="Zástupný symbol pro zápatí 3"/>
          <p:cNvSpPr>
            <a:spLocks noGrp="1"/>
          </p:cNvSpPr>
          <p:nvPr>
            <p:ph type="ftr" sz="quarter" idx="11"/>
          </p:nvPr>
        </p:nvSpPr>
        <p:spPr>
          <a:xfrm>
            <a:off x="2514600" y="6519863"/>
            <a:ext cx="7010400" cy="323850"/>
          </a:xfrm>
        </p:spPr>
        <p:txBody>
          <a:bodyPr/>
          <a:lstStyle/>
          <a:p>
            <a:pPr>
              <a:defRPr/>
            </a:pPr>
            <a:r>
              <a:rPr lang="en-US">
                <a:solidFill>
                  <a:srgbClr val="006600"/>
                </a:solidFill>
              </a:rPr>
              <a:t>Marek Taševský                        FZU seminar: Exclusivity as a road to New Physics</a:t>
            </a:r>
            <a:endParaRPr lang="fr-FR" i="1" dirty="0">
              <a:solidFill>
                <a:srgbClr val="006600"/>
              </a:solidFill>
            </a:endParaRPr>
          </a:p>
        </p:txBody>
      </p:sp>
      <p:sp>
        <p:nvSpPr>
          <p:cNvPr id="5" name="Šipka: doprava se zářezem 4">
            <a:extLst>
              <a:ext uri="{FF2B5EF4-FFF2-40B4-BE49-F238E27FC236}">
                <a16:creationId xmlns:a16="http://schemas.microsoft.com/office/drawing/2014/main" id="{C604B11E-AB74-363D-195A-4C2D33A663A0}"/>
              </a:ext>
            </a:extLst>
          </p:cNvPr>
          <p:cNvSpPr/>
          <p:nvPr/>
        </p:nvSpPr>
        <p:spPr bwMode="auto">
          <a:xfrm rot="2303718">
            <a:off x="3919735" y="2734343"/>
            <a:ext cx="876644" cy="319174"/>
          </a:xfrm>
          <a:prstGeom prst="notchedRightArrow">
            <a:avLst/>
          </a:prstGeom>
          <a:solidFill>
            <a:srgbClr val="92D050"/>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600" b="0" i="0" u="none" strike="noStrike" cap="none" normalizeH="0" baseline="0">
              <a:ln>
                <a:noFill/>
              </a:ln>
              <a:solidFill>
                <a:srgbClr val="0000CC"/>
              </a:solidFill>
              <a:effectLst/>
              <a:latin typeface="Arial" charset="0"/>
            </a:endParaRPr>
          </a:p>
        </p:txBody>
      </p:sp>
    </p:spTree>
    <p:extLst>
      <p:ext uri="{BB962C8B-B14F-4D97-AF65-F5344CB8AC3E}">
        <p14:creationId xmlns:p14="http://schemas.microsoft.com/office/powerpoint/2010/main" val="39333410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Exclusive </a:t>
            </a:r>
            <a:r>
              <a:rPr lang="el-GR" dirty="0">
                <a:latin typeface="Cambria Math" panose="02040503050406030204" pitchFamily="18" charset="0"/>
                <a:ea typeface="Cambria Math" panose="02040503050406030204" pitchFamily="18" charset="0"/>
              </a:rPr>
              <a:t>γγ</a:t>
            </a:r>
            <a:r>
              <a:rPr lang="en-US" dirty="0">
                <a:latin typeface="Cambria Math" panose="02040503050406030204" pitchFamily="18" charset="0"/>
                <a:ea typeface="Cambria Math" panose="02040503050406030204" pitchFamily="18" charset="0"/>
              </a:rPr>
              <a:t> </a:t>
            </a:r>
            <a:r>
              <a:rPr lang="el-GR" dirty="0">
                <a:latin typeface="Cambria Math" panose="02040503050406030204" pitchFamily="18" charset="0"/>
                <a:ea typeface="Cambria Math" panose="02040503050406030204" pitchFamily="18" charset="0"/>
                <a:cs typeface="Arial" panose="020B0604020202020204" pitchFamily="34" charset="0"/>
              </a:rPr>
              <a:t>→</a:t>
            </a:r>
            <a:r>
              <a:rPr lang="en-US" dirty="0">
                <a:latin typeface="Cambria Math" panose="02040503050406030204" pitchFamily="18" charset="0"/>
                <a:ea typeface="Cambria Math" panose="02040503050406030204" pitchFamily="18" charset="0"/>
                <a:cs typeface="Arial" panose="020B0604020202020204" pitchFamily="34" charset="0"/>
              </a:rPr>
              <a:t> </a:t>
            </a:r>
            <a:r>
              <a:rPr lang="en-US" dirty="0" err="1">
                <a:latin typeface="Cambria Math" panose="02040503050406030204" pitchFamily="18" charset="0"/>
                <a:ea typeface="Cambria Math" panose="02040503050406030204" pitchFamily="18" charset="0"/>
                <a:cs typeface="Arial" panose="020B0604020202020204" pitchFamily="34" charset="0"/>
              </a:rPr>
              <a:t>ll</a:t>
            </a:r>
            <a:r>
              <a:rPr lang="en-US" dirty="0">
                <a:latin typeface="Cambria Math" panose="02040503050406030204" pitchFamily="18" charset="0"/>
                <a:ea typeface="Cambria Math" panose="02040503050406030204" pitchFamily="18" charset="0"/>
                <a:cs typeface="Arial" panose="020B0604020202020204" pitchFamily="34" charset="0"/>
              </a:rPr>
              <a:t> </a:t>
            </a:r>
            <a:r>
              <a:rPr lang="en-US" dirty="0">
                <a:ea typeface="Cambria Math" panose="02040503050406030204" pitchFamily="18" charset="0"/>
                <a:cs typeface="Arial" panose="020B0604020202020204" pitchFamily="34" charset="0"/>
              </a:rPr>
              <a:t>(with FPDs)</a:t>
            </a:r>
            <a:endParaRPr lang="en-US" dirty="0"/>
          </a:p>
        </p:txBody>
      </p:sp>
      <p:sp>
        <p:nvSpPr>
          <p:cNvPr id="4" name="Zástupný symbol pro zápatí 3"/>
          <p:cNvSpPr>
            <a:spLocks noGrp="1"/>
          </p:cNvSpPr>
          <p:nvPr>
            <p:ph type="ftr" sz="quarter" idx="11"/>
          </p:nvPr>
        </p:nvSpPr>
        <p:spPr/>
        <p:txBody>
          <a:bodyPr/>
          <a:lstStyle/>
          <a:p>
            <a:pPr>
              <a:defRPr/>
            </a:pPr>
            <a:r>
              <a:rPr lang="en-US">
                <a:solidFill>
                  <a:srgbClr val="006600"/>
                </a:solidFill>
              </a:rPr>
              <a:t>Marek Taševský                        FZU seminar: Exclusivity as a road to New Physics</a:t>
            </a:r>
            <a:endParaRPr lang="fr-FR" i="1" dirty="0">
              <a:solidFill>
                <a:srgbClr val="006600"/>
              </a:solidFill>
            </a:endParaRPr>
          </a:p>
        </p:txBody>
      </p:sp>
      <p:grpSp>
        <p:nvGrpSpPr>
          <p:cNvPr id="6" name="Group 51"/>
          <p:cNvGrpSpPr>
            <a:grpSpLocks/>
          </p:cNvGrpSpPr>
          <p:nvPr/>
        </p:nvGrpSpPr>
        <p:grpSpPr bwMode="auto">
          <a:xfrm>
            <a:off x="1143001" y="3236311"/>
            <a:ext cx="7429500" cy="1889125"/>
            <a:chOff x="211138" y="3810000"/>
            <a:chExt cx="6857999" cy="1889125"/>
          </a:xfrm>
        </p:grpSpPr>
        <p:sp>
          <p:nvSpPr>
            <p:cNvPr id="7" name="AutoShape 10"/>
            <p:cNvSpPr>
              <a:spLocks noChangeArrowheads="1"/>
            </p:cNvSpPr>
            <p:nvPr/>
          </p:nvSpPr>
          <p:spPr bwMode="auto">
            <a:xfrm>
              <a:off x="5791200" y="4953000"/>
              <a:ext cx="211137" cy="228600"/>
            </a:xfrm>
            <a:prstGeom prst="can">
              <a:avLst>
                <a:gd name="adj" fmla="val 27068"/>
              </a:avLst>
            </a:prstGeom>
            <a:solidFill>
              <a:srgbClr val="00B0F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endParaRPr lang="cs-CZ" altLang="en-US" b="1"/>
            </a:p>
          </p:txBody>
        </p:sp>
        <p:sp>
          <p:nvSpPr>
            <p:cNvPr id="8" name="AutoShape 10"/>
            <p:cNvSpPr>
              <a:spLocks noChangeArrowheads="1"/>
            </p:cNvSpPr>
            <p:nvPr/>
          </p:nvSpPr>
          <p:spPr bwMode="auto">
            <a:xfrm>
              <a:off x="762000" y="4876800"/>
              <a:ext cx="211137" cy="228600"/>
            </a:xfrm>
            <a:prstGeom prst="can">
              <a:avLst>
                <a:gd name="adj" fmla="val 27068"/>
              </a:avLst>
            </a:prstGeom>
            <a:solidFill>
              <a:srgbClr val="CC0099"/>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endParaRPr lang="cs-CZ" altLang="en-US" b="1"/>
            </a:p>
          </p:txBody>
        </p:sp>
        <p:sp>
          <p:nvSpPr>
            <p:cNvPr id="9" name="Arc 12"/>
            <p:cNvSpPr>
              <a:spLocks/>
            </p:cNvSpPr>
            <p:nvPr/>
          </p:nvSpPr>
          <p:spPr bwMode="auto">
            <a:xfrm rot="1882380" flipH="1">
              <a:off x="1120775" y="4125913"/>
              <a:ext cx="660400" cy="979488"/>
            </a:xfrm>
            <a:custGeom>
              <a:avLst/>
              <a:gdLst>
                <a:gd name="T0" fmla="*/ 0 w 21600"/>
                <a:gd name="T1" fmla="*/ 0 h 21283"/>
                <a:gd name="T2" fmla="*/ 0 w 21600"/>
                <a:gd name="T3" fmla="*/ 0 h 21283"/>
                <a:gd name="T4" fmla="*/ 0 w 21600"/>
                <a:gd name="T5" fmla="*/ 0 h 21283"/>
                <a:gd name="T6" fmla="*/ 0 60000 65536"/>
                <a:gd name="T7" fmla="*/ 0 60000 65536"/>
                <a:gd name="T8" fmla="*/ 0 60000 65536"/>
                <a:gd name="T9" fmla="*/ 0 w 21600"/>
                <a:gd name="T10" fmla="*/ 0 h 21283"/>
                <a:gd name="T11" fmla="*/ 21600 w 21600"/>
                <a:gd name="T12" fmla="*/ 21283 h 21283"/>
              </a:gdLst>
              <a:ahLst/>
              <a:cxnLst>
                <a:cxn ang="T6">
                  <a:pos x="T0" y="T1"/>
                </a:cxn>
                <a:cxn ang="T7">
                  <a:pos x="T2" y="T3"/>
                </a:cxn>
                <a:cxn ang="T8">
                  <a:pos x="T4" y="T5"/>
                </a:cxn>
              </a:cxnLst>
              <a:rect l="T9" t="T10" r="T11" b="T12"/>
              <a:pathLst>
                <a:path w="21600" h="21283" fill="none" extrusionOk="0">
                  <a:moveTo>
                    <a:pt x="3686" y="0"/>
                  </a:moveTo>
                  <a:cubicBezTo>
                    <a:pt x="14039" y="1793"/>
                    <a:pt x="21600" y="10776"/>
                    <a:pt x="21600" y="21283"/>
                  </a:cubicBezTo>
                </a:path>
                <a:path w="21600" h="21283" stroke="0" extrusionOk="0">
                  <a:moveTo>
                    <a:pt x="3686" y="0"/>
                  </a:moveTo>
                  <a:cubicBezTo>
                    <a:pt x="14039" y="1793"/>
                    <a:pt x="21600" y="10776"/>
                    <a:pt x="21600" y="21283"/>
                  </a:cubicBezTo>
                  <a:lnTo>
                    <a:pt x="0" y="21283"/>
                  </a:lnTo>
                  <a:close/>
                </a:path>
              </a:pathLst>
            </a:custGeom>
            <a:noFill/>
            <a:ln w="95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 name="Text Box 14"/>
            <p:cNvSpPr txBox="1">
              <a:spLocks noChangeArrowheads="1"/>
            </p:cNvSpPr>
            <p:nvPr/>
          </p:nvSpPr>
          <p:spPr bwMode="auto">
            <a:xfrm>
              <a:off x="211138" y="3810000"/>
              <a:ext cx="682869"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r>
                <a:rPr lang="en-US" altLang="en-US" sz="1800" dirty="0">
                  <a:latin typeface="Comic Sans MS" panose="030F0702030302020204" pitchFamily="66" charset="0"/>
                </a:rPr>
                <a:t>beam</a:t>
              </a:r>
            </a:p>
          </p:txBody>
        </p:sp>
        <p:sp>
          <p:nvSpPr>
            <p:cNvPr id="11" name="Text Box 15"/>
            <p:cNvSpPr txBox="1">
              <a:spLocks noChangeArrowheads="1"/>
            </p:cNvSpPr>
            <p:nvPr/>
          </p:nvSpPr>
          <p:spPr bwMode="auto">
            <a:xfrm>
              <a:off x="1125538" y="4648200"/>
              <a:ext cx="320919"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r>
                <a:rPr lang="en-US" altLang="en-US" sz="1800">
                  <a:latin typeface="Comic Sans MS" panose="030F0702030302020204" pitchFamily="66" charset="0"/>
                </a:rPr>
                <a:t>p’</a:t>
              </a:r>
            </a:p>
          </p:txBody>
        </p:sp>
        <p:sp>
          <p:nvSpPr>
            <p:cNvPr id="12" name="Text Box 16"/>
            <p:cNvSpPr txBox="1">
              <a:spLocks noChangeArrowheads="1"/>
            </p:cNvSpPr>
            <p:nvPr/>
          </p:nvSpPr>
          <p:spPr bwMode="auto">
            <a:xfrm>
              <a:off x="5334122" y="5029200"/>
              <a:ext cx="320919"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r>
                <a:rPr lang="en-US" altLang="en-US" sz="1800">
                  <a:latin typeface="Comic Sans MS" panose="030F0702030302020204" pitchFamily="66" charset="0"/>
                </a:rPr>
                <a:t>p’</a:t>
              </a:r>
            </a:p>
          </p:txBody>
        </p:sp>
        <p:sp>
          <p:nvSpPr>
            <p:cNvPr id="13" name="Text Box 17"/>
            <p:cNvSpPr txBox="1">
              <a:spLocks noChangeArrowheads="1"/>
            </p:cNvSpPr>
            <p:nvPr/>
          </p:nvSpPr>
          <p:spPr bwMode="auto">
            <a:xfrm>
              <a:off x="642995" y="5172034"/>
              <a:ext cx="15421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r>
                <a:rPr lang="en-US" altLang="en-US" sz="1800" dirty="0">
                  <a:latin typeface="Comic Sans MS" panose="030F0702030302020204" pitchFamily="66" charset="0"/>
                </a:rPr>
                <a:t>AFP Detector</a:t>
              </a:r>
            </a:p>
          </p:txBody>
        </p:sp>
        <p:sp>
          <p:nvSpPr>
            <p:cNvPr id="14" name="Line 19"/>
            <p:cNvSpPr>
              <a:spLocks noChangeShapeType="1"/>
            </p:cNvSpPr>
            <p:nvPr/>
          </p:nvSpPr>
          <p:spPr bwMode="auto">
            <a:xfrm>
              <a:off x="4360863" y="4572000"/>
              <a:ext cx="2601912" cy="3810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5" name="Line 20"/>
            <p:cNvSpPr>
              <a:spLocks noChangeShapeType="1"/>
            </p:cNvSpPr>
            <p:nvPr/>
          </p:nvSpPr>
          <p:spPr bwMode="auto">
            <a:xfrm flipH="1" flipV="1">
              <a:off x="914400" y="4191000"/>
              <a:ext cx="1970087" cy="2286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6" name="AutoShape 21"/>
            <p:cNvSpPr>
              <a:spLocks noChangeArrowheads="1"/>
            </p:cNvSpPr>
            <p:nvPr/>
          </p:nvSpPr>
          <p:spPr bwMode="auto">
            <a:xfrm rot="480000" flipV="1">
              <a:off x="4852988" y="4572000"/>
              <a:ext cx="565150" cy="268288"/>
            </a:xfrm>
            <a:prstGeom prst="cube">
              <a:avLst>
                <a:gd name="adj" fmla="val 25000"/>
              </a:avLst>
            </a:prstGeom>
            <a:solidFill>
              <a:srgbClr val="99CC00"/>
            </a:solidFill>
            <a:ln w="9525">
              <a:solidFill>
                <a:schemeClr val="tx1"/>
              </a:solidFill>
              <a:miter lim="800000"/>
              <a:headEnd/>
              <a:tailEnd/>
            </a:ln>
          </p:spPr>
          <p:txBody>
            <a:bodyPr rot="10800000"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endParaRPr lang="cs-CZ" altLang="en-US" b="1"/>
            </a:p>
          </p:txBody>
        </p:sp>
        <p:sp>
          <p:nvSpPr>
            <p:cNvPr id="17" name="AutoShape 22"/>
            <p:cNvSpPr>
              <a:spLocks noChangeArrowheads="1"/>
            </p:cNvSpPr>
            <p:nvPr/>
          </p:nvSpPr>
          <p:spPr bwMode="auto">
            <a:xfrm rot="480000" flipV="1">
              <a:off x="1970088" y="4191000"/>
              <a:ext cx="563562" cy="268288"/>
            </a:xfrm>
            <a:prstGeom prst="cube">
              <a:avLst>
                <a:gd name="adj" fmla="val 25000"/>
              </a:avLst>
            </a:prstGeom>
            <a:solidFill>
              <a:srgbClr val="99CC00"/>
            </a:solidFill>
            <a:ln w="9525">
              <a:solidFill>
                <a:schemeClr val="tx1"/>
              </a:solidFill>
              <a:miter lim="800000"/>
              <a:headEnd/>
              <a:tailEnd/>
            </a:ln>
          </p:spPr>
          <p:txBody>
            <a:bodyPr rot="10800000"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endParaRPr lang="cs-CZ" altLang="en-US" b="1"/>
            </a:p>
          </p:txBody>
        </p:sp>
        <p:sp>
          <p:nvSpPr>
            <p:cNvPr id="18" name="Arc 13"/>
            <p:cNvSpPr>
              <a:spLocks/>
            </p:cNvSpPr>
            <p:nvPr/>
          </p:nvSpPr>
          <p:spPr bwMode="auto">
            <a:xfrm rot="1314465">
              <a:off x="5414963" y="4772025"/>
              <a:ext cx="430212" cy="927100"/>
            </a:xfrm>
            <a:custGeom>
              <a:avLst/>
              <a:gdLst>
                <a:gd name="T0" fmla="*/ 0 w 15989"/>
                <a:gd name="T1" fmla="*/ 0 h 21449"/>
                <a:gd name="T2" fmla="*/ 0 w 15989"/>
                <a:gd name="T3" fmla="*/ 0 h 21449"/>
                <a:gd name="T4" fmla="*/ 0 w 15989"/>
                <a:gd name="T5" fmla="*/ 0 h 21449"/>
                <a:gd name="T6" fmla="*/ 0 60000 65536"/>
                <a:gd name="T7" fmla="*/ 0 60000 65536"/>
                <a:gd name="T8" fmla="*/ 0 60000 65536"/>
                <a:gd name="T9" fmla="*/ 0 w 15989"/>
                <a:gd name="T10" fmla="*/ 0 h 21449"/>
                <a:gd name="T11" fmla="*/ 15989 w 15989"/>
                <a:gd name="T12" fmla="*/ 21449 h 21449"/>
              </a:gdLst>
              <a:ahLst/>
              <a:cxnLst>
                <a:cxn ang="T6">
                  <a:pos x="T0" y="T1"/>
                </a:cxn>
                <a:cxn ang="T7">
                  <a:pos x="T2" y="T3"/>
                </a:cxn>
                <a:cxn ang="T8">
                  <a:pos x="T4" y="T5"/>
                </a:cxn>
              </a:cxnLst>
              <a:rect l="T9" t="T10" r="T11" b="T12"/>
              <a:pathLst>
                <a:path w="15989" h="21449" fill="none" extrusionOk="0">
                  <a:moveTo>
                    <a:pt x="2547" y="-1"/>
                  </a:moveTo>
                  <a:cubicBezTo>
                    <a:pt x="7715" y="613"/>
                    <a:pt x="12489" y="3073"/>
                    <a:pt x="15988" y="6926"/>
                  </a:cubicBezTo>
                </a:path>
                <a:path w="15989" h="21449" stroke="0" extrusionOk="0">
                  <a:moveTo>
                    <a:pt x="2547" y="-1"/>
                  </a:moveTo>
                  <a:cubicBezTo>
                    <a:pt x="7715" y="613"/>
                    <a:pt x="12489" y="3073"/>
                    <a:pt x="15988" y="6926"/>
                  </a:cubicBezTo>
                  <a:lnTo>
                    <a:pt x="0" y="21449"/>
                  </a:lnTo>
                  <a:close/>
                </a:path>
              </a:pathLst>
            </a:custGeom>
            <a:noFill/>
            <a:ln w="95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19" name="Picture 5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3200" y="3886200"/>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AutoShape 10"/>
            <p:cNvSpPr>
              <a:spLocks noChangeArrowheads="1"/>
            </p:cNvSpPr>
            <p:nvPr/>
          </p:nvSpPr>
          <p:spPr bwMode="auto">
            <a:xfrm>
              <a:off x="1600200" y="4343400"/>
              <a:ext cx="211137" cy="228600"/>
            </a:xfrm>
            <a:prstGeom prst="can">
              <a:avLst>
                <a:gd name="adj" fmla="val 27068"/>
              </a:avLst>
            </a:prstGeom>
            <a:solidFill>
              <a:srgbClr val="00B0F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endParaRPr lang="cs-CZ" altLang="en-US" b="1"/>
            </a:p>
          </p:txBody>
        </p:sp>
        <p:sp>
          <p:nvSpPr>
            <p:cNvPr id="21" name="AutoShape 10"/>
            <p:cNvSpPr>
              <a:spLocks noChangeArrowheads="1"/>
            </p:cNvSpPr>
            <p:nvPr/>
          </p:nvSpPr>
          <p:spPr bwMode="auto">
            <a:xfrm>
              <a:off x="6858000" y="5029200"/>
              <a:ext cx="211137" cy="228600"/>
            </a:xfrm>
            <a:prstGeom prst="can">
              <a:avLst>
                <a:gd name="adj" fmla="val 27068"/>
              </a:avLst>
            </a:prstGeom>
            <a:solidFill>
              <a:srgbClr val="CC0099"/>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endParaRPr lang="cs-CZ" altLang="en-US" b="1"/>
            </a:p>
          </p:txBody>
        </p:sp>
        <p:sp>
          <p:nvSpPr>
            <p:cNvPr id="22" name="Text Box 23"/>
            <p:cNvSpPr txBox="1">
              <a:spLocks noChangeArrowheads="1"/>
            </p:cNvSpPr>
            <p:nvPr/>
          </p:nvSpPr>
          <p:spPr bwMode="auto">
            <a:xfrm>
              <a:off x="1506538" y="3810000"/>
              <a:ext cx="130712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127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r>
                <a:rPr lang="en-US" altLang="en-US" sz="1600">
                  <a:latin typeface="Comic Sans MS" panose="030F0702030302020204" pitchFamily="66" charset="0"/>
                </a:rPr>
                <a:t>LHC magnets</a:t>
              </a:r>
            </a:p>
          </p:txBody>
        </p:sp>
      </p:grpSp>
      <mc:AlternateContent xmlns:mc="http://schemas.openxmlformats.org/markup-compatibility/2006" xmlns:a14="http://schemas.microsoft.com/office/drawing/2010/main">
        <mc:Choice Requires="a14">
          <p:sp>
            <p:nvSpPr>
              <p:cNvPr id="23" name="AutoShape 32"/>
              <p:cNvSpPr>
                <a:spLocks noChangeArrowheads="1"/>
              </p:cNvSpPr>
              <p:nvPr/>
            </p:nvSpPr>
            <p:spPr bwMode="auto">
              <a:xfrm>
                <a:off x="4434902" y="3683945"/>
                <a:ext cx="990600" cy="914400"/>
              </a:xfrm>
              <a:prstGeom prst="irregularSeal1">
                <a:avLst/>
              </a:prstGeom>
              <a:solidFill>
                <a:srgbClr val="FFFF00">
                  <a:alpha val="45097"/>
                </a:srgbClr>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ctr"/>
                <a:r>
                  <a:rPr lang="en-US" sz="2800" b="1" dirty="0">
                    <a:solidFill>
                      <a:srgbClr val="FF0000"/>
                    </a:solidFill>
                    <a:ea typeface="Cambria Math" panose="02040503050406030204" pitchFamily="18" charset="0"/>
                  </a:rPr>
                  <a:t> </a:t>
                </a:r>
                <a14:m>
                  <m:oMath xmlns:m="http://schemas.openxmlformats.org/officeDocument/2006/math">
                    <m:sSup>
                      <m:sSupPr>
                        <m:ctrlPr>
                          <a:rPr lang="en-US" sz="2800" b="1" i="1" smtClean="0">
                            <a:solidFill>
                              <a:srgbClr val="FF0000"/>
                            </a:solidFill>
                            <a:latin typeface="Cambria Math" panose="02040503050406030204" pitchFamily="18" charset="0"/>
                            <a:ea typeface="Cambria Math" panose="02040503050406030204" pitchFamily="18" charset="0"/>
                          </a:rPr>
                        </m:ctrlPr>
                      </m:sSupPr>
                      <m:e>
                        <m:r>
                          <a:rPr lang="en-US" sz="2800" b="1" i="1" smtClean="0">
                            <a:solidFill>
                              <a:srgbClr val="FF0000"/>
                            </a:solidFill>
                            <a:latin typeface="Cambria Math" panose="02040503050406030204" pitchFamily="18" charset="0"/>
                            <a:ea typeface="Cambria Math" panose="02040503050406030204" pitchFamily="18" charset="0"/>
                          </a:rPr>
                          <m:t>𝒍</m:t>
                        </m:r>
                      </m:e>
                      <m:sup>
                        <m:r>
                          <a:rPr lang="en-US" sz="2800" b="1" i="1">
                            <a:solidFill>
                              <a:srgbClr val="FF0000"/>
                            </a:solidFill>
                            <a:latin typeface="Cambria Math" panose="02040503050406030204" pitchFamily="18" charset="0"/>
                            <a:ea typeface="Cambria Math" panose="02040503050406030204" pitchFamily="18" charset="0"/>
                          </a:rPr>
                          <m:t>+</m:t>
                        </m:r>
                      </m:sup>
                    </m:sSup>
                    <m:sSup>
                      <m:sSupPr>
                        <m:ctrlPr>
                          <a:rPr lang="en-US" sz="2800" b="1" i="1">
                            <a:solidFill>
                              <a:srgbClr val="FF0000"/>
                            </a:solidFill>
                            <a:latin typeface="Cambria Math" panose="02040503050406030204" pitchFamily="18" charset="0"/>
                            <a:ea typeface="Cambria Math" panose="02040503050406030204" pitchFamily="18" charset="0"/>
                          </a:rPr>
                        </m:ctrlPr>
                      </m:sSupPr>
                      <m:e>
                        <m:r>
                          <a:rPr lang="en-US" sz="2800" b="1" i="1" smtClean="0">
                            <a:solidFill>
                              <a:srgbClr val="FF0000"/>
                            </a:solidFill>
                            <a:latin typeface="Cambria Math" panose="02040503050406030204" pitchFamily="18" charset="0"/>
                            <a:ea typeface="Cambria Math" panose="02040503050406030204" pitchFamily="18" charset="0"/>
                          </a:rPr>
                          <m:t>𝒍</m:t>
                        </m:r>
                      </m:e>
                      <m:sup>
                        <m:r>
                          <a:rPr lang="en-US" sz="2800" b="1" i="1">
                            <a:solidFill>
                              <a:srgbClr val="FF0000"/>
                            </a:solidFill>
                            <a:latin typeface="Cambria Math" panose="02040503050406030204" pitchFamily="18" charset="0"/>
                            <a:ea typeface="Cambria Math" panose="02040503050406030204" pitchFamily="18" charset="0"/>
                          </a:rPr>
                          <m:t>−</m:t>
                        </m:r>
                      </m:sup>
                    </m:sSup>
                  </m:oMath>
                </a14:m>
                <a:endParaRPr lang="en-US" altLang="en-US" sz="2800" b="1" dirty="0">
                  <a:solidFill>
                    <a:srgbClr val="FF0000"/>
                  </a:solidFill>
                </a:endParaRPr>
              </a:p>
            </p:txBody>
          </p:sp>
        </mc:Choice>
        <mc:Fallback xmlns="">
          <p:sp>
            <p:nvSpPr>
              <p:cNvPr id="23" name="AutoShape 32"/>
              <p:cNvSpPr>
                <a:spLocks noRot="1" noChangeAspect="1" noMove="1" noResize="1" noEditPoints="1" noAdjustHandles="1" noChangeArrowheads="1" noChangeShapeType="1" noTextEdit="1"/>
              </p:cNvSpPr>
              <p:nvPr/>
            </p:nvSpPr>
            <p:spPr bwMode="auto">
              <a:xfrm>
                <a:off x="4434902" y="3683945"/>
                <a:ext cx="990600" cy="914400"/>
              </a:xfrm>
              <a:prstGeom prst="irregularSeal1">
                <a:avLst/>
              </a:prstGeom>
              <a:blipFill>
                <a:blip r:embed="rId3"/>
                <a:stretch>
                  <a:fillRect/>
                </a:stretch>
              </a:blipFill>
              <a:ln w="9525">
                <a:solidFill>
                  <a:schemeClr val="tx1"/>
                </a:solidFill>
                <a:miter lim="800000"/>
                <a:headEnd/>
                <a:tailEnd/>
              </a:ln>
            </p:spPr>
            <p:txBody>
              <a:bodyPr/>
              <a:lstStyle/>
              <a:p>
                <a:r>
                  <a:rPr lang="en-US">
                    <a:noFill/>
                  </a:rPr>
                  <a:t> </a:t>
                </a:r>
              </a:p>
            </p:txBody>
          </p:sp>
        </mc:Fallback>
      </mc:AlternateContent>
      <p:pic>
        <p:nvPicPr>
          <p:cNvPr id="24" name="Obrázek 23"/>
          <p:cNvPicPr>
            <a:picLocks noChangeAspect="1"/>
          </p:cNvPicPr>
          <p:nvPr/>
        </p:nvPicPr>
        <p:blipFill>
          <a:blip r:embed="rId4"/>
          <a:stretch>
            <a:fillRect/>
          </a:stretch>
        </p:blipFill>
        <p:spPr>
          <a:xfrm>
            <a:off x="4887830" y="1654034"/>
            <a:ext cx="1911780" cy="1540140"/>
          </a:xfrm>
          <a:prstGeom prst="rect">
            <a:avLst/>
          </a:prstGeom>
        </p:spPr>
      </p:pic>
      <p:pic>
        <p:nvPicPr>
          <p:cNvPr id="26" name="Obrázek 25"/>
          <p:cNvPicPr>
            <a:picLocks noChangeAspect="1"/>
          </p:cNvPicPr>
          <p:nvPr/>
        </p:nvPicPr>
        <p:blipFill>
          <a:blip r:embed="rId5"/>
          <a:stretch>
            <a:fillRect/>
          </a:stretch>
        </p:blipFill>
        <p:spPr>
          <a:xfrm>
            <a:off x="7550405" y="1644858"/>
            <a:ext cx="1813740" cy="1540140"/>
          </a:xfrm>
          <a:prstGeom prst="rect">
            <a:avLst/>
          </a:prstGeom>
        </p:spPr>
      </p:pic>
      <p:pic>
        <p:nvPicPr>
          <p:cNvPr id="28" name="Obrázek 27"/>
          <p:cNvPicPr>
            <a:picLocks noChangeAspect="1"/>
          </p:cNvPicPr>
          <p:nvPr/>
        </p:nvPicPr>
        <p:blipFill>
          <a:blip r:embed="rId6"/>
          <a:stretch>
            <a:fillRect/>
          </a:stretch>
        </p:blipFill>
        <p:spPr>
          <a:xfrm>
            <a:off x="6424625" y="4971110"/>
            <a:ext cx="3467520" cy="1304680"/>
          </a:xfrm>
          <a:prstGeom prst="rect">
            <a:avLst/>
          </a:prstGeom>
        </p:spPr>
      </p:pic>
      <mc:AlternateContent xmlns:mc="http://schemas.openxmlformats.org/markup-compatibility/2006" xmlns:a14="http://schemas.microsoft.com/office/drawing/2010/main">
        <mc:Choice Requires="a14">
          <p:sp>
            <p:nvSpPr>
              <p:cNvPr id="25" name="TextovéPole 24"/>
              <p:cNvSpPr txBox="1"/>
              <p:nvPr/>
            </p:nvSpPr>
            <p:spPr>
              <a:xfrm>
                <a:off x="304800" y="2209800"/>
                <a:ext cx="397128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1" i="1">
                          <a:solidFill>
                            <a:schemeClr val="tx1"/>
                          </a:solidFill>
                          <a:latin typeface="Cambria Math" panose="02040503050406030204" pitchFamily="18" charset="0"/>
                        </a:rPr>
                        <m:t>𝒑𝒑</m:t>
                      </m:r>
                      <m:r>
                        <a:rPr lang="en-US" sz="2400" b="1" i="1">
                          <a:solidFill>
                            <a:schemeClr val="tx1"/>
                          </a:solidFill>
                          <a:latin typeface="Cambria Math" panose="02040503050406030204" pitchFamily="18" charset="0"/>
                        </a:rPr>
                        <m:t> →</m:t>
                      </m:r>
                      <m:r>
                        <a:rPr lang="en-US" sz="2400" b="1" i="1">
                          <a:solidFill>
                            <a:schemeClr val="tx1"/>
                          </a:solidFill>
                          <a:latin typeface="Cambria Math" panose="02040503050406030204" pitchFamily="18" charset="0"/>
                          <a:ea typeface="Cambria Math" panose="02040503050406030204" pitchFamily="18" charset="0"/>
                        </a:rPr>
                        <m:t>𝒑</m:t>
                      </m:r>
                      <m:r>
                        <m:rPr>
                          <m:sty m:val="p"/>
                        </m:rPr>
                        <a:rPr lang="el-GR" sz="2400" b="1" i="1">
                          <a:solidFill>
                            <a:schemeClr val="tx1"/>
                          </a:solidFill>
                          <a:latin typeface="Cambria Math" panose="02040503050406030204" pitchFamily="18" charset="0"/>
                          <a:ea typeface="Cambria Math" panose="02040503050406030204" pitchFamily="18" charset="0"/>
                        </a:rPr>
                        <m:t>γγ</m:t>
                      </m:r>
                      <m:r>
                        <a:rPr lang="en-US" sz="2400" b="1" i="1">
                          <a:solidFill>
                            <a:schemeClr val="tx1"/>
                          </a:solidFill>
                          <a:latin typeface="Cambria Math" panose="02040503050406030204" pitchFamily="18" charset="0"/>
                          <a:ea typeface="Cambria Math" panose="02040503050406030204" pitchFamily="18" charset="0"/>
                        </a:rPr>
                        <m:t>𝒑</m:t>
                      </m:r>
                      <m:r>
                        <a:rPr lang="en-US" sz="2400" b="1" i="1">
                          <a:solidFill>
                            <a:schemeClr val="tx1"/>
                          </a:solidFill>
                          <a:latin typeface="Cambria Math" panose="02040503050406030204" pitchFamily="18" charset="0"/>
                          <a:ea typeface="Cambria Math" panose="02040503050406030204" pitchFamily="18" charset="0"/>
                        </a:rPr>
                        <m:t> →</m:t>
                      </m:r>
                      <m:r>
                        <a:rPr lang="en-US" sz="2400" b="1" i="1">
                          <a:solidFill>
                            <a:schemeClr val="tx1"/>
                          </a:solidFill>
                          <a:latin typeface="Cambria Math" panose="02040503050406030204" pitchFamily="18" charset="0"/>
                          <a:ea typeface="Cambria Math" panose="02040503050406030204" pitchFamily="18" charset="0"/>
                        </a:rPr>
                        <m:t>𝒑</m:t>
                      </m:r>
                      <m:r>
                        <a:rPr lang="en-US" sz="2400" b="1" i="1">
                          <a:solidFill>
                            <a:schemeClr val="tx1"/>
                          </a:solidFill>
                          <a:latin typeface="Cambria Math" panose="02040503050406030204" pitchFamily="18" charset="0"/>
                          <a:ea typeface="Cambria Math" panose="02040503050406030204" pitchFamily="18" charset="0"/>
                        </a:rPr>
                        <m:t> </m:t>
                      </m:r>
                      <m:box>
                        <m:boxPr>
                          <m:ctrlPr>
                            <a:rPr lang="en-US" sz="2400" b="1" i="1">
                              <a:solidFill>
                                <a:schemeClr val="tx1"/>
                              </a:solidFill>
                              <a:latin typeface="Cambria Math" panose="02040503050406030204" pitchFamily="18" charset="0"/>
                              <a:ea typeface="Cambria Math" panose="02040503050406030204" pitchFamily="18" charset="0"/>
                            </a:rPr>
                          </m:ctrlPr>
                        </m:boxPr>
                        <m:e>
                          <m:r>
                            <a:rPr lang="en-US" sz="2400" b="1" i="1">
                              <a:solidFill>
                                <a:schemeClr val="tx1"/>
                              </a:solidFill>
                              <a:latin typeface="Cambria Math" panose="02040503050406030204" pitchFamily="18" charset="0"/>
                              <a:ea typeface="Cambria Math" panose="02040503050406030204" pitchFamily="18" charset="0"/>
                            </a:rPr>
                            <m:t>□</m:t>
                          </m:r>
                        </m:e>
                      </m:box>
                      <m:r>
                        <a:rPr lang="en-US" sz="2400" b="1" i="1">
                          <a:solidFill>
                            <a:schemeClr val="tx1"/>
                          </a:solidFill>
                          <a:latin typeface="Cambria Math" panose="02040503050406030204" pitchFamily="18" charset="0"/>
                          <a:ea typeface="Cambria Math" panose="02040503050406030204" pitchFamily="18" charset="0"/>
                        </a:rPr>
                        <m:t> </m:t>
                      </m:r>
                      <m:sSup>
                        <m:sSupPr>
                          <m:ctrlPr>
                            <a:rPr lang="en-US" sz="2400" b="1" i="1" dirty="0">
                              <a:solidFill>
                                <a:schemeClr val="tx1"/>
                              </a:solidFill>
                              <a:latin typeface="Cambria Math" panose="02040503050406030204" pitchFamily="18" charset="0"/>
                            </a:rPr>
                          </m:ctrlPr>
                        </m:sSupPr>
                        <m:e>
                          <m:r>
                            <a:rPr lang="en-US" sz="2400" b="1" i="1" dirty="0">
                              <a:solidFill>
                                <a:schemeClr val="tx1"/>
                              </a:solidFill>
                              <a:latin typeface="Cambria Math" panose="02040503050406030204" pitchFamily="18" charset="0"/>
                            </a:rPr>
                            <m:t>𝒍</m:t>
                          </m:r>
                        </m:e>
                        <m:sup>
                          <m:r>
                            <a:rPr lang="en-US" sz="2400" b="1" i="1" dirty="0">
                              <a:solidFill>
                                <a:schemeClr val="tx1"/>
                              </a:solidFill>
                              <a:latin typeface="Cambria Math" panose="02040503050406030204" pitchFamily="18" charset="0"/>
                            </a:rPr>
                            <m:t>+</m:t>
                          </m:r>
                        </m:sup>
                      </m:sSup>
                      <m:sSup>
                        <m:sSupPr>
                          <m:ctrlPr>
                            <a:rPr lang="en-US" sz="2400" b="1" i="1" dirty="0">
                              <a:solidFill>
                                <a:schemeClr val="tx1"/>
                              </a:solidFill>
                              <a:latin typeface="Cambria Math" panose="02040503050406030204" pitchFamily="18" charset="0"/>
                            </a:rPr>
                          </m:ctrlPr>
                        </m:sSupPr>
                        <m:e>
                          <m:r>
                            <a:rPr lang="en-US" sz="2400" b="1" i="1" dirty="0">
                              <a:solidFill>
                                <a:schemeClr val="tx1"/>
                              </a:solidFill>
                              <a:latin typeface="Cambria Math" panose="02040503050406030204" pitchFamily="18" charset="0"/>
                            </a:rPr>
                            <m:t>𝒍</m:t>
                          </m:r>
                        </m:e>
                        <m:sup>
                          <m:r>
                            <a:rPr lang="en-US" sz="2400" b="1" i="1" dirty="0">
                              <a:solidFill>
                                <a:schemeClr val="tx1"/>
                              </a:solidFill>
                              <a:latin typeface="Cambria Math" panose="02040503050406030204" pitchFamily="18" charset="0"/>
                            </a:rPr>
                            <m:t>−</m:t>
                          </m:r>
                        </m:sup>
                      </m:sSup>
                      <m:r>
                        <a:rPr lang="en-US" sz="2400" b="1" i="1">
                          <a:solidFill>
                            <a:schemeClr val="tx1"/>
                          </a:solidFill>
                          <a:latin typeface="Cambria Math" panose="02040503050406030204" pitchFamily="18" charset="0"/>
                        </a:rPr>
                        <m:t> </m:t>
                      </m:r>
                      <m:r>
                        <a:rPr lang="en-US" sz="2400" b="1" i="1">
                          <a:solidFill>
                            <a:schemeClr val="tx1"/>
                          </a:solidFill>
                          <a:latin typeface="Cambria Math" panose="02040503050406030204" pitchFamily="18" charset="0"/>
                          <a:ea typeface="Cambria Math" panose="02040503050406030204" pitchFamily="18" charset="0"/>
                        </a:rPr>
                        <m:t>□ </m:t>
                      </m:r>
                      <m:r>
                        <a:rPr lang="en-US" sz="2400" b="1" i="1">
                          <a:solidFill>
                            <a:schemeClr val="tx1"/>
                          </a:solidFill>
                          <a:latin typeface="Cambria Math" panose="02040503050406030204" pitchFamily="18" charset="0"/>
                          <a:ea typeface="Cambria Math" panose="02040503050406030204" pitchFamily="18" charset="0"/>
                        </a:rPr>
                        <m:t>𝒑</m:t>
                      </m:r>
                    </m:oMath>
                  </m:oMathPara>
                </a14:m>
                <a:endParaRPr lang="en-US" sz="2400" b="1" dirty="0">
                  <a:solidFill>
                    <a:schemeClr val="tx1"/>
                  </a:solidFill>
                </a:endParaRPr>
              </a:p>
            </p:txBody>
          </p:sp>
        </mc:Choice>
        <mc:Fallback xmlns="">
          <p:sp>
            <p:nvSpPr>
              <p:cNvPr id="25" name="TextovéPole 24"/>
              <p:cNvSpPr txBox="1">
                <a:spLocks noRot="1" noChangeAspect="1" noMove="1" noResize="1" noEditPoints="1" noAdjustHandles="1" noChangeArrowheads="1" noChangeShapeType="1" noTextEdit="1"/>
              </p:cNvSpPr>
              <p:nvPr/>
            </p:nvSpPr>
            <p:spPr>
              <a:xfrm>
                <a:off x="304800" y="2209800"/>
                <a:ext cx="3971280" cy="461665"/>
              </a:xfrm>
              <a:prstGeom prst="rect">
                <a:avLst/>
              </a:prstGeom>
              <a:blipFill>
                <a:blip r:embed="rId8"/>
                <a:stretch>
                  <a:fillRect b="-13333"/>
                </a:stretch>
              </a:blipFill>
            </p:spPr>
            <p:txBody>
              <a:bodyPr/>
              <a:lstStyle/>
              <a:p>
                <a:r>
                  <a:rPr lang="en-US">
                    <a:noFill/>
                  </a:rPr>
                  <a:t> </a:t>
                </a:r>
              </a:p>
            </p:txBody>
          </p:sp>
        </mc:Fallback>
      </mc:AlternateContent>
      <p:pic>
        <p:nvPicPr>
          <p:cNvPr id="30" name="Obrázek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686" y="6374571"/>
            <a:ext cx="2060571" cy="483429"/>
          </a:xfrm>
          <a:prstGeom prst="rect">
            <a:avLst/>
          </a:prstGeom>
        </p:spPr>
      </p:pic>
      <p:sp>
        <p:nvSpPr>
          <p:cNvPr id="31" name="TextovéPole 30"/>
          <p:cNvSpPr txBox="1"/>
          <p:nvPr/>
        </p:nvSpPr>
        <p:spPr>
          <a:xfrm>
            <a:off x="123531" y="666690"/>
            <a:ext cx="3357201" cy="400110"/>
          </a:xfrm>
          <a:prstGeom prst="rect">
            <a:avLst/>
          </a:prstGeom>
          <a:solidFill>
            <a:srgbClr val="CCFFFF"/>
          </a:solidFill>
          <a:ln w="28575">
            <a:solidFill>
              <a:srgbClr val="002060"/>
            </a:solidFill>
          </a:ln>
        </p:spPr>
        <p:txBody>
          <a:bodyPr wrap="none" rtlCol="0">
            <a:spAutoFit/>
          </a:bodyPr>
          <a:lstStyle/>
          <a:p>
            <a:r>
              <a:rPr lang="en-US" sz="2000" b="1" dirty="0">
                <a:solidFill>
                  <a:srgbClr val="FF0000"/>
                </a:solidFill>
              </a:rPr>
              <a:t>PRL 125 (2020) 26, 261801</a:t>
            </a:r>
            <a:endParaRPr lang="en-US" sz="2000" dirty="0">
              <a:solidFill>
                <a:srgbClr val="FF0000"/>
              </a:solidFill>
            </a:endParaRPr>
          </a:p>
        </p:txBody>
      </p:sp>
      <p:sp>
        <p:nvSpPr>
          <p:cNvPr id="27" name="TextovéPole 26"/>
          <p:cNvSpPr txBox="1"/>
          <p:nvPr/>
        </p:nvSpPr>
        <p:spPr>
          <a:xfrm>
            <a:off x="2440722" y="1337911"/>
            <a:ext cx="2031325" cy="369332"/>
          </a:xfrm>
          <a:prstGeom prst="rect">
            <a:avLst/>
          </a:prstGeom>
          <a:noFill/>
        </p:spPr>
        <p:txBody>
          <a:bodyPr wrap="none" rtlCol="0">
            <a:spAutoFit/>
          </a:bodyPr>
          <a:lstStyle/>
          <a:p>
            <a:r>
              <a:rPr lang="en-US" sz="1800" dirty="0"/>
              <a:t>Large rapidity gap</a:t>
            </a:r>
          </a:p>
        </p:txBody>
      </p:sp>
      <p:sp>
        <p:nvSpPr>
          <p:cNvPr id="32" name="Šipka dolů 31"/>
          <p:cNvSpPr/>
          <p:nvPr/>
        </p:nvSpPr>
        <p:spPr bwMode="auto">
          <a:xfrm rot="2119388">
            <a:off x="3060028" y="1601211"/>
            <a:ext cx="125518" cy="777140"/>
          </a:xfrm>
          <a:prstGeom prst="downArrow">
            <a:avLst/>
          </a:prstGeom>
          <a:solidFill>
            <a:srgbClr val="FF0000"/>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rgbClr val="0000CC"/>
              </a:solidFill>
              <a:effectLst/>
              <a:latin typeface="Arial" charset="0"/>
            </a:endParaRPr>
          </a:p>
        </p:txBody>
      </p:sp>
      <p:sp>
        <p:nvSpPr>
          <p:cNvPr id="33" name="Šipka dolů 32"/>
          <p:cNvSpPr/>
          <p:nvPr/>
        </p:nvSpPr>
        <p:spPr bwMode="auto">
          <a:xfrm rot="19932467">
            <a:off x="3445752" y="1633255"/>
            <a:ext cx="125635" cy="735647"/>
          </a:xfrm>
          <a:prstGeom prst="downArrow">
            <a:avLst/>
          </a:prstGeom>
          <a:solidFill>
            <a:srgbClr val="FF0000"/>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rgbClr val="0000CC"/>
              </a:solidFill>
              <a:effectLst/>
              <a:latin typeface="Arial" charset="0"/>
            </a:endParaRPr>
          </a:p>
        </p:txBody>
      </p:sp>
      <p:sp>
        <p:nvSpPr>
          <p:cNvPr id="3" name="TextovéPole 2"/>
          <p:cNvSpPr txBox="1"/>
          <p:nvPr/>
        </p:nvSpPr>
        <p:spPr>
          <a:xfrm>
            <a:off x="4804042" y="993059"/>
            <a:ext cx="5197257" cy="584775"/>
          </a:xfrm>
          <a:prstGeom prst="rect">
            <a:avLst/>
          </a:prstGeom>
          <a:noFill/>
        </p:spPr>
        <p:txBody>
          <a:bodyPr wrap="none" rtlCol="0">
            <a:spAutoFit/>
          </a:bodyPr>
          <a:lstStyle/>
          <a:p>
            <a:pPr marL="285750" indent="-285750">
              <a:buFont typeface="Wingdings" panose="05000000000000000000" pitchFamily="2" charset="2"/>
              <a:buChar char="§"/>
            </a:pPr>
            <a:r>
              <a:rPr lang="en-US" dirty="0">
                <a:solidFill>
                  <a:schemeClr val="tx1"/>
                </a:solidFill>
              </a:rPr>
              <a:t>At least 1 proton tagged required → signal is a sum </a:t>
            </a:r>
          </a:p>
          <a:p>
            <a:r>
              <a:rPr lang="en-US" dirty="0">
                <a:solidFill>
                  <a:schemeClr val="tx1"/>
                </a:solidFill>
              </a:rPr>
              <a:t>of pure exclusive and Single-Dissociation</a:t>
            </a:r>
          </a:p>
        </p:txBody>
      </p:sp>
      <p:pic>
        <p:nvPicPr>
          <p:cNvPr id="34" name="Obrázek 33"/>
          <p:cNvPicPr>
            <a:picLocks noChangeAspect="1"/>
          </p:cNvPicPr>
          <p:nvPr/>
        </p:nvPicPr>
        <p:blipFill>
          <a:blip r:embed="rId10"/>
          <a:stretch>
            <a:fillRect/>
          </a:stretch>
        </p:blipFill>
        <p:spPr>
          <a:xfrm>
            <a:off x="3329123" y="4940821"/>
            <a:ext cx="2580000" cy="1447500"/>
          </a:xfrm>
          <a:prstGeom prst="rect">
            <a:avLst/>
          </a:prstGeom>
        </p:spPr>
      </p:pic>
      <p:sp>
        <p:nvSpPr>
          <p:cNvPr id="35" name="TextovéPole 34"/>
          <p:cNvSpPr txBox="1"/>
          <p:nvPr/>
        </p:nvSpPr>
        <p:spPr>
          <a:xfrm>
            <a:off x="5134232" y="6150531"/>
            <a:ext cx="1008609" cy="338554"/>
          </a:xfrm>
          <a:prstGeom prst="rect">
            <a:avLst/>
          </a:prstGeom>
          <a:noFill/>
        </p:spPr>
        <p:txBody>
          <a:bodyPr wrap="none" rtlCol="0">
            <a:spAutoFit/>
          </a:bodyPr>
          <a:lstStyle/>
          <a:p>
            <a:r>
              <a:rPr lang="en-US" dirty="0" err="1"/>
              <a:t>Z→ll+PU</a:t>
            </a:r>
            <a:endParaRPr lang="en-US" dirty="0"/>
          </a:p>
        </p:txBody>
      </p:sp>
      <p:sp>
        <p:nvSpPr>
          <p:cNvPr id="29" name="Zástupný symbol pro číslo snímku 28"/>
          <p:cNvSpPr>
            <a:spLocks noGrp="1"/>
          </p:cNvSpPr>
          <p:nvPr>
            <p:ph type="sldNum" sz="quarter" idx="12"/>
          </p:nvPr>
        </p:nvSpPr>
        <p:spPr/>
        <p:txBody>
          <a:bodyPr/>
          <a:lstStyle/>
          <a:p>
            <a:pPr>
              <a:defRPr/>
            </a:pPr>
            <a:fld id="{7F85D29B-CEBA-48ED-BF7C-3DA92537335C}" type="slidenum">
              <a:rPr lang="fr-CH" altLang="en-US" smtClean="0"/>
              <a:pPr>
                <a:defRPr/>
              </a:pPr>
              <a:t>71</a:t>
            </a:fld>
            <a:r>
              <a:rPr lang="fr-CH" altLang="en-US"/>
              <a:t> </a:t>
            </a:r>
            <a:endParaRPr lang="fr-FR" altLang="en-US"/>
          </a:p>
        </p:txBody>
      </p:sp>
    </p:spTree>
    <p:extLst>
      <p:ext uri="{BB962C8B-B14F-4D97-AF65-F5344CB8AC3E}">
        <p14:creationId xmlns:p14="http://schemas.microsoft.com/office/powerpoint/2010/main" val="1923225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sp>
        <p:nvSpPr>
          <p:cNvPr id="4" name="Zástupný symbol pro zápatí 3"/>
          <p:cNvSpPr>
            <a:spLocks noGrp="1"/>
          </p:cNvSpPr>
          <p:nvPr>
            <p:ph type="ftr" sz="quarter" idx="11"/>
          </p:nvPr>
        </p:nvSpPr>
        <p:spPr/>
        <p:txBody>
          <a:bodyPr/>
          <a:lstStyle/>
          <a:p>
            <a:pPr>
              <a:defRPr/>
            </a:pPr>
            <a:r>
              <a:rPr lang="en-US">
                <a:solidFill>
                  <a:srgbClr val="006600"/>
                </a:solidFill>
              </a:rPr>
              <a:t>Marek Taševský                        FZU seminar: Exclusivity as a road to New Physics</a:t>
            </a:r>
            <a:endParaRPr lang="fr-FR" i="1" dirty="0">
              <a:solidFill>
                <a:srgbClr val="006600"/>
              </a:solidFill>
            </a:endParaRPr>
          </a:p>
        </p:txBody>
      </p:sp>
      <p:pic>
        <p:nvPicPr>
          <p:cNvPr id="6" name="Obrázek 5"/>
          <p:cNvPicPr>
            <a:picLocks noChangeAspect="1"/>
          </p:cNvPicPr>
          <p:nvPr/>
        </p:nvPicPr>
        <p:blipFill>
          <a:blip r:embed="rId2"/>
          <a:stretch>
            <a:fillRect/>
          </a:stretch>
        </p:blipFill>
        <p:spPr>
          <a:xfrm>
            <a:off x="1066800" y="0"/>
            <a:ext cx="6982255" cy="5223159"/>
          </a:xfrm>
          <a:prstGeom prst="rect">
            <a:avLst/>
          </a:prstGeom>
        </p:spPr>
      </p:pic>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86" y="6374571"/>
            <a:ext cx="2060571" cy="483429"/>
          </a:xfrm>
          <a:prstGeom prst="rect">
            <a:avLst/>
          </a:prstGeom>
        </p:spPr>
      </p:pic>
      <p:sp>
        <p:nvSpPr>
          <p:cNvPr id="8" name="Nadpis 1"/>
          <p:cNvSpPr txBox="1">
            <a:spLocks/>
          </p:cNvSpPr>
          <p:nvPr/>
        </p:nvSpPr>
        <p:spPr bwMode="auto">
          <a:xfrm>
            <a:off x="892175" y="152400"/>
            <a:ext cx="8382000" cy="514350"/>
          </a:xfrm>
          <a:prstGeom prst="rect">
            <a:avLst/>
          </a:prstGeom>
          <a:gradFill rotWithShape="0">
            <a:gsLst>
              <a:gs pos="0">
                <a:srgbClr val="0099FF"/>
              </a:gs>
              <a:gs pos="50000">
                <a:srgbClr val="CCECFF"/>
              </a:gs>
              <a:gs pos="100000">
                <a:srgbClr val="0099FF"/>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rgbClr val="0000CC"/>
                </a:solidFill>
                <a:latin typeface="+mj-lt"/>
                <a:ea typeface="+mj-ea"/>
                <a:cs typeface="+mj-cs"/>
              </a:defRPr>
            </a:lvl1pPr>
            <a:lvl2pPr algn="ctr" rtl="0" eaLnBrk="0" fontAlgn="base" hangingPunct="0">
              <a:spcBef>
                <a:spcPct val="0"/>
              </a:spcBef>
              <a:spcAft>
                <a:spcPct val="0"/>
              </a:spcAft>
              <a:defRPr sz="3200" b="1">
                <a:solidFill>
                  <a:srgbClr val="0000CC"/>
                </a:solidFill>
                <a:latin typeface="Comic Sans MS" pitchFamily="66" charset="0"/>
              </a:defRPr>
            </a:lvl2pPr>
            <a:lvl3pPr algn="ctr" rtl="0" eaLnBrk="0" fontAlgn="base" hangingPunct="0">
              <a:spcBef>
                <a:spcPct val="0"/>
              </a:spcBef>
              <a:spcAft>
                <a:spcPct val="0"/>
              </a:spcAft>
              <a:defRPr sz="3200" b="1">
                <a:solidFill>
                  <a:srgbClr val="0000CC"/>
                </a:solidFill>
                <a:latin typeface="Comic Sans MS" pitchFamily="66" charset="0"/>
              </a:defRPr>
            </a:lvl3pPr>
            <a:lvl4pPr algn="ctr" rtl="0" eaLnBrk="0" fontAlgn="base" hangingPunct="0">
              <a:spcBef>
                <a:spcPct val="0"/>
              </a:spcBef>
              <a:spcAft>
                <a:spcPct val="0"/>
              </a:spcAft>
              <a:defRPr sz="3200" b="1">
                <a:solidFill>
                  <a:srgbClr val="0000CC"/>
                </a:solidFill>
                <a:latin typeface="Comic Sans MS" pitchFamily="66" charset="0"/>
              </a:defRPr>
            </a:lvl4pPr>
            <a:lvl5pPr algn="ctr" rtl="0" eaLnBrk="0" fontAlgn="base" hangingPunct="0">
              <a:spcBef>
                <a:spcPct val="0"/>
              </a:spcBef>
              <a:spcAft>
                <a:spcPct val="0"/>
              </a:spcAft>
              <a:defRPr sz="3200" b="1">
                <a:solidFill>
                  <a:srgbClr val="0000CC"/>
                </a:solidFill>
                <a:latin typeface="Comic Sans MS" pitchFamily="66" charset="0"/>
              </a:defRPr>
            </a:lvl5pPr>
            <a:lvl6pPr marL="457200" algn="ctr" rtl="0" fontAlgn="base">
              <a:spcBef>
                <a:spcPct val="0"/>
              </a:spcBef>
              <a:spcAft>
                <a:spcPct val="0"/>
              </a:spcAft>
              <a:defRPr sz="3200" b="1">
                <a:solidFill>
                  <a:srgbClr val="0000CC"/>
                </a:solidFill>
                <a:latin typeface="Comic Sans MS" pitchFamily="66" charset="0"/>
              </a:defRPr>
            </a:lvl6pPr>
            <a:lvl7pPr marL="914400" algn="ctr" rtl="0" fontAlgn="base">
              <a:spcBef>
                <a:spcPct val="0"/>
              </a:spcBef>
              <a:spcAft>
                <a:spcPct val="0"/>
              </a:spcAft>
              <a:defRPr sz="3200" b="1">
                <a:solidFill>
                  <a:srgbClr val="0000CC"/>
                </a:solidFill>
                <a:latin typeface="Comic Sans MS" pitchFamily="66" charset="0"/>
              </a:defRPr>
            </a:lvl7pPr>
            <a:lvl8pPr marL="1371600" algn="ctr" rtl="0" fontAlgn="base">
              <a:spcBef>
                <a:spcPct val="0"/>
              </a:spcBef>
              <a:spcAft>
                <a:spcPct val="0"/>
              </a:spcAft>
              <a:defRPr sz="3200" b="1">
                <a:solidFill>
                  <a:srgbClr val="0000CC"/>
                </a:solidFill>
                <a:latin typeface="Comic Sans MS" pitchFamily="66" charset="0"/>
              </a:defRPr>
            </a:lvl8pPr>
            <a:lvl9pPr marL="1828800" algn="ctr" rtl="0" fontAlgn="base">
              <a:spcBef>
                <a:spcPct val="0"/>
              </a:spcBef>
              <a:spcAft>
                <a:spcPct val="0"/>
              </a:spcAft>
              <a:defRPr sz="3200" b="1">
                <a:solidFill>
                  <a:srgbClr val="0000CC"/>
                </a:solidFill>
                <a:latin typeface="Comic Sans MS" pitchFamily="66" charset="0"/>
              </a:defRPr>
            </a:lvl9pPr>
          </a:lstStyle>
          <a:p>
            <a:r>
              <a:rPr lang="en-US" kern="0" dirty="0"/>
              <a:t>Exclusive </a:t>
            </a:r>
            <a:r>
              <a:rPr lang="el-GR" kern="0" dirty="0">
                <a:latin typeface="Cambria Math" panose="02040503050406030204" pitchFamily="18" charset="0"/>
                <a:ea typeface="Cambria Math" panose="02040503050406030204" pitchFamily="18" charset="0"/>
              </a:rPr>
              <a:t>γγ</a:t>
            </a:r>
            <a:r>
              <a:rPr lang="en-US" kern="0" dirty="0">
                <a:latin typeface="Cambria Math" panose="02040503050406030204" pitchFamily="18" charset="0"/>
                <a:ea typeface="Cambria Math" panose="02040503050406030204" pitchFamily="18" charset="0"/>
              </a:rPr>
              <a:t> </a:t>
            </a:r>
            <a:r>
              <a:rPr lang="el-GR" kern="0" dirty="0">
                <a:latin typeface="Cambria Math" panose="02040503050406030204" pitchFamily="18" charset="0"/>
                <a:ea typeface="Cambria Math" panose="02040503050406030204" pitchFamily="18" charset="0"/>
                <a:cs typeface="Arial" panose="020B0604020202020204" pitchFamily="34" charset="0"/>
              </a:rPr>
              <a:t>→</a:t>
            </a:r>
            <a:r>
              <a:rPr lang="en-US" kern="0" dirty="0">
                <a:latin typeface="Cambria Math" panose="02040503050406030204" pitchFamily="18" charset="0"/>
                <a:ea typeface="Cambria Math" panose="02040503050406030204" pitchFamily="18" charset="0"/>
                <a:cs typeface="Arial" panose="020B0604020202020204" pitchFamily="34" charset="0"/>
              </a:rPr>
              <a:t> </a:t>
            </a:r>
            <a:r>
              <a:rPr lang="en-US" kern="0" dirty="0" err="1">
                <a:latin typeface="Cambria Math" panose="02040503050406030204" pitchFamily="18" charset="0"/>
                <a:ea typeface="Cambria Math" panose="02040503050406030204" pitchFamily="18" charset="0"/>
                <a:cs typeface="Arial" panose="020B0604020202020204" pitchFamily="34" charset="0"/>
              </a:rPr>
              <a:t>ll</a:t>
            </a:r>
            <a:r>
              <a:rPr lang="en-US" kern="0" dirty="0">
                <a:latin typeface="Cambria Math" panose="02040503050406030204" pitchFamily="18" charset="0"/>
                <a:ea typeface="Cambria Math" panose="02040503050406030204" pitchFamily="18" charset="0"/>
                <a:cs typeface="Arial" panose="020B0604020202020204" pitchFamily="34" charset="0"/>
              </a:rPr>
              <a:t> </a:t>
            </a:r>
            <a:r>
              <a:rPr lang="en-US" kern="0" dirty="0">
                <a:ea typeface="Cambria Math" panose="02040503050406030204" pitchFamily="18" charset="0"/>
                <a:cs typeface="Arial" panose="020B0604020202020204" pitchFamily="34" charset="0"/>
              </a:rPr>
              <a:t>(with FPDs)</a:t>
            </a:r>
            <a:endParaRPr lang="en-US" kern="0" dirty="0"/>
          </a:p>
        </p:txBody>
      </p:sp>
      <mc:AlternateContent xmlns:mc="http://schemas.openxmlformats.org/markup-compatibility/2006" xmlns:a14="http://schemas.microsoft.com/office/drawing/2010/main">
        <mc:Choice Requires="a14">
          <p:sp>
            <p:nvSpPr>
              <p:cNvPr id="9" name="TextovéPole 8"/>
              <p:cNvSpPr txBox="1"/>
              <p:nvPr/>
            </p:nvSpPr>
            <p:spPr>
              <a:xfrm>
                <a:off x="1066800" y="5526164"/>
                <a:ext cx="8337539" cy="400110"/>
              </a:xfrm>
              <a:prstGeom prst="rect">
                <a:avLst/>
              </a:prstGeom>
              <a:noFill/>
            </p:spPr>
            <p:txBody>
              <a:bodyPr wrap="none" rtlCol="0">
                <a:spAutoFit/>
              </a:bodyPr>
              <a:lstStyle/>
              <a:p>
                <a:r>
                  <a:rPr lang="en-US" sz="2000" dirty="0">
                    <a:solidFill>
                      <a:srgbClr val="002060"/>
                    </a:solidFill>
                  </a:rPr>
                  <a:t>SR = Signal Region = Kinematics matching: |</a:t>
                </a:r>
                <a14:m>
                  <m:oMath xmlns:m="http://schemas.openxmlformats.org/officeDocument/2006/math">
                    <m:sSub>
                      <m:sSubPr>
                        <m:ctrlPr>
                          <a:rPr lang="en-US" sz="2000" i="1" smtClean="0">
                            <a:solidFill>
                              <a:srgbClr val="002060"/>
                            </a:solidFill>
                            <a:latin typeface="Cambria Math" panose="02040503050406030204" pitchFamily="18" charset="0"/>
                          </a:rPr>
                        </m:ctrlPr>
                      </m:sSubPr>
                      <m:e>
                        <m:r>
                          <m:rPr>
                            <m:sty m:val="p"/>
                          </m:rPr>
                          <a:rPr lang="el-GR" sz="2000" i="1" smtClean="0">
                            <a:solidFill>
                              <a:srgbClr val="002060"/>
                            </a:solidFill>
                            <a:latin typeface="Cambria Math" panose="02040503050406030204" pitchFamily="18" charset="0"/>
                          </a:rPr>
                          <m:t>ξ</m:t>
                        </m:r>
                      </m:e>
                      <m:sub>
                        <m:r>
                          <a:rPr lang="en-US" sz="2000" b="0" i="1" smtClean="0">
                            <a:solidFill>
                              <a:srgbClr val="002060"/>
                            </a:solidFill>
                            <a:latin typeface="Cambria Math" panose="02040503050406030204" pitchFamily="18" charset="0"/>
                          </a:rPr>
                          <m:t>𝐴𝐹𝑃</m:t>
                        </m:r>
                      </m:sub>
                    </m:sSub>
                  </m:oMath>
                </a14:m>
                <a:r>
                  <a:rPr lang="en-US" sz="2000" dirty="0">
                    <a:solidFill>
                      <a:srgbClr val="002060"/>
                    </a:solidFill>
                  </a:rPr>
                  <a:t> - </a:t>
                </a:r>
                <a14:m>
                  <m:oMath xmlns:m="http://schemas.openxmlformats.org/officeDocument/2006/math">
                    <m:sSub>
                      <m:sSubPr>
                        <m:ctrlPr>
                          <a:rPr lang="en-US" sz="2000" i="1" smtClean="0">
                            <a:solidFill>
                              <a:srgbClr val="002060"/>
                            </a:solidFill>
                            <a:latin typeface="Cambria Math" panose="02040503050406030204" pitchFamily="18" charset="0"/>
                          </a:rPr>
                        </m:ctrlPr>
                      </m:sSubPr>
                      <m:e>
                        <m:r>
                          <m:rPr>
                            <m:sty m:val="p"/>
                          </m:rPr>
                          <a:rPr lang="el-GR" sz="2000" i="1" smtClean="0">
                            <a:solidFill>
                              <a:srgbClr val="002060"/>
                            </a:solidFill>
                            <a:latin typeface="Cambria Math" panose="02040503050406030204" pitchFamily="18" charset="0"/>
                          </a:rPr>
                          <m:t>ξ</m:t>
                        </m:r>
                      </m:e>
                      <m:sub>
                        <m:r>
                          <a:rPr lang="en-US" sz="2000" b="0" i="1" smtClean="0">
                            <a:solidFill>
                              <a:srgbClr val="002060"/>
                            </a:solidFill>
                            <a:latin typeface="Cambria Math" panose="02040503050406030204" pitchFamily="18" charset="0"/>
                          </a:rPr>
                          <m:t>𝑙𝑙</m:t>
                        </m:r>
                      </m:sub>
                    </m:sSub>
                  </m:oMath>
                </a14:m>
                <a:r>
                  <a:rPr lang="en-US" sz="2000" dirty="0">
                    <a:solidFill>
                      <a:srgbClr val="002060"/>
                    </a:solidFill>
                  </a:rPr>
                  <a:t>| &lt; 0.005 required </a:t>
                </a:r>
              </a:p>
            </p:txBody>
          </p:sp>
        </mc:Choice>
        <mc:Fallback xmlns="">
          <p:sp>
            <p:nvSpPr>
              <p:cNvPr id="9" name="TextovéPole 8"/>
              <p:cNvSpPr txBox="1">
                <a:spLocks noRot="1" noChangeAspect="1" noMove="1" noResize="1" noEditPoints="1" noAdjustHandles="1" noChangeArrowheads="1" noChangeShapeType="1" noTextEdit="1"/>
              </p:cNvSpPr>
              <p:nvPr/>
            </p:nvSpPr>
            <p:spPr>
              <a:xfrm>
                <a:off x="1066800" y="5526164"/>
                <a:ext cx="8337539" cy="400110"/>
              </a:xfrm>
              <a:prstGeom prst="rect">
                <a:avLst/>
              </a:prstGeom>
              <a:blipFill>
                <a:blip r:embed="rId4"/>
                <a:stretch>
                  <a:fillRect l="-731" t="-7692" b="-29231"/>
                </a:stretch>
              </a:blipFill>
            </p:spPr>
            <p:txBody>
              <a:bodyPr/>
              <a:lstStyle/>
              <a:p>
                <a:r>
                  <a:rPr lang="en-US">
                    <a:noFill/>
                  </a:rPr>
                  <a:t> </a:t>
                </a:r>
              </a:p>
            </p:txBody>
          </p:sp>
        </mc:Fallback>
      </mc:AlternateContent>
      <p:sp>
        <p:nvSpPr>
          <p:cNvPr id="3" name="Zástupný symbol pro číslo snímku 2"/>
          <p:cNvSpPr>
            <a:spLocks noGrp="1"/>
          </p:cNvSpPr>
          <p:nvPr>
            <p:ph type="sldNum" sz="quarter" idx="12"/>
          </p:nvPr>
        </p:nvSpPr>
        <p:spPr/>
        <p:txBody>
          <a:bodyPr/>
          <a:lstStyle/>
          <a:p>
            <a:pPr>
              <a:defRPr/>
            </a:pPr>
            <a:fld id="{7F85D29B-CEBA-48ED-BF7C-3DA92537335C}" type="slidenum">
              <a:rPr lang="fr-CH" altLang="en-US" smtClean="0"/>
              <a:pPr>
                <a:defRPr/>
              </a:pPr>
              <a:t>72</a:t>
            </a:fld>
            <a:r>
              <a:rPr lang="fr-CH" altLang="en-US"/>
              <a:t> </a:t>
            </a:r>
            <a:endParaRPr lang="fr-FR" altLang="en-US"/>
          </a:p>
        </p:txBody>
      </p:sp>
    </p:spTree>
    <p:extLst>
      <p:ext uri="{BB962C8B-B14F-4D97-AF65-F5344CB8AC3E}">
        <p14:creationId xmlns:p14="http://schemas.microsoft.com/office/powerpoint/2010/main" val="27475866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Nadpis 1">
                <a:extLst>
                  <a:ext uri="{FF2B5EF4-FFF2-40B4-BE49-F238E27FC236}">
                    <a16:creationId xmlns:a16="http://schemas.microsoft.com/office/drawing/2014/main" id="{0F98122E-FF57-BE1F-E2A8-B1A9A73CD120}"/>
                  </a:ext>
                </a:extLst>
              </p:cNvPr>
              <p:cNvSpPr>
                <a:spLocks noGrp="1"/>
              </p:cNvSpPr>
              <p:nvPr>
                <p:ph type="title"/>
              </p:nvPr>
            </p:nvSpPr>
            <p:spPr/>
            <p:txBody>
              <a:bodyPr/>
              <a:lstStyle/>
              <a:p>
                <a:r>
                  <a:rPr lang="el-GR" dirty="0">
                    <a:latin typeface="Cambria Math" panose="02040503050406030204" pitchFamily="18" charset="0"/>
                    <a:ea typeface="Cambria Math" panose="02040503050406030204" pitchFamily="18" charset="0"/>
                  </a:rPr>
                  <a:t>γγ</a:t>
                </a:r>
                <a:r>
                  <a:rPr lang="en-US" dirty="0">
                    <a:latin typeface="Cambria Math" panose="02040503050406030204" pitchFamily="18" charset="0"/>
                    <a:ea typeface="Cambria Math" panose="02040503050406030204" pitchFamily="18" charset="0"/>
                  </a:rPr>
                  <a:t> </a:t>
                </a:r>
                <a:r>
                  <a:rPr lang="el-GR" dirty="0">
                    <a:latin typeface="Cambria Math" panose="02040503050406030204" pitchFamily="18" charset="0"/>
                    <a:ea typeface="Cambria Math" panose="02040503050406030204" pitchFamily="18" charset="0"/>
                    <a:cs typeface="Arial" panose="020B0604020202020204" pitchFamily="34" charset="0"/>
                  </a:rPr>
                  <a:t>→</a:t>
                </a:r>
                <a:r>
                  <a:rPr lang="en-US" dirty="0">
                    <a:latin typeface="Cambria Math" panose="02040503050406030204" pitchFamily="18" charset="0"/>
                    <a:ea typeface="Cambria Math" panose="02040503050406030204" pitchFamily="18" charset="0"/>
                    <a:cs typeface="Arial" panose="020B0604020202020204" pitchFamily="34" charset="0"/>
                  </a:rPr>
                  <a:t> </a:t>
                </a:r>
                <a14:m>
                  <m:oMath xmlns:m="http://schemas.openxmlformats.org/officeDocument/2006/math">
                    <m:sSup>
                      <m:sSupPr>
                        <m:ctrlPr>
                          <a:rPr lang="en-US" i="1" smtClean="0">
                            <a:latin typeface="Cambria Math" panose="02040503050406030204" pitchFamily="18" charset="0"/>
                            <a:ea typeface="Cambria Math" panose="02040503050406030204" pitchFamily="18" charset="0"/>
                            <a:cs typeface="Arial" panose="020B0604020202020204" pitchFamily="34" charset="0"/>
                          </a:rPr>
                        </m:ctrlPr>
                      </m:sSupPr>
                      <m:e>
                        <m:r>
                          <a:rPr lang="en-US" b="1" i="1" smtClean="0">
                            <a:latin typeface="Cambria Math" panose="02040503050406030204" pitchFamily="18" charset="0"/>
                            <a:ea typeface="Cambria Math" panose="02040503050406030204" pitchFamily="18" charset="0"/>
                            <a:cs typeface="Arial" panose="020B0604020202020204" pitchFamily="34" charset="0"/>
                          </a:rPr>
                          <m:t>𝒆</m:t>
                        </m:r>
                      </m:e>
                      <m:sup>
                        <m:r>
                          <a:rPr lang="en-US" b="1" i="1" smtClean="0">
                            <a:latin typeface="Cambria Math" panose="02040503050406030204" pitchFamily="18" charset="0"/>
                            <a:ea typeface="Cambria Math" panose="02040503050406030204" pitchFamily="18" charset="0"/>
                            <a:cs typeface="Arial" panose="020B0604020202020204" pitchFamily="34" charset="0"/>
                          </a:rPr>
                          <m:t>+</m:t>
                        </m:r>
                      </m:sup>
                    </m:sSup>
                    <m:sSup>
                      <m:sSupPr>
                        <m:ctrlPr>
                          <a:rPr lang="en-US" i="1" smtClean="0">
                            <a:latin typeface="Cambria Math" panose="02040503050406030204" pitchFamily="18" charset="0"/>
                            <a:ea typeface="Cambria Math" panose="02040503050406030204" pitchFamily="18" charset="0"/>
                            <a:cs typeface="Arial" panose="020B0604020202020204" pitchFamily="34" charset="0"/>
                          </a:rPr>
                        </m:ctrlPr>
                      </m:sSupPr>
                      <m:e>
                        <m:r>
                          <a:rPr lang="en-US" b="1" i="1" smtClean="0">
                            <a:latin typeface="Cambria Math" panose="02040503050406030204" pitchFamily="18" charset="0"/>
                            <a:ea typeface="Cambria Math" panose="02040503050406030204" pitchFamily="18" charset="0"/>
                            <a:cs typeface="Arial" panose="020B0604020202020204" pitchFamily="34" charset="0"/>
                          </a:rPr>
                          <m:t>𝒆</m:t>
                        </m:r>
                      </m:e>
                      <m:sup>
                        <m:r>
                          <a:rPr lang="en-US" b="1" i="1" smtClean="0">
                            <a:latin typeface="Cambria Math" panose="02040503050406030204" pitchFamily="18" charset="0"/>
                            <a:ea typeface="Cambria Math" panose="02040503050406030204" pitchFamily="18" charset="0"/>
                            <a:cs typeface="Arial" panose="020B0604020202020204" pitchFamily="34" charset="0"/>
                          </a:rPr>
                          <m:t>−</m:t>
                        </m:r>
                      </m:sup>
                    </m:sSup>
                  </m:oMath>
                </a14:m>
                <a:r>
                  <a:rPr lang="en-US" dirty="0"/>
                  <a:t>: manifold use</a:t>
                </a:r>
                <a:endParaRPr lang="cs-CZ" dirty="0"/>
              </a:p>
            </p:txBody>
          </p:sp>
        </mc:Choice>
        <mc:Fallback xmlns="">
          <p:sp>
            <p:nvSpPr>
              <p:cNvPr id="2" name="Nadpis 1">
                <a:extLst>
                  <a:ext uri="{FF2B5EF4-FFF2-40B4-BE49-F238E27FC236}">
                    <a16:creationId xmlns:a16="http://schemas.microsoft.com/office/drawing/2014/main" id="{0F98122E-FF57-BE1F-E2A8-B1A9A73CD120}"/>
                  </a:ext>
                </a:extLst>
              </p:cNvPr>
              <p:cNvSpPr>
                <a:spLocks noGrp="1" noRot="1" noChangeAspect="1" noMove="1" noResize="1" noEditPoints="1" noAdjustHandles="1" noChangeArrowheads="1" noChangeShapeType="1" noTextEdit="1"/>
              </p:cNvSpPr>
              <p:nvPr>
                <p:ph type="title"/>
              </p:nvPr>
            </p:nvSpPr>
            <p:spPr>
              <a:blipFill>
                <a:blip r:embed="rId2"/>
                <a:stretch>
                  <a:fillRect t="-22619" b="-47619"/>
                </a:stretch>
              </a:blipFill>
            </p:spPr>
            <p:txBody>
              <a:bodyPr/>
              <a:lstStyle/>
              <a:p>
                <a:r>
                  <a:rPr lang="cs-CZ">
                    <a:noFill/>
                  </a:rPr>
                  <a:t> </a:t>
                </a:r>
              </a:p>
            </p:txBody>
          </p:sp>
        </mc:Fallback>
      </mc:AlternateContent>
      <p:sp>
        <p:nvSpPr>
          <p:cNvPr id="5" name="Zástupný symbol pro zápatí 4">
            <a:extLst>
              <a:ext uri="{FF2B5EF4-FFF2-40B4-BE49-F238E27FC236}">
                <a16:creationId xmlns:a16="http://schemas.microsoft.com/office/drawing/2014/main" id="{3302B515-8475-A737-9BC3-F395B641D454}"/>
              </a:ext>
            </a:extLst>
          </p:cNvPr>
          <p:cNvSpPr>
            <a:spLocks noGrp="1"/>
          </p:cNvSpPr>
          <p:nvPr>
            <p:ph type="ftr" sz="quarter" idx="11"/>
          </p:nvPr>
        </p:nvSpPr>
        <p:spPr/>
        <p:txBody>
          <a:bodyPr/>
          <a:lstStyle/>
          <a:p>
            <a:pPr>
              <a:defRPr/>
            </a:pPr>
            <a:r>
              <a:rPr lang="en-US"/>
              <a:t>Marek Taševský                        FZU seminar: Exclusivity as a road to New Physics</a:t>
            </a:r>
            <a:endParaRPr lang="fr-FR" i="1">
              <a:solidFill>
                <a:srgbClr val="006666"/>
              </a:solidFill>
            </a:endParaRPr>
          </a:p>
        </p:txBody>
      </p:sp>
      <p:sp>
        <p:nvSpPr>
          <p:cNvPr id="6" name="Zástupný symbol pro číslo snímku 5">
            <a:extLst>
              <a:ext uri="{FF2B5EF4-FFF2-40B4-BE49-F238E27FC236}">
                <a16:creationId xmlns:a16="http://schemas.microsoft.com/office/drawing/2014/main" id="{78787924-1A6F-6F61-AA75-3648276E1BD6}"/>
              </a:ext>
            </a:extLst>
          </p:cNvPr>
          <p:cNvSpPr>
            <a:spLocks noGrp="1"/>
          </p:cNvSpPr>
          <p:nvPr>
            <p:ph type="sldNum" sz="quarter" idx="12"/>
          </p:nvPr>
        </p:nvSpPr>
        <p:spPr/>
        <p:txBody>
          <a:bodyPr/>
          <a:lstStyle/>
          <a:p>
            <a:pPr>
              <a:defRPr/>
            </a:pPr>
            <a:fld id="{7F85D29B-CEBA-48ED-BF7C-3DA92537335C}" type="slidenum">
              <a:rPr lang="fr-CH" altLang="en-US" smtClean="0"/>
              <a:pPr>
                <a:defRPr/>
              </a:pPr>
              <a:t>73</a:t>
            </a:fld>
            <a:r>
              <a:rPr lang="fr-CH" altLang="en-US"/>
              <a:t> </a:t>
            </a:r>
            <a:endParaRPr lang="fr-FR" altLang="en-US"/>
          </a:p>
        </p:txBody>
      </p:sp>
      <p:pic>
        <p:nvPicPr>
          <p:cNvPr id="10" name="Obrázek 9">
            <a:extLst>
              <a:ext uri="{FF2B5EF4-FFF2-40B4-BE49-F238E27FC236}">
                <a16:creationId xmlns:a16="http://schemas.microsoft.com/office/drawing/2014/main" id="{EF12EAA5-38C2-BEE9-EC2E-6C7F3F59B594}"/>
              </a:ext>
            </a:extLst>
          </p:cNvPr>
          <p:cNvPicPr>
            <a:picLocks noChangeAspect="1"/>
          </p:cNvPicPr>
          <p:nvPr/>
        </p:nvPicPr>
        <p:blipFill>
          <a:blip r:embed="rId3"/>
          <a:stretch>
            <a:fillRect/>
          </a:stretch>
        </p:blipFill>
        <p:spPr>
          <a:xfrm>
            <a:off x="1003216" y="659204"/>
            <a:ext cx="8266951" cy="5887381"/>
          </a:xfrm>
          <a:prstGeom prst="rect">
            <a:avLst/>
          </a:prstGeom>
        </p:spPr>
      </p:pic>
      <p:pic>
        <p:nvPicPr>
          <p:cNvPr id="11" name="Obrázek 10">
            <a:extLst>
              <a:ext uri="{FF2B5EF4-FFF2-40B4-BE49-F238E27FC236}">
                <a16:creationId xmlns:a16="http://schemas.microsoft.com/office/drawing/2014/main" id="{1416346B-96FD-06B7-77EB-65613B833F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86" y="6374571"/>
            <a:ext cx="2060571" cy="483429"/>
          </a:xfrm>
          <a:prstGeom prst="rect">
            <a:avLst/>
          </a:prstGeom>
        </p:spPr>
      </p:pic>
    </p:spTree>
    <p:extLst>
      <p:ext uri="{BB962C8B-B14F-4D97-AF65-F5344CB8AC3E}">
        <p14:creationId xmlns:p14="http://schemas.microsoft.com/office/powerpoint/2010/main" val="41916767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CAD592-D219-DBD4-111E-50620FF03F5D}"/>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F3BF354A-AC96-BFF4-6537-58B69F6F7B79}"/>
              </a:ext>
            </a:extLst>
          </p:cNvPr>
          <p:cNvSpPr>
            <a:spLocks noGrp="1"/>
          </p:cNvSpPr>
          <p:nvPr>
            <p:ph type="title"/>
          </p:nvPr>
        </p:nvSpPr>
        <p:spPr/>
        <p:txBody>
          <a:bodyPr/>
          <a:lstStyle/>
          <a:p>
            <a:r>
              <a:rPr lang="en-US" dirty="0"/>
              <a:t>Vibrant FPD science program</a:t>
            </a:r>
            <a:endParaRPr lang="cs-CZ" dirty="0"/>
          </a:p>
        </p:txBody>
      </p:sp>
      <p:sp>
        <p:nvSpPr>
          <p:cNvPr id="5" name="Zástupný symbol pro zápatí 4">
            <a:extLst>
              <a:ext uri="{FF2B5EF4-FFF2-40B4-BE49-F238E27FC236}">
                <a16:creationId xmlns:a16="http://schemas.microsoft.com/office/drawing/2014/main" id="{CA3AEC30-60EA-D903-4EE1-393A87CC9352}"/>
              </a:ext>
            </a:extLst>
          </p:cNvPr>
          <p:cNvSpPr>
            <a:spLocks noGrp="1"/>
          </p:cNvSpPr>
          <p:nvPr>
            <p:ph type="ftr" sz="quarter" idx="11"/>
          </p:nvPr>
        </p:nvSpPr>
        <p:spPr/>
        <p:txBody>
          <a:bodyPr/>
          <a:lstStyle/>
          <a:p>
            <a:pPr>
              <a:defRPr/>
            </a:pPr>
            <a:r>
              <a:rPr lang="en-US"/>
              <a:t>Marek Taševský                        FZU seminar: Exclusivity as a road to New Physics</a:t>
            </a:r>
            <a:endParaRPr lang="fr-FR" i="1">
              <a:solidFill>
                <a:srgbClr val="006666"/>
              </a:solidFill>
            </a:endParaRPr>
          </a:p>
        </p:txBody>
      </p:sp>
      <p:sp>
        <p:nvSpPr>
          <p:cNvPr id="6" name="Zástupný symbol pro číslo snímku 5">
            <a:extLst>
              <a:ext uri="{FF2B5EF4-FFF2-40B4-BE49-F238E27FC236}">
                <a16:creationId xmlns:a16="http://schemas.microsoft.com/office/drawing/2014/main" id="{56696CA8-256B-9482-EBC4-747609549C38}"/>
              </a:ext>
            </a:extLst>
          </p:cNvPr>
          <p:cNvSpPr>
            <a:spLocks noGrp="1"/>
          </p:cNvSpPr>
          <p:nvPr>
            <p:ph type="sldNum" sz="quarter" idx="12"/>
          </p:nvPr>
        </p:nvSpPr>
        <p:spPr/>
        <p:txBody>
          <a:bodyPr/>
          <a:lstStyle/>
          <a:p>
            <a:pPr>
              <a:defRPr/>
            </a:pPr>
            <a:fld id="{7F85D29B-CEBA-48ED-BF7C-3DA92537335C}" type="slidenum">
              <a:rPr lang="fr-CH" altLang="en-US" smtClean="0"/>
              <a:pPr>
                <a:defRPr/>
              </a:pPr>
              <a:t>74</a:t>
            </a:fld>
            <a:r>
              <a:rPr lang="fr-CH" altLang="en-US"/>
              <a:t> </a:t>
            </a:r>
            <a:endParaRPr lang="fr-FR" altLang="en-US"/>
          </a:p>
        </p:txBody>
      </p:sp>
      <p:pic>
        <p:nvPicPr>
          <p:cNvPr id="8" name="Obrázek 7">
            <a:extLst>
              <a:ext uri="{FF2B5EF4-FFF2-40B4-BE49-F238E27FC236}">
                <a16:creationId xmlns:a16="http://schemas.microsoft.com/office/drawing/2014/main" id="{EA0B4BF5-19EF-4CC5-FC61-6404A6982B72}"/>
              </a:ext>
            </a:extLst>
          </p:cNvPr>
          <p:cNvPicPr>
            <a:picLocks noChangeAspect="1"/>
          </p:cNvPicPr>
          <p:nvPr/>
        </p:nvPicPr>
        <p:blipFill>
          <a:blip r:embed="rId2"/>
          <a:stretch>
            <a:fillRect/>
          </a:stretch>
        </p:blipFill>
        <p:spPr>
          <a:xfrm>
            <a:off x="375040" y="977076"/>
            <a:ext cx="1157273" cy="1468846"/>
          </a:xfrm>
          <a:prstGeom prst="rect">
            <a:avLst/>
          </a:prstGeom>
        </p:spPr>
      </p:pic>
      <p:pic>
        <p:nvPicPr>
          <p:cNvPr id="10" name="Obrázek 9">
            <a:extLst>
              <a:ext uri="{FF2B5EF4-FFF2-40B4-BE49-F238E27FC236}">
                <a16:creationId xmlns:a16="http://schemas.microsoft.com/office/drawing/2014/main" id="{C36DEE7E-EECF-ACD2-5C4F-9B76EE8CAA2D}"/>
              </a:ext>
            </a:extLst>
          </p:cNvPr>
          <p:cNvPicPr>
            <a:picLocks noChangeAspect="1"/>
          </p:cNvPicPr>
          <p:nvPr/>
        </p:nvPicPr>
        <p:blipFill>
          <a:blip r:embed="rId3"/>
          <a:stretch>
            <a:fillRect/>
          </a:stretch>
        </p:blipFill>
        <p:spPr>
          <a:xfrm>
            <a:off x="2419447" y="1034465"/>
            <a:ext cx="1045996" cy="1457718"/>
          </a:xfrm>
          <a:prstGeom prst="rect">
            <a:avLst/>
          </a:prstGeom>
        </p:spPr>
      </p:pic>
      <p:pic>
        <p:nvPicPr>
          <p:cNvPr id="12" name="Obrázek 11">
            <a:extLst>
              <a:ext uri="{FF2B5EF4-FFF2-40B4-BE49-F238E27FC236}">
                <a16:creationId xmlns:a16="http://schemas.microsoft.com/office/drawing/2014/main" id="{A1236CCF-5BA4-4963-43D5-3BD44989A449}"/>
              </a:ext>
            </a:extLst>
          </p:cNvPr>
          <p:cNvPicPr>
            <a:picLocks noChangeAspect="1"/>
          </p:cNvPicPr>
          <p:nvPr/>
        </p:nvPicPr>
        <p:blipFill>
          <a:blip r:embed="rId4"/>
          <a:stretch>
            <a:fillRect/>
          </a:stretch>
        </p:blipFill>
        <p:spPr>
          <a:xfrm>
            <a:off x="4229816" y="988795"/>
            <a:ext cx="1380599" cy="1648387"/>
          </a:xfrm>
          <a:prstGeom prst="rect">
            <a:avLst/>
          </a:prstGeom>
        </p:spPr>
      </p:pic>
      <p:pic>
        <p:nvPicPr>
          <p:cNvPr id="13" name="Picture 14">
            <a:extLst>
              <a:ext uri="{FF2B5EF4-FFF2-40B4-BE49-F238E27FC236}">
                <a16:creationId xmlns:a16="http://schemas.microsoft.com/office/drawing/2014/main" id="{9B39DAE2-46A2-ABFA-B8AB-06BD40A430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864903"/>
            <a:ext cx="1833743" cy="1695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Obrázek 14">
            <a:extLst>
              <a:ext uri="{FF2B5EF4-FFF2-40B4-BE49-F238E27FC236}">
                <a16:creationId xmlns:a16="http://schemas.microsoft.com/office/drawing/2014/main" id="{6DD62001-7888-C15B-E1F7-94B64C0525DB}"/>
              </a:ext>
            </a:extLst>
          </p:cNvPr>
          <p:cNvPicPr>
            <a:picLocks noChangeAspect="1"/>
          </p:cNvPicPr>
          <p:nvPr/>
        </p:nvPicPr>
        <p:blipFill>
          <a:blip r:embed="rId6"/>
          <a:stretch>
            <a:fillRect/>
          </a:stretch>
        </p:blipFill>
        <p:spPr>
          <a:xfrm>
            <a:off x="178194" y="4014532"/>
            <a:ext cx="1930400" cy="1295400"/>
          </a:xfrm>
          <a:prstGeom prst="rect">
            <a:avLst/>
          </a:prstGeom>
        </p:spPr>
      </p:pic>
      <p:pic>
        <p:nvPicPr>
          <p:cNvPr id="17" name="Obrázek 16">
            <a:extLst>
              <a:ext uri="{FF2B5EF4-FFF2-40B4-BE49-F238E27FC236}">
                <a16:creationId xmlns:a16="http://schemas.microsoft.com/office/drawing/2014/main" id="{AC8562AB-76DC-97D5-5809-61EE3E062B26}"/>
              </a:ext>
            </a:extLst>
          </p:cNvPr>
          <p:cNvPicPr>
            <a:picLocks noChangeAspect="1"/>
          </p:cNvPicPr>
          <p:nvPr/>
        </p:nvPicPr>
        <p:blipFill>
          <a:blip r:embed="rId7"/>
          <a:stretch>
            <a:fillRect/>
          </a:stretch>
        </p:blipFill>
        <p:spPr>
          <a:xfrm>
            <a:off x="2537236" y="3990169"/>
            <a:ext cx="1639146" cy="1287901"/>
          </a:xfrm>
          <a:prstGeom prst="rect">
            <a:avLst/>
          </a:prstGeom>
        </p:spPr>
      </p:pic>
      <p:pic>
        <p:nvPicPr>
          <p:cNvPr id="19" name="Obrázek 18">
            <a:extLst>
              <a:ext uri="{FF2B5EF4-FFF2-40B4-BE49-F238E27FC236}">
                <a16:creationId xmlns:a16="http://schemas.microsoft.com/office/drawing/2014/main" id="{30EADF12-39CF-4DD9-F44B-7039D1279686}"/>
              </a:ext>
            </a:extLst>
          </p:cNvPr>
          <p:cNvPicPr>
            <a:picLocks noChangeAspect="1"/>
          </p:cNvPicPr>
          <p:nvPr/>
        </p:nvPicPr>
        <p:blipFill>
          <a:blip r:embed="rId8"/>
          <a:stretch>
            <a:fillRect/>
          </a:stretch>
        </p:blipFill>
        <p:spPr>
          <a:xfrm>
            <a:off x="5039975" y="4104034"/>
            <a:ext cx="1979748" cy="1144209"/>
          </a:xfrm>
          <a:prstGeom prst="rect">
            <a:avLst/>
          </a:prstGeom>
        </p:spPr>
      </p:pic>
      <p:pic>
        <p:nvPicPr>
          <p:cNvPr id="21" name="Obrázek 20">
            <a:extLst>
              <a:ext uri="{FF2B5EF4-FFF2-40B4-BE49-F238E27FC236}">
                <a16:creationId xmlns:a16="http://schemas.microsoft.com/office/drawing/2014/main" id="{4FF31F8C-3C48-016C-8E50-080D85B07909}"/>
              </a:ext>
            </a:extLst>
          </p:cNvPr>
          <p:cNvPicPr>
            <a:picLocks noChangeAspect="1"/>
          </p:cNvPicPr>
          <p:nvPr/>
        </p:nvPicPr>
        <p:blipFill>
          <a:blip r:embed="rId9"/>
          <a:stretch>
            <a:fillRect/>
          </a:stretch>
        </p:blipFill>
        <p:spPr>
          <a:xfrm>
            <a:off x="7883316" y="4010039"/>
            <a:ext cx="1602377" cy="1285240"/>
          </a:xfrm>
          <a:prstGeom prst="rect">
            <a:avLst/>
          </a:prstGeom>
        </p:spPr>
      </p:pic>
      <p:sp>
        <p:nvSpPr>
          <p:cNvPr id="22" name="TextovéPole 21">
            <a:extLst>
              <a:ext uri="{FF2B5EF4-FFF2-40B4-BE49-F238E27FC236}">
                <a16:creationId xmlns:a16="http://schemas.microsoft.com/office/drawing/2014/main" id="{7D170748-CF6A-FAE2-249C-13ACBB7C8EBE}"/>
              </a:ext>
            </a:extLst>
          </p:cNvPr>
          <p:cNvSpPr txBox="1"/>
          <p:nvPr/>
        </p:nvSpPr>
        <p:spPr>
          <a:xfrm>
            <a:off x="-73381" y="2721114"/>
            <a:ext cx="2008883" cy="707886"/>
          </a:xfrm>
          <a:prstGeom prst="rect">
            <a:avLst/>
          </a:prstGeom>
          <a:noFill/>
        </p:spPr>
        <p:txBody>
          <a:bodyPr wrap="none" rtlCol="0">
            <a:spAutoFit/>
          </a:bodyPr>
          <a:lstStyle/>
          <a:p>
            <a:pPr algn="ctr"/>
            <a:r>
              <a:rPr lang="en-US" sz="1800" dirty="0">
                <a:solidFill>
                  <a:schemeClr val="tx1"/>
                </a:solidFill>
                <a:latin typeface="Aptos ExtraBold" panose="020F0502020204030204" pitchFamily="34" charset="0"/>
                <a:ea typeface="ADLaM Display" panose="020F0502020204030204" pitchFamily="2" charset="0"/>
                <a:cs typeface="ADLaM Display" panose="020F0502020204030204" pitchFamily="2" charset="0"/>
              </a:rPr>
              <a:t>Diffractive jets</a:t>
            </a:r>
          </a:p>
          <a:p>
            <a:pPr algn="ctr"/>
            <a:r>
              <a:rPr lang="en-US" sz="1100" dirty="0">
                <a:solidFill>
                  <a:schemeClr val="tx1"/>
                </a:solidFill>
                <a:latin typeface="Amasis MT Pro Medium" panose="020F0502020204030204" pitchFamily="18" charset="-18"/>
                <a:ea typeface="ADLaM Display" panose="020F0502020204030204" pitchFamily="2" charset="0"/>
                <a:cs typeface="ADLaM Display" panose="020F0502020204030204" pitchFamily="2" charset="0"/>
              </a:rPr>
              <a:t>ATLAS </a:t>
            </a:r>
            <a:r>
              <a:rPr lang="en-US"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rPr>
              <a:t>PHYS-PUB-2017-012</a:t>
            </a:r>
          </a:p>
          <a:p>
            <a:pPr algn="ctr"/>
            <a:r>
              <a:rPr lang="en-US" sz="1100" dirty="0">
                <a:solidFill>
                  <a:schemeClr val="tx1"/>
                </a:solidFill>
                <a:latin typeface="Amasis MT Pro Medium" panose="020F0502020204030204" pitchFamily="18" charset="-18"/>
                <a:ea typeface="ADLaM Display" panose="020F0502020204030204" pitchFamily="2" charset="0"/>
                <a:cs typeface="ADLaM Display" panose="020F0502020204030204" pitchFamily="2" charset="0"/>
              </a:rPr>
              <a:t>CMS+TOTEM </a:t>
            </a:r>
            <a:r>
              <a:rPr lang="en-US"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rPr>
              <a:t>2002.12146</a:t>
            </a:r>
            <a:endParaRPr lang="cs-CZ"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endParaRPr>
          </a:p>
        </p:txBody>
      </p:sp>
      <p:sp>
        <p:nvSpPr>
          <p:cNvPr id="23" name="TextovéPole 22">
            <a:extLst>
              <a:ext uri="{FF2B5EF4-FFF2-40B4-BE49-F238E27FC236}">
                <a16:creationId xmlns:a16="http://schemas.microsoft.com/office/drawing/2014/main" id="{B3DF5519-CA6D-3A22-299E-314099C99350}"/>
              </a:ext>
            </a:extLst>
          </p:cNvPr>
          <p:cNvSpPr txBox="1"/>
          <p:nvPr/>
        </p:nvSpPr>
        <p:spPr>
          <a:xfrm>
            <a:off x="1757621" y="2721114"/>
            <a:ext cx="2574743" cy="877163"/>
          </a:xfrm>
          <a:prstGeom prst="rect">
            <a:avLst/>
          </a:prstGeom>
          <a:noFill/>
        </p:spPr>
        <p:txBody>
          <a:bodyPr wrap="none" rtlCol="0">
            <a:spAutoFit/>
          </a:bodyPr>
          <a:lstStyle/>
          <a:p>
            <a:pPr algn="ctr"/>
            <a:r>
              <a:rPr lang="en-US" sz="1800" dirty="0">
                <a:solidFill>
                  <a:schemeClr val="tx1"/>
                </a:solidFill>
                <a:latin typeface="Aptos ExtraBold" panose="020F0502020204030204" pitchFamily="34" charset="0"/>
                <a:ea typeface="ADLaM Display" panose="020F0502020204030204" pitchFamily="2" charset="0"/>
                <a:cs typeface="ADLaM Display" panose="020F0502020204030204" pitchFamily="2" charset="0"/>
              </a:rPr>
              <a:t>Exclusive jets</a:t>
            </a:r>
          </a:p>
          <a:p>
            <a:pPr algn="ctr"/>
            <a:r>
              <a:rPr lang="en-US" sz="1100" dirty="0" err="1">
                <a:solidFill>
                  <a:schemeClr val="tx1"/>
                </a:solidFill>
                <a:latin typeface="Amasis MT Pro Medium" panose="020F0502020204030204" pitchFamily="18" charset="-18"/>
                <a:ea typeface="ADLaM Display" panose="020F0502020204030204" pitchFamily="2" charset="0"/>
                <a:cs typeface="ADLaM Display" panose="020F0502020204030204" pitchFamily="2" charset="0"/>
              </a:rPr>
              <a:t>Khoze</a:t>
            </a:r>
            <a:r>
              <a:rPr lang="en-US" sz="1100" dirty="0">
                <a:solidFill>
                  <a:schemeClr val="tx1"/>
                </a:solidFill>
                <a:latin typeface="Amasis MT Pro Medium" panose="020F0502020204030204" pitchFamily="18" charset="-18"/>
                <a:ea typeface="ADLaM Display" panose="020F0502020204030204" pitchFamily="2" charset="0"/>
                <a:cs typeface="ADLaM Display" panose="020F0502020204030204" pitchFamily="2" charset="0"/>
              </a:rPr>
              <a:t> et al. </a:t>
            </a:r>
            <a:r>
              <a:rPr lang="en-US"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rPr>
              <a:t>hep-</a:t>
            </a:r>
            <a:r>
              <a:rPr lang="en-US" sz="1100" dirty="0" err="1">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rPr>
              <a:t>ph</a:t>
            </a:r>
            <a:r>
              <a:rPr lang="en-US"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rPr>
              <a:t>/0605113</a:t>
            </a:r>
          </a:p>
          <a:p>
            <a:pPr algn="ctr"/>
            <a:r>
              <a:rPr lang="en-US" sz="1100" dirty="0">
                <a:solidFill>
                  <a:schemeClr val="tx1"/>
                </a:solidFill>
                <a:latin typeface="Amasis MT Pro Medium" panose="020F0502020204030204" pitchFamily="18" charset="-18"/>
                <a:ea typeface="ADLaM Display" panose="020F0502020204030204" pitchFamily="2" charset="0"/>
                <a:cs typeface="ADLaM Display" panose="020F0502020204030204" pitchFamily="2" charset="0"/>
              </a:rPr>
              <a:t>Hatta et al.</a:t>
            </a:r>
            <a:r>
              <a:rPr lang="en-US" sz="1100" b="1" dirty="0">
                <a:solidFill>
                  <a:srgbClr val="C00000"/>
                </a:solidFill>
                <a:latin typeface="Amasis MT Pro Medium" panose="020F0502020204030204" pitchFamily="18" charset="-18"/>
                <a:ea typeface="ADLaM Display" panose="020F0502020204030204" pitchFamily="2" charset="0"/>
                <a:cs typeface="ADLaM Display" panose="020F0502020204030204" pitchFamily="2" charset="0"/>
              </a:rPr>
              <a:t> </a:t>
            </a:r>
            <a:r>
              <a:rPr lang="en-US"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rPr>
              <a:t>1706.01765</a:t>
            </a:r>
          </a:p>
          <a:p>
            <a:pPr algn="ctr"/>
            <a:r>
              <a:rPr lang="en-US" sz="1100" dirty="0">
                <a:solidFill>
                  <a:schemeClr val="tx1"/>
                </a:solidFill>
                <a:latin typeface="Amasis MT Pro Medium" panose="020F0502020204030204" pitchFamily="18" charset="-18"/>
                <a:ea typeface="ADLaM Display" panose="020F0502020204030204" pitchFamily="2" charset="0"/>
                <a:cs typeface="ADLaM Display" panose="020F0502020204030204" pitchFamily="2" charset="0"/>
              </a:rPr>
              <a:t>Pasechnik &amp; MT </a:t>
            </a:r>
            <a:r>
              <a:rPr lang="en-US"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rPr>
              <a:t>2310.10793 </a:t>
            </a:r>
            <a:r>
              <a:rPr lang="en-US" sz="1100" dirty="0">
                <a:solidFill>
                  <a:srgbClr val="7030A0"/>
                </a:solidFill>
                <a:latin typeface="Amasis MT Pro Medium" panose="020F0502020204030204" pitchFamily="18" charset="-18"/>
                <a:ea typeface="ADLaM Display" panose="020F0502020204030204" pitchFamily="2" charset="0"/>
                <a:cs typeface="ADLaM Display" panose="020F0502020204030204" pitchFamily="2" charset="0"/>
              </a:rPr>
              <a:t>(review)</a:t>
            </a:r>
            <a:endParaRPr lang="cs-CZ" sz="1100" dirty="0">
              <a:solidFill>
                <a:srgbClr val="7030A0"/>
              </a:solidFill>
              <a:latin typeface="Amasis MT Pro Medium" panose="020F0502020204030204" pitchFamily="18" charset="-18"/>
              <a:ea typeface="ADLaM Display" panose="020F0502020204030204" pitchFamily="2" charset="0"/>
              <a:cs typeface="ADLaM Display" panose="020F0502020204030204" pitchFamily="2" charset="0"/>
            </a:endParaRPr>
          </a:p>
        </p:txBody>
      </p:sp>
      <p:sp>
        <p:nvSpPr>
          <p:cNvPr id="24" name="TextovéPole 23">
            <a:extLst>
              <a:ext uri="{FF2B5EF4-FFF2-40B4-BE49-F238E27FC236}">
                <a16:creationId xmlns:a16="http://schemas.microsoft.com/office/drawing/2014/main" id="{9CB60455-4FD5-25B1-35CA-70F9854EE278}"/>
              </a:ext>
            </a:extLst>
          </p:cNvPr>
          <p:cNvSpPr txBox="1"/>
          <p:nvPr/>
        </p:nvSpPr>
        <p:spPr>
          <a:xfrm>
            <a:off x="4194791" y="2718042"/>
            <a:ext cx="1973617" cy="877163"/>
          </a:xfrm>
          <a:prstGeom prst="rect">
            <a:avLst/>
          </a:prstGeom>
          <a:noFill/>
        </p:spPr>
        <p:txBody>
          <a:bodyPr wrap="none" rtlCol="0">
            <a:spAutoFit/>
          </a:bodyPr>
          <a:lstStyle/>
          <a:p>
            <a:pPr algn="ctr"/>
            <a:r>
              <a:rPr lang="en-US" sz="1800" dirty="0">
                <a:solidFill>
                  <a:schemeClr val="tx1"/>
                </a:solidFill>
                <a:latin typeface="Aptos ExtraBold" panose="020F0502020204030204" pitchFamily="34" charset="0"/>
                <a:ea typeface="ADLaM Display" panose="020F0502020204030204" pitchFamily="2" charset="0"/>
                <a:cs typeface="ADLaM Display" panose="020F0502020204030204" pitchFamily="2" charset="0"/>
              </a:rPr>
              <a:t>Top quarks</a:t>
            </a:r>
          </a:p>
          <a:p>
            <a:pPr algn="ctr"/>
            <a:r>
              <a:rPr lang="en-US" sz="1100" dirty="0">
                <a:solidFill>
                  <a:schemeClr val="tx1"/>
                </a:solidFill>
                <a:latin typeface="Amasis MT Pro Medium" panose="020F0502020204030204" pitchFamily="18" charset="-18"/>
                <a:ea typeface="ADLaM Display" panose="020F0502020204030204" pitchFamily="2" charset="0"/>
                <a:cs typeface="ADLaM Display" panose="020F0502020204030204" pitchFamily="2" charset="0"/>
              </a:rPr>
              <a:t>Goncalves et al. </a:t>
            </a:r>
            <a:r>
              <a:rPr lang="en-US"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rPr>
              <a:t>2007.04565</a:t>
            </a:r>
          </a:p>
          <a:p>
            <a:pPr algn="ctr"/>
            <a:r>
              <a:rPr lang="en-US" sz="1100" dirty="0" err="1">
                <a:solidFill>
                  <a:schemeClr val="tx1"/>
                </a:solidFill>
                <a:latin typeface="Amasis MT Pro Medium" panose="020F0502020204030204" pitchFamily="18" charset="-18"/>
                <a:ea typeface="ADLaM Display" panose="020F0502020204030204" pitchFamily="2" charset="0"/>
                <a:cs typeface="ADLaM Display" panose="020F0502020204030204" pitchFamily="2" charset="0"/>
              </a:rPr>
              <a:t>Ernani</a:t>
            </a:r>
            <a:r>
              <a:rPr lang="en-US" sz="1100" dirty="0">
                <a:solidFill>
                  <a:schemeClr val="tx1"/>
                </a:solidFill>
                <a:latin typeface="Amasis MT Pro Medium" panose="020F0502020204030204" pitchFamily="18" charset="-18"/>
                <a:ea typeface="ADLaM Display" panose="020F0502020204030204" pitchFamily="2" charset="0"/>
                <a:cs typeface="ADLaM Display" panose="020F0502020204030204" pitchFamily="2" charset="0"/>
              </a:rPr>
              <a:t> et al. </a:t>
            </a:r>
            <a:r>
              <a:rPr lang="en-US"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rPr>
              <a:t>2202.01257</a:t>
            </a:r>
          </a:p>
          <a:p>
            <a:pPr algn="ctr"/>
            <a:r>
              <a:rPr lang="en-US" sz="1100" dirty="0">
                <a:solidFill>
                  <a:schemeClr val="tx1"/>
                </a:solidFill>
                <a:latin typeface="Amasis MT Pro Medium" panose="020F0502020204030204" pitchFamily="18" charset="-18"/>
                <a:ea typeface="ADLaM Display" panose="020F0502020204030204" pitchFamily="2" charset="0"/>
                <a:cs typeface="ADLaM Display" panose="020F0502020204030204" pitchFamily="2" charset="0"/>
              </a:rPr>
              <a:t>Howarth </a:t>
            </a:r>
            <a:r>
              <a:rPr lang="en-US"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rPr>
              <a:t>2008.04249</a:t>
            </a:r>
            <a:endParaRPr lang="cs-CZ" sz="12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endParaRPr>
          </a:p>
        </p:txBody>
      </p:sp>
      <p:sp>
        <p:nvSpPr>
          <p:cNvPr id="25" name="TextovéPole 24">
            <a:extLst>
              <a:ext uri="{FF2B5EF4-FFF2-40B4-BE49-F238E27FC236}">
                <a16:creationId xmlns:a16="http://schemas.microsoft.com/office/drawing/2014/main" id="{348633EF-5AE2-AB26-B740-4D2B73A8F5F2}"/>
              </a:ext>
            </a:extLst>
          </p:cNvPr>
          <p:cNvSpPr txBox="1"/>
          <p:nvPr/>
        </p:nvSpPr>
        <p:spPr>
          <a:xfrm>
            <a:off x="6324600" y="2721025"/>
            <a:ext cx="2005677" cy="877163"/>
          </a:xfrm>
          <a:prstGeom prst="rect">
            <a:avLst/>
          </a:prstGeom>
          <a:noFill/>
        </p:spPr>
        <p:txBody>
          <a:bodyPr wrap="none" rtlCol="0">
            <a:spAutoFit/>
          </a:bodyPr>
          <a:lstStyle/>
          <a:p>
            <a:pPr algn="ctr"/>
            <a:r>
              <a:rPr lang="en-US" sz="1800" dirty="0">
                <a:solidFill>
                  <a:schemeClr val="tx1"/>
                </a:solidFill>
                <a:latin typeface="Aptos ExtraBold" panose="020F0502020204030204" pitchFamily="34" charset="0"/>
                <a:ea typeface="ADLaM Display" panose="020F0502020204030204" pitchFamily="2" charset="0"/>
                <a:cs typeface="ADLaM Display" panose="020F0502020204030204" pitchFamily="2" charset="0"/>
              </a:rPr>
              <a:t>Higgs boson</a:t>
            </a:r>
          </a:p>
          <a:p>
            <a:pPr algn="ctr"/>
            <a:r>
              <a:rPr lang="en-US" sz="1100" dirty="0" err="1">
                <a:solidFill>
                  <a:schemeClr val="tx1"/>
                </a:solidFill>
                <a:latin typeface="Amasis MT Pro Medium" panose="020F0502020204030204" pitchFamily="18" charset="-18"/>
                <a:ea typeface="ADLaM Display" panose="020F0502020204030204" pitchFamily="2" charset="0"/>
                <a:cs typeface="ADLaM Display" panose="020F0502020204030204" pitchFamily="2" charset="0"/>
              </a:rPr>
              <a:t>Heinemeyer</a:t>
            </a:r>
            <a:r>
              <a:rPr lang="en-US" sz="1100" dirty="0">
                <a:solidFill>
                  <a:schemeClr val="tx1"/>
                </a:solidFill>
                <a:latin typeface="Amasis MT Pro Medium" panose="020F0502020204030204" pitchFamily="18" charset="-18"/>
                <a:ea typeface="ADLaM Display" panose="020F0502020204030204" pitchFamily="2" charset="0"/>
                <a:cs typeface="ADLaM Display" panose="020F0502020204030204" pitchFamily="2" charset="0"/>
              </a:rPr>
              <a:t> et al. </a:t>
            </a:r>
            <a:r>
              <a:rPr lang="en-US"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rPr>
              <a:t>0708.3052</a:t>
            </a:r>
          </a:p>
          <a:p>
            <a:pPr algn="ctr"/>
            <a:r>
              <a:rPr lang="en-US" sz="1100" dirty="0">
                <a:solidFill>
                  <a:schemeClr val="tx1"/>
                </a:solidFill>
                <a:latin typeface="Amasis MT Pro Medium" panose="020F0502020204030204" pitchFamily="18" charset="-18"/>
                <a:ea typeface="ADLaM Display" panose="020F0502020204030204" pitchFamily="2" charset="0"/>
                <a:cs typeface="ADLaM Display" panose="020F0502020204030204" pitchFamily="2" charset="0"/>
              </a:rPr>
              <a:t>MT</a:t>
            </a:r>
            <a:r>
              <a:rPr lang="en-US"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rPr>
              <a:t> 1407.8332 </a:t>
            </a:r>
            <a:r>
              <a:rPr lang="en-US" sz="1100" dirty="0">
                <a:solidFill>
                  <a:srgbClr val="7030A0"/>
                </a:solidFill>
                <a:latin typeface="Amasis MT Pro Medium" panose="020F0502020204030204" pitchFamily="18" charset="-18"/>
                <a:ea typeface="ADLaM Display" panose="020F0502020204030204" pitchFamily="2" charset="0"/>
                <a:cs typeface="ADLaM Display" panose="020F0502020204030204" pitchFamily="2" charset="0"/>
              </a:rPr>
              <a:t>(review)</a:t>
            </a:r>
          </a:p>
          <a:p>
            <a:pPr algn="ctr"/>
            <a:r>
              <a:rPr lang="en-US" sz="1100" dirty="0">
                <a:solidFill>
                  <a:schemeClr val="tx1"/>
                </a:solidFill>
                <a:latin typeface="Amasis MT Pro Medium" panose="020F0502020204030204" pitchFamily="18" charset="-18"/>
                <a:ea typeface="ADLaM Display" panose="020F0502020204030204" pitchFamily="2" charset="0"/>
                <a:cs typeface="ADLaM Display" panose="020F0502020204030204" pitchFamily="2" charset="0"/>
              </a:rPr>
              <a:t>Cox et al. </a:t>
            </a:r>
            <a:r>
              <a:rPr lang="en-US"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rPr>
              <a:t>0709.3035</a:t>
            </a:r>
            <a:endParaRPr lang="cs-CZ"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endParaRPr>
          </a:p>
        </p:txBody>
      </p:sp>
      <p:sp>
        <p:nvSpPr>
          <p:cNvPr id="26" name="TextovéPole 25">
            <a:extLst>
              <a:ext uri="{FF2B5EF4-FFF2-40B4-BE49-F238E27FC236}">
                <a16:creationId xmlns:a16="http://schemas.microsoft.com/office/drawing/2014/main" id="{5A26A9A3-662F-7F58-80A7-548E894F0A8F}"/>
              </a:ext>
            </a:extLst>
          </p:cNvPr>
          <p:cNvSpPr txBox="1"/>
          <p:nvPr/>
        </p:nvSpPr>
        <p:spPr>
          <a:xfrm>
            <a:off x="217960" y="5343648"/>
            <a:ext cx="1875834" cy="707886"/>
          </a:xfrm>
          <a:prstGeom prst="rect">
            <a:avLst/>
          </a:prstGeom>
          <a:noFill/>
        </p:spPr>
        <p:txBody>
          <a:bodyPr wrap="none" rtlCol="0">
            <a:spAutoFit/>
          </a:bodyPr>
          <a:lstStyle/>
          <a:p>
            <a:pPr algn="ctr"/>
            <a:r>
              <a:rPr lang="en-US" sz="1800" dirty="0">
                <a:solidFill>
                  <a:schemeClr val="tx1"/>
                </a:solidFill>
                <a:latin typeface="Aptos ExtraBold" panose="020F0502020204030204" pitchFamily="34" charset="0"/>
                <a:ea typeface="ADLaM Display" panose="020F0502020204030204" pitchFamily="2" charset="0"/>
                <a:cs typeface="ADLaM Display" panose="020F0502020204030204" pitchFamily="2" charset="0"/>
              </a:rPr>
              <a:t>Leptons</a:t>
            </a:r>
          </a:p>
          <a:p>
            <a:pPr algn="ctr"/>
            <a:r>
              <a:rPr lang="en-US" sz="1100" dirty="0">
                <a:solidFill>
                  <a:schemeClr val="tx1"/>
                </a:solidFill>
                <a:latin typeface="Amasis MT Pro Medium" panose="020F0502020204030204" pitchFamily="18" charset="-18"/>
                <a:ea typeface="ADLaM Display" panose="020F0502020204030204" pitchFamily="2" charset="0"/>
                <a:cs typeface="ADLaM Display" panose="020F0502020204030204" pitchFamily="2" charset="0"/>
              </a:rPr>
              <a:t>CMS+TOTEM </a:t>
            </a:r>
            <a:r>
              <a:rPr lang="en-US"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rPr>
              <a:t>1803.04496</a:t>
            </a:r>
          </a:p>
          <a:p>
            <a:pPr algn="ctr"/>
            <a:r>
              <a:rPr lang="en-US" sz="1100" dirty="0">
                <a:solidFill>
                  <a:schemeClr val="tx1"/>
                </a:solidFill>
                <a:latin typeface="Amasis MT Pro Medium" panose="020F0502020204030204" pitchFamily="18" charset="-18"/>
                <a:ea typeface="ADLaM Display" panose="020F0502020204030204" pitchFamily="2" charset="0"/>
                <a:cs typeface="ADLaM Display" panose="020F0502020204030204" pitchFamily="2" charset="0"/>
              </a:rPr>
              <a:t>ATLAS </a:t>
            </a:r>
            <a:r>
              <a:rPr lang="en-US"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rPr>
              <a:t>2009.14537</a:t>
            </a:r>
            <a:endParaRPr lang="cs-CZ"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endParaRPr>
          </a:p>
        </p:txBody>
      </p:sp>
      <p:sp>
        <p:nvSpPr>
          <p:cNvPr id="27" name="TextovéPole 26">
            <a:extLst>
              <a:ext uri="{FF2B5EF4-FFF2-40B4-BE49-F238E27FC236}">
                <a16:creationId xmlns:a16="http://schemas.microsoft.com/office/drawing/2014/main" id="{538E6FC5-DD69-BA18-A13B-AF40B508C84A}"/>
              </a:ext>
            </a:extLst>
          </p:cNvPr>
          <p:cNvSpPr txBox="1"/>
          <p:nvPr/>
        </p:nvSpPr>
        <p:spPr>
          <a:xfrm>
            <a:off x="2451383" y="5343364"/>
            <a:ext cx="2028119" cy="877163"/>
          </a:xfrm>
          <a:prstGeom prst="rect">
            <a:avLst/>
          </a:prstGeom>
          <a:noFill/>
        </p:spPr>
        <p:txBody>
          <a:bodyPr wrap="none" rtlCol="0">
            <a:spAutoFit/>
          </a:bodyPr>
          <a:lstStyle/>
          <a:p>
            <a:pPr algn="ctr"/>
            <a:r>
              <a:rPr lang="en-US" sz="1800" dirty="0">
                <a:solidFill>
                  <a:schemeClr val="tx1"/>
                </a:solidFill>
                <a:latin typeface="Aptos ExtraBold" panose="020F0502020204030204" pitchFamily="34" charset="0"/>
                <a:ea typeface="ADLaM Display" panose="020F0502020204030204" pitchFamily="2" charset="0"/>
                <a:cs typeface="ADLaM Display" panose="020F0502020204030204" pitchFamily="2" charset="0"/>
              </a:rPr>
              <a:t>W bosons</a:t>
            </a:r>
          </a:p>
          <a:p>
            <a:pPr algn="ctr"/>
            <a:r>
              <a:rPr lang="en-US" sz="1100" dirty="0">
                <a:solidFill>
                  <a:schemeClr val="tx1"/>
                </a:solidFill>
                <a:latin typeface="Amasis MT Pro Medium" panose="020F0502020204030204" pitchFamily="18" charset="-18"/>
                <a:ea typeface="ADLaM Display" panose="020F0502020204030204" pitchFamily="2" charset="0"/>
                <a:cs typeface="ADLaM Display" panose="020F0502020204030204" pitchFamily="2" charset="0"/>
              </a:rPr>
              <a:t>Kepka et al. </a:t>
            </a:r>
            <a:r>
              <a:rPr lang="en-US"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rPr>
              <a:t>0912.5161</a:t>
            </a:r>
          </a:p>
          <a:p>
            <a:pPr algn="ctr"/>
            <a:r>
              <a:rPr lang="en-US" sz="1100" dirty="0" err="1">
                <a:solidFill>
                  <a:schemeClr val="tx1"/>
                </a:solidFill>
                <a:latin typeface="Amasis MT Pro Medium" panose="020F0502020204030204" pitchFamily="18" charset="-18"/>
                <a:ea typeface="ADLaM Display" panose="020F0502020204030204" pitchFamily="2" charset="0"/>
                <a:cs typeface="ADLaM Display" panose="020F0502020204030204" pitchFamily="2" charset="0"/>
              </a:rPr>
              <a:t>Tizchang</a:t>
            </a:r>
            <a:r>
              <a:rPr lang="en-US" sz="1100" dirty="0">
                <a:solidFill>
                  <a:schemeClr val="tx1"/>
                </a:solidFill>
                <a:latin typeface="Amasis MT Pro Medium" panose="020F0502020204030204" pitchFamily="18" charset="-18"/>
                <a:ea typeface="ADLaM Display" panose="020F0502020204030204" pitchFamily="2" charset="0"/>
                <a:cs typeface="ADLaM Display" panose="020F0502020204030204" pitchFamily="2" charset="0"/>
              </a:rPr>
              <a:t> et al. </a:t>
            </a:r>
            <a:r>
              <a:rPr lang="en-US"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rPr>
              <a:t>2004.12203</a:t>
            </a:r>
          </a:p>
          <a:p>
            <a:pPr algn="ctr"/>
            <a:r>
              <a:rPr lang="en-US" sz="1100" dirty="0" err="1">
                <a:solidFill>
                  <a:schemeClr val="tx1"/>
                </a:solidFill>
                <a:latin typeface="Amasis MT Pro Medium" panose="020F0502020204030204" pitchFamily="18" charset="-18"/>
                <a:ea typeface="ADLaM Display" panose="020F0502020204030204" pitchFamily="2" charset="0"/>
                <a:cs typeface="ADLaM Display" panose="020F0502020204030204" pitchFamily="2" charset="0"/>
              </a:rPr>
              <a:t>Baldenegro</a:t>
            </a:r>
            <a:r>
              <a:rPr lang="en-US" sz="1100" dirty="0">
                <a:solidFill>
                  <a:schemeClr val="tx1"/>
                </a:solidFill>
                <a:latin typeface="Amasis MT Pro Medium" panose="020F0502020204030204" pitchFamily="18" charset="-18"/>
                <a:ea typeface="ADLaM Display" panose="020F0502020204030204" pitchFamily="2" charset="0"/>
                <a:cs typeface="ADLaM Display" panose="020F0502020204030204" pitchFamily="2" charset="0"/>
              </a:rPr>
              <a:t> et al. </a:t>
            </a:r>
            <a:r>
              <a:rPr lang="en-US"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rPr>
              <a:t>2009.08331</a:t>
            </a:r>
            <a:endParaRPr lang="cs-CZ"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endParaRPr>
          </a:p>
        </p:txBody>
      </p:sp>
      <p:sp>
        <p:nvSpPr>
          <p:cNvPr id="28" name="TextovéPole 27">
            <a:extLst>
              <a:ext uri="{FF2B5EF4-FFF2-40B4-BE49-F238E27FC236}">
                <a16:creationId xmlns:a16="http://schemas.microsoft.com/office/drawing/2014/main" id="{41E536B0-24F7-60C4-7AC4-2AB1D7BE7B1B}"/>
              </a:ext>
            </a:extLst>
          </p:cNvPr>
          <p:cNvSpPr txBox="1"/>
          <p:nvPr/>
        </p:nvSpPr>
        <p:spPr>
          <a:xfrm>
            <a:off x="4953000" y="5357774"/>
            <a:ext cx="2261260" cy="707886"/>
          </a:xfrm>
          <a:prstGeom prst="rect">
            <a:avLst/>
          </a:prstGeom>
          <a:noFill/>
        </p:spPr>
        <p:txBody>
          <a:bodyPr wrap="none" rtlCol="0">
            <a:spAutoFit/>
          </a:bodyPr>
          <a:lstStyle/>
          <a:p>
            <a:pPr algn="ctr"/>
            <a:r>
              <a:rPr lang="en-US" sz="1800" dirty="0">
                <a:solidFill>
                  <a:schemeClr val="tx1"/>
                </a:solidFill>
                <a:latin typeface="Aptos ExtraBold" panose="020F0502020204030204" pitchFamily="34" charset="0"/>
                <a:ea typeface="ADLaM Display" panose="020F0502020204030204" pitchFamily="2" charset="0"/>
                <a:cs typeface="ADLaM Display" panose="020F0502020204030204" pitchFamily="2" charset="0"/>
              </a:rPr>
              <a:t>Axion-like particles</a:t>
            </a:r>
          </a:p>
          <a:p>
            <a:pPr algn="ctr"/>
            <a:r>
              <a:rPr lang="en-US" sz="1100" dirty="0">
                <a:solidFill>
                  <a:schemeClr val="tx1"/>
                </a:solidFill>
                <a:latin typeface="Amasis MT Pro Medium" panose="020F0502020204030204" pitchFamily="18" charset="-18"/>
                <a:ea typeface="ADLaM Display" panose="020F0502020204030204" pitchFamily="2" charset="0"/>
                <a:cs typeface="ADLaM Display" panose="020F0502020204030204" pitchFamily="2" charset="0"/>
              </a:rPr>
              <a:t>Harland-Lang &amp; MT </a:t>
            </a:r>
            <a:r>
              <a:rPr lang="en-US"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rPr>
              <a:t>2208.10526</a:t>
            </a:r>
          </a:p>
          <a:p>
            <a:pPr algn="ctr"/>
            <a:r>
              <a:rPr lang="en-US" sz="1100" dirty="0" err="1">
                <a:solidFill>
                  <a:schemeClr val="tx1"/>
                </a:solidFill>
                <a:latin typeface="Amasis MT Pro Medium" panose="020F0502020204030204" pitchFamily="18" charset="-18"/>
                <a:ea typeface="ADLaM Display" panose="020F0502020204030204" pitchFamily="2" charset="0"/>
                <a:cs typeface="ADLaM Display" panose="020F0502020204030204" pitchFamily="2" charset="0"/>
              </a:rPr>
              <a:t>Baldenegro</a:t>
            </a:r>
            <a:r>
              <a:rPr lang="en-US" sz="1100" dirty="0">
                <a:solidFill>
                  <a:schemeClr val="tx1"/>
                </a:solidFill>
                <a:latin typeface="Amasis MT Pro Medium" panose="020F0502020204030204" pitchFamily="18" charset="-18"/>
                <a:ea typeface="ADLaM Display" panose="020F0502020204030204" pitchFamily="2" charset="0"/>
                <a:cs typeface="ADLaM Display" panose="020F0502020204030204" pitchFamily="2" charset="0"/>
              </a:rPr>
              <a:t> et al. </a:t>
            </a:r>
            <a:r>
              <a:rPr lang="en-US"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rPr>
              <a:t>1803.10835</a:t>
            </a:r>
            <a:endParaRPr lang="cs-CZ"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endParaRPr>
          </a:p>
        </p:txBody>
      </p:sp>
      <p:sp>
        <p:nvSpPr>
          <p:cNvPr id="29" name="TextovéPole 28">
            <a:extLst>
              <a:ext uri="{FF2B5EF4-FFF2-40B4-BE49-F238E27FC236}">
                <a16:creationId xmlns:a16="http://schemas.microsoft.com/office/drawing/2014/main" id="{846AD7DA-B967-F589-BC62-11F1AE891F37}"/>
              </a:ext>
            </a:extLst>
          </p:cNvPr>
          <p:cNvSpPr txBox="1"/>
          <p:nvPr/>
        </p:nvSpPr>
        <p:spPr>
          <a:xfrm>
            <a:off x="7687758" y="5342414"/>
            <a:ext cx="2074286" cy="707886"/>
          </a:xfrm>
          <a:prstGeom prst="rect">
            <a:avLst/>
          </a:prstGeom>
          <a:noFill/>
        </p:spPr>
        <p:txBody>
          <a:bodyPr wrap="none" rtlCol="0">
            <a:spAutoFit/>
          </a:bodyPr>
          <a:lstStyle/>
          <a:p>
            <a:pPr algn="ctr"/>
            <a:r>
              <a:rPr lang="en-US" sz="1800" dirty="0">
                <a:solidFill>
                  <a:schemeClr val="tx1"/>
                </a:solidFill>
                <a:latin typeface="Aptos ExtraBold" panose="020F0502020204030204" pitchFamily="34" charset="0"/>
                <a:ea typeface="ADLaM Display" panose="020F0502020204030204" pitchFamily="2" charset="0"/>
                <a:cs typeface="ADLaM Display" panose="020F0502020204030204" pitchFamily="2" charset="0"/>
              </a:rPr>
              <a:t>SUSY Dark Matter</a:t>
            </a:r>
          </a:p>
          <a:p>
            <a:pPr algn="ctr"/>
            <a:r>
              <a:rPr lang="en-US" sz="1100" dirty="0">
                <a:solidFill>
                  <a:schemeClr val="tx1"/>
                </a:solidFill>
                <a:latin typeface="Amasis MT Pro Medium" panose="020F0502020204030204" pitchFamily="18" charset="-18"/>
                <a:ea typeface="ADLaM Display" panose="020F0502020204030204" pitchFamily="2" charset="0"/>
                <a:cs typeface="ADLaM Display" panose="020F0502020204030204" pitchFamily="2" charset="0"/>
              </a:rPr>
              <a:t>MT et al. </a:t>
            </a:r>
            <a:r>
              <a:rPr lang="en-US"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rPr>
              <a:t>1812.04886</a:t>
            </a:r>
          </a:p>
          <a:p>
            <a:pPr algn="ctr"/>
            <a:r>
              <a:rPr lang="en-US" sz="1100" dirty="0">
                <a:solidFill>
                  <a:schemeClr val="tx1"/>
                </a:solidFill>
                <a:latin typeface="Amasis MT Pro Medium" panose="020F0502020204030204" pitchFamily="18" charset="-18"/>
                <a:ea typeface="ADLaM Display" panose="020F0502020204030204" pitchFamily="2" charset="0"/>
                <a:cs typeface="ADLaM Display" panose="020F0502020204030204" pitchFamily="2" charset="0"/>
              </a:rPr>
              <a:t>Beresford et al. </a:t>
            </a:r>
            <a:r>
              <a:rPr lang="en-US"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rPr>
              <a:t>1811.06465</a:t>
            </a:r>
            <a:endParaRPr lang="cs-CZ"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endParaRPr>
          </a:p>
        </p:txBody>
      </p:sp>
      <p:pic>
        <p:nvPicPr>
          <p:cNvPr id="3" name="Obrázek 2">
            <a:extLst>
              <a:ext uri="{FF2B5EF4-FFF2-40B4-BE49-F238E27FC236}">
                <a16:creationId xmlns:a16="http://schemas.microsoft.com/office/drawing/2014/main" id="{81D4316F-A24D-145D-4AD4-021EDA7F8A62}"/>
              </a:ext>
            </a:extLst>
          </p:cNvPr>
          <p:cNvPicPr>
            <a:picLocks noChangeAspect="1"/>
          </p:cNvPicPr>
          <p:nvPr/>
        </p:nvPicPr>
        <p:blipFill>
          <a:blip r:embed="rId10"/>
          <a:stretch>
            <a:fillRect/>
          </a:stretch>
        </p:blipFill>
        <p:spPr>
          <a:xfrm>
            <a:off x="8034237" y="844435"/>
            <a:ext cx="1871763" cy="1813269"/>
          </a:xfrm>
          <a:prstGeom prst="rect">
            <a:avLst/>
          </a:prstGeom>
        </p:spPr>
      </p:pic>
      <p:sp>
        <p:nvSpPr>
          <p:cNvPr id="7" name="TextovéPole 6">
            <a:extLst>
              <a:ext uri="{FF2B5EF4-FFF2-40B4-BE49-F238E27FC236}">
                <a16:creationId xmlns:a16="http://schemas.microsoft.com/office/drawing/2014/main" id="{20CE2302-4440-28A2-E180-981B0053C807}"/>
              </a:ext>
            </a:extLst>
          </p:cNvPr>
          <p:cNvSpPr txBox="1"/>
          <p:nvPr/>
        </p:nvSpPr>
        <p:spPr>
          <a:xfrm>
            <a:off x="8414325" y="2718042"/>
            <a:ext cx="1574470" cy="538609"/>
          </a:xfrm>
          <a:prstGeom prst="rect">
            <a:avLst/>
          </a:prstGeom>
          <a:noFill/>
        </p:spPr>
        <p:txBody>
          <a:bodyPr wrap="none" rtlCol="0">
            <a:spAutoFit/>
          </a:bodyPr>
          <a:lstStyle/>
          <a:p>
            <a:pPr algn="ctr"/>
            <a:r>
              <a:rPr lang="en-US" sz="1800" dirty="0">
                <a:solidFill>
                  <a:schemeClr val="tx1"/>
                </a:solidFill>
                <a:latin typeface="Aptos ExtraBold" panose="020F0502020204030204" pitchFamily="34" charset="0"/>
                <a:ea typeface="ADLaM Display" panose="020F0502020204030204" pitchFamily="2" charset="0"/>
                <a:cs typeface="ADLaM Display" panose="020F0502020204030204" pitchFamily="2" charset="0"/>
              </a:rPr>
              <a:t>Instantons</a:t>
            </a:r>
            <a:endParaRPr lang="en-US"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endParaRPr>
          </a:p>
          <a:p>
            <a:pPr algn="ctr"/>
            <a:r>
              <a:rPr lang="en-US" sz="1100" dirty="0">
                <a:solidFill>
                  <a:schemeClr val="tx1"/>
                </a:solidFill>
                <a:latin typeface="Amasis MT Pro Medium" panose="020F0502020204030204" pitchFamily="18" charset="-18"/>
                <a:ea typeface="ADLaM Display" panose="020F0502020204030204" pitchFamily="2" charset="0"/>
                <a:cs typeface="ADLaM Display" panose="020F0502020204030204" pitchFamily="2" charset="0"/>
              </a:rPr>
              <a:t>MT et al. </a:t>
            </a:r>
            <a:r>
              <a:rPr lang="en-US"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rPr>
              <a:t>2208.14089 </a:t>
            </a:r>
            <a:endParaRPr lang="en-US" sz="1100" dirty="0">
              <a:solidFill>
                <a:srgbClr val="7030A0"/>
              </a:solidFill>
              <a:latin typeface="Amasis MT Pro Medium" panose="020F0502020204030204" pitchFamily="18" charset="-18"/>
              <a:ea typeface="ADLaM Display" panose="020F0502020204030204" pitchFamily="2" charset="0"/>
              <a:cs typeface="ADLaM Display" panose="020F0502020204030204" pitchFamily="2" charset="0"/>
            </a:endParaRPr>
          </a:p>
        </p:txBody>
      </p:sp>
    </p:spTree>
    <p:extLst>
      <p:ext uri="{BB962C8B-B14F-4D97-AF65-F5344CB8AC3E}">
        <p14:creationId xmlns:p14="http://schemas.microsoft.com/office/powerpoint/2010/main" val="8887083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4ABE8-239F-CD3A-8079-EFD3C0724140}"/>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6ED3F4DC-17F7-1276-7100-AA5F44561FAB}"/>
              </a:ext>
            </a:extLst>
          </p:cNvPr>
          <p:cNvSpPr>
            <a:spLocks noGrp="1"/>
          </p:cNvSpPr>
          <p:nvPr>
            <p:ph type="title"/>
          </p:nvPr>
        </p:nvSpPr>
        <p:spPr/>
        <p:txBody>
          <a:bodyPr/>
          <a:lstStyle/>
          <a:p>
            <a:r>
              <a:rPr lang="en-US" dirty="0"/>
              <a:t>Vibrant FPD science program</a:t>
            </a:r>
            <a:endParaRPr lang="cs-CZ" dirty="0"/>
          </a:p>
        </p:txBody>
      </p:sp>
      <p:sp>
        <p:nvSpPr>
          <p:cNvPr id="5" name="Zástupný symbol pro zápatí 4">
            <a:extLst>
              <a:ext uri="{FF2B5EF4-FFF2-40B4-BE49-F238E27FC236}">
                <a16:creationId xmlns:a16="http://schemas.microsoft.com/office/drawing/2014/main" id="{BC6352AC-24CB-A514-6A82-0739DB63CD7E}"/>
              </a:ext>
            </a:extLst>
          </p:cNvPr>
          <p:cNvSpPr>
            <a:spLocks noGrp="1"/>
          </p:cNvSpPr>
          <p:nvPr>
            <p:ph type="ftr" sz="quarter" idx="11"/>
          </p:nvPr>
        </p:nvSpPr>
        <p:spPr/>
        <p:txBody>
          <a:bodyPr/>
          <a:lstStyle/>
          <a:p>
            <a:pPr>
              <a:defRPr/>
            </a:pPr>
            <a:r>
              <a:rPr lang="en-US"/>
              <a:t>Marek Taševský                        FZU seminar: Exclusivity as a road to New Physics</a:t>
            </a:r>
            <a:endParaRPr lang="fr-FR" i="1">
              <a:solidFill>
                <a:srgbClr val="006666"/>
              </a:solidFill>
            </a:endParaRPr>
          </a:p>
        </p:txBody>
      </p:sp>
      <p:sp>
        <p:nvSpPr>
          <p:cNvPr id="6" name="Zástupný symbol pro číslo snímku 5">
            <a:extLst>
              <a:ext uri="{FF2B5EF4-FFF2-40B4-BE49-F238E27FC236}">
                <a16:creationId xmlns:a16="http://schemas.microsoft.com/office/drawing/2014/main" id="{C890436B-0BF9-DA70-D466-37473CED33BE}"/>
              </a:ext>
            </a:extLst>
          </p:cNvPr>
          <p:cNvSpPr>
            <a:spLocks noGrp="1"/>
          </p:cNvSpPr>
          <p:nvPr>
            <p:ph type="sldNum" sz="quarter" idx="12"/>
          </p:nvPr>
        </p:nvSpPr>
        <p:spPr/>
        <p:txBody>
          <a:bodyPr/>
          <a:lstStyle/>
          <a:p>
            <a:pPr>
              <a:defRPr/>
            </a:pPr>
            <a:fld id="{7F85D29B-CEBA-48ED-BF7C-3DA92537335C}" type="slidenum">
              <a:rPr lang="fr-CH" altLang="en-US" smtClean="0"/>
              <a:pPr>
                <a:defRPr/>
              </a:pPr>
              <a:t>75</a:t>
            </a:fld>
            <a:r>
              <a:rPr lang="fr-CH" altLang="en-US"/>
              <a:t> </a:t>
            </a:r>
            <a:endParaRPr lang="fr-FR" altLang="en-US"/>
          </a:p>
        </p:txBody>
      </p:sp>
      <p:pic>
        <p:nvPicPr>
          <p:cNvPr id="8" name="Obrázek 7">
            <a:extLst>
              <a:ext uri="{FF2B5EF4-FFF2-40B4-BE49-F238E27FC236}">
                <a16:creationId xmlns:a16="http://schemas.microsoft.com/office/drawing/2014/main" id="{50370B05-8BDB-E8C8-BEB8-FF39E548635E}"/>
              </a:ext>
            </a:extLst>
          </p:cNvPr>
          <p:cNvPicPr>
            <a:picLocks noChangeAspect="1"/>
          </p:cNvPicPr>
          <p:nvPr/>
        </p:nvPicPr>
        <p:blipFill>
          <a:blip r:embed="rId2"/>
          <a:stretch>
            <a:fillRect/>
          </a:stretch>
        </p:blipFill>
        <p:spPr>
          <a:xfrm>
            <a:off x="375040" y="977076"/>
            <a:ext cx="1157273" cy="1468846"/>
          </a:xfrm>
          <a:prstGeom prst="rect">
            <a:avLst/>
          </a:prstGeom>
        </p:spPr>
      </p:pic>
      <p:pic>
        <p:nvPicPr>
          <p:cNvPr id="10" name="Obrázek 9">
            <a:extLst>
              <a:ext uri="{FF2B5EF4-FFF2-40B4-BE49-F238E27FC236}">
                <a16:creationId xmlns:a16="http://schemas.microsoft.com/office/drawing/2014/main" id="{00790C0D-BB9A-A8E0-06DD-6D524886F4DB}"/>
              </a:ext>
            </a:extLst>
          </p:cNvPr>
          <p:cNvPicPr>
            <a:picLocks noChangeAspect="1"/>
          </p:cNvPicPr>
          <p:nvPr/>
        </p:nvPicPr>
        <p:blipFill>
          <a:blip r:embed="rId3"/>
          <a:stretch>
            <a:fillRect/>
          </a:stretch>
        </p:blipFill>
        <p:spPr>
          <a:xfrm>
            <a:off x="2419447" y="1034465"/>
            <a:ext cx="1045996" cy="1457718"/>
          </a:xfrm>
          <a:prstGeom prst="rect">
            <a:avLst/>
          </a:prstGeom>
        </p:spPr>
      </p:pic>
      <p:pic>
        <p:nvPicPr>
          <p:cNvPr id="12" name="Obrázek 11">
            <a:extLst>
              <a:ext uri="{FF2B5EF4-FFF2-40B4-BE49-F238E27FC236}">
                <a16:creationId xmlns:a16="http://schemas.microsoft.com/office/drawing/2014/main" id="{DC1EB90C-5238-12B9-1296-229EA3C8EE13}"/>
              </a:ext>
            </a:extLst>
          </p:cNvPr>
          <p:cNvPicPr>
            <a:picLocks noChangeAspect="1"/>
          </p:cNvPicPr>
          <p:nvPr/>
        </p:nvPicPr>
        <p:blipFill>
          <a:blip r:embed="rId4"/>
          <a:stretch>
            <a:fillRect/>
          </a:stretch>
        </p:blipFill>
        <p:spPr>
          <a:xfrm>
            <a:off x="4229816" y="988795"/>
            <a:ext cx="1380599" cy="1648387"/>
          </a:xfrm>
          <a:prstGeom prst="rect">
            <a:avLst/>
          </a:prstGeom>
        </p:spPr>
      </p:pic>
      <p:pic>
        <p:nvPicPr>
          <p:cNvPr id="13" name="Picture 14">
            <a:extLst>
              <a:ext uri="{FF2B5EF4-FFF2-40B4-BE49-F238E27FC236}">
                <a16:creationId xmlns:a16="http://schemas.microsoft.com/office/drawing/2014/main" id="{865E70CE-5B6C-92C7-2E70-BFC8406931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864903"/>
            <a:ext cx="1833743" cy="1695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Obrázek 14">
            <a:extLst>
              <a:ext uri="{FF2B5EF4-FFF2-40B4-BE49-F238E27FC236}">
                <a16:creationId xmlns:a16="http://schemas.microsoft.com/office/drawing/2014/main" id="{C65DA3CA-5DF2-9584-EEFA-5EE3E4230170}"/>
              </a:ext>
            </a:extLst>
          </p:cNvPr>
          <p:cNvPicPr>
            <a:picLocks noChangeAspect="1"/>
          </p:cNvPicPr>
          <p:nvPr/>
        </p:nvPicPr>
        <p:blipFill>
          <a:blip r:embed="rId6"/>
          <a:stretch>
            <a:fillRect/>
          </a:stretch>
        </p:blipFill>
        <p:spPr>
          <a:xfrm>
            <a:off x="178194" y="4014532"/>
            <a:ext cx="1930400" cy="1295400"/>
          </a:xfrm>
          <a:prstGeom prst="rect">
            <a:avLst/>
          </a:prstGeom>
        </p:spPr>
      </p:pic>
      <p:pic>
        <p:nvPicPr>
          <p:cNvPr id="17" name="Obrázek 16">
            <a:extLst>
              <a:ext uri="{FF2B5EF4-FFF2-40B4-BE49-F238E27FC236}">
                <a16:creationId xmlns:a16="http://schemas.microsoft.com/office/drawing/2014/main" id="{DA8C50FA-B534-598D-7F90-A8183AC81F6F}"/>
              </a:ext>
            </a:extLst>
          </p:cNvPr>
          <p:cNvPicPr>
            <a:picLocks noChangeAspect="1"/>
          </p:cNvPicPr>
          <p:nvPr/>
        </p:nvPicPr>
        <p:blipFill>
          <a:blip r:embed="rId7"/>
          <a:stretch>
            <a:fillRect/>
          </a:stretch>
        </p:blipFill>
        <p:spPr>
          <a:xfrm>
            <a:off x="2537236" y="3990169"/>
            <a:ext cx="1639146" cy="1287901"/>
          </a:xfrm>
          <a:prstGeom prst="rect">
            <a:avLst/>
          </a:prstGeom>
        </p:spPr>
      </p:pic>
      <p:pic>
        <p:nvPicPr>
          <p:cNvPr id="19" name="Obrázek 18">
            <a:extLst>
              <a:ext uri="{FF2B5EF4-FFF2-40B4-BE49-F238E27FC236}">
                <a16:creationId xmlns:a16="http://schemas.microsoft.com/office/drawing/2014/main" id="{882C633E-5EEF-31D0-3FDA-0800AE7CBFCE}"/>
              </a:ext>
            </a:extLst>
          </p:cNvPr>
          <p:cNvPicPr>
            <a:picLocks noChangeAspect="1"/>
          </p:cNvPicPr>
          <p:nvPr/>
        </p:nvPicPr>
        <p:blipFill>
          <a:blip r:embed="rId8"/>
          <a:stretch>
            <a:fillRect/>
          </a:stretch>
        </p:blipFill>
        <p:spPr>
          <a:xfrm>
            <a:off x="5039975" y="4104034"/>
            <a:ext cx="1979748" cy="1144209"/>
          </a:xfrm>
          <a:prstGeom prst="rect">
            <a:avLst/>
          </a:prstGeom>
        </p:spPr>
      </p:pic>
      <p:pic>
        <p:nvPicPr>
          <p:cNvPr id="21" name="Obrázek 20">
            <a:extLst>
              <a:ext uri="{FF2B5EF4-FFF2-40B4-BE49-F238E27FC236}">
                <a16:creationId xmlns:a16="http://schemas.microsoft.com/office/drawing/2014/main" id="{187B2BAA-FBCB-892D-2955-F8F099B414EB}"/>
              </a:ext>
            </a:extLst>
          </p:cNvPr>
          <p:cNvPicPr>
            <a:picLocks noChangeAspect="1"/>
          </p:cNvPicPr>
          <p:nvPr/>
        </p:nvPicPr>
        <p:blipFill>
          <a:blip r:embed="rId9"/>
          <a:stretch>
            <a:fillRect/>
          </a:stretch>
        </p:blipFill>
        <p:spPr>
          <a:xfrm>
            <a:off x="7883316" y="4010039"/>
            <a:ext cx="1602377" cy="1285240"/>
          </a:xfrm>
          <a:prstGeom prst="rect">
            <a:avLst/>
          </a:prstGeom>
        </p:spPr>
      </p:pic>
      <p:sp>
        <p:nvSpPr>
          <p:cNvPr id="22" name="TextovéPole 21">
            <a:extLst>
              <a:ext uri="{FF2B5EF4-FFF2-40B4-BE49-F238E27FC236}">
                <a16:creationId xmlns:a16="http://schemas.microsoft.com/office/drawing/2014/main" id="{BDA94ADA-7131-878F-2770-2E77537F69C7}"/>
              </a:ext>
            </a:extLst>
          </p:cNvPr>
          <p:cNvSpPr txBox="1"/>
          <p:nvPr/>
        </p:nvSpPr>
        <p:spPr>
          <a:xfrm>
            <a:off x="-73381" y="2721114"/>
            <a:ext cx="2008883" cy="707886"/>
          </a:xfrm>
          <a:prstGeom prst="rect">
            <a:avLst/>
          </a:prstGeom>
          <a:noFill/>
        </p:spPr>
        <p:txBody>
          <a:bodyPr wrap="none" rtlCol="0">
            <a:spAutoFit/>
          </a:bodyPr>
          <a:lstStyle/>
          <a:p>
            <a:pPr algn="ctr"/>
            <a:r>
              <a:rPr lang="en-US" sz="1800" dirty="0">
                <a:solidFill>
                  <a:schemeClr val="tx1"/>
                </a:solidFill>
                <a:latin typeface="Aptos ExtraBold" panose="020F0502020204030204" pitchFamily="34" charset="0"/>
                <a:ea typeface="ADLaM Display" panose="020F0502020204030204" pitchFamily="2" charset="0"/>
                <a:cs typeface="ADLaM Display" panose="020F0502020204030204" pitchFamily="2" charset="0"/>
              </a:rPr>
              <a:t>Diffractive jets</a:t>
            </a:r>
          </a:p>
          <a:p>
            <a:pPr algn="ctr"/>
            <a:r>
              <a:rPr lang="en-US" sz="1100" dirty="0">
                <a:solidFill>
                  <a:schemeClr val="tx1"/>
                </a:solidFill>
                <a:latin typeface="Amasis MT Pro Medium" panose="020F0502020204030204" pitchFamily="18" charset="-18"/>
                <a:ea typeface="ADLaM Display" panose="020F0502020204030204" pitchFamily="2" charset="0"/>
                <a:cs typeface="ADLaM Display" panose="020F0502020204030204" pitchFamily="2" charset="0"/>
              </a:rPr>
              <a:t>ATLAS </a:t>
            </a:r>
            <a:r>
              <a:rPr lang="en-US"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rPr>
              <a:t>PHYS-PUB-2017-012</a:t>
            </a:r>
          </a:p>
          <a:p>
            <a:pPr algn="ctr"/>
            <a:r>
              <a:rPr lang="en-US" sz="1100" dirty="0">
                <a:solidFill>
                  <a:schemeClr val="tx1"/>
                </a:solidFill>
                <a:latin typeface="Amasis MT Pro Medium" panose="020F0502020204030204" pitchFamily="18" charset="-18"/>
                <a:ea typeface="ADLaM Display" panose="020F0502020204030204" pitchFamily="2" charset="0"/>
                <a:cs typeface="ADLaM Display" panose="020F0502020204030204" pitchFamily="2" charset="0"/>
              </a:rPr>
              <a:t>CMS+TOTEM </a:t>
            </a:r>
            <a:r>
              <a:rPr lang="en-US"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rPr>
              <a:t>2002.12146</a:t>
            </a:r>
            <a:endParaRPr lang="cs-CZ"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endParaRPr>
          </a:p>
        </p:txBody>
      </p:sp>
      <p:sp>
        <p:nvSpPr>
          <p:cNvPr id="23" name="TextovéPole 22">
            <a:extLst>
              <a:ext uri="{FF2B5EF4-FFF2-40B4-BE49-F238E27FC236}">
                <a16:creationId xmlns:a16="http://schemas.microsoft.com/office/drawing/2014/main" id="{CE804087-9AA8-46E3-81BC-669F29329286}"/>
              </a:ext>
            </a:extLst>
          </p:cNvPr>
          <p:cNvSpPr txBox="1"/>
          <p:nvPr/>
        </p:nvSpPr>
        <p:spPr>
          <a:xfrm>
            <a:off x="1757621" y="2721114"/>
            <a:ext cx="2574743" cy="877163"/>
          </a:xfrm>
          <a:prstGeom prst="rect">
            <a:avLst/>
          </a:prstGeom>
          <a:noFill/>
        </p:spPr>
        <p:txBody>
          <a:bodyPr wrap="none" rtlCol="0">
            <a:spAutoFit/>
          </a:bodyPr>
          <a:lstStyle/>
          <a:p>
            <a:pPr algn="ctr"/>
            <a:r>
              <a:rPr lang="en-US" sz="1800" dirty="0">
                <a:solidFill>
                  <a:schemeClr val="tx1"/>
                </a:solidFill>
                <a:latin typeface="Aptos ExtraBold" panose="020F0502020204030204" pitchFamily="34" charset="0"/>
                <a:ea typeface="ADLaM Display" panose="020F0502020204030204" pitchFamily="2" charset="0"/>
                <a:cs typeface="ADLaM Display" panose="020F0502020204030204" pitchFamily="2" charset="0"/>
              </a:rPr>
              <a:t>Exclusive jets</a:t>
            </a:r>
          </a:p>
          <a:p>
            <a:pPr algn="ctr"/>
            <a:r>
              <a:rPr lang="en-US" sz="1100" dirty="0" err="1">
                <a:solidFill>
                  <a:schemeClr val="tx1"/>
                </a:solidFill>
                <a:latin typeface="Amasis MT Pro Medium" panose="020F0502020204030204" pitchFamily="18" charset="-18"/>
                <a:ea typeface="ADLaM Display" panose="020F0502020204030204" pitchFamily="2" charset="0"/>
                <a:cs typeface="ADLaM Display" panose="020F0502020204030204" pitchFamily="2" charset="0"/>
              </a:rPr>
              <a:t>Khoze</a:t>
            </a:r>
            <a:r>
              <a:rPr lang="en-US" sz="1100" dirty="0">
                <a:solidFill>
                  <a:schemeClr val="tx1"/>
                </a:solidFill>
                <a:latin typeface="Amasis MT Pro Medium" panose="020F0502020204030204" pitchFamily="18" charset="-18"/>
                <a:ea typeface="ADLaM Display" panose="020F0502020204030204" pitchFamily="2" charset="0"/>
                <a:cs typeface="ADLaM Display" panose="020F0502020204030204" pitchFamily="2" charset="0"/>
              </a:rPr>
              <a:t> et al. </a:t>
            </a:r>
            <a:r>
              <a:rPr lang="en-US"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rPr>
              <a:t>hep-</a:t>
            </a:r>
            <a:r>
              <a:rPr lang="en-US" sz="1100" dirty="0" err="1">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rPr>
              <a:t>ph</a:t>
            </a:r>
            <a:r>
              <a:rPr lang="en-US"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rPr>
              <a:t>/0605113</a:t>
            </a:r>
          </a:p>
          <a:p>
            <a:pPr algn="ctr"/>
            <a:r>
              <a:rPr lang="en-US" sz="1100" b="1" dirty="0">
                <a:solidFill>
                  <a:srgbClr val="C00000"/>
                </a:solidFill>
                <a:highlight>
                  <a:srgbClr val="FFCCFF"/>
                </a:highlight>
                <a:latin typeface="Amasis MT Pro Medium" panose="020F0502020204030204" pitchFamily="18" charset="-18"/>
                <a:ea typeface="ADLaM Display" panose="020F0502020204030204" pitchFamily="2" charset="0"/>
                <a:cs typeface="ADLaM Display" panose="020F0502020204030204" pitchFamily="2" charset="0"/>
              </a:rPr>
              <a:t>Hatta et al. </a:t>
            </a:r>
            <a:r>
              <a:rPr lang="en-US" sz="1100" dirty="0">
                <a:solidFill>
                  <a:srgbClr val="00B0F0"/>
                </a:solidFill>
                <a:highlight>
                  <a:srgbClr val="FFCCFF"/>
                </a:highlight>
                <a:latin typeface="Amasis MT Pro Medium" panose="020F0502020204030204" pitchFamily="18" charset="-18"/>
                <a:ea typeface="ADLaM Display" panose="020F0502020204030204" pitchFamily="2" charset="0"/>
                <a:cs typeface="ADLaM Display" panose="020F0502020204030204" pitchFamily="2" charset="0"/>
              </a:rPr>
              <a:t>1706.01765</a:t>
            </a:r>
          </a:p>
          <a:p>
            <a:pPr algn="ctr"/>
            <a:r>
              <a:rPr lang="en-US" sz="1100" b="1" dirty="0">
                <a:solidFill>
                  <a:srgbClr val="C00000"/>
                </a:solidFill>
                <a:highlight>
                  <a:srgbClr val="FFCCFF"/>
                </a:highlight>
                <a:latin typeface="Amasis MT Pro Medium" panose="020F0502020204030204" pitchFamily="18" charset="-18"/>
                <a:ea typeface="ADLaM Display" panose="020F0502020204030204" pitchFamily="2" charset="0"/>
                <a:cs typeface="ADLaM Display" panose="020F0502020204030204" pitchFamily="2" charset="0"/>
              </a:rPr>
              <a:t>Pasechnik &amp; MT </a:t>
            </a:r>
            <a:r>
              <a:rPr lang="en-US" sz="1100" dirty="0">
                <a:solidFill>
                  <a:srgbClr val="00B0F0"/>
                </a:solidFill>
                <a:highlight>
                  <a:srgbClr val="FFCCFF"/>
                </a:highlight>
                <a:latin typeface="Amasis MT Pro Medium" panose="020F0502020204030204" pitchFamily="18" charset="-18"/>
                <a:ea typeface="ADLaM Display" panose="020F0502020204030204" pitchFamily="2" charset="0"/>
                <a:cs typeface="ADLaM Display" panose="020F0502020204030204" pitchFamily="2" charset="0"/>
              </a:rPr>
              <a:t>2310.10793 </a:t>
            </a:r>
            <a:r>
              <a:rPr lang="en-US" sz="1100" dirty="0">
                <a:solidFill>
                  <a:srgbClr val="7030A0"/>
                </a:solidFill>
                <a:highlight>
                  <a:srgbClr val="FFCCFF"/>
                </a:highlight>
                <a:latin typeface="Amasis MT Pro Medium" panose="020F0502020204030204" pitchFamily="18" charset="-18"/>
                <a:ea typeface="ADLaM Display" panose="020F0502020204030204" pitchFamily="2" charset="0"/>
                <a:cs typeface="ADLaM Display" panose="020F0502020204030204" pitchFamily="2" charset="0"/>
              </a:rPr>
              <a:t>(review)</a:t>
            </a:r>
            <a:endParaRPr lang="cs-CZ" sz="1100" dirty="0">
              <a:solidFill>
                <a:srgbClr val="7030A0"/>
              </a:solidFill>
              <a:highlight>
                <a:srgbClr val="FFCCFF"/>
              </a:highlight>
              <a:latin typeface="Amasis MT Pro Medium" panose="020F0502020204030204" pitchFamily="18" charset="-18"/>
              <a:ea typeface="ADLaM Display" panose="020F0502020204030204" pitchFamily="2" charset="0"/>
              <a:cs typeface="ADLaM Display" panose="020F0502020204030204" pitchFamily="2" charset="0"/>
            </a:endParaRPr>
          </a:p>
        </p:txBody>
      </p:sp>
      <p:sp>
        <p:nvSpPr>
          <p:cNvPr id="24" name="TextovéPole 23">
            <a:extLst>
              <a:ext uri="{FF2B5EF4-FFF2-40B4-BE49-F238E27FC236}">
                <a16:creationId xmlns:a16="http://schemas.microsoft.com/office/drawing/2014/main" id="{0B8BA22F-64D0-2FAC-3EDC-B6FECC8C515D}"/>
              </a:ext>
            </a:extLst>
          </p:cNvPr>
          <p:cNvSpPr txBox="1"/>
          <p:nvPr/>
        </p:nvSpPr>
        <p:spPr>
          <a:xfrm>
            <a:off x="4194791" y="2718042"/>
            <a:ext cx="1973617" cy="877163"/>
          </a:xfrm>
          <a:prstGeom prst="rect">
            <a:avLst/>
          </a:prstGeom>
          <a:noFill/>
        </p:spPr>
        <p:txBody>
          <a:bodyPr wrap="none" rtlCol="0">
            <a:spAutoFit/>
          </a:bodyPr>
          <a:lstStyle/>
          <a:p>
            <a:pPr algn="ctr"/>
            <a:r>
              <a:rPr lang="en-US" sz="1800" dirty="0">
                <a:solidFill>
                  <a:schemeClr val="tx1"/>
                </a:solidFill>
                <a:latin typeface="Aptos ExtraBold" panose="020F0502020204030204" pitchFamily="34" charset="0"/>
                <a:ea typeface="ADLaM Display" panose="020F0502020204030204" pitchFamily="2" charset="0"/>
                <a:cs typeface="ADLaM Display" panose="020F0502020204030204" pitchFamily="2" charset="0"/>
              </a:rPr>
              <a:t>Top quarks</a:t>
            </a:r>
          </a:p>
          <a:p>
            <a:pPr algn="ctr"/>
            <a:r>
              <a:rPr lang="en-US" sz="1100" b="1" dirty="0">
                <a:solidFill>
                  <a:srgbClr val="C00000"/>
                </a:solidFill>
                <a:highlight>
                  <a:srgbClr val="FFCCFF"/>
                </a:highlight>
                <a:latin typeface="Amasis MT Pro Medium" panose="020F0502020204030204" pitchFamily="18" charset="-18"/>
                <a:ea typeface="ADLaM Display" panose="020F0502020204030204" pitchFamily="2" charset="0"/>
                <a:cs typeface="ADLaM Display" panose="020F0502020204030204" pitchFamily="2" charset="0"/>
              </a:rPr>
              <a:t>Goncalves et al. </a:t>
            </a:r>
            <a:r>
              <a:rPr lang="en-US" sz="1100" dirty="0">
                <a:solidFill>
                  <a:srgbClr val="00B0F0"/>
                </a:solidFill>
                <a:highlight>
                  <a:srgbClr val="FFCCFF"/>
                </a:highlight>
                <a:latin typeface="Amasis MT Pro Medium" panose="020F0502020204030204" pitchFamily="18" charset="-18"/>
                <a:ea typeface="ADLaM Display" panose="020F0502020204030204" pitchFamily="2" charset="0"/>
                <a:cs typeface="ADLaM Display" panose="020F0502020204030204" pitchFamily="2" charset="0"/>
              </a:rPr>
              <a:t>2007.04565</a:t>
            </a:r>
          </a:p>
          <a:p>
            <a:pPr algn="ctr"/>
            <a:r>
              <a:rPr lang="en-US" sz="1100" b="1" dirty="0" err="1">
                <a:solidFill>
                  <a:srgbClr val="C00000"/>
                </a:solidFill>
                <a:highlight>
                  <a:srgbClr val="FFCCFF"/>
                </a:highlight>
                <a:latin typeface="Amasis MT Pro Medium" panose="020F0502020204030204" pitchFamily="18" charset="-18"/>
                <a:ea typeface="ADLaM Display" panose="020F0502020204030204" pitchFamily="2" charset="0"/>
                <a:cs typeface="ADLaM Display" panose="020F0502020204030204" pitchFamily="2" charset="0"/>
              </a:rPr>
              <a:t>Ernani</a:t>
            </a:r>
            <a:r>
              <a:rPr lang="en-US" sz="1100" b="1" dirty="0">
                <a:solidFill>
                  <a:srgbClr val="C00000"/>
                </a:solidFill>
                <a:highlight>
                  <a:srgbClr val="FFCCFF"/>
                </a:highlight>
                <a:latin typeface="Amasis MT Pro Medium" panose="020F0502020204030204" pitchFamily="18" charset="-18"/>
                <a:ea typeface="ADLaM Display" panose="020F0502020204030204" pitchFamily="2" charset="0"/>
                <a:cs typeface="ADLaM Display" panose="020F0502020204030204" pitchFamily="2" charset="0"/>
              </a:rPr>
              <a:t> et al. </a:t>
            </a:r>
            <a:r>
              <a:rPr lang="en-US" sz="1100" dirty="0">
                <a:solidFill>
                  <a:srgbClr val="00B0F0"/>
                </a:solidFill>
                <a:highlight>
                  <a:srgbClr val="FFCCFF"/>
                </a:highlight>
                <a:latin typeface="Amasis MT Pro Medium" panose="020F0502020204030204" pitchFamily="18" charset="-18"/>
                <a:ea typeface="ADLaM Display" panose="020F0502020204030204" pitchFamily="2" charset="0"/>
                <a:cs typeface="ADLaM Display" panose="020F0502020204030204" pitchFamily="2" charset="0"/>
              </a:rPr>
              <a:t>2202.01257</a:t>
            </a:r>
          </a:p>
          <a:p>
            <a:pPr algn="ctr"/>
            <a:r>
              <a:rPr lang="en-US" sz="1100" dirty="0">
                <a:solidFill>
                  <a:schemeClr val="tx1"/>
                </a:solidFill>
                <a:latin typeface="Amasis MT Pro Medium" panose="020F0502020204030204" pitchFamily="18" charset="-18"/>
                <a:ea typeface="ADLaM Display" panose="020F0502020204030204" pitchFamily="2" charset="0"/>
                <a:cs typeface="ADLaM Display" panose="020F0502020204030204" pitchFamily="2" charset="0"/>
              </a:rPr>
              <a:t>Howarth </a:t>
            </a:r>
            <a:r>
              <a:rPr lang="en-US"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rPr>
              <a:t>2008.04249</a:t>
            </a:r>
            <a:endParaRPr lang="cs-CZ" sz="12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endParaRPr>
          </a:p>
        </p:txBody>
      </p:sp>
      <p:sp>
        <p:nvSpPr>
          <p:cNvPr id="25" name="TextovéPole 24">
            <a:extLst>
              <a:ext uri="{FF2B5EF4-FFF2-40B4-BE49-F238E27FC236}">
                <a16:creationId xmlns:a16="http://schemas.microsoft.com/office/drawing/2014/main" id="{5067A725-A230-1891-8DCB-190CE57EF777}"/>
              </a:ext>
            </a:extLst>
          </p:cNvPr>
          <p:cNvSpPr txBox="1"/>
          <p:nvPr/>
        </p:nvSpPr>
        <p:spPr>
          <a:xfrm>
            <a:off x="6324600" y="2721025"/>
            <a:ext cx="2005677" cy="877163"/>
          </a:xfrm>
          <a:prstGeom prst="rect">
            <a:avLst/>
          </a:prstGeom>
          <a:noFill/>
        </p:spPr>
        <p:txBody>
          <a:bodyPr wrap="none" rtlCol="0">
            <a:spAutoFit/>
          </a:bodyPr>
          <a:lstStyle/>
          <a:p>
            <a:pPr algn="ctr"/>
            <a:r>
              <a:rPr lang="en-US" sz="1800" dirty="0">
                <a:solidFill>
                  <a:schemeClr val="tx1"/>
                </a:solidFill>
                <a:latin typeface="Aptos ExtraBold" panose="020F0502020204030204" pitchFamily="34" charset="0"/>
                <a:ea typeface="ADLaM Display" panose="020F0502020204030204" pitchFamily="2" charset="0"/>
                <a:cs typeface="ADLaM Display" panose="020F0502020204030204" pitchFamily="2" charset="0"/>
              </a:rPr>
              <a:t>Higgs boson</a:t>
            </a:r>
          </a:p>
          <a:p>
            <a:pPr algn="ctr"/>
            <a:r>
              <a:rPr lang="en-US" sz="1100" b="1" dirty="0" err="1">
                <a:solidFill>
                  <a:srgbClr val="C00000"/>
                </a:solidFill>
                <a:highlight>
                  <a:srgbClr val="FFCCFF"/>
                </a:highlight>
                <a:latin typeface="Amasis MT Pro Medium" panose="020F0502020204030204" pitchFamily="18" charset="-18"/>
                <a:ea typeface="ADLaM Display" panose="020F0502020204030204" pitchFamily="2" charset="0"/>
                <a:cs typeface="ADLaM Display" panose="020F0502020204030204" pitchFamily="2" charset="0"/>
              </a:rPr>
              <a:t>Heinemeyer</a:t>
            </a:r>
            <a:r>
              <a:rPr lang="en-US" sz="1100" b="1" dirty="0">
                <a:solidFill>
                  <a:srgbClr val="C00000"/>
                </a:solidFill>
                <a:highlight>
                  <a:srgbClr val="FFCCFF"/>
                </a:highlight>
                <a:latin typeface="Amasis MT Pro Medium" panose="020F0502020204030204" pitchFamily="18" charset="-18"/>
                <a:ea typeface="ADLaM Display" panose="020F0502020204030204" pitchFamily="2" charset="0"/>
                <a:cs typeface="ADLaM Display" panose="020F0502020204030204" pitchFamily="2" charset="0"/>
              </a:rPr>
              <a:t> et al. </a:t>
            </a:r>
            <a:r>
              <a:rPr lang="en-US" sz="1100" dirty="0">
                <a:solidFill>
                  <a:srgbClr val="00B0F0"/>
                </a:solidFill>
                <a:highlight>
                  <a:srgbClr val="FFCCFF"/>
                </a:highlight>
                <a:latin typeface="Amasis MT Pro Medium" panose="020F0502020204030204" pitchFamily="18" charset="-18"/>
                <a:ea typeface="ADLaM Display" panose="020F0502020204030204" pitchFamily="2" charset="0"/>
                <a:cs typeface="ADLaM Display" panose="020F0502020204030204" pitchFamily="2" charset="0"/>
              </a:rPr>
              <a:t>0708.3052</a:t>
            </a:r>
          </a:p>
          <a:p>
            <a:pPr algn="ctr"/>
            <a:r>
              <a:rPr lang="en-US" sz="1100" b="1" dirty="0">
                <a:solidFill>
                  <a:srgbClr val="C00000"/>
                </a:solidFill>
                <a:highlight>
                  <a:srgbClr val="FFCCFF"/>
                </a:highlight>
                <a:latin typeface="Amasis MT Pro Medium" panose="020F0502020204030204" pitchFamily="18" charset="-18"/>
                <a:ea typeface="ADLaM Display" panose="020F0502020204030204" pitchFamily="2" charset="0"/>
                <a:cs typeface="ADLaM Display" panose="020F0502020204030204" pitchFamily="2" charset="0"/>
              </a:rPr>
              <a:t>MT</a:t>
            </a:r>
            <a:r>
              <a:rPr lang="en-US" sz="1100" dirty="0">
                <a:solidFill>
                  <a:srgbClr val="00B0F0"/>
                </a:solidFill>
                <a:highlight>
                  <a:srgbClr val="FFCCFF"/>
                </a:highlight>
                <a:latin typeface="Amasis MT Pro Medium" panose="020F0502020204030204" pitchFamily="18" charset="-18"/>
                <a:ea typeface="ADLaM Display" panose="020F0502020204030204" pitchFamily="2" charset="0"/>
                <a:cs typeface="ADLaM Display" panose="020F0502020204030204" pitchFamily="2" charset="0"/>
              </a:rPr>
              <a:t> 1407.8332 </a:t>
            </a:r>
            <a:r>
              <a:rPr lang="en-US" sz="1100" dirty="0">
                <a:solidFill>
                  <a:srgbClr val="7030A0"/>
                </a:solidFill>
                <a:highlight>
                  <a:srgbClr val="FFCCFF"/>
                </a:highlight>
                <a:latin typeface="Amasis MT Pro Medium" panose="020F0502020204030204" pitchFamily="18" charset="-18"/>
                <a:ea typeface="ADLaM Display" panose="020F0502020204030204" pitchFamily="2" charset="0"/>
                <a:cs typeface="ADLaM Display" panose="020F0502020204030204" pitchFamily="2" charset="0"/>
              </a:rPr>
              <a:t>(review)</a:t>
            </a:r>
          </a:p>
          <a:p>
            <a:pPr algn="ctr"/>
            <a:r>
              <a:rPr lang="en-US" sz="1100" dirty="0">
                <a:solidFill>
                  <a:schemeClr val="tx1"/>
                </a:solidFill>
                <a:latin typeface="Amasis MT Pro Medium" panose="020F0502020204030204" pitchFamily="18" charset="-18"/>
                <a:ea typeface="ADLaM Display" panose="020F0502020204030204" pitchFamily="2" charset="0"/>
                <a:cs typeface="ADLaM Display" panose="020F0502020204030204" pitchFamily="2" charset="0"/>
              </a:rPr>
              <a:t>Cox et al. </a:t>
            </a:r>
            <a:r>
              <a:rPr lang="en-US"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rPr>
              <a:t>0709.3035</a:t>
            </a:r>
            <a:endParaRPr lang="cs-CZ"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endParaRPr>
          </a:p>
        </p:txBody>
      </p:sp>
      <p:sp>
        <p:nvSpPr>
          <p:cNvPr id="26" name="TextovéPole 25">
            <a:extLst>
              <a:ext uri="{FF2B5EF4-FFF2-40B4-BE49-F238E27FC236}">
                <a16:creationId xmlns:a16="http://schemas.microsoft.com/office/drawing/2014/main" id="{F7EFC8A6-5F0B-9AAE-F9B9-E785BD81201A}"/>
              </a:ext>
            </a:extLst>
          </p:cNvPr>
          <p:cNvSpPr txBox="1"/>
          <p:nvPr/>
        </p:nvSpPr>
        <p:spPr>
          <a:xfrm>
            <a:off x="217960" y="5343648"/>
            <a:ext cx="1875834" cy="707886"/>
          </a:xfrm>
          <a:prstGeom prst="rect">
            <a:avLst/>
          </a:prstGeom>
          <a:noFill/>
        </p:spPr>
        <p:txBody>
          <a:bodyPr wrap="none" rtlCol="0">
            <a:spAutoFit/>
          </a:bodyPr>
          <a:lstStyle/>
          <a:p>
            <a:pPr algn="ctr"/>
            <a:r>
              <a:rPr lang="en-US" sz="1800" dirty="0">
                <a:solidFill>
                  <a:schemeClr val="tx1"/>
                </a:solidFill>
                <a:latin typeface="Aptos ExtraBold" panose="020F0502020204030204" pitchFamily="34" charset="0"/>
                <a:ea typeface="ADLaM Display" panose="020F0502020204030204" pitchFamily="2" charset="0"/>
                <a:cs typeface="ADLaM Display" panose="020F0502020204030204" pitchFamily="2" charset="0"/>
              </a:rPr>
              <a:t>Leptons</a:t>
            </a:r>
          </a:p>
          <a:p>
            <a:pPr algn="ctr"/>
            <a:r>
              <a:rPr lang="en-US" sz="1100" dirty="0">
                <a:solidFill>
                  <a:schemeClr val="tx1"/>
                </a:solidFill>
                <a:latin typeface="Amasis MT Pro Medium" panose="020F0502020204030204" pitchFamily="18" charset="-18"/>
                <a:ea typeface="ADLaM Display" panose="020F0502020204030204" pitchFamily="2" charset="0"/>
                <a:cs typeface="ADLaM Display" panose="020F0502020204030204" pitchFamily="2" charset="0"/>
              </a:rPr>
              <a:t>CMS+TOTEM </a:t>
            </a:r>
            <a:r>
              <a:rPr lang="en-US"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rPr>
              <a:t>1803.04496</a:t>
            </a:r>
          </a:p>
          <a:p>
            <a:pPr algn="ctr"/>
            <a:r>
              <a:rPr lang="en-US" sz="1100" dirty="0">
                <a:solidFill>
                  <a:schemeClr val="tx1"/>
                </a:solidFill>
                <a:latin typeface="Amasis MT Pro Medium" panose="020F0502020204030204" pitchFamily="18" charset="-18"/>
                <a:ea typeface="ADLaM Display" panose="020F0502020204030204" pitchFamily="2" charset="0"/>
                <a:cs typeface="ADLaM Display" panose="020F0502020204030204" pitchFamily="2" charset="0"/>
              </a:rPr>
              <a:t>ATLAS </a:t>
            </a:r>
            <a:r>
              <a:rPr lang="en-US"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rPr>
              <a:t>2009.14537</a:t>
            </a:r>
            <a:endParaRPr lang="cs-CZ"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endParaRPr>
          </a:p>
        </p:txBody>
      </p:sp>
      <p:sp>
        <p:nvSpPr>
          <p:cNvPr id="27" name="TextovéPole 26">
            <a:extLst>
              <a:ext uri="{FF2B5EF4-FFF2-40B4-BE49-F238E27FC236}">
                <a16:creationId xmlns:a16="http://schemas.microsoft.com/office/drawing/2014/main" id="{5A15FAAC-FB1F-2D4D-059C-452AE1B811AD}"/>
              </a:ext>
            </a:extLst>
          </p:cNvPr>
          <p:cNvSpPr txBox="1"/>
          <p:nvPr/>
        </p:nvSpPr>
        <p:spPr>
          <a:xfrm>
            <a:off x="2451383" y="5343364"/>
            <a:ext cx="2028119" cy="877163"/>
          </a:xfrm>
          <a:prstGeom prst="rect">
            <a:avLst/>
          </a:prstGeom>
          <a:noFill/>
        </p:spPr>
        <p:txBody>
          <a:bodyPr wrap="none" rtlCol="0">
            <a:spAutoFit/>
          </a:bodyPr>
          <a:lstStyle/>
          <a:p>
            <a:pPr algn="ctr"/>
            <a:r>
              <a:rPr lang="en-US" sz="1800" dirty="0">
                <a:solidFill>
                  <a:schemeClr val="tx1"/>
                </a:solidFill>
                <a:latin typeface="Aptos ExtraBold" panose="020F0502020204030204" pitchFamily="34" charset="0"/>
                <a:ea typeface="ADLaM Display" panose="020F0502020204030204" pitchFamily="2" charset="0"/>
                <a:cs typeface="ADLaM Display" panose="020F0502020204030204" pitchFamily="2" charset="0"/>
              </a:rPr>
              <a:t>W bosons</a:t>
            </a:r>
          </a:p>
          <a:p>
            <a:pPr algn="ctr"/>
            <a:r>
              <a:rPr lang="en-US" sz="1100" dirty="0">
                <a:solidFill>
                  <a:schemeClr val="tx1"/>
                </a:solidFill>
                <a:latin typeface="Amasis MT Pro Medium" panose="020F0502020204030204" pitchFamily="18" charset="-18"/>
                <a:ea typeface="ADLaM Display" panose="020F0502020204030204" pitchFamily="2" charset="0"/>
                <a:cs typeface="ADLaM Display" panose="020F0502020204030204" pitchFamily="2" charset="0"/>
              </a:rPr>
              <a:t>Kepka et al. </a:t>
            </a:r>
            <a:r>
              <a:rPr lang="en-US"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rPr>
              <a:t>0912.5161</a:t>
            </a:r>
          </a:p>
          <a:p>
            <a:pPr algn="ctr"/>
            <a:r>
              <a:rPr lang="en-US" sz="1100" dirty="0" err="1">
                <a:solidFill>
                  <a:schemeClr val="tx1"/>
                </a:solidFill>
                <a:latin typeface="Amasis MT Pro Medium" panose="020F0502020204030204" pitchFamily="18" charset="-18"/>
                <a:ea typeface="ADLaM Display" panose="020F0502020204030204" pitchFamily="2" charset="0"/>
                <a:cs typeface="ADLaM Display" panose="020F0502020204030204" pitchFamily="2" charset="0"/>
              </a:rPr>
              <a:t>Tizchang</a:t>
            </a:r>
            <a:r>
              <a:rPr lang="en-US" sz="1100" dirty="0">
                <a:solidFill>
                  <a:schemeClr val="tx1"/>
                </a:solidFill>
                <a:latin typeface="Amasis MT Pro Medium" panose="020F0502020204030204" pitchFamily="18" charset="-18"/>
                <a:ea typeface="ADLaM Display" panose="020F0502020204030204" pitchFamily="2" charset="0"/>
                <a:cs typeface="ADLaM Display" panose="020F0502020204030204" pitchFamily="2" charset="0"/>
              </a:rPr>
              <a:t> et al. </a:t>
            </a:r>
            <a:r>
              <a:rPr lang="en-US"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rPr>
              <a:t>2004.12203</a:t>
            </a:r>
          </a:p>
          <a:p>
            <a:pPr algn="ctr"/>
            <a:r>
              <a:rPr lang="en-US" sz="1100" dirty="0" err="1">
                <a:solidFill>
                  <a:schemeClr val="tx1"/>
                </a:solidFill>
                <a:latin typeface="Amasis MT Pro Medium" panose="020F0502020204030204" pitchFamily="18" charset="-18"/>
                <a:ea typeface="ADLaM Display" panose="020F0502020204030204" pitchFamily="2" charset="0"/>
                <a:cs typeface="ADLaM Display" panose="020F0502020204030204" pitchFamily="2" charset="0"/>
              </a:rPr>
              <a:t>Baldenegro</a:t>
            </a:r>
            <a:r>
              <a:rPr lang="en-US" sz="1100" dirty="0">
                <a:solidFill>
                  <a:schemeClr val="tx1"/>
                </a:solidFill>
                <a:latin typeface="Amasis MT Pro Medium" panose="020F0502020204030204" pitchFamily="18" charset="-18"/>
                <a:ea typeface="ADLaM Display" panose="020F0502020204030204" pitchFamily="2" charset="0"/>
                <a:cs typeface="ADLaM Display" panose="020F0502020204030204" pitchFamily="2" charset="0"/>
              </a:rPr>
              <a:t> et al. </a:t>
            </a:r>
            <a:r>
              <a:rPr lang="en-US"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rPr>
              <a:t>2009.08331</a:t>
            </a:r>
            <a:endParaRPr lang="cs-CZ"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endParaRPr>
          </a:p>
        </p:txBody>
      </p:sp>
      <p:sp>
        <p:nvSpPr>
          <p:cNvPr id="28" name="TextovéPole 27">
            <a:extLst>
              <a:ext uri="{FF2B5EF4-FFF2-40B4-BE49-F238E27FC236}">
                <a16:creationId xmlns:a16="http://schemas.microsoft.com/office/drawing/2014/main" id="{99A1813D-9C9B-017F-353F-F944518E791B}"/>
              </a:ext>
            </a:extLst>
          </p:cNvPr>
          <p:cNvSpPr txBox="1"/>
          <p:nvPr/>
        </p:nvSpPr>
        <p:spPr>
          <a:xfrm>
            <a:off x="4953000" y="5357774"/>
            <a:ext cx="2261260" cy="707886"/>
          </a:xfrm>
          <a:prstGeom prst="rect">
            <a:avLst/>
          </a:prstGeom>
          <a:noFill/>
        </p:spPr>
        <p:txBody>
          <a:bodyPr wrap="none" rtlCol="0">
            <a:spAutoFit/>
          </a:bodyPr>
          <a:lstStyle/>
          <a:p>
            <a:pPr algn="ctr"/>
            <a:r>
              <a:rPr lang="en-US" sz="1800" dirty="0">
                <a:solidFill>
                  <a:schemeClr val="tx1"/>
                </a:solidFill>
                <a:latin typeface="Aptos ExtraBold" panose="020F0502020204030204" pitchFamily="34" charset="0"/>
                <a:ea typeface="ADLaM Display" panose="020F0502020204030204" pitchFamily="2" charset="0"/>
                <a:cs typeface="ADLaM Display" panose="020F0502020204030204" pitchFamily="2" charset="0"/>
              </a:rPr>
              <a:t>Axion-like particles</a:t>
            </a:r>
          </a:p>
          <a:p>
            <a:pPr algn="ctr"/>
            <a:r>
              <a:rPr lang="en-US" sz="1100" b="1" dirty="0">
                <a:solidFill>
                  <a:srgbClr val="C00000"/>
                </a:solidFill>
                <a:highlight>
                  <a:srgbClr val="FFCCFF"/>
                </a:highlight>
                <a:latin typeface="Amasis MT Pro Medium" panose="020F0502020204030204" pitchFamily="18" charset="-18"/>
                <a:ea typeface="ADLaM Display" panose="020F0502020204030204" pitchFamily="2" charset="0"/>
                <a:cs typeface="ADLaM Display" panose="020F0502020204030204" pitchFamily="2" charset="0"/>
              </a:rPr>
              <a:t>Harland-Lang &amp; MT </a:t>
            </a:r>
            <a:r>
              <a:rPr lang="en-US" sz="1100" dirty="0">
                <a:solidFill>
                  <a:srgbClr val="00B0F0"/>
                </a:solidFill>
                <a:highlight>
                  <a:srgbClr val="FFCCFF"/>
                </a:highlight>
                <a:latin typeface="Amasis MT Pro Medium" panose="020F0502020204030204" pitchFamily="18" charset="-18"/>
                <a:ea typeface="ADLaM Display" panose="020F0502020204030204" pitchFamily="2" charset="0"/>
                <a:cs typeface="ADLaM Display" panose="020F0502020204030204" pitchFamily="2" charset="0"/>
              </a:rPr>
              <a:t>2208.10526</a:t>
            </a:r>
          </a:p>
          <a:p>
            <a:pPr algn="ctr"/>
            <a:r>
              <a:rPr lang="en-US" sz="1100" dirty="0" err="1">
                <a:solidFill>
                  <a:schemeClr val="tx1"/>
                </a:solidFill>
                <a:latin typeface="Amasis MT Pro Medium" panose="020F0502020204030204" pitchFamily="18" charset="-18"/>
                <a:ea typeface="ADLaM Display" panose="020F0502020204030204" pitchFamily="2" charset="0"/>
                <a:cs typeface="ADLaM Display" panose="020F0502020204030204" pitchFamily="2" charset="0"/>
              </a:rPr>
              <a:t>Baldenegro</a:t>
            </a:r>
            <a:r>
              <a:rPr lang="en-US" sz="1100" dirty="0">
                <a:solidFill>
                  <a:schemeClr val="tx1"/>
                </a:solidFill>
                <a:latin typeface="Amasis MT Pro Medium" panose="020F0502020204030204" pitchFamily="18" charset="-18"/>
                <a:ea typeface="ADLaM Display" panose="020F0502020204030204" pitchFamily="2" charset="0"/>
                <a:cs typeface="ADLaM Display" panose="020F0502020204030204" pitchFamily="2" charset="0"/>
              </a:rPr>
              <a:t> et al. </a:t>
            </a:r>
            <a:r>
              <a:rPr lang="en-US"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rPr>
              <a:t>1803.10835</a:t>
            </a:r>
            <a:endParaRPr lang="cs-CZ"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endParaRPr>
          </a:p>
        </p:txBody>
      </p:sp>
      <p:sp>
        <p:nvSpPr>
          <p:cNvPr id="29" name="TextovéPole 28">
            <a:extLst>
              <a:ext uri="{FF2B5EF4-FFF2-40B4-BE49-F238E27FC236}">
                <a16:creationId xmlns:a16="http://schemas.microsoft.com/office/drawing/2014/main" id="{C624333D-E72A-2EFF-F70F-563E4F711BFB}"/>
              </a:ext>
            </a:extLst>
          </p:cNvPr>
          <p:cNvSpPr txBox="1"/>
          <p:nvPr/>
        </p:nvSpPr>
        <p:spPr>
          <a:xfrm>
            <a:off x="7687758" y="5342414"/>
            <a:ext cx="2074286" cy="707886"/>
          </a:xfrm>
          <a:prstGeom prst="rect">
            <a:avLst/>
          </a:prstGeom>
          <a:noFill/>
        </p:spPr>
        <p:txBody>
          <a:bodyPr wrap="none" rtlCol="0">
            <a:spAutoFit/>
          </a:bodyPr>
          <a:lstStyle/>
          <a:p>
            <a:pPr algn="ctr"/>
            <a:r>
              <a:rPr lang="en-US" sz="1800" dirty="0">
                <a:solidFill>
                  <a:schemeClr val="tx1"/>
                </a:solidFill>
                <a:latin typeface="Aptos ExtraBold" panose="020F0502020204030204" pitchFamily="34" charset="0"/>
                <a:ea typeface="ADLaM Display" panose="020F0502020204030204" pitchFamily="2" charset="0"/>
                <a:cs typeface="ADLaM Display" panose="020F0502020204030204" pitchFamily="2" charset="0"/>
              </a:rPr>
              <a:t>SUSY Dark Matter</a:t>
            </a:r>
          </a:p>
          <a:p>
            <a:pPr algn="ctr"/>
            <a:r>
              <a:rPr lang="en-US" sz="1100" b="1" dirty="0">
                <a:solidFill>
                  <a:srgbClr val="C00000"/>
                </a:solidFill>
                <a:highlight>
                  <a:srgbClr val="FFCCFF"/>
                </a:highlight>
                <a:latin typeface="Amasis MT Pro Medium" panose="020F0502020204030204" pitchFamily="18" charset="-18"/>
                <a:ea typeface="ADLaM Display" panose="020F0502020204030204" pitchFamily="2" charset="0"/>
                <a:cs typeface="ADLaM Display" panose="020F0502020204030204" pitchFamily="2" charset="0"/>
              </a:rPr>
              <a:t>MT et al. </a:t>
            </a:r>
            <a:r>
              <a:rPr lang="en-US" sz="1100" dirty="0">
                <a:solidFill>
                  <a:srgbClr val="00B0F0"/>
                </a:solidFill>
                <a:highlight>
                  <a:srgbClr val="FFCCFF"/>
                </a:highlight>
                <a:latin typeface="Amasis MT Pro Medium" panose="020F0502020204030204" pitchFamily="18" charset="-18"/>
                <a:ea typeface="ADLaM Display" panose="020F0502020204030204" pitchFamily="2" charset="0"/>
                <a:cs typeface="ADLaM Display" panose="020F0502020204030204" pitchFamily="2" charset="0"/>
              </a:rPr>
              <a:t>1812.04886</a:t>
            </a:r>
          </a:p>
          <a:p>
            <a:pPr algn="ctr"/>
            <a:r>
              <a:rPr lang="en-US" sz="1100" dirty="0">
                <a:solidFill>
                  <a:schemeClr val="tx1"/>
                </a:solidFill>
                <a:latin typeface="Amasis MT Pro Medium" panose="020F0502020204030204" pitchFamily="18" charset="-18"/>
                <a:ea typeface="ADLaM Display" panose="020F0502020204030204" pitchFamily="2" charset="0"/>
                <a:cs typeface="ADLaM Display" panose="020F0502020204030204" pitchFamily="2" charset="0"/>
              </a:rPr>
              <a:t>Beresford et al. </a:t>
            </a:r>
            <a:r>
              <a:rPr lang="en-US"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rPr>
              <a:t>1811.06465</a:t>
            </a:r>
            <a:endParaRPr lang="cs-CZ"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endParaRPr>
          </a:p>
        </p:txBody>
      </p:sp>
      <p:pic>
        <p:nvPicPr>
          <p:cNvPr id="3" name="Obrázek 2">
            <a:extLst>
              <a:ext uri="{FF2B5EF4-FFF2-40B4-BE49-F238E27FC236}">
                <a16:creationId xmlns:a16="http://schemas.microsoft.com/office/drawing/2014/main" id="{C18267ED-5D3D-E794-4A87-30419B3C8B6D}"/>
              </a:ext>
            </a:extLst>
          </p:cNvPr>
          <p:cNvPicPr>
            <a:picLocks noChangeAspect="1"/>
          </p:cNvPicPr>
          <p:nvPr/>
        </p:nvPicPr>
        <p:blipFill>
          <a:blip r:embed="rId10"/>
          <a:stretch>
            <a:fillRect/>
          </a:stretch>
        </p:blipFill>
        <p:spPr>
          <a:xfrm>
            <a:off x="8034237" y="844435"/>
            <a:ext cx="1871763" cy="1813269"/>
          </a:xfrm>
          <a:prstGeom prst="rect">
            <a:avLst/>
          </a:prstGeom>
        </p:spPr>
      </p:pic>
      <p:sp>
        <p:nvSpPr>
          <p:cNvPr id="7" name="TextovéPole 6">
            <a:extLst>
              <a:ext uri="{FF2B5EF4-FFF2-40B4-BE49-F238E27FC236}">
                <a16:creationId xmlns:a16="http://schemas.microsoft.com/office/drawing/2014/main" id="{318D5FB1-51FC-E98A-5A41-56C74E49178B}"/>
              </a:ext>
            </a:extLst>
          </p:cNvPr>
          <p:cNvSpPr txBox="1"/>
          <p:nvPr/>
        </p:nvSpPr>
        <p:spPr>
          <a:xfrm>
            <a:off x="8414325" y="2718042"/>
            <a:ext cx="1574470" cy="538609"/>
          </a:xfrm>
          <a:prstGeom prst="rect">
            <a:avLst/>
          </a:prstGeom>
          <a:noFill/>
        </p:spPr>
        <p:txBody>
          <a:bodyPr wrap="none" rtlCol="0">
            <a:spAutoFit/>
          </a:bodyPr>
          <a:lstStyle/>
          <a:p>
            <a:pPr algn="ctr"/>
            <a:r>
              <a:rPr lang="en-US" sz="1800" dirty="0">
                <a:solidFill>
                  <a:schemeClr val="tx1"/>
                </a:solidFill>
                <a:latin typeface="Aptos ExtraBold" panose="020F0502020204030204" pitchFamily="34" charset="0"/>
                <a:ea typeface="ADLaM Display" panose="020F0502020204030204" pitchFamily="2" charset="0"/>
                <a:cs typeface="ADLaM Display" panose="020F0502020204030204" pitchFamily="2" charset="0"/>
              </a:rPr>
              <a:t>Instantons</a:t>
            </a:r>
            <a:endParaRPr lang="en-US"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endParaRPr>
          </a:p>
          <a:p>
            <a:pPr algn="ctr"/>
            <a:r>
              <a:rPr lang="en-US" sz="1100" b="1" dirty="0">
                <a:solidFill>
                  <a:srgbClr val="C00000"/>
                </a:solidFill>
                <a:highlight>
                  <a:srgbClr val="FFCCFF"/>
                </a:highlight>
                <a:latin typeface="Amasis MT Pro Medium" panose="020F0502020204030204" pitchFamily="18" charset="-18"/>
                <a:ea typeface="ADLaM Display" panose="020F0502020204030204" pitchFamily="2" charset="0"/>
                <a:cs typeface="ADLaM Display" panose="020F0502020204030204" pitchFamily="2" charset="0"/>
              </a:rPr>
              <a:t>MT</a:t>
            </a:r>
            <a:r>
              <a:rPr lang="en-US" sz="1100" dirty="0">
                <a:solidFill>
                  <a:srgbClr val="00B0F0"/>
                </a:solidFill>
                <a:highlight>
                  <a:srgbClr val="FFCCFF"/>
                </a:highlight>
                <a:latin typeface="Amasis MT Pro Medium" panose="020F0502020204030204" pitchFamily="18" charset="-18"/>
                <a:ea typeface="ADLaM Display" panose="020F0502020204030204" pitchFamily="2" charset="0"/>
                <a:cs typeface="ADLaM Display" panose="020F0502020204030204" pitchFamily="2" charset="0"/>
              </a:rPr>
              <a:t> </a:t>
            </a:r>
            <a:r>
              <a:rPr lang="en-US" sz="1100" dirty="0">
                <a:solidFill>
                  <a:srgbClr val="C00000"/>
                </a:solidFill>
                <a:highlight>
                  <a:srgbClr val="FFCCFF"/>
                </a:highlight>
                <a:latin typeface="Amasis MT Pro Medium" panose="020F0502020204030204" pitchFamily="18" charset="-18"/>
                <a:ea typeface="ADLaM Display" panose="020F0502020204030204" pitchFamily="2" charset="0"/>
                <a:cs typeface="ADLaM Display" panose="020F0502020204030204" pitchFamily="2" charset="0"/>
              </a:rPr>
              <a:t>et al. </a:t>
            </a:r>
            <a:r>
              <a:rPr lang="en-US" sz="1100" dirty="0">
                <a:solidFill>
                  <a:srgbClr val="00B0F0"/>
                </a:solidFill>
                <a:highlight>
                  <a:srgbClr val="FFCCFF"/>
                </a:highlight>
                <a:latin typeface="Amasis MT Pro Medium" panose="020F0502020204030204" pitchFamily="18" charset="-18"/>
                <a:ea typeface="ADLaM Display" panose="020F0502020204030204" pitchFamily="2" charset="0"/>
                <a:cs typeface="ADLaM Display" panose="020F0502020204030204" pitchFamily="2" charset="0"/>
              </a:rPr>
              <a:t>2208.14089</a:t>
            </a:r>
            <a:r>
              <a:rPr lang="en-US"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rPr>
              <a:t> </a:t>
            </a:r>
            <a:endParaRPr lang="en-US" sz="1100" dirty="0">
              <a:solidFill>
                <a:srgbClr val="7030A0"/>
              </a:solidFill>
              <a:latin typeface="Amasis MT Pro Medium" panose="020F0502020204030204" pitchFamily="18" charset="-18"/>
              <a:ea typeface="ADLaM Display" panose="020F0502020204030204" pitchFamily="2" charset="0"/>
              <a:cs typeface="ADLaM Display" panose="020F0502020204030204" pitchFamily="2" charset="0"/>
            </a:endParaRPr>
          </a:p>
        </p:txBody>
      </p:sp>
    </p:spTree>
    <p:extLst>
      <p:ext uri="{BB962C8B-B14F-4D97-AF65-F5344CB8AC3E}">
        <p14:creationId xmlns:p14="http://schemas.microsoft.com/office/powerpoint/2010/main" val="16949991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65B9F-2C8D-7A3D-F222-B01E498220FE}"/>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963273E7-44B4-C20B-8B19-D44F5444C026}"/>
              </a:ext>
            </a:extLst>
          </p:cNvPr>
          <p:cNvSpPr>
            <a:spLocks noGrp="1"/>
          </p:cNvSpPr>
          <p:nvPr>
            <p:ph type="title"/>
          </p:nvPr>
        </p:nvSpPr>
        <p:spPr/>
        <p:txBody>
          <a:bodyPr/>
          <a:lstStyle/>
          <a:p>
            <a:r>
              <a:rPr lang="en-US" dirty="0"/>
              <a:t>Vibrant FPD science program</a:t>
            </a:r>
            <a:endParaRPr lang="cs-CZ" dirty="0"/>
          </a:p>
        </p:txBody>
      </p:sp>
      <p:sp>
        <p:nvSpPr>
          <p:cNvPr id="5" name="Zástupný symbol pro zápatí 4">
            <a:extLst>
              <a:ext uri="{FF2B5EF4-FFF2-40B4-BE49-F238E27FC236}">
                <a16:creationId xmlns:a16="http://schemas.microsoft.com/office/drawing/2014/main" id="{2D6EE96A-8702-DE75-5F27-0F20AC3F0C53}"/>
              </a:ext>
            </a:extLst>
          </p:cNvPr>
          <p:cNvSpPr>
            <a:spLocks noGrp="1"/>
          </p:cNvSpPr>
          <p:nvPr>
            <p:ph type="ftr" sz="quarter" idx="11"/>
          </p:nvPr>
        </p:nvSpPr>
        <p:spPr/>
        <p:txBody>
          <a:bodyPr/>
          <a:lstStyle/>
          <a:p>
            <a:pPr>
              <a:defRPr/>
            </a:pPr>
            <a:r>
              <a:rPr lang="en-US"/>
              <a:t>Marek Taševský                        FZU seminar: Exclusivity as a road to New Physics</a:t>
            </a:r>
            <a:endParaRPr lang="fr-FR" i="1">
              <a:solidFill>
                <a:srgbClr val="006666"/>
              </a:solidFill>
            </a:endParaRPr>
          </a:p>
        </p:txBody>
      </p:sp>
      <p:sp>
        <p:nvSpPr>
          <p:cNvPr id="6" name="Zástupný symbol pro číslo snímku 5">
            <a:extLst>
              <a:ext uri="{FF2B5EF4-FFF2-40B4-BE49-F238E27FC236}">
                <a16:creationId xmlns:a16="http://schemas.microsoft.com/office/drawing/2014/main" id="{4C3E4CD3-C480-8CAC-5FC9-BE197414B583}"/>
              </a:ext>
            </a:extLst>
          </p:cNvPr>
          <p:cNvSpPr>
            <a:spLocks noGrp="1"/>
          </p:cNvSpPr>
          <p:nvPr>
            <p:ph type="sldNum" sz="quarter" idx="12"/>
          </p:nvPr>
        </p:nvSpPr>
        <p:spPr/>
        <p:txBody>
          <a:bodyPr/>
          <a:lstStyle/>
          <a:p>
            <a:pPr>
              <a:defRPr/>
            </a:pPr>
            <a:fld id="{7F85D29B-CEBA-48ED-BF7C-3DA92537335C}" type="slidenum">
              <a:rPr lang="fr-CH" altLang="en-US" smtClean="0"/>
              <a:pPr>
                <a:defRPr/>
              </a:pPr>
              <a:t>76</a:t>
            </a:fld>
            <a:r>
              <a:rPr lang="fr-CH" altLang="en-US"/>
              <a:t> </a:t>
            </a:r>
            <a:endParaRPr lang="fr-FR" altLang="en-US"/>
          </a:p>
        </p:txBody>
      </p:sp>
      <p:pic>
        <p:nvPicPr>
          <p:cNvPr id="8" name="Obrázek 7">
            <a:extLst>
              <a:ext uri="{FF2B5EF4-FFF2-40B4-BE49-F238E27FC236}">
                <a16:creationId xmlns:a16="http://schemas.microsoft.com/office/drawing/2014/main" id="{892ABA41-3FE0-5573-8AA7-9938CECE4CE7}"/>
              </a:ext>
            </a:extLst>
          </p:cNvPr>
          <p:cNvPicPr>
            <a:picLocks noChangeAspect="1"/>
          </p:cNvPicPr>
          <p:nvPr/>
        </p:nvPicPr>
        <p:blipFill>
          <a:blip r:embed="rId2"/>
          <a:stretch>
            <a:fillRect/>
          </a:stretch>
        </p:blipFill>
        <p:spPr>
          <a:xfrm>
            <a:off x="375040" y="977076"/>
            <a:ext cx="1157273" cy="1468846"/>
          </a:xfrm>
          <a:prstGeom prst="rect">
            <a:avLst/>
          </a:prstGeom>
        </p:spPr>
      </p:pic>
      <p:pic>
        <p:nvPicPr>
          <p:cNvPr id="10" name="Obrázek 9">
            <a:extLst>
              <a:ext uri="{FF2B5EF4-FFF2-40B4-BE49-F238E27FC236}">
                <a16:creationId xmlns:a16="http://schemas.microsoft.com/office/drawing/2014/main" id="{BEAAAAEF-6DE4-C3F8-990B-F7BFC5393635}"/>
              </a:ext>
            </a:extLst>
          </p:cNvPr>
          <p:cNvPicPr>
            <a:picLocks noChangeAspect="1"/>
          </p:cNvPicPr>
          <p:nvPr/>
        </p:nvPicPr>
        <p:blipFill>
          <a:blip r:embed="rId3"/>
          <a:stretch>
            <a:fillRect/>
          </a:stretch>
        </p:blipFill>
        <p:spPr>
          <a:xfrm>
            <a:off x="2419447" y="1034465"/>
            <a:ext cx="1045996" cy="1457718"/>
          </a:xfrm>
          <a:prstGeom prst="rect">
            <a:avLst/>
          </a:prstGeom>
        </p:spPr>
      </p:pic>
      <p:pic>
        <p:nvPicPr>
          <p:cNvPr id="12" name="Obrázek 11">
            <a:extLst>
              <a:ext uri="{FF2B5EF4-FFF2-40B4-BE49-F238E27FC236}">
                <a16:creationId xmlns:a16="http://schemas.microsoft.com/office/drawing/2014/main" id="{5CC503F6-9A12-B86A-88DE-6039D6F4B8DA}"/>
              </a:ext>
            </a:extLst>
          </p:cNvPr>
          <p:cNvPicPr>
            <a:picLocks noChangeAspect="1"/>
          </p:cNvPicPr>
          <p:nvPr/>
        </p:nvPicPr>
        <p:blipFill>
          <a:blip r:embed="rId4"/>
          <a:stretch>
            <a:fillRect/>
          </a:stretch>
        </p:blipFill>
        <p:spPr>
          <a:xfrm>
            <a:off x="4229816" y="988795"/>
            <a:ext cx="1380599" cy="1648387"/>
          </a:xfrm>
          <a:prstGeom prst="rect">
            <a:avLst/>
          </a:prstGeom>
        </p:spPr>
      </p:pic>
      <p:pic>
        <p:nvPicPr>
          <p:cNvPr id="13" name="Picture 14">
            <a:extLst>
              <a:ext uri="{FF2B5EF4-FFF2-40B4-BE49-F238E27FC236}">
                <a16:creationId xmlns:a16="http://schemas.microsoft.com/office/drawing/2014/main" id="{4125D5D2-9D13-87A3-5255-6165C001C2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864903"/>
            <a:ext cx="1833743" cy="1695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Obrázek 14">
            <a:extLst>
              <a:ext uri="{FF2B5EF4-FFF2-40B4-BE49-F238E27FC236}">
                <a16:creationId xmlns:a16="http://schemas.microsoft.com/office/drawing/2014/main" id="{0FF57AFB-A4E5-D7F4-A6AC-46AB641F45E1}"/>
              </a:ext>
            </a:extLst>
          </p:cNvPr>
          <p:cNvPicPr>
            <a:picLocks noChangeAspect="1"/>
          </p:cNvPicPr>
          <p:nvPr/>
        </p:nvPicPr>
        <p:blipFill>
          <a:blip r:embed="rId6"/>
          <a:stretch>
            <a:fillRect/>
          </a:stretch>
        </p:blipFill>
        <p:spPr>
          <a:xfrm>
            <a:off x="178194" y="4014532"/>
            <a:ext cx="1930400" cy="1295400"/>
          </a:xfrm>
          <a:prstGeom prst="rect">
            <a:avLst/>
          </a:prstGeom>
        </p:spPr>
      </p:pic>
      <p:pic>
        <p:nvPicPr>
          <p:cNvPr id="17" name="Obrázek 16">
            <a:extLst>
              <a:ext uri="{FF2B5EF4-FFF2-40B4-BE49-F238E27FC236}">
                <a16:creationId xmlns:a16="http://schemas.microsoft.com/office/drawing/2014/main" id="{1A4F0A89-D2E1-C81E-E506-47F73AC7DCDB}"/>
              </a:ext>
            </a:extLst>
          </p:cNvPr>
          <p:cNvPicPr>
            <a:picLocks noChangeAspect="1"/>
          </p:cNvPicPr>
          <p:nvPr/>
        </p:nvPicPr>
        <p:blipFill>
          <a:blip r:embed="rId7"/>
          <a:stretch>
            <a:fillRect/>
          </a:stretch>
        </p:blipFill>
        <p:spPr>
          <a:xfrm>
            <a:off x="2537236" y="3990169"/>
            <a:ext cx="1639146" cy="1287901"/>
          </a:xfrm>
          <a:prstGeom prst="rect">
            <a:avLst/>
          </a:prstGeom>
        </p:spPr>
      </p:pic>
      <p:pic>
        <p:nvPicPr>
          <p:cNvPr id="19" name="Obrázek 18">
            <a:extLst>
              <a:ext uri="{FF2B5EF4-FFF2-40B4-BE49-F238E27FC236}">
                <a16:creationId xmlns:a16="http://schemas.microsoft.com/office/drawing/2014/main" id="{312C1F9F-1E4B-82F6-A856-74F7A84CA9C6}"/>
              </a:ext>
            </a:extLst>
          </p:cNvPr>
          <p:cNvPicPr>
            <a:picLocks noChangeAspect="1"/>
          </p:cNvPicPr>
          <p:nvPr/>
        </p:nvPicPr>
        <p:blipFill>
          <a:blip r:embed="rId8"/>
          <a:stretch>
            <a:fillRect/>
          </a:stretch>
        </p:blipFill>
        <p:spPr>
          <a:xfrm>
            <a:off x="5039975" y="4104034"/>
            <a:ext cx="1979748" cy="1144209"/>
          </a:xfrm>
          <a:prstGeom prst="rect">
            <a:avLst/>
          </a:prstGeom>
        </p:spPr>
      </p:pic>
      <p:pic>
        <p:nvPicPr>
          <p:cNvPr id="21" name="Obrázek 20">
            <a:extLst>
              <a:ext uri="{FF2B5EF4-FFF2-40B4-BE49-F238E27FC236}">
                <a16:creationId xmlns:a16="http://schemas.microsoft.com/office/drawing/2014/main" id="{946C30EF-9709-0D70-E01F-FDD63E646E63}"/>
              </a:ext>
            </a:extLst>
          </p:cNvPr>
          <p:cNvPicPr>
            <a:picLocks noChangeAspect="1"/>
          </p:cNvPicPr>
          <p:nvPr/>
        </p:nvPicPr>
        <p:blipFill>
          <a:blip r:embed="rId9"/>
          <a:stretch>
            <a:fillRect/>
          </a:stretch>
        </p:blipFill>
        <p:spPr>
          <a:xfrm>
            <a:off x="7883316" y="4010039"/>
            <a:ext cx="1602377" cy="1285240"/>
          </a:xfrm>
          <a:prstGeom prst="rect">
            <a:avLst/>
          </a:prstGeom>
        </p:spPr>
      </p:pic>
      <p:sp>
        <p:nvSpPr>
          <p:cNvPr id="22" name="TextovéPole 21">
            <a:extLst>
              <a:ext uri="{FF2B5EF4-FFF2-40B4-BE49-F238E27FC236}">
                <a16:creationId xmlns:a16="http://schemas.microsoft.com/office/drawing/2014/main" id="{A9FB1225-6CCC-514B-9AF5-B5FB4C87192E}"/>
              </a:ext>
            </a:extLst>
          </p:cNvPr>
          <p:cNvSpPr txBox="1"/>
          <p:nvPr/>
        </p:nvSpPr>
        <p:spPr>
          <a:xfrm>
            <a:off x="-73381" y="2721114"/>
            <a:ext cx="2008883" cy="707886"/>
          </a:xfrm>
          <a:prstGeom prst="rect">
            <a:avLst/>
          </a:prstGeom>
          <a:noFill/>
        </p:spPr>
        <p:txBody>
          <a:bodyPr wrap="none" rtlCol="0">
            <a:spAutoFit/>
          </a:bodyPr>
          <a:lstStyle/>
          <a:p>
            <a:pPr algn="ctr"/>
            <a:r>
              <a:rPr lang="en-US" sz="1800" dirty="0">
                <a:solidFill>
                  <a:schemeClr val="tx1"/>
                </a:solidFill>
                <a:latin typeface="Aptos ExtraBold" panose="020F0502020204030204" pitchFamily="34" charset="0"/>
                <a:ea typeface="ADLaM Display" panose="020F0502020204030204" pitchFamily="2" charset="0"/>
                <a:cs typeface="ADLaM Display" panose="020F0502020204030204" pitchFamily="2" charset="0"/>
              </a:rPr>
              <a:t>Diffractive jets</a:t>
            </a:r>
          </a:p>
          <a:p>
            <a:pPr algn="ctr"/>
            <a:r>
              <a:rPr lang="en-US" sz="1100" dirty="0">
                <a:solidFill>
                  <a:schemeClr val="tx1"/>
                </a:solidFill>
                <a:latin typeface="Amasis MT Pro Medium" panose="020F0502020204030204" pitchFamily="18" charset="-18"/>
                <a:ea typeface="ADLaM Display" panose="020F0502020204030204" pitchFamily="2" charset="0"/>
                <a:cs typeface="ADLaM Display" panose="020F0502020204030204" pitchFamily="2" charset="0"/>
              </a:rPr>
              <a:t>ATLAS </a:t>
            </a:r>
            <a:r>
              <a:rPr lang="en-US"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rPr>
              <a:t>PHYS-PUB-2017-012</a:t>
            </a:r>
          </a:p>
          <a:p>
            <a:pPr algn="ctr"/>
            <a:r>
              <a:rPr lang="en-US" sz="1100" dirty="0">
                <a:solidFill>
                  <a:schemeClr val="tx1"/>
                </a:solidFill>
                <a:latin typeface="Amasis MT Pro Medium" panose="020F0502020204030204" pitchFamily="18" charset="-18"/>
                <a:ea typeface="ADLaM Display" panose="020F0502020204030204" pitchFamily="2" charset="0"/>
                <a:cs typeface="ADLaM Display" panose="020F0502020204030204" pitchFamily="2" charset="0"/>
              </a:rPr>
              <a:t>CMS+TOTEM </a:t>
            </a:r>
            <a:r>
              <a:rPr lang="en-US"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rPr>
              <a:t>2002.12146</a:t>
            </a:r>
            <a:endParaRPr lang="cs-CZ"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endParaRPr>
          </a:p>
        </p:txBody>
      </p:sp>
      <p:sp>
        <p:nvSpPr>
          <p:cNvPr id="23" name="TextovéPole 22">
            <a:extLst>
              <a:ext uri="{FF2B5EF4-FFF2-40B4-BE49-F238E27FC236}">
                <a16:creationId xmlns:a16="http://schemas.microsoft.com/office/drawing/2014/main" id="{FE935EAF-5E40-A592-8C60-FAB6424CAF5D}"/>
              </a:ext>
            </a:extLst>
          </p:cNvPr>
          <p:cNvSpPr txBox="1"/>
          <p:nvPr/>
        </p:nvSpPr>
        <p:spPr>
          <a:xfrm>
            <a:off x="1757621" y="2721114"/>
            <a:ext cx="2574743" cy="877163"/>
          </a:xfrm>
          <a:prstGeom prst="rect">
            <a:avLst/>
          </a:prstGeom>
          <a:noFill/>
        </p:spPr>
        <p:txBody>
          <a:bodyPr wrap="none" rtlCol="0">
            <a:spAutoFit/>
          </a:bodyPr>
          <a:lstStyle/>
          <a:p>
            <a:pPr algn="ctr"/>
            <a:r>
              <a:rPr lang="en-US" sz="1800" dirty="0">
                <a:solidFill>
                  <a:schemeClr val="tx1"/>
                </a:solidFill>
                <a:latin typeface="Aptos ExtraBold" panose="020F0502020204030204" pitchFamily="34" charset="0"/>
                <a:ea typeface="ADLaM Display" panose="020F0502020204030204" pitchFamily="2" charset="0"/>
                <a:cs typeface="ADLaM Display" panose="020F0502020204030204" pitchFamily="2" charset="0"/>
              </a:rPr>
              <a:t>Exclusive jets</a:t>
            </a:r>
          </a:p>
          <a:p>
            <a:pPr algn="ctr"/>
            <a:r>
              <a:rPr lang="en-US" sz="1100" dirty="0" err="1">
                <a:solidFill>
                  <a:schemeClr val="tx1"/>
                </a:solidFill>
                <a:latin typeface="Amasis MT Pro Medium" panose="020F0502020204030204" pitchFamily="18" charset="-18"/>
                <a:ea typeface="ADLaM Display" panose="020F0502020204030204" pitchFamily="2" charset="0"/>
                <a:cs typeface="ADLaM Display" panose="020F0502020204030204" pitchFamily="2" charset="0"/>
              </a:rPr>
              <a:t>Khoze</a:t>
            </a:r>
            <a:r>
              <a:rPr lang="en-US" sz="1100" dirty="0">
                <a:solidFill>
                  <a:schemeClr val="tx1"/>
                </a:solidFill>
                <a:latin typeface="Amasis MT Pro Medium" panose="020F0502020204030204" pitchFamily="18" charset="-18"/>
                <a:ea typeface="ADLaM Display" panose="020F0502020204030204" pitchFamily="2" charset="0"/>
                <a:cs typeface="ADLaM Display" panose="020F0502020204030204" pitchFamily="2" charset="0"/>
              </a:rPr>
              <a:t> et al. </a:t>
            </a:r>
            <a:r>
              <a:rPr lang="en-US"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rPr>
              <a:t>hep-</a:t>
            </a:r>
            <a:r>
              <a:rPr lang="en-US" sz="1100" dirty="0" err="1">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rPr>
              <a:t>ph</a:t>
            </a:r>
            <a:r>
              <a:rPr lang="en-US"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rPr>
              <a:t>/0605113</a:t>
            </a:r>
          </a:p>
          <a:p>
            <a:pPr algn="ctr"/>
            <a:r>
              <a:rPr lang="en-US" sz="1100" b="1" dirty="0">
                <a:solidFill>
                  <a:srgbClr val="C00000"/>
                </a:solidFill>
                <a:highlight>
                  <a:srgbClr val="FFCCFF"/>
                </a:highlight>
                <a:latin typeface="Amasis MT Pro Medium" panose="020F0502020204030204" pitchFamily="18" charset="-18"/>
                <a:ea typeface="ADLaM Display" panose="020F0502020204030204" pitchFamily="2" charset="0"/>
                <a:cs typeface="ADLaM Display" panose="020F0502020204030204" pitchFamily="2" charset="0"/>
              </a:rPr>
              <a:t>Hatta et al. </a:t>
            </a:r>
            <a:r>
              <a:rPr lang="en-US" sz="1100" dirty="0">
                <a:solidFill>
                  <a:srgbClr val="00B0F0"/>
                </a:solidFill>
                <a:highlight>
                  <a:srgbClr val="FFCCFF"/>
                </a:highlight>
                <a:latin typeface="Amasis MT Pro Medium" panose="020F0502020204030204" pitchFamily="18" charset="-18"/>
                <a:ea typeface="ADLaM Display" panose="020F0502020204030204" pitchFamily="2" charset="0"/>
                <a:cs typeface="ADLaM Display" panose="020F0502020204030204" pitchFamily="2" charset="0"/>
              </a:rPr>
              <a:t>1706.01765</a:t>
            </a:r>
          </a:p>
          <a:p>
            <a:pPr algn="ctr"/>
            <a:r>
              <a:rPr lang="en-US" sz="1100" b="1" dirty="0">
                <a:solidFill>
                  <a:srgbClr val="C00000"/>
                </a:solidFill>
                <a:highlight>
                  <a:srgbClr val="FFCCFF"/>
                </a:highlight>
                <a:latin typeface="Amasis MT Pro Medium" panose="020F0502020204030204" pitchFamily="18" charset="-18"/>
                <a:ea typeface="ADLaM Display" panose="020F0502020204030204" pitchFamily="2" charset="0"/>
                <a:cs typeface="ADLaM Display" panose="020F0502020204030204" pitchFamily="2" charset="0"/>
              </a:rPr>
              <a:t>Pasechnik &amp; MT </a:t>
            </a:r>
            <a:r>
              <a:rPr lang="en-US" sz="1100" dirty="0">
                <a:solidFill>
                  <a:srgbClr val="00B0F0"/>
                </a:solidFill>
                <a:highlight>
                  <a:srgbClr val="FFCCFF"/>
                </a:highlight>
                <a:latin typeface="Amasis MT Pro Medium" panose="020F0502020204030204" pitchFamily="18" charset="-18"/>
                <a:ea typeface="ADLaM Display" panose="020F0502020204030204" pitchFamily="2" charset="0"/>
                <a:cs typeface="ADLaM Display" panose="020F0502020204030204" pitchFamily="2" charset="0"/>
              </a:rPr>
              <a:t>2310.10793 </a:t>
            </a:r>
            <a:r>
              <a:rPr lang="en-US" sz="1100" dirty="0">
                <a:solidFill>
                  <a:srgbClr val="7030A0"/>
                </a:solidFill>
                <a:highlight>
                  <a:srgbClr val="FFCCFF"/>
                </a:highlight>
                <a:latin typeface="Amasis MT Pro Medium" panose="020F0502020204030204" pitchFamily="18" charset="-18"/>
                <a:ea typeface="ADLaM Display" panose="020F0502020204030204" pitchFamily="2" charset="0"/>
                <a:cs typeface="ADLaM Display" panose="020F0502020204030204" pitchFamily="2" charset="0"/>
              </a:rPr>
              <a:t>(review)</a:t>
            </a:r>
            <a:endParaRPr lang="cs-CZ" sz="1100" dirty="0">
              <a:solidFill>
                <a:srgbClr val="7030A0"/>
              </a:solidFill>
              <a:highlight>
                <a:srgbClr val="FFCCFF"/>
              </a:highlight>
              <a:latin typeface="Amasis MT Pro Medium" panose="020F0502020204030204" pitchFamily="18" charset="-18"/>
              <a:ea typeface="ADLaM Display" panose="020F0502020204030204" pitchFamily="2" charset="0"/>
              <a:cs typeface="ADLaM Display" panose="020F0502020204030204" pitchFamily="2" charset="0"/>
            </a:endParaRPr>
          </a:p>
        </p:txBody>
      </p:sp>
      <p:sp>
        <p:nvSpPr>
          <p:cNvPr id="24" name="TextovéPole 23">
            <a:extLst>
              <a:ext uri="{FF2B5EF4-FFF2-40B4-BE49-F238E27FC236}">
                <a16:creationId xmlns:a16="http://schemas.microsoft.com/office/drawing/2014/main" id="{311DA2FE-1395-73E9-24C4-85C34E799683}"/>
              </a:ext>
            </a:extLst>
          </p:cNvPr>
          <p:cNvSpPr txBox="1"/>
          <p:nvPr/>
        </p:nvSpPr>
        <p:spPr>
          <a:xfrm>
            <a:off x="4194791" y="2718042"/>
            <a:ext cx="1973617" cy="877163"/>
          </a:xfrm>
          <a:prstGeom prst="rect">
            <a:avLst/>
          </a:prstGeom>
          <a:noFill/>
        </p:spPr>
        <p:txBody>
          <a:bodyPr wrap="none" rtlCol="0">
            <a:spAutoFit/>
          </a:bodyPr>
          <a:lstStyle/>
          <a:p>
            <a:pPr algn="ctr"/>
            <a:r>
              <a:rPr lang="en-US" sz="1800" dirty="0">
                <a:solidFill>
                  <a:schemeClr val="tx1"/>
                </a:solidFill>
                <a:latin typeface="Aptos ExtraBold" panose="020F0502020204030204" pitchFamily="34" charset="0"/>
                <a:ea typeface="ADLaM Display" panose="020F0502020204030204" pitchFamily="2" charset="0"/>
                <a:cs typeface="ADLaM Display" panose="020F0502020204030204" pitchFamily="2" charset="0"/>
              </a:rPr>
              <a:t>Top quarks</a:t>
            </a:r>
          </a:p>
          <a:p>
            <a:pPr algn="ctr"/>
            <a:r>
              <a:rPr lang="en-US" sz="1100" b="1" dirty="0">
                <a:solidFill>
                  <a:srgbClr val="C00000"/>
                </a:solidFill>
                <a:highlight>
                  <a:srgbClr val="FFCCFF"/>
                </a:highlight>
                <a:latin typeface="Amasis MT Pro Medium" panose="020F0502020204030204" pitchFamily="18" charset="-18"/>
                <a:ea typeface="ADLaM Display" panose="020F0502020204030204" pitchFamily="2" charset="0"/>
                <a:cs typeface="ADLaM Display" panose="020F0502020204030204" pitchFamily="2" charset="0"/>
              </a:rPr>
              <a:t>Goncalves et al. </a:t>
            </a:r>
            <a:r>
              <a:rPr lang="en-US" sz="1100" dirty="0">
                <a:solidFill>
                  <a:srgbClr val="00B0F0"/>
                </a:solidFill>
                <a:highlight>
                  <a:srgbClr val="FFCCFF"/>
                </a:highlight>
                <a:latin typeface="Amasis MT Pro Medium" panose="020F0502020204030204" pitchFamily="18" charset="-18"/>
                <a:ea typeface="ADLaM Display" panose="020F0502020204030204" pitchFamily="2" charset="0"/>
                <a:cs typeface="ADLaM Display" panose="020F0502020204030204" pitchFamily="2" charset="0"/>
              </a:rPr>
              <a:t>2007.04565</a:t>
            </a:r>
          </a:p>
          <a:p>
            <a:pPr algn="ctr"/>
            <a:r>
              <a:rPr lang="en-US" sz="1100" b="1" dirty="0" err="1">
                <a:solidFill>
                  <a:srgbClr val="C00000"/>
                </a:solidFill>
                <a:highlight>
                  <a:srgbClr val="FFCCFF"/>
                </a:highlight>
                <a:latin typeface="Amasis MT Pro Medium" panose="020F0502020204030204" pitchFamily="18" charset="-18"/>
                <a:ea typeface="ADLaM Display" panose="020F0502020204030204" pitchFamily="2" charset="0"/>
                <a:cs typeface="ADLaM Display" panose="020F0502020204030204" pitchFamily="2" charset="0"/>
              </a:rPr>
              <a:t>Ernani</a:t>
            </a:r>
            <a:r>
              <a:rPr lang="en-US" sz="1100" b="1" dirty="0">
                <a:solidFill>
                  <a:srgbClr val="C00000"/>
                </a:solidFill>
                <a:highlight>
                  <a:srgbClr val="FFCCFF"/>
                </a:highlight>
                <a:latin typeface="Amasis MT Pro Medium" panose="020F0502020204030204" pitchFamily="18" charset="-18"/>
                <a:ea typeface="ADLaM Display" panose="020F0502020204030204" pitchFamily="2" charset="0"/>
                <a:cs typeface="ADLaM Display" panose="020F0502020204030204" pitchFamily="2" charset="0"/>
              </a:rPr>
              <a:t> et al. </a:t>
            </a:r>
            <a:r>
              <a:rPr lang="en-US" sz="1100" dirty="0">
                <a:solidFill>
                  <a:srgbClr val="00B0F0"/>
                </a:solidFill>
                <a:highlight>
                  <a:srgbClr val="FFCCFF"/>
                </a:highlight>
                <a:latin typeface="Amasis MT Pro Medium" panose="020F0502020204030204" pitchFamily="18" charset="-18"/>
                <a:ea typeface="ADLaM Display" panose="020F0502020204030204" pitchFamily="2" charset="0"/>
                <a:cs typeface="ADLaM Display" panose="020F0502020204030204" pitchFamily="2" charset="0"/>
              </a:rPr>
              <a:t>2202.01257</a:t>
            </a:r>
          </a:p>
          <a:p>
            <a:pPr algn="ctr"/>
            <a:r>
              <a:rPr lang="en-US" sz="1100" dirty="0">
                <a:solidFill>
                  <a:schemeClr val="tx1"/>
                </a:solidFill>
                <a:latin typeface="Amasis MT Pro Medium" panose="020F0502020204030204" pitchFamily="18" charset="-18"/>
                <a:ea typeface="ADLaM Display" panose="020F0502020204030204" pitchFamily="2" charset="0"/>
                <a:cs typeface="ADLaM Display" panose="020F0502020204030204" pitchFamily="2" charset="0"/>
              </a:rPr>
              <a:t>Howarth </a:t>
            </a:r>
            <a:r>
              <a:rPr lang="en-US"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rPr>
              <a:t>2008.04249</a:t>
            </a:r>
            <a:endParaRPr lang="cs-CZ" sz="12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endParaRPr>
          </a:p>
        </p:txBody>
      </p:sp>
      <p:sp>
        <p:nvSpPr>
          <p:cNvPr id="25" name="TextovéPole 24">
            <a:extLst>
              <a:ext uri="{FF2B5EF4-FFF2-40B4-BE49-F238E27FC236}">
                <a16:creationId xmlns:a16="http://schemas.microsoft.com/office/drawing/2014/main" id="{377BBB7B-62E2-839D-70E7-73ADD6627427}"/>
              </a:ext>
            </a:extLst>
          </p:cNvPr>
          <p:cNvSpPr txBox="1"/>
          <p:nvPr/>
        </p:nvSpPr>
        <p:spPr>
          <a:xfrm>
            <a:off x="6324600" y="2721025"/>
            <a:ext cx="2005677" cy="877163"/>
          </a:xfrm>
          <a:prstGeom prst="rect">
            <a:avLst/>
          </a:prstGeom>
          <a:noFill/>
        </p:spPr>
        <p:txBody>
          <a:bodyPr wrap="none" rtlCol="0">
            <a:spAutoFit/>
          </a:bodyPr>
          <a:lstStyle/>
          <a:p>
            <a:pPr algn="ctr"/>
            <a:r>
              <a:rPr lang="en-US" sz="1800" dirty="0">
                <a:solidFill>
                  <a:schemeClr val="tx1"/>
                </a:solidFill>
                <a:latin typeface="Aptos ExtraBold" panose="020F0502020204030204" pitchFamily="34" charset="0"/>
                <a:ea typeface="ADLaM Display" panose="020F0502020204030204" pitchFamily="2" charset="0"/>
                <a:cs typeface="ADLaM Display" panose="020F0502020204030204" pitchFamily="2" charset="0"/>
              </a:rPr>
              <a:t>Higgs boson</a:t>
            </a:r>
          </a:p>
          <a:p>
            <a:pPr algn="ctr"/>
            <a:r>
              <a:rPr lang="en-US" sz="1100" b="1" dirty="0" err="1">
                <a:solidFill>
                  <a:srgbClr val="C00000"/>
                </a:solidFill>
                <a:highlight>
                  <a:srgbClr val="FFCCFF"/>
                </a:highlight>
                <a:latin typeface="Amasis MT Pro Medium" panose="020F0502020204030204" pitchFamily="18" charset="-18"/>
                <a:ea typeface="ADLaM Display" panose="020F0502020204030204" pitchFamily="2" charset="0"/>
                <a:cs typeface="ADLaM Display" panose="020F0502020204030204" pitchFamily="2" charset="0"/>
              </a:rPr>
              <a:t>Heinemeyer</a:t>
            </a:r>
            <a:r>
              <a:rPr lang="en-US" sz="1100" b="1" dirty="0">
                <a:solidFill>
                  <a:srgbClr val="C00000"/>
                </a:solidFill>
                <a:highlight>
                  <a:srgbClr val="FFCCFF"/>
                </a:highlight>
                <a:latin typeface="Amasis MT Pro Medium" panose="020F0502020204030204" pitchFamily="18" charset="-18"/>
                <a:ea typeface="ADLaM Display" panose="020F0502020204030204" pitchFamily="2" charset="0"/>
                <a:cs typeface="ADLaM Display" panose="020F0502020204030204" pitchFamily="2" charset="0"/>
              </a:rPr>
              <a:t> et al. </a:t>
            </a:r>
            <a:r>
              <a:rPr lang="en-US" sz="1100" dirty="0">
                <a:solidFill>
                  <a:srgbClr val="00B0F0"/>
                </a:solidFill>
                <a:highlight>
                  <a:srgbClr val="FFCCFF"/>
                </a:highlight>
                <a:latin typeface="Amasis MT Pro Medium" panose="020F0502020204030204" pitchFamily="18" charset="-18"/>
                <a:ea typeface="ADLaM Display" panose="020F0502020204030204" pitchFamily="2" charset="0"/>
                <a:cs typeface="ADLaM Display" panose="020F0502020204030204" pitchFamily="2" charset="0"/>
              </a:rPr>
              <a:t>0708.3052</a:t>
            </a:r>
          </a:p>
          <a:p>
            <a:pPr algn="ctr"/>
            <a:r>
              <a:rPr lang="en-US" sz="1100" b="1" dirty="0">
                <a:solidFill>
                  <a:srgbClr val="C00000"/>
                </a:solidFill>
                <a:highlight>
                  <a:srgbClr val="FFCCFF"/>
                </a:highlight>
                <a:latin typeface="Amasis MT Pro Medium" panose="020F0502020204030204" pitchFamily="18" charset="-18"/>
                <a:ea typeface="ADLaM Display" panose="020F0502020204030204" pitchFamily="2" charset="0"/>
                <a:cs typeface="ADLaM Display" panose="020F0502020204030204" pitchFamily="2" charset="0"/>
              </a:rPr>
              <a:t>MT</a:t>
            </a:r>
            <a:r>
              <a:rPr lang="en-US" sz="1100" dirty="0">
                <a:solidFill>
                  <a:srgbClr val="00B0F0"/>
                </a:solidFill>
                <a:highlight>
                  <a:srgbClr val="FFCCFF"/>
                </a:highlight>
                <a:latin typeface="Amasis MT Pro Medium" panose="020F0502020204030204" pitchFamily="18" charset="-18"/>
                <a:ea typeface="ADLaM Display" panose="020F0502020204030204" pitchFamily="2" charset="0"/>
                <a:cs typeface="ADLaM Display" panose="020F0502020204030204" pitchFamily="2" charset="0"/>
              </a:rPr>
              <a:t> 1407.8332 </a:t>
            </a:r>
            <a:r>
              <a:rPr lang="en-US" sz="1100" dirty="0">
                <a:solidFill>
                  <a:srgbClr val="7030A0"/>
                </a:solidFill>
                <a:highlight>
                  <a:srgbClr val="FFCCFF"/>
                </a:highlight>
                <a:latin typeface="Amasis MT Pro Medium" panose="020F0502020204030204" pitchFamily="18" charset="-18"/>
                <a:ea typeface="ADLaM Display" panose="020F0502020204030204" pitchFamily="2" charset="0"/>
                <a:cs typeface="ADLaM Display" panose="020F0502020204030204" pitchFamily="2" charset="0"/>
              </a:rPr>
              <a:t>(review)</a:t>
            </a:r>
          </a:p>
          <a:p>
            <a:pPr algn="ctr"/>
            <a:r>
              <a:rPr lang="en-US" sz="1100" dirty="0">
                <a:solidFill>
                  <a:schemeClr val="tx1"/>
                </a:solidFill>
                <a:latin typeface="Amasis MT Pro Medium" panose="020F0502020204030204" pitchFamily="18" charset="-18"/>
                <a:ea typeface="ADLaM Display" panose="020F0502020204030204" pitchFamily="2" charset="0"/>
                <a:cs typeface="ADLaM Display" panose="020F0502020204030204" pitchFamily="2" charset="0"/>
              </a:rPr>
              <a:t>Cox et al. </a:t>
            </a:r>
            <a:r>
              <a:rPr lang="en-US"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rPr>
              <a:t>0709.3035</a:t>
            </a:r>
            <a:endParaRPr lang="cs-CZ"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endParaRPr>
          </a:p>
        </p:txBody>
      </p:sp>
      <p:sp>
        <p:nvSpPr>
          <p:cNvPr id="26" name="TextovéPole 25">
            <a:extLst>
              <a:ext uri="{FF2B5EF4-FFF2-40B4-BE49-F238E27FC236}">
                <a16:creationId xmlns:a16="http://schemas.microsoft.com/office/drawing/2014/main" id="{62E3913B-65E4-6ABE-5479-C10E71FA74BE}"/>
              </a:ext>
            </a:extLst>
          </p:cNvPr>
          <p:cNvSpPr txBox="1"/>
          <p:nvPr/>
        </p:nvSpPr>
        <p:spPr>
          <a:xfrm>
            <a:off x="217960" y="5343648"/>
            <a:ext cx="1875834" cy="707886"/>
          </a:xfrm>
          <a:prstGeom prst="rect">
            <a:avLst/>
          </a:prstGeom>
          <a:noFill/>
        </p:spPr>
        <p:txBody>
          <a:bodyPr wrap="none" rtlCol="0">
            <a:spAutoFit/>
          </a:bodyPr>
          <a:lstStyle/>
          <a:p>
            <a:pPr algn="ctr"/>
            <a:r>
              <a:rPr lang="en-US" sz="1800" dirty="0">
                <a:solidFill>
                  <a:schemeClr val="tx1"/>
                </a:solidFill>
                <a:latin typeface="Aptos ExtraBold" panose="020F0502020204030204" pitchFamily="34" charset="0"/>
                <a:ea typeface="ADLaM Display" panose="020F0502020204030204" pitchFamily="2" charset="0"/>
                <a:cs typeface="ADLaM Display" panose="020F0502020204030204" pitchFamily="2" charset="0"/>
              </a:rPr>
              <a:t>Leptons</a:t>
            </a:r>
          </a:p>
          <a:p>
            <a:pPr algn="ctr"/>
            <a:r>
              <a:rPr lang="en-US" sz="1100" dirty="0">
                <a:solidFill>
                  <a:schemeClr val="tx1"/>
                </a:solidFill>
                <a:latin typeface="Amasis MT Pro Medium" panose="020F0502020204030204" pitchFamily="18" charset="-18"/>
                <a:ea typeface="ADLaM Display" panose="020F0502020204030204" pitchFamily="2" charset="0"/>
                <a:cs typeface="ADLaM Display" panose="020F0502020204030204" pitchFamily="2" charset="0"/>
              </a:rPr>
              <a:t>CMS+TOTEM </a:t>
            </a:r>
            <a:r>
              <a:rPr lang="en-US"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rPr>
              <a:t>1803.04496</a:t>
            </a:r>
          </a:p>
          <a:p>
            <a:pPr algn="ctr"/>
            <a:r>
              <a:rPr lang="en-US" sz="1100" dirty="0">
                <a:solidFill>
                  <a:schemeClr val="tx1"/>
                </a:solidFill>
                <a:latin typeface="Amasis MT Pro Medium" panose="020F0502020204030204" pitchFamily="18" charset="-18"/>
                <a:ea typeface="ADLaM Display" panose="020F0502020204030204" pitchFamily="2" charset="0"/>
                <a:cs typeface="ADLaM Display" panose="020F0502020204030204" pitchFamily="2" charset="0"/>
              </a:rPr>
              <a:t>ATLAS </a:t>
            </a:r>
            <a:r>
              <a:rPr lang="en-US"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rPr>
              <a:t>2009.14537</a:t>
            </a:r>
            <a:endParaRPr lang="cs-CZ"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endParaRPr>
          </a:p>
        </p:txBody>
      </p:sp>
      <p:sp>
        <p:nvSpPr>
          <p:cNvPr id="27" name="TextovéPole 26">
            <a:extLst>
              <a:ext uri="{FF2B5EF4-FFF2-40B4-BE49-F238E27FC236}">
                <a16:creationId xmlns:a16="http://schemas.microsoft.com/office/drawing/2014/main" id="{013CFCA2-C5D9-CCBF-F1EE-337D6D5C1910}"/>
              </a:ext>
            </a:extLst>
          </p:cNvPr>
          <p:cNvSpPr txBox="1"/>
          <p:nvPr/>
        </p:nvSpPr>
        <p:spPr>
          <a:xfrm>
            <a:off x="2451383" y="5343364"/>
            <a:ext cx="2028119" cy="877163"/>
          </a:xfrm>
          <a:prstGeom prst="rect">
            <a:avLst/>
          </a:prstGeom>
          <a:noFill/>
        </p:spPr>
        <p:txBody>
          <a:bodyPr wrap="none" rtlCol="0">
            <a:spAutoFit/>
          </a:bodyPr>
          <a:lstStyle/>
          <a:p>
            <a:pPr algn="ctr"/>
            <a:r>
              <a:rPr lang="en-US" sz="1800" dirty="0">
                <a:solidFill>
                  <a:schemeClr val="tx1"/>
                </a:solidFill>
                <a:latin typeface="Aptos ExtraBold" panose="020F0502020204030204" pitchFamily="34" charset="0"/>
                <a:ea typeface="ADLaM Display" panose="020F0502020204030204" pitchFamily="2" charset="0"/>
                <a:cs typeface="ADLaM Display" panose="020F0502020204030204" pitchFamily="2" charset="0"/>
              </a:rPr>
              <a:t>W bosons</a:t>
            </a:r>
          </a:p>
          <a:p>
            <a:pPr algn="ctr"/>
            <a:r>
              <a:rPr lang="en-US" sz="1100" dirty="0">
                <a:solidFill>
                  <a:schemeClr val="tx1"/>
                </a:solidFill>
                <a:latin typeface="Amasis MT Pro Medium" panose="020F0502020204030204" pitchFamily="18" charset="-18"/>
                <a:ea typeface="ADLaM Display" panose="020F0502020204030204" pitchFamily="2" charset="0"/>
                <a:cs typeface="ADLaM Display" panose="020F0502020204030204" pitchFamily="2" charset="0"/>
              </a:rPr>
              <a:t>Kepka et al. </a:t>
            </a:r>
            <a:r>
              <a:rPr lang="en-US"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rPr>
              <a:t>0912.5161</a:t>
            </a:r>
          </a:p>
          <a:p>
            <a:pPr algn="ctr"/>
            <a:r>
              <a:rPr lang="en-US" sz="1100" dirty="0" err="1">
                <a:solidFill>
                  <a:schemeClr val="tx1"/>
                </a:solidFill>
                <a:latin typeface="Amasis MT Pro Medium" panose="020F0502020204030204" pitchFamily="18" charset="-18"/>
                <a:ea typeface="ADLaM Display" panose="020F0502020204030204" pitchFamily="2" charset="0"/>
                <a:cs typeface="ADLaM Display" panose="020F0502020204030204" pitchFamily="2" charset="0"/>
              </a:rPr>
              <a:t>Tizchang</a:t>
            </a:r>
            <a:r>
              <a:rPr lang="en-US" sz="1100" dirty="0">
                <a:solidFill>
                  <a:schemeClr val="tx1"/>
                </a:solidFill>
                <a:latin typeface="Amasis MT Pro Medium" panose="020F0502020204030204" pitchFamily="18" charset="-18"/>
                <a:ea typeface="ADLaM Display" panose="020F0502020204030204" pitchFamily="2" charset="0"/>
                <a:cs typeface="ADLaM Display" panose="020F0502020204030204" pitchFamily="2" charset="0"/>
              </a:rPr>
              <a:t> et al. </a:t>
            </a:r>
            <a:r>
              <a:rPr lang="en-US"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rPr>
              <a:t>2004.12203</a:t>
            </a:r>
          </a:p>
          <a:p>
            <a:pPr algn="ctr"/>
            <a:r>
              <a:rPr lang="en-US" sz="1100" dirty="0" err="1">
                <a:solidFill>
                  <a:schemeClr val="tx1"/>
                </a:solidFill>
                <a:latin typeface="Amasis MT Pro Medium" panose="020F0502020204030204" pitchFamily="18" charset="-18"/>
                <a:ea typeface="ADLaM Display" panose="020F0502020204030204" pitchFamily="2" charset="0"/>
                <a:cs typeface="ADLaM Display" panose="020F0502020204030204" pitchFamily="2" charset="0"/>
              </a:rPr>
              <a:t>Baldenegro</a:t>
            </a:r>
            <a:r>
              <a:rPr lang="en-US" sz="1100" dirty="0">
                <a:solidFill>
                  <a:schemeClr val="tx1"/>
                </a:solidFill>
                <a:latin typeface="Amasis MT Pro Medium" panose="020F0502020204030204" pitchFamily="18" charset="-18"/>
                <a:ea typeface="ADLaM Display" panose="020F0502020204030204" pitchFamily="2" charset="0"/>
                <a:cs typeface="ADLaM Display" panose="020F0502020204030204" pitchFamily="2" charset="0"/>
              </a:rPr>
              <a:t> et al. </a:t>
            </a:r>
            <a:r>
              <a:rPr lang="en-US"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rPr>
              <a:t>2009.08331</a:t>
            </a:r>
            <a:endParaRPr lang="cs-CZ"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endParaRPr>
          </a:p>
        </p:txBody>
      </p:sp>
      <p:sp>
        <p:nvSpPr>
          <p:cNvPr id="28" name="TextovéPole 27">
            <a:extLst>
              <a:ext uri="{FF2B5EF4-FFF2-40B4-BE49-F238E27FC236}">
                <a16:creationId xmlns:a16="http://schemas.microsoft.com/office/drawing/2014/main" id="{D0DF5BA8-434A-914E-2DB8-179FBA15AA22}"/>
              </a:ext>
            </a:extLst>
          </p:cNvPr>
          <p:cNvSpPr txBox="1"/>
          <p:nvPr/>
        </p:nvSpPr>
        <p:spPr>
          <a:xfrm>
            <a:off x="4953000" y="5357774"/>
            <a:ext cx="2261260" cy="707886"/>
          </a:xfrm>
          <a:prstGeom prst="rect">
            <a:avLst/>
          </a:prstGeom>
          <a:noFill/>
        </p:spPr>
        <p:txBody>
          <a:bodyPr wrap="none" rtlCol="0">
            <a:spAutoFit/>
          </a:bodyPr>
          <a:lstStyle/>
          <a:p>
            <a:pPr algn="ctr"/>
            <a:r>
              <a:rPr lang="en-US" sz="1800" dirty="0">
                <a:solidFill>
                  <a:schemeClr val="tx1"/>
                </a:solidFill>
                <a:latin typeface="Aptos ExtraBold" panose="020F0502020204030204" pitchFamily="34" charset="0"/>
                <a:ea typeface="ADLaM Display" panose="020F0502020204030204" pitchFamily="2" charset="0"/>
                <a:cs typeface="ADLaM Display" panose="020F0502020204030204" pitchFamily="2" charset="0"/>
              </a:rPr>
              <a:t>Axion-like particles</a:t>
            </a:r>
          </a:p>
          <a:p>
            <a:pPr algn="ctr"/>
            <a:r>
              <a:rPr lang="en-US" sz="1100" b="1" dirty="0">
                <a:solidFill>
                  <a:srgbClr val="C00000"/>
                </a:solidFill>
                <a:highlight>
                  <a:srgbClr val="FFCCFF"/>
                </a:highlight>
                <a:latin typeface="Amasis MT Pro Medium" panose="020F0502020204030204" pitchFamily="18" charset="-18"/>
                <a:ea typeface="ADLaM Display" panose="020F0502020204030204" pitchFamily="2" charset="0"/>
                <a:cs typeface="ADLaM Display" panose="020F0502020204030204" pitchFamily="2" charset="0"/>
              </a:rPr>
              <a:t>Harland-Lang &amp; MT </a:t>
            </a:r>
            <a:r>
              <a:rPr lang="en-US" sz="1100" dirty="0">
                <a:solidFill>
                  <a:srgbClr val="00B0F0"/>
                </a:solidFill>
                <a:highlight>
                  <a:srgbClr val="FFCCFF"/>
                </a:highlight>
                <a:latin typeface="Amasis MT Pro Medium" panose="020F0502020204030204" pitchFamily="18" charset="-18"/>
                <a:ea typeface="ADLaM Display" panose="020F0502020204030204" pitchFamily="2" charset="0"/>
                <a:cs typeface="ADLaM Display" panose="020F0502020204030204" pitchFamily="2" charset="0"/>
              </a:rPr>
              <a:t>2208.10526</a:t>
            </a:r>
          </a:p>
          <a:p>
            <a:pPr algn="ctr"/>
            <a:r>
              <a:rPr lang="en-US" sz="1100" dirty="0" err="1">
                <a:solidFill>
                  <a:schemeClr val="tx1"/>
                </a:solidFill>
                <a:latin typeface="Amasis MT Pro Medium" panose="020F0502020204030204" pitchFamily="18" charset="-18"/>
                <a:ea typeface="ADLaM Display" panose="020F0502020204030204" pitchFamily="2" charset="0"/>
                <a:cs typeface="ADLaM Display" panose="020F0502020204030204" pitchFamily="2" charset="0"/>
              </a:rPr>
              <a:t>Baldenegro</a:t>
            </a:r>
            <a:r>
              <a:rPr lang="en-US" sz="1100" dirty="0">
                <a:solidFill>
                  <a:schemeClr val="tx1"/>
                </a:solidFill>
                <a:latin typeface="Amasis MT Pro Medium" panose="020F0502020204030204" pitchFamily="18" charset="-18"/>
                <a:ea typeface="ADLaM Display" panose="020F0502020204030204" pitchFamily="2" charset="0"/>
                <a:cs typeface="ADLaM Display" panose="020F0502020204030204" pitchFamily="2" charset="0"/>
              </a:rPr>
              <a:t> et al. </a:t>
            </a:r>
            <a:r>
              <a:rPr lang="en-US"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rPr>
              <a:t>1803.10835</a:t>
            </a:r>
            <a:endParaRPr lang="cs-CZ"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endParaRPr>
          </a:p>
        </p:txBody>
      </p:sp>
      <p:sp>
        <p:nvSpPr>
          <p:cNvPr id="29" name="TextovéPole 28">
            <a:extLst>
              <a:ext uri="{FF2B5EF4-FFF2-40B4-BE49-F238E27FC236}">
                <a16:creationId xmlns:a16="http://schemas.microsoft.com/office/drawing/2014/main" id="{71AD114E-32A2-C598-DFC9-DFAB60E2D701}"/>
              </a:ext>
            </a:extLst>
          </p:cNvPr>
          <p:cNvSpPr txBox="1"/>
          <p:nvPr/>
        </p:nvSpPr>
        <p:spPr>
          <a:xfrm>
            <a:off x="7687758" y="5342414"/>
            <a:ext cx="2074286" cy="707886"/>
          </a:xfrm>
          <a:prstGeom prst="rect">
            <a:avLst/>
          </a:prstGeom>
          <a:noFill/>
        </p:spPr>
        <p:txBody>
          <a:bodyPr wrap="none" rtlCol="0">
            <a:spAutoFit/>
          </a:bodyPr>
          <a:lstStyle/>
          <a:p>
            <a:pPr algn="ctr"/>
            <a:r>
              <a:rPr lang="en-US" sz="1800" dirty="0">
                <a:solidFill>
                  <a:schemeClr val="tx1"/>
                </a:solidFill>
                <a:latin typeface="Aptos ExtraBold" panose="020F0502020204030204" pitchFamily="34" charset="0"/>
                <a:ea typeface="ADLaM Display" panose="020F0502020204030204" pitchFamily="2" charset="0"/>
                <a:cs typeface="ADLaM Display" panose="020F0502020204030204" pitchFamily="2" charset="0"/>
              </a:rPr>
              <a:t>SUSY Dark Matter</a:t>
            </a:r>
          </a:p>
          <a:p>
            <a:pPr algn="ctr"/>
            <a:r>
              <a:rPr lang="en-US" sz="1100" b="1" dirty="0">
                <a:solidFill>
                  <a:srgbClr val="C00000"/>
                </a:solidFill>
                <a:highlight>
                  <a:srgbClr val="FFCCFF"/>
                </a:highlight>
                <a:latin typeface="Amasis MT Pro Medium" panose="020F0502020204030204" pitchFamily="18" charset="-18"/>
                <a:ea typeface="ADLaM Display" panose="020F0502020204030204" pitchFamily="2" charset="0"/>
                <a:cs typeface="ADLaM Display" panose="020F0502020204030204" pitchFamily="2" charset="0"/>
              </a:rPr>
              <a:t>MT et al. </a:t>
            </a:r>
            <a:r>
              <a:rPr lang="en-US" sz="1100" dirty="0">
                <a:solidFill>
                  <a:srgbClr val="00B0F0"/>
                </a:solidFill>
                <a:highlight>
                  <a:srgbClr val="FFCCFF"/>
                </a:highlight>
                <a:latin typeface="Amasis MT Pro Medium" panose="020F0502020204030204" pitchFamily="18" charset="-18"/>
                <a:ea typeface="ADLaM Display" panose="020F0502020204030204" pitchFamily="2" charset="0"/>
                <a:cs typeface="ADLaM Display" panose="020F0502020204030204" pitchFamily="2" charset="0"/>
              </a:rPr>
              <a:t>1812.04886</a:t>
            </a:r>
          </a:p>
          <a:p>
            <a:pPr algn="ctr"/>
            <a:r>
              <a:rPr lang="en-US" sz="1100" dirty="0">
                <a:solidFill>
                  <a:schemeClr val="tx1"/>
                </a:solidFill>
                <a:latin typeface="Amasis MT Pro Medium" panose="020F0502020204030204" pitchFamily="18" charset="-18"/>
                <a:ea typeface="ADLaM Display" panose="020F0502020204030204" pitchFamily="2" charset="0"/>
                <a:cs typeface="ADLaM Display" panose="020F0502020204030204" pitchFamily="2" charset="0"/>
              </a:rPr>
              <a:t>Beresford et al. </a:t>
            </a:r>
            <a:r>
              <a:rPr lang="en-US"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rPr>
              <a:t>1811.06465</a:t>
            </a:r>
            <a:endParaRPr lang="cs-CZ"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endParaRPr>
          </a:p>
        </p:txBody>
      </p:sp>
      <p:pic>
        <p:nvPicPr>
          <p:cNvPr id="3" name="Obrázek 2">
            <a:extLst>
              <a:ext uri="{FF2B5EF4-FFF2-40B4-BE49-F238E27FC236}">
                <a16:creationId xmlns:a16="http://schemas.microsoft.com/office/drawing/2014/main" id="{6C34734B-96BA-A8FC-4DBB-95654BC780BB}"/>
              </a:ext>
            </a:extLst>
          </p:cNvPr>
          <p:cNvPicPr>
            <a:picLocks noChangeAspect="1"/>
          </p:cNvPicPr>
          <p:nvPr/>
        </p:nvPicPr>
        <p:blipFill>
          <a:blip r:embed="rId10"/>
          <a:stretch>
            <a:fillRect/>
          </a:stretch>
        </p:blipFill>
        <p:spPr>
          <a:xfrm>
            <a:off x="8034237" y="844435"/>
            <a:ext cx="1871763" cy="1813269"/>
          </a:xfrm>
          <a:prstGeom prst="rect">
            <a:avLst/>
          </a:prstGeom>
        </p:spPr>
      </p:pic>
      <p:sp>
        <p:nvSpPr>
          <p:cNvPr id="7" name="TextovéPole 6">
            <a:extLst>
              <a:ext uri="{FF2B5EF4-FFF2-40B4-BE49-F238E27FC236}">
                <a16:creationId xmlns:a16="http://schemas.microsoft.com/office/drawing/2014/main" id="{828BE4A6-AB1B-C49E-208F-48CF1FD12335}"/>
              </a:ext>
            </a:extLst>
          </p:cNvPr>
          <p:cNvSpPr txBox="1"/>
          <p:nvPr/>
        </p:nvSpPr>
        <p:spPr>
          <a:xfrm>
            <a:off x="8414325" y="2718042"/>
            <a:ext cx="1574470" cy="538609"/>
          </a:xfrm>
          <a:prstGeom prst="rect">
            <a:avLst/>
          </a:prstGeom>
          <a:noFill/>
        </p:spPr>
        <p:txBody>
          <a:bodyPr wrap="none" rtlCol="0">
            <a:spAutoFit/>
          </a:bodyPr>
          <a:lstStyle/>
          <a:p>
            <a:pPr algn="ctr"/>
            <a:r>
              <a:rPr lang="en-US" sz="1800" dirty="0">
                <a:solidFill>
                  <a:schemeClr val="tx1"/>
                </a:solidFill>
                <a:latin typeface="Aptos ExtraBold" panose="020F0502020204030204" pitchFamily="34" charset="0"/>
                <a:ea typeface="ADLaM Display" panose="020F0502020204030204" pitchFamily="2" charset="0"/>
                <a:cs typeface="ADLaM Display" panose="020F0502020204030204" pitchFamily="2" charset="0"/>
              </a:rPr>
              <a:t>Instantons</a:t>
            </a:r>
            <a:endParaRPr lang="en-US"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endParaRPr>
          </a:p>
          <a:p>
            <a:pPr algn="ctr"/>
            <a:r>
              <a:rPr lang="en-US" sz="1100" b="1" dirty="0">
                <a:solidFill>
                  <a:srgbClr val="C00000"/>
                </a:solidFill>
                <a:highlight>
                  <a:srgbClr val="FFCCFF"/>
                </a:highlight>
                <a:latin typeface="Amasis MT Pro Medium" panose="020F0502020204030204" pitchFamily="18" charset="-18"/>
                <a:ea typeface="ADLaM Display" panose="020F0502020204030204" pitchFamily="2" charset="0"/>
                <a:cs typeface="ADLaM Display" panose="020F0502020204030204" pitchFamily="2" charset="0"/>
              </a:rPr>
              <a:t>MT</a:t>
            </a:r>
            <a:r>
              <a:rPr lang="en-US" sz="1100" dirty="0">
                <a:solidFill>
                  <a:srgbClr val="00B0F0"/>
                </a:solidFill>
                <a:highlight>
                  <a:srgbClr val="FFCCFF"/>
                </a:highlight>
                <a:latin typeface="Amasis MT Pro Medium" panose="020F0502020204030204" pitchFamily="18" charset="-18"/>
                <a:ea typeface="ADLaM Display" panose="020F0502020204030204" pitchFamily="2" charset="0"/>
                <a:cs typeface="ADLaM Display" panose="020F0502020204030204" pitchFamily="2" charset="0"/>
              </a:rPr>
              <a:t> </a:t>
            </a:r>
            <a:r>
              <a:rPr lang="en-US" sz="1100" dirty="0">
                <a:solidFill>
                  <a:srgbClr val="C00000"/>
                </a:solidFill>
                <a:highlight>
                  <a:srgbClr val="FFCCFF"/>
                </a:highlight>
                <a:latin typeface="Amasis MT Pro Medium" panose="020F0502020204030204" pitchFamily="18" charset="-18"/>
                <a:ea typeface="ADLaM Display" panose="020F0502020204030204" pitchFamily="2" charset="0"/>
                <a:cs typeface="ADLaM Display" panose="020F0502020204030204" pitchFamily="2" charset="0"/>
              </a:rPr>
              <a:t>et al. </a:t>
            </a:r>
            <a:r>
              <a:rPr lang="en-US" sz="1100" dirty="0">
                <a:solidFill>
                  <a:srgbClr val="00B0F0"/>
                </a:solidFill>
                <a:highlight>
                  <a:srgbClr val="FFCCFF"/>
                </a:highlight>
                <a:latin typeface="Amasis MT Pro Medium" panose="020F0502020204030204" pitchFamily="18" charset="-18"/>
                <a:ea typeface="ADLaM Display" panose="020F0502020204030204" pitchFamily="2" charset="0"/>
                <a:cs typeface="ADLaM Display" panose="020F0502020204030204" pitchFamily="2" charset="0"/>
              </a:rPr>
              <a:t>2208.14089</a:t>
            </a:r>
            <a:r>
              <a:rPr lang="en-US"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rPr>
              <a:t> </a:t>
            </a:r>
            <a:endParaRPr lang="en-US" sz="1100" dirty="0">
              <a:solidFill>
                <a:srgbClr val="7030A0"/>
              </a:solidFill>
              <a:latin typeface="Amasis MT Pro Medium" panose="020F0502020204030204" pitchFamily="18" charset="-18"/>
              <a:ea typeface="ADLaM Display" panose="020F0502020204030204" pitchFamily="2" charset="0"/>
              <a:cs typeface="ADLaM Display" panose="020F0502020204030204" pitchFamily="2" charset="0"/>
            </a:endParaRPr>
          </a:p>
        </p:txBody>
      </p:sp>
      <p:sp>
        <p:nvSpPr>
          <p:cNvPr id="9" name="TextovéPole 8">
            <a:extLst>
              <a:ext uri="{FF2B5EF4-FFF2-40B4-BE49-F238E27FC236}">
                <a16:creationId xmlns:a16="http://schemas.microsoft.com/office/drawing/2014/main" id="{6F60DCE9-A499-A9F1-BA50-1145815566CA}"/>
              </a:ext>
            </a:extLst>
          </p:cNvPr>
          <p:cNvSpPr txBox="1"/>
          <p:nvPr/>
        </p:nvSpPr>
        <p:spPr>
          <a:xfrm rot="20101857">
            <a:off x="2018154" y="3126738"/>
            <a:ext cx="1848583" cy="338554"/>
          </a:xfrm>
          <a:prstGeom prst="rect">
            <a:avLst/>
          </a:prstGeom>
          <a:solidFill>
            <a:srgbClr val="339933"/>
          </a:solidFill>
          <a:ln>
            <a:solidFill>
              <a:schemeClr val="tx1"/>
            </a:solidFill>
          </a:ln>
        </p:spPr>
        <p:txBody>
          <a:bodyPr wrap="none" rtlCol="0">
            <a:spAutoFit/>
          </a:bodyPr>
          <a:lstStyle/>
          <a:p>
            <a:r>
              <a:rPr lang="en-US" b="1" dirty="0">
                <a:solidFill>
                  <a:srgbClr val="FFFF00"/>
                </a:solidFill>
              </a:rPr>
              <a:t>Hadron structure</a:t>
            </a:r>
          </a:p>
        </p:txBody>
      </p:sp>
    </p:spTree>
    <p:extLst>
      <p:ext uri="{BB962C8B-B14F-4D97-AF65-F5344CB8AC3E}">
        <p14:creationId xmlns:p14="http://schemas.microsoft.com/office/powerpoint/2010/main" val="382411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D89719-44A7-36FF-E9A5-0BCA69B669E5}"/>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C8DA502C-AF82-D5EF-2A9B-28D2373D01FC}"/>
              </a:ext>
            </a:extLst>
          </p:cNvPr>
          <p:cNvSpPr>
            <a:spLocks noGrp="1"/>
          </p:cNvSpPr>
          <p:nvPr>
            <p:ph type="title"/>
          </p:nvPr>
        </p:nvSpPr>
        <p:spPr/>
        <p:txBody>
          <a:bodyPr/>
          <a:lstStyle/>
          <a:p>
            <a:r>
              <a:rPr lang="en-US" dirty="0"/>
              <a:t>Vibrant FPD science program</a:t>
            </a:r>
            <a:endParaRPr lang="cs-CZ" dirty="0"/>
          </a:p>
        </p:txBody>
      </p:sp>
      <p:sp>
        <p:nvSpPr>
          <p:cNvPr id="5" name="Zástupný symbol pro zápatí 4">
            <a:extLst>
              <a:ext uri="{FF2B5EF4-FFF2-40B4-BE49-F238E27FC236}">
                <a16:creationId xmlns:a16="http://schemas.microsoft.com/office/drawing/2014/main" id="{A649504B-5718-F8C9-462E-8DB06EAFAB95}"/>
              </a:ext>
            </a:extLst>
          </p:cNvPr>
          <p:cNvSpPr>
            <a:spLocks noGrp="1"/>
          </p:cNvSpPr>
          <p:nvPr>
            <p:ph type="ftr" sz="quarter" idx="11"/>
          </p:nvPr>
        </p:nvSpPr>
        <p:spPr/>
        <p:txBody>
          <a:bodyPr/>
          <a:lstStyle/>
          <a:p>
            <a:pPr>
              <a:defRPr/>
            </a:pPr>
            <a:r>
              <a:rPr lang="en-US"/>
              <a:t>Marek Taševský                        FZU seminar: Exclusivity as a road to New Physics</a:t>
            </a:r>
            <a:endParaRPr lang="fr-FR" i="1">
              <a:solidFill>
                <a:srgbClr val="006666"/>
              </a:solidFill>
            </a:endParaRPr>
          </a:p>
        </p:txBody>
      </p:sp>
      <p:sp>
        <p:nvSpPr>
          <p:cNvPr id="6" name="Zástupný symbol pro číslo snímku 5">
            <a:extLst>
              <a:ext uri="{FF2B5EF4-FFF2-40B4-BE49-F238E27FC236}">
                <a16:creationId xmlns:a16="http://schemas.microsoft.com/office/drawing/2014/main" id="{624086C8-F5E8-B6AD-26A7-57D47B9AE407}"/>
              </a:ext>
            </a:extLst>
          </p:cNvPr>
          <p:cNvSpPr>
            <a:spLocks noGrp="1"/>
          </p:cNvSpPr>
          <p:nvPr>
            <p:ph type="sldNum" sz="quarter" idx="12"/>
          </p:nvPr>
        </p:nvSpPr>
        <p:spPr/>
        <p:txBody>
          <a:bodyPr/>
          <a:lstStyle/>
          <a:p>
            <a:pPr>
              <a:defRPr/>
            </a:pPr>
            <a:fld id="{7F85D29B-CEBA-48ED-BF7C-3DA92537335C}" type="slidenum">
              <a:rPr lang="fr-CH" altLang="en-US" smtClean="0"/>
              <a:pPr>
                <a:defRPr/>
              </a:pPr>
              <a:t>77</a:t>
            </a:fld>
            <a:r>
              <a:rPr lang="fr-CH" altLang="en-US"/>
              <a:t> </a:t>
            </a:r>
            <a:endParaRPr lang="fr-FR" altLang="en-US"/>
          </a:p>
        </p:txBody>
      </p:sp>
      <p:pic>
        <p:nvPicPr>
          <p:cNvPr id="8" name="Obrázek 7">
            <a:extLst>
              <a:ext uri="{FF2B5EF4-FFF2-40B4-BE49-F238E27FC236}">
                <a16:creationId xmlns:a16="http://schemas.microsoft.com/office/drawing/2014/main" id="{CA8E8B63-6FA7-BB03-DED8-C8C51770D4C8}"/>
              </a:ext>
            </a:extLst>
          </p:cNvPr>
          <p:cNvPicPr>
            <a:picLocks noChangeAspect="1"/>
          </p:cNvPicPr>
          <p:nvPr/>
        </p:nvPicPr>
        <p:blipFill>
          <a:blip r:embed="rId2"/>
          <a:stretch>
            <a:fillRect/>
          </a:stretch>
        </p:blipFill>
        <p:spPr>
          <a:xfrm>
            <a:off x="375040" y="977076"/>
            <a:ext cx="1157273" cy="1468846"/>
          </a:xfrm>
          <a:prstGeom prst="rect">
            <a:avLst/>
          </a:prstGeom>
        </p:spPr>
      </p:pic>
      <p:pic>
        <p:nvPicPr>
          <p:cNvPr id="10" name="Obrázek 9">
            <a:extLst>
              <a:ext uri="{FF2B5EF4-FFF2-40B4-BE49-F238E27FC236}">
                <a16:creationId xmlns:a16="http://schemas.microsoft.com/office/drawing/2014/main" id="{DD65DF4A-3063-19FB-DF2F-5EF321FEDB28}"/>
              </a:ext>
            </a:extLst>
          </p:cNvPr>
          <p:cNvPicPr>
            <a:picLocks noChangeAspect="1"/>
          </p:cNvPicPr>
          <p:nvPr/>
        </p:nvPicPr>
        <p:blipFill>
          <a:blip r:embed="rId3"/>
          <a:stretch>
            <a:fillRect/>
          </a:stretch>
        </p:blipFill>
        <p:spPr>
          <a:xfrm>
            <a:off x="2419447" y="1034465"/>
            <a:ext cx="1045996" cy="1457718"/>
          </a:xfrm>
          <a:prstGeom prst="rect">
            <a:avLst/>
          </a:prstGeom>
        </p:spPr>
      </p:pic>
      <p:pic>
        <p:nvPicPr>
          <p:cNvPr id="12" name="Obrázek 11">
            <a:extLst>
              <a:ext uri="{FF2B5EF4-FFF2-40B4-BE49-F238E27FC236}">
                <a16:creationId xmlns:a16="http://schemas.microsoft.com/office/drawing/2014/main" id="{A8545A48-712C-DAE9-720A-DE6872807D22}"/>
              </a:ext>
            </a:extLst>
          </p:cNvPr>
          <p:cNvPicPr>
            <a:picLocks noChangeAspect="1"/>
          </p:cNvPicPr>
          <p:nvPr/>
        </p:nvPicPr>
        <p:blipFill>
          <a:blip r:embed="rId4"/>
          <a:stretch>
            <a:fillRect/>
          </a:stretch>
        </p:blipFill>
        <p:spPr>
          <a:xfrm>
            <a:off x="4229816" y="988795"/>
            <a:ext cx="1380599" cy="1648387"/>
          </a:xfrm>
          <a:prstGeom prst="rect">
            <a:avLst/>
          </a:prstGeom>
        </p:spPr>
      </p:pic>
      <p:pic>
        <p:nvPicPr>
          <p:cNvPr id="13" name="Picture 14">
            <a:extLst>
              <a:ext uri="{FF2B5EF4-FFF2-40B4-BE49-F238E27FC236}">
                <a16:creationId xmlns:a16="http://schemas.microsoft.com/office/drawing/2014/main" id="{597C43A4-A2DE-BB37-4D84-A31722F29A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864903"/>
            <a:ext cx="1833743" cy="1695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Obrázek 14">
            <a:extLst>
              <a:ext uri="{FF2B5EF4-FFF2-40B4-BE49-F238E27FC236}">
                <a16:creationId xmlns:a16="http://schemas.microsoft.com/office/drawing/2014/main" id="{A4C42BA1-01D2-0720-D739-5B8064E0E7F2}"/>
              </a:ext>
            </a:extLst>
          </p:cNvPr>
          <p:cNvPicPr>
            <a:picLocks noChangeAspect="1"/>
          </p:cNvPicPr>
          <p:nvPr/>
        </p:nvPicPr>
        <p:blipFill>
          <a:blip r:embed="rId6"/>
          <a:stretch>
            <a:fillRect/>
          </a:stretch>
        </p:blipFill>
        <p:spPr>
          <a:xfrm>
            <a:off x="178194" y="4014532"/>
            <a:ext cx="1930400" cy="1295400"/>
          </a:xfrm>
          <a:prstGeom prst="rect">
            <a:avLst/>
          </a:prstGeom>
        </p:spPr>
      </p:pic>
      <p:pic>
        <p:nvPicPr>
          <p:cNvPr id="17" name="Obrázek 16">
            <a:extLst>
              <a:ext uri="{FF2B5EF4-FFF2-40B4-BE49-F238E27FC236}">
                <a16:creationId xmlns:a16="http://schemas.microsoft.com/office/drawing/2014/main" id="{DA842D5D-71ED-3A5E-9D1A-A6EE963C8423}"/>
              </a:ext>
            </a:extLst>
          </p:cNvPr>
          <p:cNvPicPr>
            <a:picLocks noChangeAspect="1"/>
          </p:cNvPicPr>
          <p:nvPr/>
        </p:nvPicPr>
        <p:blipFill>
          <a:blip r:embed="rId7"/>
          <a:stretch>
            <a:fillRect/>
          </a:stretch>
        </p:blipFill>
        <p:spPr>
          <a:xfrm>
            <a:off x="2537236" y="3990169"/>
            <a:ext cx="1639146" cy="1287901"/>
          </a:xfrm>
          <a:prstGeom prst="rect">
            <a:avLst/>
          </a:prstGeom>
        </p:spPr>
      </p:pic>
      <p:pic>
        <p:nvPicPr>
          <p:cNvPr id="19" name="Obrázek 18">
            <a:extLst>
              <a:ext uri="{FF2B5EF4-FFF2-40B4-BE49-F238E27FC236}">
                <a16:creationId xmlns:a16="http://schemas.microsoft.com/office/drawing/2014/main" id="{D189FA0F-5D74-6B23-4574-76735E318B72}"/>
              </a:ext>
            </a:extLst>
          </p:cNvPr>
          <p:cNvPicPr>
            <a:picLocks noChangeAspect="1"/>
          </p:cNvPicPr>
          <p:nvPr/>
        </p:nvPicPr>
        <p:blipFill>
          <a:blip r:embed="rId8"/>
          <a:stretch>
            <a:fillRect/>
          </a:stretch>
        </p:blipFill>
        <p:spPr>
          <a:xfrm>
            <a:off x="5039975" y="4104034"/>
            <a:ext cx="1979748" cy="1144209"/>
          </a:xfrm>
          <a:prstGeom prst="rect">
            <a:avLst/>
          </a:prstGeom>
        </p:spPr>
      </p:pic>
      <p:pic>
        <p:nvPicPr>
          <p:cNvPr id="21" name="Obrázek 20">
            <a:extLst>
              <a:ext uri="{FF2B5EF4-FFF2-40B4-BE49-F238E27FC236}">
                <a16:creationId xmlns:a16="http://schemas.microsoft.com/office/drawing/2014/main" id="{9541DE18-74CF-1843-E1FD-BDB04ECB4762}"/>
              </a:ext>
            </a:extLst>
          </p:cNvPr>
          <p:cNvPicPr>
            <a:picLocks noChangeAspect="1"/>
          </p:cNvPicPr>
          <p:nvPr/>
        </p:nvPicPr>
        <p:blipFill>
          <a:blip r:embed="rId9"/>
          <a:stretch>
            <a:fillRect/>
          </a:stretch>
        </p:blipFill>
        <p:spPr>
          <a:xfrm>
            <a:off x="7883316" y="4010039"/>
            <a:ext cx="1602377" cy="1285240"/>
          </a:xfrm>
          <a:prstGeom prst="rect">
            <a:avLst/>
          </a:prstGeom>
        </p:spPr>
      </p:pic>
      <p:sp>
        <p:nvSpPr>
          <p:cNvPr id="22" name="TextovéPole 21">
            <a:extLst>
              <a:ext uri="{FF2B5EF4-FFF2-40B4-BE49-F238E27FC236}">
                <a16:creationId xmlns:a16="http://schemas.microsoft.com/office/drawing/2014/main" id="{6768A740-E153-6AF6-2749-D52D36FCEAA8}"/>
              </a:ext>
            </a:extLst>
          </p:cNvPr>
          <p:cNvSpPr txBox="1"/>
          <p:nvPr/>
        </p:nvSpPr>
        <p:spPr>
          <a:xfrm>
            <a:off x="-73381" y="2721114"/>
            <a:ext cx="2008883" cy="707886"/>
          </a:xfrm>
          <a:prstGeom prst="rect">
            <a:avLst/>
          </a:prstGeom>
          <a:noFill/>
        </p:spPr>
        <p:txBody>
          <a:bodyPr wrap="none" rtlCol="0">
            <a:spAutoFit/>
          </a:bodyPr>
          <a:lstStyle/>
          <a:p>
            <a:pPr algn="ctr"/>
            <a:r>
              <a:rPr lang="en-US" sz="1800" dirty="0">
                <a:solidFill>
                  <a:schemeClr val="tx1"/>
                </a:solidFill>
                <a:latin typeface="Aptos ExtraBold" panose="020F0502020204030204" pitchFamily="34" charset="0"/>
                <a:ea typeface="ADLaM Display" panose="020F0502020204030204" pitchFamily="2" charset="0"/>
                <a:cs typeface="ADLaM Display" panose="020F0502020204030204" pitchFamily="2" charset="0"/>
              </a:rPr>
              <a:t>Diffractive jets</a:t>
            </a:r>
          </a:p>
          <a:p>
            <a:pPr algn="ctr"/>
            <a:r>
              <a:rPr lang="en-US" sz="1100" dirty="0">
                <a:solidFill>
                  <a:schemeClr val="tx1"/>
                </a:solidFill>
                <a:latin typeface="Amasis MT Pro Medium" panose="020F0502020204030204" pitchFamily="18" charset="-18"/>
                <a:ea typeface="ADLaM Display" panose="020F0502020204030204" pitchFamily="2" charset="0"/>
                <a:cs typeface="ADLaM Display" panose="020F0502020204030204" pitchFamily="2" charset="0"/>
              </a:rPr>
              <a:t>ATLAS </a:t>
            </a:r>
            <a:r>
              <a:rPr lang="en-US"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rPr>
              <a:t>PHYS-PUB-2017-012</a:t>
            </a:r>
          </a:p>
          <a:p>
            <a:pPr algn="ctr"/>
            <a:r>
              <a:rPr lang="en-US" sz="1100" dirty="0">
                <a:solidFill>
                  <a:schemeClr val="tx1"/>
                </a:solidFill>
                <a:latin typeface="Amasis MT Pro Medium" panose="020F0502020204030204" pitchFamily="18" charset="-18"/>
                <a:ea typeface="ADLaM Display" panose="020F0502020204030204" pitchFamily="2" charset="0"/>
                <a:cs typeface="ADLaM Display" panose="020F0502020204030204" pitchFamily="2" charset="0"/>
              </a:rPr>
              <a:t>CMS+TOTEM </a:t>
            </a:r>
            <a:r>
              <a:rPr lang="en-US"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rPr>
              <a:t>2002.12146</a:t>
            </a:r>
            <a:endParaRPr lang="cs-CZ"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endParaRPr>
          </a:p>
        </p:txBody>
      </p:sp>
      <p:sp>
        <p:nvSpPr>
          <p:cNvPr id="23" name="TextovéPole 22">
            <a:extLst>
              <a:ext uri="{FF2B5EF4-FFF2-40B4-BE49-F238E27FC236}">
                <a16:creationId xmlns:a16="http://schemas.microsoft.com/office/drawing/2014/main" id="{0F280276-B54D-A156-0ABB-3993A08972D4}"/>
              </a:ext>
            </a:extLst>
          </p:cNvPr>
          <p:cNvSpPr txBox="1"/>
          <p:nvPr/>
        </p:nvSpPr>
        <p:spPr>
          <a:xfrm>
            <a:off x="1757621" y="2721114"/>
            <a:ext cx="2574743" cy="877163"/>
          </a:xfrm>
          <a:prstGeom prst="rect">
            <a:avLst/>
          </a:prstGeom>
          <a:noFill/>
        </p:spPr>
        <p:txBody>
          <a:bodyPr wrap="none" rtlCol="0">
            <a:spAutoFit/>
          </a:bodyPr>
          <a:lstStyle/>
          <a:p>
            <a:pPr algn="ctr"/>
            <a:r>
              <a:rPr lang="en-US" sz="1800" dirty="0">
                <a:solidFill>
                  <a:schemeClr val="tx1"/>
                </a:solidFill>
                <a:latin typeface="Aptos ExtraBold" panose="020F0502020204030204" pitchFamily="34" charset="0"/>
                <a:ea typeface="ADLaM Display" panose="020F0502020204030204" pitchFamily="2" charset="0"/>
                <a:cs typeface="ADLaM Display" panose="020F0502020204030204" pitchFamily="2" charset="0"/>
              </a:rPr>
              <a:t>Exclusive jets</a:t>
            </a:r>
          </a:p>
          <a:p>
            <a:pPr algn="ctr"/>
            <a:r>
              <a:rPr lang="en-US" sz="1100" dirty="0" err="1">
                <a:solidFill>
                  <a:schemeClr val="tx1"/>
                </a:solidFill>
                <a:latin typeface="Amasis MT Pro Medium" panose="020F0502020204030204" pitchFamily="18" charset="-18"/>
                <a:ea typeface="ADLaM Display" panose="020F0502020204030204" pitchFamily="2" charset="0"/>
                <a:cs typeface="ADLaM Display" panose="020F0502020204030204" pitchFamily="2" charset="0"/>
              </a:rPr>
              <a:t>Khoze</a:t>
            </a:r>
            <a:r>
              <a:rPr lang="en-US" sz="1100" dirty="0">
                <a:solidFill>
                  <a:schemeClr val="tx1"/>
                </a:solidFill>
                <a:latin typeface="Amasis MT Pro Medium" panose="020F0502020204030204" pitchFamily="18" charset="-18"/>
                <a:ea typeface="ADLaM Display" panose="020F0502020204030204" pitchFamily="2" charset="0"/>
                <a:cs typeface="ADLaM Display" panose="020F0502020204030204" pitchFamily="2" charset="0"/>
              </a:rPr>
              <a:t> et al. </a:t>
            </a:r>
            <a:r>
              <a:rPr lang="en-US"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rPr>
              <a:t>hep-</a:t>
            </a:r>
            <a:r>
              <a:rPr lang="en-US" sz="1100" dirty="0" err="1">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rPr>
              <a:t>ph</a:t>
            </a:r>
            <a:r>
              <a:rPr lang="en-US"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rPr>
              <a:t>/0605113</a:t>
            </a:r>
          </a:p>
          <a:p>
            <a:pPr algn="ctr"/>
            <a:r>
              <a:rPr lang="en-US" sz="1100" b="1" dirty="0">
                <a:solidFill>
                  <a:srgbClr val="C00000"/>
                </a:solidFill>
                <a:highlight>
                  <a:srgbClr val="FFCCFF"/>
                </a:highlight>
                <a:latin typeface="Amasis MT Pro Medium" panose="020F0502020204030204" pitchFamily="18" charset="-18"/>
                <a:ea typeface="ADLaM Display" panose="020F0502020204030204" pitchFamily="2" charset="0"/>
                <a:cs typeface="ADLaM Display" panose="020F0502020204030204" pitchFamily="2" charset="0"/>
              </a:rPr>
              <a:t>Hatta et al. </a:t>
            </a:r>
            <a:r>
              <a:rPr lang="en-US" sz="1100" dirty="0">
                <a:solidFill>
                  <a:srgbClr val="00B0F0"/>
                </a:solidFill>
                <a:highlight>
                  <a:srgbClr val="FFCCFF"/>
                </a:highlight>
                <a:latin typeface="Amasis MT Pro Medium" panose="020F0502020204030204" pitchFamily="18" charset="-18"/>
                <a:ea typeface="ADLaM Display" panose="020F0502020204030204" pitchFamily="2" charset="0"/>
                <a:cs typeface="ADLaM Display" panose="020F0502020204030204" pitchFamily="2" charset="0"/>
              </a:rPr>
              <a:t>1706.01765</a:t>
            </a:r>
          </a:p>
          <a:p>
            <a:pPr algn="ctr"/>
            <a:r>
              <a:rPr lang="en-US" sz="1100" b="1" dirty="0">
                <a:solidFill>
                  <a:srgbClr val="C00000"/>
                </a:solidFill>
                <a:highlight>
                  <a:srgbClr val="FFCCFF"/>
                </a:highlight>
                <a:latin typeface="Amasis MT Pro Medium" panose="020F0502020204030204" pitchFamily="18" charset="-18"/>
                <a:ea typeface="ADLaM Display" panose="020F0502020204030204" pitchFamily="2" charset="0"/>
                <a:cs typeface="ADLaM Display" panose="020F0502020204030204" pitchFamily="2" charset="0"/>
              </a:rPr>
              <a:t>Pasechnik &amp; MT </a:t>
            </a:r>
            <a:r>
              <a:rPr lang="en-US" sz="1100" dirty="0">
                <a:solidFill>
                  <a:srgbClr val="00B0F0"/>
                </a:solidFill>
                <a:highlight>
                  <a:srgbClr val="FFCCFF"/>
                </a:highlight>
                <a:latin typeface="Amasis MT Pro Medium" panose="020F0502020204030204" pitchFamily="18" charset="-18"/>
                <a:ea typeface="ADLaM Display" panose="020F0502020204030204" pitchFamily="2" charset="0"/>
                <a:cs typeface="ADLaM Display" panose="020F0502020204030204" pitchFamily="2" charset="0"/>
              </a:rPr>
              <a:t>2310.10793 </a:t>
            </a:r>
            <a:r>
              <a:rPr lang="en-US" sz="1100" dirty="0">
                <a:solidFill>
                  <a:srgbClr val="7030A0"/>
                </a:solidFill>
                <a:highlight>
                  <a:srgbClr val="FFCCFF"/>
                </a:highlight>
                <a:latin typeface="Amasis MT Pro Medium" panose="020F0502020204030204" pitchFamily="18" charset="-18"/>
                <a:ea typeface="ADLaM Display" panose="020F0502020204030204" pitchFamily="2" charset="0"/>
                <a:cs typeface="ADLaM Display" panose="020F0502020204030204" pitchFamily="2" charset="0"/>
              </a:rPr>
              <a:t>(review)</a:t>
            </a:r>
            <a:endParaRPr lang="cs-CZ" sz="1100" dirty="0">
              <a:solidFill>
                <a:srgbClr val="7030A0"/>
              </a:solidFill>
              <a:highlight>
                <a:srgbClr val="FFCCFF"/>
              </a:highlight>
              <a:latin typeface="Amasis MT Pro Medium" panose="020F0502020204030204" pitchFamily="18" charset="-18"/>
              <a:ea typeface="ADLaM Display" panose="020F0502020204030204" pitchFamily="2" charset="0"/>
              <a:cs typeface="ADLaM Display" panose="020F0502020204030204" pitchFamily="2" charset="0"/>
            </a:endParaRPr>
          </a:p>
        </p:txBody>
      </p:sp>
      <p:sp>
        <p:nvSpPr>
          <p:cNvPr id="24" name="TextovéPole 23">
            <a:extLst>
              <a:ext uri="{FF2B5EF4-FFF2-40B4-BE49-F238E27FC236}">
                <a16:creationId xmlns:a16="http://schemas.microsoft.com/office/drawing/2014/main" id="{1AD3CE0C-7D83-96D2-D988-C721AE21CE99}"/>
              </a:ext>
            </a:extLst>
          </p:cNvPr>
          <p:cNvSpPr txBox="1"/>
          <p:nvPr/>
        </p:nvSpPr>
        <p:spPr>
          <a:xfrm>
            <a:off x="4194791" y="2718042"/>
            <a:ext cx="1973617" cy="877163"/>
          </a:xfrm>
          <a:prstGeom prst="rect">
            <a:avLst/>
          </a:prstGeom>
          <a:noFill/>
        </p:spPr>
        <p:txBody>
          <a:bodyPr wrap="none" rtlCol="0">
            <a:spAutoFit/>
          </a:bodyPr>
          <a:lstStyle/>
          <a:p>
            <a:pPr algn="ctr"/>
            <a:r>
              <a:rPr lang="en-US" sz="1800" dirty="0">
                <a:solidFill>
                  <a:schemeClr val="tx1"/>
                </a:solidFill>
                <a:latin typeface="Aptos ExtraBold" panose="020F0502020204030204" pitchFamily="34" charset="0"/>
                <a:ea typeface="ADLaM Display" panose="020F0502020204030204" pitchFamily="2" charset="0"/>
                <a:cs typeface="ADLaM Display" panose="020F0502020204030204" pitchFamily="2" charset="0"/>
              </a:rPr>
              <a:t>Top quarks</a:t>
            </a:r>
          </a:p>
          <a:p>
            <a:pPr algn="ctr"/>
            <a:r>
              <a:rPr lang="en-US" sz="1100" b="1" dirty="0">
                <a:solidFill>
                  <a:srgbClr val="C00000"/>
                </a:solidFill>
                <a:highlight>
                  <a:srgbClr val="FFCCFF"/>
                </a:highlight>
                <a:latin typeface="Amasis MT Pro Medium" panose="020F0502020204030204" pitchFamily="18" charset="-18"/>
                <a:ea typeface="ADLaM Display" panose="020F0502020204030204" pitchFamily="2" charset="0"/>
                <a:cs typeface="ADLaM Display" panose="020F0502020204030204" pitchFamily="2" charset="0"/>
              </a:rPr>
              <a:t>Goncalves et al. </a:t>
            </a:r>
            <a:r>
              <a:rPr lang="en-US" sz="1100" dirty="0">
                <a:solidFill>
                  <a:srgbClr val="00B0F0"/>
                </a:solidFill>
                <a:highlight>
                  <a:srgbClr val="FFCCFF"/>
                </a:highlight>
                <a:latin typeface="Amasis MT Pro Medium" panose="020F0502020204030204" pitchFamily="18" charset="-18"/>
                <a:ea typeface="ADLaM Display" panose="020F0502020204030204" pitchFamily="2" charset="0"/>
                <a:cs typeface="ADLaM Display" panose="020F0502020204030204" pitchFamily="2" charset="0"/>
              </a:rPr>
              <a:t>2007.04565</a:t>
            </a:r>
          </a:p>
          <a:p>
            <a:pPr algn="ctr"/>
            <a:r>
              <a:rPr lang="en-US" sz="1100" b="1" dirty="0" err="1">
                <a:solidFill>
                  <a:srgbClr val="C00000"/>
                </a:solidFill>
                <a:highlight>
                  <a:srgbClr val="FFCCFF"/>
                </a:highlight>
                <a:latin typeface="Amasis MT Pro Medium" panose="020F0502020204030204" pitchFamily="18" charset="-18"/>
                <a:ea typeface="ADLaM Display" panose="020F0502020204030204" pitchFamily="2" charset="0"/>
                <a:cs typeface="ADLaM Display" panose="020F0502020204030204" pitchFamily="2" charset="0"/>
              </a:rPr>
              <a:t>Ernani</a:t>
            </a:r>
            <a:r>
              <a:rPr lang="en-US" sz="1100" b="1" dirty="0">
                <a:solidFill>
                  <a:srgbClr val="C00000"/>
                </a:solidFill>
                <a:highlight>
                  <a:srgbClr val="FFCCFF"/>
                </a:highlight>
                <a:latin typeface="Amasis MT Pro Medium" panose="020F0502020204030204" pitchFamily="18" charset="-18"/>
                <a:ea typeface="ADLaM Display" panose="020F0502020204030204" pitchFamily="2" charset="0"/>
                <a:cs typeface="ADLaM Display" panose="020F0502020204030204" pitchFamily="2" charset="0"/>
              </a:rPr>
              <a:t> et al. </a:t>
            </a:r>
            <a:r>
              <a:rPr lang="en-US" sz="1100" dirty="0">
                <a:solidFill>
                  <a:srgbClr val="00B0F0"/>
                </a:solidFill>
                <a:highlight>
                  <a:srgbClr val="FFCCFF"/>
                </a:highlight>
                <a:latin typeface="Amasis MT Pro Medium" panose="020F0502020204030204" pitchFamily="18" charset="-18"/>
                <a:ea typeface="ADLaM Display" panose="020F0502020204030204" pitchFamily="2" charset="0"/>
                <a:cs typeface="ADLaM Display" panose="020F0502020204030204" pitchFamily="2" charset="0"/>
              </a:rPr>
              <a:t>2202.01257</a:t>
            </a:r>
          </a:p>
          <a:p>
            <a:pPr algn="ctr"/>
            <a:r>
              <a:rPr lang="en-US" sz="1100" dirty="0">
                <a:solidFill>
                  <a:schemeClr val="tx1"/>
                </a:solidFill>
                <a:latin typeface="Amasis MT Pro Medium" panose="020F0502020204030204" pitchFamily="18" charset="-18"/>
                <a:ea typeface="ADLaM Display" panose="020F0502020204030204" pitchFamily="2" charset="0"/>
                <a:cs typeface="ADLaM Display" panose="020F0502020204030204" pitchFamily="2" charset="0"/>
              </a:rPr>
              <a:t>Howarth </a:t>
            </a:r>
            <a:r>
              <a:rPr lang="en-US"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rPr>
              <a:t>2008.04249</a:t>
            </a:r>
            <a:endParaRPr lang="cs-CZ" sz="12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endParaRPr>
          </a:p>
        </p:txBody>
      </p:sp>
      <p:sp>
        <p:nvSpPr>
          <p:cNvPr id="25" name="TextovéPole 24">
            <a:extLst>
              <a:ext uri="{FF2B5EF4-FFF2-40B4-BE49-F238E27FC236}">
                <a16:creationId xmlns:a16="http://schemas.microsoft.com/office/drawing/2014/main" id="{BB2501F9-B25E-A50D-9C30-3AA626AFD7B7}"/>
              </a:ext>
            </a:extLst>
          </p:cNvPr>
          <p:cNvSpPr txBox="1"/>
          <p:nvPr/>
        </p:nvSpPr>
        <p:spPr>
          <a:xfrm>
            <a:off x="6324600" y="2721025"/>
            <a:ext cx="2005677" cy="877163"/>
          </a:xfrm>
          <a:prstGeom prst="rect">
            <a:avLst/>
          </a:prstGeom>
          <a:noFill/>
        </p:spPr>
        <p:txBody>
          <a:bodyPr wrap="none" rtlCol="0">
            <a:spAutoFit/>
          </a:bodyPr>
          <a:lstStyle/>
          <a:p>
            <a:pPr algn="ctr"/>
            <a:r>
              <a:rPr lang="en-US" sz="1800" dirty="0">
                <a:solidFill>
                  <a:schemeClr val="tx1"/>
                </a:solidFill>
                <a:latin typeface="Aptos ExtraBold" panose="020F0502020204030204" pitchFamily="34" charset="0"/>
                <a:ea typeface="ADLaM Display" panose="020F0502020204030204" pitchFamily="2" charset="0"/>
                <a:cs typeface="ADLaM Display" panose="020F0502020204030204" pitchFamily="2" charset="0"/>
              </a:rPr>
              <a:t>Higgs boson</a:t>
            </a:r>
          </a:p>
          <a:p>
            <a:pPr algn="ctr"/>
            <a:r>
              <a:rPr lang="en-US" sz="1100" b="1" dirty="0" err="1">
                <a:solidFill>
                  <a:srgbClr val="C00000"/>
                </a:solidFill>
                <a:highlight>
                  <a:srgbClr val="FFCCFF"/>
                </a:highlight>
                <a:latin typeface="Amasis MT Pro Medium" panose="020F0502020204030204" pitchFamily="18" charset="-18"/>
                <a:ea typeface="ADLaM Display" panose="020F0502020204030204" pitchFamily="2" charset="0"/>
                <a:cs typeface="ADLaM Display" panose="020F0502020204030204" pitchFamily="2" charset="0"/>
              </a:rPr>
              <a:t>Heinemeyer</a:t>
            </a:r>
            <a:r>
              <a:rPr lang="en-US" sz="1100" b="1" dirty="0">
                <a:solidFill>
                  <a:srgbClr val="C00000"/>
                </a:solidFill>
                <a:highlight>
                  <a:srgbClr val="FFCCFF"/>
                </a:highlight>
                <a:latin typeface="Amasis MT Pro Medium" panose="020F0502020204030204" pitchFamily="18" charset="-18"/>
                <a:ea typeface="ADLaM Display" panose="020F0502020204030204" pitchFamily="2" charset="0"/>
                <a:cs typeface="ADLaM Display" panose="020F0502020204030204" pitchFamily="2" charset="0"/>
              </a:rPr>
              <a:t> et al. </a:t>
            </a:r>
            <a:r>
              <a:rPr lang="en-US" sz="1100" dirty="0">
                <a:solidFill>
                  <a:srgbClr val="00B0F0"/>
                </a:solidFill>
                <a:highlight>
                  <a:srgbClr val="FFCCFF"/>
                </a:highlight>
                <a:latin typeface="Amasis MT Pro Medium" panose="020F0502020204030204" pitchFamily="18" charset="-18"/>
                <a:ea typeface="ADLaM Display" panose="020F0502020204030204" pitchFamily="2" charset="0"/>
                <a:cs typeface="ADLaM Display" panose="020F0502020204030204" pitchFamily="2" charset="0"/>
              </a:rPr>
              <a:t>0708.3052</a:t>
            </a:r>
          </a:p>
          <a:p>
            <a:pPr algn="ctr"/>
            <a:r>
              <a:rPr lang="en-US" sz="1100" b="1" dirty="0">
                <a:solidFill>
                  <a:srgbClr val="C00000"/>
                </a:solidFill>
                <a:highlight>
                  <a:srgbClr val="FFCCFF"/>
                </a:highlight>
                <a:latin typeface="Amasis MT Pro Medium" panose="020F0502020204030204" pitchFamily="18" charset="-18"/>
                <a:ea typeface="ADLaM Display" panose="020F0502020204030204" pitchFamily="2" charset="0"/>
                <a:cs typeface="ADLaM Display" panose="020F0502020204030204" pitchFamily="2" charset="0"/>
              </a:rPr>
              <a:t>MT</a:t>
            </a:r>
            <a:r>
              <a:rPr lang="en-US" sz="1100" dirty="0">
                <a:solidFill>
                  <a:srgbClr val="00B0F0"/>
                </a:solidFill>
                <a:highlight>
                  <a:srgbClr val="FFCCFF"/>
                </a:highlight>
                <a:latin typeface="Amasis MT Pro Medium" panose="020F0502020204030204" pitchFamily="18" charset="-18"/>
                <a:ea typeface="ADLaM Display" panose="020F0502020204030204" pitchFamily="2" charset="0"/>
                <a:cs typeface="ADLaM Display" panose="020F0502020204030204" pitchFamily="2" charset="0"/>
              </a:rPr>
              <a:t> 1407.8332 </a:t>
            </a:r>
            <a:r>
              <a:rPr lang="en-US" sz="1100" dirty="0">
                <a:solidFill>
                  <a:srgbClr val="7030A0"/>
                </a:solidFill>
                <a:highlight>
                  <a:srgbClr val="FFCCFF"/>
                </a:highlight>
                <a:latin typeface="Amasis MT Pro Medium" panose="020F0502020204030204" pitchFamily="18" charset="-18"/>
                <a:ea typeface="ADLaM Display" panose="020F0502020204030204" pitchFamily="2" charset="0"/>
                <a:cs typeface="ADLaM Display" panose="020F0502020204030204" pitchFamily="2" charset="0"/>
              </a:rPr>
              <a:t>(review)</a:t>
            </a:r>
          </a:p>
          <a:p>
            <a:pPr algn="ctr"/>
            <a:r>
              <a:rPr lang="en-US" sz="1100" dirty="0">
                <a:solidFill>
                  <a:schemeClr val="tx1"/>
                </a:solidFill>
                <a:latin typeface="Amasis MT Pro Medium" panose="020F0502020204030204" pitchFamily="18" charset="-18"/>
                <a:ea typeface="ADLaM Display" panose="020F0502020204030204" pitchFamily="2" charset="0"/>
                <a:cs typeface="ADLaM Display" panose="020F0502020204030204" pitchFamily="2" charset="0"/>
              </a:rPr>
              <a:t>Cox et al. </a:t>
            </a:r>
            <a:r>
              <a:rPr lang="en-US"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rPr>
              <a:t>0709.3035</a:t>
            </a:r>
            <a:endParaRPr lang="cs-CZ"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endParaRPr>
          </a:p>
        </p:txBody>
      </p:sp>
      <p:sp>
        <p:nvSpPr>
          <p:cNvPr id="26" name="TextovéPole 25">
            <a:extLst>
              <a:ext uri="{FF2B5EF4-FFF2-40B4-BE49-F238E27FC236}">
                <a16:creationId xmlns:a16="http://schemas.microsoft.com/office/drawing/2014/main" id="{18DF9A45-9DC0-907D-C779-FAC51585F31E}"/>
              </a:ext>
            </a:extLst>
          </p:cNvPr>
          <p:cNvSpPr txBox="1"/>
          <p:nvPr/>
        </p:nvSpPr>
        <p:spPr>
          <a:xfrm>
            <a:off x="217960" y="5343648"/>
            <a:ext cx="1875834" cy="707886"/>
          </a:xfrm>
          <a:prstGeom prst="rect">
            <a:avLst/>
          </a:prstGeom>
          <a:noFill/>
        </p:spPr>
        <p:txBody>
          <a:bodyPr wrap="none" rtlCol="0">
            <a:spAutoFit/>
          </a:bodyPr>
          <a:lstStyle/>
          <a:p>
            <a:pPr algn="ctr"/>
            <a:r>
              <a:rPr lang="en-US" sz="1800" dirty="0">
                <a:solidFill>
                  <a:schemeClr val="tx1"/>
                </a:solidFill>
                <a:latin typeface="Aptos ExtraBold" panose="020F0502020204030204" pitchFamily="34" charset="0"/>
                <a:ea typeface="ADLaM Display" panose="020F0502020204030204" pitchFamily="2" charset="0"/>
                <a:cs typeface="ADLaM Display" panose="020F0502020204030204" pitchFamily="2" charset="0"/>
              </a:rPr>
              <a:t>Leptons</a:t>
            </a:r>
          </a:p>
          <a:p>
            <a:pPr algn="ctr"/>
            <a:r>
              <a:rPr lang="en-US" sz="1100" dirty="0">
                <a:solidFill>
                  <a:schemeClr val="tx1"/>
                </a:solidFill>
                <a:latin typeface="Amasis MT Pro Medium" panose="020F0502020204030204" pitchFamily="18" charset="-18"/>
                <a:ea typeface="ADLaM Display" panose="020F0502020204030204" pitchFamily="2" charset="0"/>
                <a:cs typeface="ADLaM Display" panose="020F0502020204030204" pitchFamily="2" charset="0"/>
              </a:rPr>
              <a:t>CMS+TOTEM </a:t>
            </a:r>
            <a:r>
              <a:rPr lang="en-US"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rPr>
              <a:t>1803.04496</a:t>
            </a:r>
          </a:p>
          <a:p>
            <a:pPr algn="ctr"/>
            <a:r>
              <a:rPr lang="en-US" sz="1100" dirty="0">
                <a:solidFill>
                  <a:schemeClr val="tx1"/>
                </a:solidFill>
                <a:latin typeface="Amasis MT Pro Medium" panose="020F0502020204030204" pitchFamily="18" charset="-18"/>
                <a:ea typeface="ADLaM Display" panose="020F0502020204030204" pitchFamily="2" charset="0"/>
                <a:cs typeface="ADLaM Display" panose="020F0502020204030204" pitchFamily="2" charset="0"/>
              </a:rPr>
              <a:t>ATLAS </a:t>
            </a:r>
            <a:r>
              <a:rPr lang="en-US"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rPr>
              <a:t>2009.14537</a:t>
            </a:r>
            <a:endParaRPr lang="cs-CZ"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endParaRPr>
          </a:p>
        </p:txBody>
      </p:sp>
      <p:sp>
        <p:nvSpPr>
          <p:cNvPr id="27" name="TextovéPole 26">
            <a:extLst>
              <a:ext uri="{FF2B5EF4-FFF2-40B4-BE49-F238E27FC236}">
                <a16:creationId xmlns:a16="http://schemas.microsoft.com/office/drawing/2014/main" id="{CA6A7ED8-ED04-9B9F-6322-1AF3A1476415}"/>
              </a:ext>
            </a:extLst>
          </p:cNvPr>
          <p:cNvSpPr txBox="1"/>
          <p:nvPr/>
        </p:nvSpPr>
        <p:spPr>
          <a:xfrm>
            <a:off x="2451383" y="5343364"/>
            <a:ext cx="2028119" cy="877163"/>
          </a:xfrm>
          <a:prstGeom prst="rect">
            <a:avLst/>
          </a:prstGeom>
          <a:noFill/>
        </p:spPr>
        <p:txBody>
          <a:bodyPr wrap="none" rtlCol="0">
            <a:spAutoFit/>
          </a:bodyPr>
          <a:lstStyle/>
          <a:p>
            <a:pPr algn="ctr"/>
            <a:r>
              <a:rPr lang="en-US" sz="1800" dirty="0">
                <a:solidFill>
                  <a:schemeClr val="tx1"/>
                </a:solidFill>
                <a:latin typeface="Aptos ExtraBold" panose="020F0502020204030204" pitchFamily="34" charset="0"/>
                <a:ea typeface="ADLaM Display" panose="020F0502020204030204" pitchFamily="2" charset="0"/>
                <a:cs typeface="ADLaM Display" panose="020F0502020204030204" pitchFamily="2" charset="0"/>
              </a:rPr>
              <a:t>W bosons</a:t>
            </a:r>
          </a:p>
          <a:p>
            <a:pPr algn="ctr"/>
            <a:r>
              <a:rPr lang="en-US" sz="1100" dirty="0">
                <a:solidFill>
                  <a:schemeClr val="tx1"/>
                </a:solidFill>
                <a:latin typeface="Amasis MT Pro Medium" panose="020F0502020204030204" pitchFamily="18" charset="-18"/>
                <a:ea typeface="ADLaM Display" panose="020F0502020204030204" pitchFamily="2" charset="0"/>
                <a:cs typeface="ADLaM Display" panose="020F0502020204030204" pitchFamily="2" charset="0"/>
              </a:rPr>
              <a:t>Kepka et al. </a:t>
            </a:r>
            <a:r>
              <a:rPr lang="en-US"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rPr>
              <a:t>0912.5161</a:t>
            </a:r>
          </a:p>
          <a:p>
            <a:pPr algn="ctr"/>
            <a:r>
              <a:rPr lang="en-US" sz="1100" dirty="0" err="1">
                <a:solidFill>
                  <a:schemeClr val="tx1"/>
                </a:solidFill>
                <a:latin typeface="Amasis MT Pro Medium" panose="020F0502020204030204" pitchFamily="18" charset="-18"/>
                <a:ea typeface="ADLaM Display" panose="020F0502020204030204" pitchFamily="2" charset="0"/>
                <a:cs typeface="ADLaM Display" panose="020F0502020204030204" pitchFamily="2" charset="0"/>
              </a:rPr>
              <a:t>Tizchang</a:t>
            </a:r>
            <a:r>
              <a:rPr lang="en-US" sz="1100" dirty="0">
                <a:solidFill>
                  <a:schemeClr val="tx1"/>
                </a:solidFill>
                <a:latin typeface="Amasis MT Pro Medium" panose="020F0502020204030204" pitchFamily="18" charset="-18"/>
                <a:ea typeface="ADLaM Display" panose="020F0502020204030204" pitchFamily="2" charset="0"/>
                <a:cs typeface="ADLaM Display" panose="020F0502020204030204" pitchFamily="2" charset="0"/>
              </a:rPr>
              <a:t> et al. </a:t>
            </a:r>
            <a:r>
              <a:rPr lang="en-US"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rPr>
              <a:t>2004.12203</a:t>
            </a:r>
          </a:p>
          <a:p>
            <a:pPr algn="ctr"/>
            <a:r>
              <a:rPr lang="en-US" sz="1100" dirty="0" err="1">
                <a:solidFill>
                  <a:schemeClr val="tx1"/>
                </a:solidFill>
                <a:latin typeface="Amasis MT Pro Medium" panose="020F0502020204030204" pitchFamily="18" charset="-18"/>
                <a:ea typeface="ADLaM Display" panose="020F0502020204030204" pitchFamily="2" charset="0"/>
                <a:cs typeface="ADLaM Display" panose="020F0502020204030204" pitchFamily="2" charset="0"/>
              </a:rPr>
              <a:t>Baldenegro</a:t>
            </a:r>
            <a:r>
              <a:rPr lang="en-US" sz="1100" dirty="0">
                <a:solidFill>
                  <a:schemeClr val="tx1"/>
                </a:solidFill>
                <a:latin typeface="Amasis MT Pro Medium" panose="020F0502020204030204" pitchFamily="18" charset="-18"/>
                <a:ea typeface="ADLaM Display" panose="020F0502020204030204" pitchFamily="2" charset="0"/>
                <a:cs typeface="ADLaM Display" panose="020F0502020204030204" pitchFamily="2" charset="0"/>
              </a:rPr>
              <a:t> et al. </a:t>
            </a:r>
            <a:r>
              <a:rPr lang="en-US"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rPr>
              <a:t>2009.08331</a:t>
            </a:r>
            <a:endParaRPr lang="cs-CZ"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endParaRPr>
          </a:p>
        </p:txBody>
      </p:sp>
      <p:sp>
        <p:nvSpPr>
          <p:cNvPr id="28" name="TextovéPole 27">
            <a:extLst>
              <a:ext uri="{FF2B5EF4-FFF2-40B4-BE49-F238E27FC236}">
                <a16:creationId xmlns:a16="http://schemas.microsoft.com/office/drawing/2014/main" id="{3A0448DC-0C0E-5647-8B3F-AC7917BB54C3}"/>
              </a:ext>
            </a:extLst>
          </p:cNvPr>
          <p:cNvSpPr txBox="1"/>
          <p:nvPr/>
        </p:nvSpPr>
        <p:spPr>
          <a:xfrm>
            <a:off x="4953000" y="5357774"/>
            <a:ext cx="2261260" cy="707886"/>
          </a:xfrm>
          <a:prstGeom prst="rect">
            <a:avLst/>
          </a:prstGeom>
          <a:noFill/>
        </p:spPr>
        <p:txBody>
          <a:bodyPr wrap="none" rtlCol="0">
            <a:spAutoFit/>
          </a:bodyPr>
          <a:lstStyle/>
          <a:p>
            <a:pPr algn="ctr"/>
            <a:r>
              <a:rPr lang="en-US" sz="1800" dirty="0">
                <a:solidFill>
                  <a:schemeClr val="tx1"/>
                </a:solidFill>
                <a:latin typeface="Aptos ExtraBold" panose="020F0502020204030204" pitchFamily="34" charset="0"/>
                <a:ea typeface="ADLaM Display" panose="020F0502020204030204" pitchFamily="2" charset="0"/>
                <a:cs typeface="ADLaM Display" panose="020F0502020204030204" pitchFamily="2" charset="0"/>
              </a:rPr>
              <a:t>Axion-like particles</a:t>
            </a:r>
          </a:p>
          <a:p>
            <a:pPr algn="ctr"/>
            <a:r>
              <a:rPr lang="en-US" sz="1100" b="1" dirty="0">
                <a:solidFill>
                  <a:srgbClr val="C00000"/>
                </a:solidFill>
                <a:highlight>
                  <a:srgbClr val="FFCCFF"/>
                </a:highlight>
                <a:latin typeface="Amasis MT Pro Medium" panose="020F0502020204030204" pitchFamily="18" charset="-18"/>
                <a:ea typeface="ADLaM Display" panose="020F0502020204030204" pitchFamily="2" charset="0"/>
                <a:cs typeface="ADLaM Display" panose="020F0502020204030204" pitchFamily="2" charset="0"/>
              </a:rPr>
              <a:t>Harland-Lang &amp; MT </a:t>
            </a:r>
            <a:r>
              <a:rPr lang="en-US" sz="1100" dirty="0">
                <a:solidFill>
                  <a:srgbClr val="00B0F0"/>
                </a:solidFill>
                <a:highlight>
                  <a:srgbClr val="FFCCFF"/>
                </a:highlight>
                <a:latin typeface="Amasis MT Pro Medium" panose="020F0502020204030204" pitchFamily="18" charset="-18"/>
                <a:ea typeface="ADLaM Display" panose="020F0502020204030204" pitchFamily="2" charset="0"/>
                <a:cs typeface="ADLaM Display" panose="020F0502020204030204" pitchFamily="2" charset="0"/>
              </a:rPr>
              <a:t>2208.10526</a:t>
            </a:r>
          </a:p>
          <a:p>
            <a:pPr algn="ctr"/>
            <a:r>
              <a:rPr lang="en-US" sz="1100" dirty="0" err="1">
                <a:solidFill>
                  <a:schemeClr val="tx1"/>
                </a:solidFill>
                <a:latin typeface="Amasis MT Pro Medium" panose="020F0502020204030204" pitchFamily="18" charset="-18"/>
                <a:ea typeface="ADLaM Display" panose="020F0502020204030204" pitchFamily="2" charset="0"/>
                <a:cs typeface="ADLaM Display" panose="020F0502020204030204" pitchFamily="2" charset="0"/>
              </a:rPr>
              <a:t>Baldenegro</a:t>
            </a:r>
            <a:r>
              <a:rPr lang="en-US" sz="1100" dirty="0">
                <a:solidFill>
                  <a:schemeClr val="tx1"/>
                </a:solidFill>
                <a:latin typeface="Amasis MT Pro Medium" panose="020F0502020204030204" pitchFamily="18" charset="-18"/>
                <a:ea typeface="ADLaM Display" panose="020F0502020204030204" pitchFamily="2" charset="0"/>
                <a:cs typeface="ADLaM Display" panose="020F0502020204030204" pitchFamily="2" charset="0"/>
              </a:rPr>
              <a:t> et al. </a:t>
            </a:r>
            <a:r>
              <a:rPr lang="en-US"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rPr>
              <a:t>1803.10835</a:t>
            </a:r>
            <a:endParaRPr lang="cs-CZ"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endParaRPr>
          </a:p>
        </p:txBody>
      </p:sp>
      <p:sp>
        <p:nvSpPr>
          <p:cNvPr id="29" name="TextovéPole 28">
            <a:extLst>
              <a:ext uri="{FF2B5EF4-FFF2-40B4-BE49-F238E27FC236}">
                <a16:creationId xmlns:a16="http://schemas.microsoft.com/office/drawing/2014/main" id="{E4EDF67F-6D0F-2E73-08E2-B5B1970A7A05}"/>
              </a:ext>
            </a:extLst>
          </p:cNvPr>
          <p:cNvSpPr txBox="1"/>
          <p:nvPr/>
        </p:nvSpPr>
        <p:spPr>
          <a:xfrm>
            <a:off x="7687758" y="5342414"/>
            <a:ext cx="2074286" cy="707886"/>
          </a:xfrm>
          <a:prstGeom prst="rect">
            <a:avLst/>
          </a:prstGeom>
          <a:noFill/>
        </p:spPr>
        <p:txBody>
          <a:bodyPr wrap="none" rtlCol="0">
            <a:spAutoFit/>
          </a:bodyPr>
          <a:lstStyle/>
          <a:p>
            <a:pPr algn="ctr"/>
            <a:r>
              <a:rPr lang="en-US" sz="1800" dirty="0">
                <a:solidFill>
                  <a:schemeClr val="tx1"/>
                </a:solidFill>
                <a:latin typeface="Aptos ExtraBold" panose="020F0502020204030204" pitchFamily="34" charset="0"/>
                <a:ea typeface="ADLaM Display" panose="020F0502020204030204" pitchFamily="2" charset="0"/>
                <a:cs typeface="ADLaM Display" panose="020F0502020204030204" pitchFamily="2" charset="0"/>
              </a:rPr>
              <a:t>SUSY Dark Matter</a:t>
            </a:r>
          </a:p>
          <a:p>
            <a:pPr algn="ctr"/>
            <a:r>
              <a:rPr lang="en-US" sz="1100" b="1" dirty="0">
                <a:solidFill>
                  <a:srgbClr val="C00000"/>
                </a:solidFill>
                <a:highlight>
                  <a:srgbClr val="FFCCFF"/>
                </a:highlight>
                <a:latin typeface="Amasis MT Pro Medium" panose="020F0502020204030204" pitchFamily="18" charset="-18"/>
                <a:ea typeface="ADLaM Display" panose="020F0502020204030204" pitchFamily="2" charset="0"/>
                <a:cs typeface="ADLaM Display" panose="020F0502020204030204" pitchFamily="2" charset="0"/>
              </a:rPr>
              <a:t>MT et al. </a:t>
            </a:r>
            <a:r>
              <a:rPr lang="en-US" sz="1100" dirty="0">
                <a:solidFill>
                  <a:srgbClr val="00B0F0"/>
                </a:solidFill>
                <a:highlight>
                  <a:srgbClr val="FFCCFF"/>
                </a:highlight>
                <a:latin typeface="Amasis MT Pro Medium" panose="020F0502020204030204" pitchFamily="18" charset="-18"/>
                <a:ea typeface="ADLaM Display" panose="020F0502020204030204" pitchFamily="2" charset="0"/>
                <a:cs typeface="ADLaM Display" panose="020F0502020204030204" pitchFamily="2" charset="0"/>
              </a:rPr>
              <a:t>1812.04886</a:t>
            </a:r>
          </a:p>
          <a:p>
            <a:pPr algn="ctr"/>
            <a:r>
              <a:rPr lang="en-US" sz="1100" dirty="0">
                <a:solidFill>
                  <a:schemeClr val="tx1"/>
                </a:solidFill>
                <a:latin typeface="Amasis MT Pro Medium" panose="020F0502020204030204" pitchFamily="18" charset="-18"/>
                <a:ea typeface="ADLaM Display" panose="020F0502020204030204" pitchFamily="2" charset="0"/>
                <a:cs typeface="ADLaM Display" panose="020F0502020204030204" pitchFamily="2" charset="0"/>
              </a:rPr>
              <a:t>Beresford et al. </a:t>
            </a:r>
            <a:r>
              <a:rPr lang="en-US"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rPr>
              <a:t>1811.06465</a:t>
            </a:r>
            <a:endParaRPr lang="cs-CZ"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endParaRPr>
          </a:p>
        </p:txBody>
      </p:sp>
      <p:pic>
        <p:nvPicPr>
          <p:cNvPr id="3" name="Obrázek 2">
            <a:extLst>
              <a:ext uri="{FF2B5EF4-FFF2-40B4-BE49-F238E27FC236}">
                <a16:creationId xmlns:a16="http://schemas.microsoft.com/office/drawing/2014/main" id="{66EE979D-E833-3429-6B58-E68AAA04CBC4}"/>
              </a:ext>
            </a:extLst>
          </p:cNvPr>
          <p:cNvPicPr>
            <a:picLocks noChangeAspect="1"/>
          </p:cNvPicPr>
          <p:nvPr/>
        </p:nvPicPr>
        <p:blipFill>
          <a:blip r:embed="rId10"/>
          <a:stretch>
            <a:fillRect/>
          </a:stretch>
        </p:blipFill>
        <p:spPr>
          <a:xfrm>
            <a:off x="8034237" y="844435"/>
            <a:ext cx="1871763" cy="1813269"/>
          </a:xfrm>
          <a:prstGeom prst="rect">
            <a:avLst/>
          </a:prstGeom>
        </p:spPr>
      </p:pic>
      <p:sp>
        <p:nvSpPr>
          <p:cNvPr id="7" name="TextovéPole 6">
            <a:extLst>
              <a:ext uri="{FF2B5EF4-FFF2-40B4-BE49-F238E27FC236}">
                <a16:creationId xmlns:a16="http://schemas.microsoft.com/office/drawing/2014/main" id="{A3897230-F6F0-557D-C02E-F8EAD4BA92ED}"/>
              </a:ext>
            </a:extLst>
          </p:cNvPr>
          <p:cNvSpPr txBox="1"/>
          <p:nvPr/>
        </p:nvSpPr>
        <p:spPr>
          <a:xfrm>
            <a:off x="8414325" y="2718042"/>
            <a:ext cx="1574470" cy="538609"/>
          </a:xfrm>
          <a:prstGeom prst="rect">
            <a:avLst/>
          </a:prstGeom>
          <a:noFill/>
        </p:spPr>
        <p:txBody>
          <a:bodyPr wrap="none" rtlCol="0">
            <a:spAutoFit/>
          </a:bodyPr>
          <a:lstStyle/>
          <a:p>
            <a:pPr algn="ctr"/>
            <a:r>
              <a:rPr lang="en-US" sz="1800" dirty="0">
                <a:solidFill>
                  <a:schemeClr val="tx1"/>
                </a:solidFill>
                <a:latin typeface="Aptos ExtraBold" panose="020F0502020204030204" pitchFamily="34" charset="0"/>
                <a:ea typeface="ADLaM Display" panose="020F0502020204030204" pitchFamily="2" charset="0"/>
                <a:cs typeface="ADLaM Display" panose="020F0502020204030204" pitchFamily="2" charset="0"/>
              </a:rPr>
              <a:t>Instantons</a:t>
            </a:r>
            <a:endParaRPr lang="en-US"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endParaRPr>
          </a:p>
          <a:p>
            <a:pPr algn="ctr"/>
            <a:r>
              <a:rPr lang="en-US" sz="1100" b="1" dirty="0">
                <a:solidFill>
                  <a:srgbClr val="C00000"/>
                </a:solidFill>
                <a:highlight>
                  <a:srgbClr val="FFCCFF"/>
                </a:highlight>
                <a:latin typeface="Amasis MT Pro Medium" panose="020F0502020204030204" pitchFamily="18" charset="-18"/>
                <a:ea typeface="ADLaM Display" panose="020F0502020204030204" pitchFamily="2" charset="0"/>
                <a:cs typeface="ADLaM Display" panose="020F0502020204030204" pitchFamily="2" charset="0"/>
              </a:rPr>
              <a:t>MT</a:t>
            </a:r>
            <a:r>
              <a:rPr lang="en-US" sz="1100" dirty="0">
                <a:solidFill>
                  <a:srgbClr val="00B0F0"/>
                </a:solidFill>
                <a:highlight>
                  <a:srgbClr val="FFCCFF"/>
                </a:highlight>
                <a:latin typeface="Amasis MT Pro Medium" panose="020F0502020204030204" pitchFamily="18" charset="-18"/>
                <a:ea typeface="ADLaM Display" panose="020F0502020204030204" pitchFamily="2" charset="0"/>
                <a:cs typeface="ADLaM Display" panose="020F0502020204030204" pitchFamily="2" charset="0"/>
              </a:rPr>
              <a:t> </a:t>
            </a:r>
            <a:r>
              <a:rPr lang="en-US" sz="1100" dirty="0">
                <a:solidFill>
                  <a:srgbClr val="C00000"/>
                </a:solidFill>
                <a:highlight>
                  <a:srgbClr val="FFCCFF"/>
                </a:highlight>
                <a:latin typeface="Amasis MT Pro Medium" panose="020F0502020204030204" pitchFamily="18" charset="-18"/>
                <a:ea typeface="ADLaM Display" panose="020F0502020204030204" pitchFamily="2" charset="0"/>
                <a:cs typeface="ADLaM Display" panose="020F0502020204030204" pitchFamily="2" charset="0"/>
              </a:rPr>
              <a:t>et al. </a:t>
            </a:r>
            <a:r>
              <a:rPr lang="en-US" sz="1100" dirty="0">
                <a:solidFill>
                  <a:srgbClr val="00B0F0"/>
                </a:solidFill>
                <a:highlight>
                  <a:srgbClr val="FFCCFF"/>
                </a:highlight>
                <a:latin typeface="Amasis MT Pro Medium" panose="020F0502020204030204" pitchFamily="18" charset="-18"/>
                <a:ea typeface="ADLaM Display" panose="020F0502020204030204" pitchFamily="2" charset="0"/>
                <a:cs typeface="ADLaM Display" panose="020F0502020204030204" pitchFamily="2" charset="0"/>
              </a:rPr>
              <a:t>2208.14089</a:t>
            </a:r>
            <a:r>
              <a:rPr lang="en-US" sz="1100" dirty="0">
                <a:solidFill>
                  <a:srgbClr val="00B0F0"/>
                </a:solidFill>
                <a:latin typeface="Amasis MT Pro Medium" panose="020F0502020204030204" pitchFamily="18" charset="-18"/>
                <a:ea typeface="ADLaM Display" panose="020F0502020204030204" pitchFamily="2" charset="0"/>
                <a:cs typeface="ADLaM Display" panose="020F0502020204030204" pitchFamily="2" charset="0"/>
              </a:rPr>
              <a:t> </a:t>
            </a:r>
            <a:endParaRPr lang="en-US" sz="1100" dirty="0">
              <a:solidFill>
                <a:srgbClr val="7030A0"/>
              </a:solidFill>
              <a:latin typeface="Amasis MT Pro Medium" panose="020F0502020204030204" pitchFamily="18" charset="-18"/>
              <a:ea typeface="ADLaM Display" panose="020F0502020204030204" pitchFamily="2" charset="0"/>
              <a:cs typeface="ADLaM Display" panose="020F0502020204030204" pitchFamily="2" charset="0"/>
            </a:endParaRPr>
          </a:p>
        </p:txBody>
      </p:sp>
      <p:sp>
        <p:nvSpPr>
          <p:cNvPr id="11" name="TextovéPole 10">
            <a:extLst>
              <a:ext uri="{FF2B5EF4-FFF2-40B4-BE49-F238E27FC236}">
                <a16:creationId xmlns:a16="http://schemas.microsoft.com/office/drawing/2014/main" id="{7BE954F1-7D40-AFA4-3180-B6CED0A11B1B}"/>
              </a:ext>
            </a:extLst>
          </p:cNvPr>
          <p:cNvSpPr txBox="1"/>
          <p:nvPr/>
        </p:nvSpPr>
        <p:spPr>
          <a:xfrm rot="20131525">
            <a:off x="2006628" y="3126298"/>
            <a:ext cx="1848583" cy="338554"/>
          </a:xfrm>
          <a:prstGeom prst="rect">
            <a:avLst/>
          </a:prstGeom>
          <a:solidFill>
            <a:srgbClr val="339933"/>
          </a:solidFill>
          <a:ln w="9525">
            <a:solidFill>
              <a:schemeClr val="tx1"/>
            </a:solidFill>
          </a:ln>
        </p:spPr>
        <p:txBody>
          <a:bodyPr wrap="none" rtlCol="0">
            <a:spAutoFit/>
          </a:bodyPr>
          <a:lstStyle/>
          <a:p>
            <a:r>
              <a:rPr lang="en-US" b="1" dirty="0">
                <a:solidFill>
                  <a:srgbClr val="FFFF00"/>
                </a:solidFill>
              </a:rPr>
              <a:t>Hadron structure</a:t>
            </a:r>
            <a:endParaRPr lang="cs-CZ" b="1" dirty="0">
              <a:solidFill>
                <a:srgbClr val="FFFF00"/>
              </a:solidFill>
            </a:endParaRPr>
          </a:p>
        </p:txBody>
      </p:sp>
      <p:sp>
        <p:nvSpPr>
          <p:cNvPr id="14" name="TextovéPole 13">
            <a:extLst>
              <a:ext uri="{FF2B5EF4-FFF2-40B4-BE49-F238E27FC236}">
                <a16:creationId xmlns:a16="http://schemas.microsoft.com/office/drawing/2014/main" id="{06AD4430-7FEF-F131-FE15-BF4445E9AC1F}"/>
              </a:ext>
            </a:extLst>
          </p:cNvPr>
          <p:cNvSpPr txBox="1"/>
          <p:nvPr/>
        </p:nvSpPr>
        <p:spPr>
          <a:xfrm rot="20101857">
            <a:off x="4420658" y="3060677"/>
            <a:ext cx="1438214" cy="338554"/>
          </a:xfrm>
          <a:prstGeom prst="rect">
            <a:avLst/>
          </a:prstGeom>
          <a:solidFill>
            <a:srgbClr val="FFFF00"/>
          </a:solidFill>
          <a:ln>
            <a:solidFill>
              <a:schemeClr val="tx1"/>
            </a:solidFill>
          </a:ln>
        </p:spPr>
        <p:txBody>
          <a:bodyPr wrap="none" rtlCol="0">
            <a:spAutoFit/>
          </a:bodyPr>
          <a:lstStyle/>
          <a:p>
            <a:r>
              <a:rPr lang="en-US" b="1" dirty="0">
                <a:solidFill>
                  <a:srgbClr val="FF0000"/>
                </a:solidFill>
              </a:rPr>
              <a:t>New Physics</a:t>
            </a:r>
          </a:p>
        </p:txBody>
      </p:sp>
      <p:sp>
        <p:nvSpPr>
          <p:cNvPr id="16" name="TextovéPole 15">
            <a:extLst>
              <a:ext uri="{FF2B5EF4-FFF2-40B4-BE49-F238E27FC236}">
                <a16:creationId xmlns:a16="http://schemas.microsoft.com/office/drawing/2014/main" id="{0A099EC3-88C6-4927-23A1-2E263493EDE0}"/>
              </a:ext>
            </a:extLst>
          </p:cNvPr>
          <p:cNvSpPr txBox="1"/>
          <p:nvPr/>
        </p:nvSpPr>
        <p:spPr>
          <a:xfrm rot="20101857">
            <a:off x="6549169" y="3012418"/>
            <a:ext cx="1438214" cy="338554"/>
          </a:xfrm>
          <a:prstGeom prst="rect">
            <a:avLst/>
          </a:prstGeom>
          <a:solidFill>
            <a:srgbClr val="FFFF00"/>
          </a:solidFill>
          <a:ln>
            <a:solidFill>
              <a:schemeClr val="tx1"/>
            </a:solidFill>
          </a:ln>
        </p:spPr>
        <p:txBody>
          <a:bodyPr wrap="none" rtlCol="0">
            <a:spAutoFit/>
          </a:bodyPr>
          <a:lstStyle/>
          <a:p>
            <a:r>
              <a:rPr lang="en-US" b="1" dirty="0">
                <a:solidFill>
                  <a:srgbClr val="FF0000"/>
                </a:solidFill>
              </a:rPr>
              <a:t>New Physics</a:t>
            </a:r>
          </a:p>
        </p:txBody>
      </p:sp>
      <p:sp>
        <p:nvSpPr>
          <p:cNvPr id="18" name="TextovéPole 17">
            <a:extLst>
              <a:ext uri="{FF2B5EF4-FFF2-40B4-BE49-F238E27FC236}">
                <a16:creationId xmlns:a16="http://schemas.microsoft.com/office/drawing/2014/main" id="{715878D5-10C5-9334-00A3-6EFD7036E14C}"/>
              </a:ext>
            </a:extLst>
          </p:cNvPr>
          <p:cNvSpPr txBox="1"/>
          <p:nvPr/>
        </p:nvSpPr>
        <p:spPr>
          <a:xfrm rot="20101857">
            <a:off x="278137" y="5645508"/>
            <a:ext cx="1438214" cy="338554"/>
          </a:xfrm>
          <a:prstGeom prst="rect">
            <a:avLst/>
          </a:prstGeom>
          <a:solidFill>
            <a:srgbClr val="FFFF00"/>
          </a:solidFill>
          <a:ln>
            <a:solidFill>
              <a:schemeClr val="tx1"/>
            </a:solidFill>
          </a:ln>
        </p:spPr>
        <p:txBody>
          <a:bodyPr wrap="none" rtlCol="0">
            <a:spAutoFit/>
          </a:bodyPr>
          <a:lstStyle/>
          <a:p>
            <a:r>
              <a:rPr lang="en-US" b="1" dirty="0">
                <a:solidFill>
                  <a:srgbClr val="FF0000"/>
                </a:solidFill>
              </a:rPr>
              <a:t>New Physics</a:t>
            </a:r>
          </a:p>
        </p:txBody>
      </p:sp>
      <p:sp>
        <p:nvSpPr>
          <p:cNvPr id="20" name="TextovéPole 19">
            <a:extLst>
              <a:ext uri="{FF2B5EF4-FFF2-40B4-BE49-F238E27FC236}">
                <a16:creationId xmlns:a16="http://schemas.microsoft.com/office/drawing/2014/main" id="{2293C4D5-DA28-029D-FFCF-2C100FB1C0AC}"/>
              </a:ext>
            </a:extLst>
          </p:cNvPr>
          <p:cNvSpPr txBox="1"/>
          <p:nvPr/>
        </p:nvSpPr>
        <p:spPr>
          <a:xfrm rot="20101857">
            <a:off x="2761055" y="5628027"/>
            <a:ext cx="1438214" cy="338554"/>
          </a:xfrm>
          <a:prstGeom prst="rect">
            <a:avLst/>
          </a:prstGeom>
          <a:solidFill>
            <a:srgbClr val="FFFF00"/>
          </a:solidFill>
          <a:ln>
            <a:solidFill>
              <a:schemeClr val="tx1"/>
            </a:solidFill>
          </a:ln>
        </p:spPr>
        <p:txBody>
          <a:bodyPr wrap="none" rtlCol="0">
            <a:spAutoFit/>
          </a:bodyPr>
          <a:lstStyle/>
          <a:p>
            <a:r>
              <a:rPr lang="en-US" b="1" dirty="0">
                <a:solidFill>
                  <a:srgbClr val="FF0000"/>
                </a:solidFill>
              </a:rPr>
              <a:t>New Physics</a:t>
            </a:r>
          </a:p>
        </p:txBody>
      </p:sp>
      <p:sp>
        <p:nvSpPr>
          <p:cNvPr id="30" name="TextovéPole 29">
            <a:extLst>
              <a:ext uri="{FF2B5EF4-FFF2-40B4-BE49-F238E27FC236}">
                <a16:creationId xmlns:a16="http://schemas.microsoft.com/office/drawing/2014/main" id="{3203F5D8-5096-7789-FE49-7715B592F565}"/>
              </a:ext>
            </a:extLst>
          </p:cNvPr>
          <p:cNvSpPr txBox="1"/>
          <p:nvPr/>
        </p:nvSpPr>
        <p:spPr>
          <a:xfrm rot="20101857">
            <a:off x="5380541" y="5666472"/>
            <a:ext cx="1438214" cy="338554"/>
          </a:xfrm>
          <a:prstGeom prst="rect">
            <a:avLst/>
          </a:prstGeom>
          <a:solidFill>
            <a:srgbClr val="FFFF00"/>
          </a:solidFill>
          <a:ln>
            <a:solidFill>
              <a:schemeClr val="tx1"/>
            </a:solidFill>
          </a:ln>
        </p:spPr>
        <p:txBody>
          <a:bodyPr wrap="none" rtlCol="0">
            <a:spAutoFit/>
          </a:bodyPr>
          <a:lstStyle/>
          <a:p>
            <a:r>
              <a:rPr lang="en-US" b="1" dirty="0">
                <a:solidFill>
                  <a:srgbClr val="FF0000"/>
                </a:solidFill>
              </a:rPr>
              <a:t>New Physics</a:t>
            </a:r>
          </a:p>
        </p:txBody>
      </p:sp>
      <p:sp>
        <p:nvSpPr>
          <p:cNvPr id="31" name="TextovéPole 30">
            <a:extLst>
              <a:ext uri="{FF2B5EF4-FFF2-40B4-BE49-F238E27FC236}">
                <a16:creationId xmlns:a16="http://schemas.microsoft.com/office/drawing/2014/main" id="{18D90F06-2D9F-CF37-35BD-48D9C7D76575}"/>
              </a:ext>
            </a:extLst>
          </p:cNvPr>
          <p:cNvSpPr txBox="1"/>
          <p:nvPr/>
        </p:nvSpPr>
        <p:spPr>
          <a:xfrm rot="20101857">
            <a:off x="7982094" y="5648234"/>
            <a:ext cx="1438214" cy="338554"/>
          </a:xfrm>
          <a:prstGeom prst="rect">
            <a:avLst/>
          </a:prstGeom>
          <a:solidFill>
            <a:srgbClr val="FFFF00"/>
          </a:solidFill>
          <a:ln>
            <a:solidFill>
              <a:schemeClr val="tx1"/>
            </a:solidFill>
          </a:ln>
        </p:spPr>
        <p:txBody>
          <a:bodyPr wrap="none" rtlCol="0">
            <a:spAutoFit/>
          </a:bodyPr>
          <a:lstStyle/>
          <a:p>
            <a:r>
              <a:rPr lang="en-US" b="1" dirty="0">
                <a:solidFill>
                  <a:srgbClr val="FF0000"/>
                </a:solidFill>
              </a:rPr>
              <a:t>New Physics</a:t>
            </a:r>
          </a:p>
        </p:txBody>
      </p:sp>
    </p:spTree>
    <p:extLst>
      <p:ext uri="{BB962C8B-B14F-4D97-AF65-F5344CB8AC3E}">
        <p14:creationId xmlns:p14="http://schemas.microsoft.com/office/powerpoint/2010/main" val="153434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1000"/>
                                        <p:tgtEl>
                                          <p:spTgt spid="31"/>
                                        </p:tgtEl>
                                      </p:cBhvr>
                                    </p:animEffect>
                                    <p:anim calcmode="lin" valueType="num">
                                      <p:cBhvr>
                                        <p:cTn id="33" dur="1000" fill="hold"/>
                                        <p:tgtEl>
                                          <p:spTgt spid="31"/>
                                        </p:tgtEl>
                                        <p:attrNameLst>
                                          <p:attrName>ppt_x</p:attrName>
                                        </p:attrNameLst>
                                      </p:cBhvr>
                                      <p:tavLst>
                                        <p:tav tm="0">
                                          <p:val>
                                            <p:strVal val="#ppt_x"/>
                                          </p:val>
                                        </p:tav>
                                        <p:tav tm="100000">
                                          <p:val>
                                            <p:strVal val="#ppt_x"/>
                                          </p:val>
                                        </p:tav>
                                      </p:tavLst>
                                    </p:anim>
                                    <p:anim calcmode="lin" valueType="num">
                                      <p:cBhvr>
                                        <p:cTn id="3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8" grpId="0" animBg="1"/>
      <p:bldP spid="20" grpId="0" animBg="1"/>
      <p:bldP spid="30" grpId="0" animBg="1"/>
      <p:bldP spid="31"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EB6FA93-5274-35D2-F133-9BAE9BF31DED}"/>
              </a:ext>
            </a:extLst>
          </p:cNvPr>
          <p:cNvSpPr>
            <a:spLocks noGrp="1"/>
          </p:cNvSpPr>
          <p:nvPr>
            <p:ph type="title"/>
          </p:nvPr>
        </p:nvSpPr>
        <p:spPr>
          <a:xfrm>
            <a:off x="381000" y="14287"/>
            <a:ext cx="8991600" cy="519114"/>
          </a:xfrm>
        </p:spPr>
        <p:txBody>
          <a:bodyPr/>
          <a:lstStyle/>
          <a:p>
            <a:r>
              <a:rPr lang="en-US" dirty="0"/>
              <a:t>Hunt for New Physics: need to join forces</a:t>
            </a:r>
            <a:endParaRPr lang="cs-CZ" dirty="0"/>
          </a:p>
        </p:txBody>
      </p:sp>
      <p:sp>
        <p:nvSpPr>
          <p:cNvPr id="5" name="Zástupný symbol pro zápatí 4">
            <a:extLst>
              <a:ext uri="{FF2B5EF4-FFF2-40B4-BE49-F238E27FC236}">
                <a16:creationId xmlns:a16="http://schemas.microsoft.com/office/drawing/2014/main" id="{BAE22257-1681-840A-43ED-A31E430888F6}"/>
              </a:ext>
            </a:extLst>
          </p:cNvPr>
          <p:cNvSpPr>
            <a:spLocks noGrp="1"/>
          </p:cNvSpPr>
          <p:nvPr>
            <p:ph type="ftr" sz="quarter" idx="11"/>
          </p:nvPr>
        </p:nvSpPr>
        <p:spPr/>
        <p:txBody>
          <a:bodyPr/>
          <a:lstStyle/>
          <a:p>
            <a:pPr>
              <a:defRPr/>
            </a:pPr>
            <a:r>
              <a:rPr lang="en-US"/>
              <a:t>Marek Taševský                        FZU seminar: Exclusivity as a road to New Physics</a:t>
            </a:r>
            <a:endParaRPr lang="fr-FR" i="1">
              <a:solidFill>
                <a:srgbClr val="006666"/>
              </a:solidFill>
            </a:endParaRPr>
          </a:p>
        </p:txBody>
      </p:sp>
      <p:sp>
        <p:nvSpPr>
          <p:cNvPr id="6" name="Zástupný symbol pro číslo snímku 5">
            <a:extLst>
              <a:ext uri="{FF2B5EF4-FFF2-40B4-BE49-F238E27FC236}">
                <a16:creationId xmlns:a16="http://schemas.microsoft.com/office/drawing/2014/main" id="{952B750D-517B-38F6-B4A2-09BCB0674351}"/>
              </a:ext>
            </a:extLst>
          </p:cNvPr>
          <p:cNvSpPr>
            <a:spLocks noGrp="1"/>
          </p:cNvSpPr>
          <p:nvPr>
            <p:ph type="sldNum" sz="quarter" idx="12"/>
          </p:nvPr>
        </p:nvSpPr>
        <p:spPr/>
        <p:txBody>
          <a:bodyPr/>
          <a:lstStyle/>
          <a:p>
            <a:pPr>
              <a:defRPr/>
            </a:pPr>
            <a:fld id="{7F85D29B-CEBA-48ED-BF7C-3DA92537335C}" type="slidenum">
              <a:rPr lang="fr-CH" altLang="en-US" smtClean="0"/>
              <a:pPr>
                <a:defRPr/>
              </a:pPr>
              <a:t>78</a:t>
            </a:fld>
            <a:r>
              <a:rPr lang="fr-CH" altLang="en-US"/>
              <a:t> </a:t>
            </a:r>
            <a:endParaRPr lang="fr-FR" altLang="en-US"/>
          </a:p>
        </p:txBody>
      </p:sp>
      <mc:AlternateContent xmlns:mc="http://schemas.openxmlformats.org/markup-compatibility/2006" xmlns:a14="http://schemas.microsoft.com/office/drawing/2010/main">
        <mc:Choice Requires="a14">
          <p:sp>
            <p:nvSpPr>
              <p:cNvPr id="7" name="TextovéPole 6">
                <a:extLst>
                  <a:ext uri="{FF2B5EF4-FFF2-40B4-BE49-F238E27FC236}">
                    <a16:creationId xmlns:a16="http://schemas.microsoft.com/office/drawing/2014/main" id="{133B6D0C-8AE7-7364-AFCC-461F462B10CC}"/>
                  </a:ext>
                </a:extLst>
              </p:cNvPr>
              <p:cNvSpPr txBox="1"/>
              <p:nvPr/>
            </p:nvSpPr>
            <p:spPr>
              <a:xfrm>
                <a:off x="457200" y="838200"/>
                <a:ext cx="9144000" cy="5632311"/>
              </a:xfrm>
              <a:prstGeom prst="rect">
                <a:avLst/>
              </a:prstGeom>
              <a:noFill/>
            </p:spPr>
            <p:txBody>
              <a:bodyPr wrap="square" rtlCol="0">
                <a:spAutoFit/>
              </a:bodyPr>
              <a:lstStyle/>
              <a:p>
                <a:pPr marL="285750" indent="-285750">
                  <a:buFont typeface="Wingdings" panose="05000000000000000000" pitchFamily="2" charset="2"/>
                  <a:buChar char="q"/>
                </a:pPr>
                <a:r>
                  <a:rPr lang="en-US" sz="1800" dirty="0">
                    <a:solidFill>
                      <a:schemeClr val="tx1"/>
                    </a:solidFill>
                  </a:rPr>
                  <a:t>LHC is actively searching for signals of New Physics in three directions:</a:t>
                </a:r>
              </a:p>
              <a:p>
                <a:pPr marL="342900" indent="-342900">
                  <a:buAutoNum type="arabicPeriod"/>
                </a:pPr>
                <a:r>
                  <a:rPr lang="en-US" sz="1800" dirty="0">
                    <a:solidFill>
                      <a:schemeClr val="tx1"/>
                    </a:solidFill>
                  </a:rPr>
                  <a:t>Precise measurements of Higgs boson properties</a:t>
                </a:r>
              </a:p>
              <a:p>
                <a:pPr marL="342900" indent="-342900">
                  <a:buAutoNum type="arabicPeriod"/>
                </a:pPr>
                <a:r>
                  <a:rPr lang="en-US" sz="1800" dirty="0">
                    <a:solidFill>
                      <a:schemeClr val="tx1"/>
                    </a:solidFill>
                  </a:rPr>
                  <a:t>Searching for new particles (dominantly at large masses)</a:t>
                </a:r>
              </a:p>
              <a:p>
                <a:pPr marL="342900" indent="-342900">
                  <a:buAutoNum type="arabicPeriod"/>
                </a:pPr>
                <a:r>
                  <a:rPr lang="en-US" sz="1800" dirty="0">
                    <a:solidFill>
                      <a:schemeClr val="tx1"/>
                    </a:solidFill>
                  </a:rPr>
                  <a:t>CP violation in rare decays of mesons</a:t>
                </a:r>
              </a:p>
              <a:p>
                <a:r>
                  <a:rPr lang="en-US" sz="1800" dirty="0">
                    <a:solidFill>
                      <a:schemeClr val="tx1"/>
                    </a:solidFill>
                  </a:rPr>
                  <a:t>Neutrino oscillations suggest non-zero neutrino mass</a:t>
                </a:r>
              </a:p>
              <a:p>
                <a:endParaRPr lang="en-US" sz="1800" dirty="0">
                  <a:solidFill>
                    <a:schemeClr val="tx1"/>
                  </a:solidFill>
                </a:endParaRPr>
              </a:p>
              <a:p>
                <a:pPr marL="285750" indent="-285750">
                  <a:buFont typeface="Wingdings" panose="05000000000000000000" pitchFamily="2" charset="2"/>
                  <a:buChar char="q"/>
                </a:pPr>
                <a:r>
                  <a:rPr lang="en-US" sz="1800" dirty="0">
                    <a:solidFill>
                      <a:schemeClr val="tx1"/>
                    </a:solidFill>
                  </a:rPr>
                  <a:t>But Cosmology experiments (DM searches, GW detection, anisotropies of CMB, mapping of Galaxies, quasar, pulsars, …) are after the same, to find out what is behind Standard Model</a:t>
                </a:r>
              </a:p>
              <a:p>
                <a:endParaRPr lang="en-US" sz="1800" dirty="0">
                  <a:solidFill>
                    <a:schemeClr val="tx1"/>
                  </a:solidFill>
                </a:endParaRPr>
              </a:p>
              <a:p>
                <a:pPr marL="285750" indent="-285750">
                  <a:buFontTx/>
                  <a:buChar char="-"/>
                </a:pPr>
                <a:r>
                  <a:rPr lang="en-US" sz="1800" dirty="0">
                    <a:solidFill>
                      <a:schemeClr val="tx1"/>
                    </a:solidFill>
                  </a:rPr>
                  <a:t>Rotation of galaxies → DM?</a:t>
                </a:r>
              </a:p>
              <a:p>
                <a:pPr marL="285750" indent="-285750">
                  <a:buFontTx/>
                  <a:buChar char="-"/>
                </a:pPr>
                <a:r>
                  <a:rPr lang="en-US" sz="1800" dirty="0">
                    <a:solidFill>
                      <a:schemeClr val="tx1"/>
                    </a:solidFill>
                  </a:rPr>
                  <a:t>Temperature anisotropy of CMB → DM?</a:t>
                </a:r>
              </a:p>
              <a:p>
                <a:pPr marL="285750" indent="-285750">
                  <a:buFontTx/>
                  <a:buChar char="-"/>
                </a:pPr>
                <a:r>
                  <a:rPr lang="en-US" sz="1800" dirty="0">
                    <a:solidFill>
                      <a:schemeClr val="tx1"/>
                    </a:solidFill>
                  </a:rPr>
                  <a:t>Polarization anisotropy of CMB → GWs?</a:t>
                </a:r>
              </a:p>
              <a:p>
                <a:pPr marL="285750" indent="-285750">
                  <a:buFontTx/>
                  <a:buChar char="-"/>
                </a:pPr>
                <a14:m>
                  <m:oMath xmlns:m="http://schemas.openxmlformats.org/officeDocument/2006/math">
                    <m:sSub>
                      <m:sSubPr>
                        <m:ctrlPr>
                          <a:rPr lang="en-US" sz="1800" i="1" smtClean="0">
                            <a:solidFill>
                              <a:schemeClr val="tx1"/>
                            </a:solidFill>
                            <a:latin typeface="Cambria Math" panose="02040503050406030204" pitchFamily="18" charset="0"/>
                          </a:rPr>
                        </m:ctrlPr>
                      </m:sSubPr>
                      <m:e>
                        <m:r>
                          <a:rPr lang="en-US" sz="1800" b="0" i="1" smtClean="0">
                            <a:solidFill>
                              <a:schemeClr val="tx1"/>
                            </a:solidFill>
                            <a:latin typeface="Cambria Math" panose="02040503050406030204" pitchFamily="18" charset="0"/>
                          </a:rPr>
                          <m:t>𝑀</m:t>
                        </m:r>
                      </m:e>
                      <m:sub>
                        <m:r>
                          <a:rPr lang="en-US" sz="1800" b="0" i="1" smtClean="0">
                            <a:solidFill>
                              <a:schemeClr val="tx1"/>
                            </a:solidFill>
                            <a:latin typeface="Cambria Math" panose="02040503050406030204" pitchFamily="18" charset="0"/>
                          </a:rPr>
                          <m:t>𝑚𝑎𝑡𝑡𝑒𝑟</m:t>
                        </m:r>
                      </m:sub>
                    </m:sSub>
                  </m:oMath>
                </a14:m>
                <a:r>
                  <a:rPr lang="en-US" sz="1800" dirty="0">
                    <a:solidFill>
                      <a:schemeClr val="tx1"/>
                    </a:solidFill>
                  </a:rPr>
                  <a:t> &gt; </a:t>
                </a:r>
                <a14:m>
                  <m:oMath xmlns:m="http://schemas.openxmlformats.org/officeDocument/2006/math">
                    <m:sSub>
                      <m:sSubPr>
                        <m:ctrlPr>
                          <a:rPr lang="en-US" sz="1800" i="1" smtClean="0">
                            <a:solidFill>
                              <a:schemeClr val="tx1"/>
                            </a:solidFill>
                            <a:latin typeface="Cambria Math" panose="02040503050406030204" pitchFamily="18" charset="0"/>
                          </a:rPr>
                        </m:ctrlPr>
                      </m:sSubPr>
                      <m:e>
                        <m:r>
                          <a:rPr lang="en-US" sz="1800" b="0" i="1" smtClean="0">
                            <a:solidFill>
                              <a:schemeClr val="tx1"/>
                            </a:solidFill>
                            <a:latin typeface="Cambria Math" panose="02040503050406030204" pitchFamily="18" charset="0"/>
                          </a:rPr>
                          <m:t>𝑀</m:t>
                        </m:r>
                      </m:e>
                      <m:sub>
                        <m:r>
                          <a:rPr lang="en-US" sz="1800" b="0" i="1" smtClean="0">
                            <a:solidFill>
                              <a:schemeClr val="tx1"/>
                            </a:solidFill>
                            <a:latin typeface="Cambria Math" panose="02040503050406030204" pitchFamily="18" charset="0"/>
                          </a:rPr>
                          <m:t>𝑎𝑛𝑡𝑖𝑚𝑎𝑡𝑡𝑒𝑟</m:t>
                        </m:r>
                      </m:sub>
                    </m:sSub>
                  </m:oMath>
                </a14:m>
                <a:r>
                  <a:rPr lang="en-US" sz="1800" dirty="0">
                    <a:solidFill>
                      <a:schemeClr val="tx1"/>
                    </a:solidFill>
                  </a:rPr>
                  <a:t> in Universe → DM?</a:t>
                </a:r>
              </a:p>
              <a:p>
                <a:pPr marL="285750" indent="-285750">
                  <a:buFontTx/>
                  <a:buChar char="-"/>
                </a:pPr>
                <a:r>
                  <a:rPr lang="en-US" sz="1800" dirty="0">
                    <a:solidFill>
                      <a:schemeClr val="tx1"/>
                    </a:solidFill>
                  </a:rPr>
                  <a:t>Positron excess in CR → ??</a:t>
                </a:r>
              </a:p>
              <a:p>
                <a:r>
                  <a:rPr lang="en-US" sz="1800" dirty="0">
                    <a:solidFill>
                      <a:schemeClr val="tx1"/>
                    </a:solidFill>
                  </a:rPr>
                  <a:t>…</a:t>
                </a:r>
              </a:p>
              <a:p>
                <a:endParaRPr lang="en-US" sz="1800" dirty="0">
                  <a:solidFill>
                    <a:schemeClr val="tx1"/>
                  </a:solidFill>
                </a:endParaRPr>
              </a:p>
              <a:p>
                <a:pPr marL="285750" indent="-285750">
                  <a:buFont typeface="Wingdings" panose="05000000000000000000" pitchFamily="2" charset="2"/>
                  <a:buChar char="q"/>
                </a:pPr>
                <a:r>
                  <a:rPr lang="en-US" sz="1800" dirty="0">
                    <a:solidFill>
                      <a:schemeClr val="tx1"/>
                    </a:solidFill>
                  </a:rPr>
                  <a:t>Can particle physics help to better understand cosmological observations?</a:t>
                </a:r>
              </a:p>
              <a:p>
                <a:pPr marL="285750" indent="-285750">
                  <a:buFont typeface="Wingdings" panose="05000000000000000000" pitchFamily="2" charset="2"/>
                  <a:buChar char="q"/>
                </a:pPr>
                <a:r>
                  <a:rPr lang="en-US" sz="1800" dirty="0">
                    <a:solidFill>
                      <a:schemeClr val="tx1"/>
                    </a:solidFill>
                  </a:rPr>
                  <a:t>Could some synergy pay off?</a:t>
                </a:r>
              </a:p>
              <a:p>
                <a:pPr marL="285750" indent="-285750">
                  <a:buFont typeface="Wingdings" panose="05000000000000000000" pitchFamily="2" charset="2"/>
                  <a:buChar char="q"/>
                </a:pPr>
                <a:r>
                  <a:rPr lang="en-US" sz="1800" dirty="0">
                    <a:solidFill>
                      <a:schemeClr val="tx1"/>
                    </a:solidFill>
                  </a:rPr>
                  <a:t>ABSOLUTELY ! </a:t>
                </a:r>
              </a:p>
            </p:txBody>
          </p:sp>
        </mc:Choice>
        <mc:Fallback xmlns="">
          <p:sp>
            <p:nvSpPr>
              <p:cNvPr id="7" name="TextovéPole 6">
                <a:extLst>
                  <a:ext uri="{FF2B5EF4-FFF2-40B4-BE49-F238E27FC236}">
                    <a16:creationId xmlns:a16="http://schemas.microsoft.com/office/drawing/2014/main" id="{133B6D0C-8AE7-7364-AFCC-461F462B10CC}"/>
                  </a:ext>
                </a:extLst>
              </p:cNvPr>
              <p:cNvSpPr txBox="1">
                <a:spLocks noRot="1" noChangeAspect="1" noMove="1" noResize="1" noEditPoints="1" noAdjustHandles="1" noChangeArrowheads="1" noChangeShapeType="1" noTextEdit="1"/>
              </p:cNvSpPr>
              <p:nvPr/>
            </p:nvSpPr>
            <p:spPr>
              <a:xfrm>
                <a:off x="457200" y="838200"/>
                <a:ext cx="9144000" cy="5632311"/>
              </a:xfrm>
              <a:prstGeom prst="rect">
                <a:avLst/>
              </a:prstGeom>
              <a:blipFill>
                <a:blip r:embed="rId2"/>
                <a:stretch>
                  <a:fillRect l="-533" t="-650" b="-758"/>
                </a:stretch>
              </a:blipFill>
            </p:spPr>
            <p:txBody>
              <a:bodyPr/>
              <a:lstStyle/>
              <a:p>
                <a:r>
                  <a:rPr lang="cs-CZ">
                    <a:noFill/>
                  </a:rPr>
                  <a:t> </a:t>
                </a:r>
              </a:p>
            </p:txBody>
          </p:sp>
        </mc:Fallback>
      </mc:AlternateContent>
    </p:spTree>
    <p:extLst>
      <p:ext uri="{BB962C8B-B14F-4D97-AF65-F5344CB8AC3E}">
        <p14:creationId xmlns:p14="http://schemas.microsoft.com/office/powerpoint/2010/main" val="116535739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C19325B-15E5-0102-A445-63A006BC5E05}"/>
              </a:ext>
            </a:extLst>
          </p:cNvPr>
          <p:cNvSpPr>
            <a:spLocks noGrp="1"/>
          </p:cNvSpPr>
          <p:nvPr>
            <p:ph type="title"/>
          </p:nvPr>
        </p:nvSpPr>
        <p:spPr>
          <a:xfrm>
            <a:off x="533400" y="-2644"/>
            <a:ext cx="8839200" cy="556930"/>
          </a:xfrm>
        </p:spPr>
        <p:txBody>
          <a:bodyPr/>
          <a:lstStyle/>
          <a:p>
            <a:r>
              <a:rPr lang="en-US" dirty="0"/>
              <a:t>Hunt for New Physics: need to join forces</a:t>
            </a:r>
            <a:endParaRPr lang="cs-CZ" dirty="0"/>
          </a:p>
        </p:txBody>
      </p:sp>
      <p:sp>
        <p:nvSpPr>
          <p:cNvPr id="4" name="Zástupný symbol pro zápatí 3">
            <a:extLst>
              <a:ext uri="{FF2B5EF4-FFF2-40B4-BE49-F238E27FC236}">
                <a16:creationId xmlns:a16="http://schemas.microsoft.com/office/drawing/2014/main" id="{A9F001F6-9E55-9364-4CEB-EE93946479D0}"/>
              </a:ext>
            </a:extLst>
          </p:cNvPr>
          <p:cNvSpPr>
            <a:spLocks noGrp="1"/>
          </p:cNvSpPr>
          <p:nvPr>
            <p:ph type="ftr" sz="quarter" idx="11"/>
          </p:nvPr>
        </p:nvSpPr>
        <p:spPr/>
        <p:txBody>
          <a:bodyPr/>
          <a:lstStyle/>
          <a:p>
            <a:pPr>
              <a:defRPr/>
            </a:pPr>
            <a:r>
              <a:rPr lang="en-US"/>
              <a:t>Marek Taševský                        FZU seminar: Exclusivity as a road to New Physics</a:t>
            </a:r>
            <a:endParaRPr lang="fr-FR" i="1">
              <a:solidFill>
                <a:srgbClr val="006666"/>
              </a:solidFill>
            </a:endParaRPr>
          </a:p>
        </p:txBody>
      </p:sp>
      <p:sp>
        <p:nvSpPr>
          <p:cNvPr id="5" name="Zástupný symbol pro číslo snímku 4">
            <a:extLst>
              <a:ext uri="{FF2B5EF4-FFF2-40B4-BE49-F238E27FC236}">
                <a16:creationId xmlns:a16="http://schemas.microsoft.com/office/drawing/2014/main" id="{D800DCAE-1D40-AB60-A77C-14E4A6728DA7}"/>
              </a:ext>
            </a:extLst>
          </p:cNvPr>
          <p:cNvSpPr>
            <a:spLocks noGrp="1"/>
          </p:cNvSpPr>
          <p:nvPr>
            <p:ph type="sldNum" sz="quarter" idx="12"/>
          </p:nvPr>
        </p:nvSpPr>
        <p:spPr/>
        <p:txBody>
          <a:bodyPr/>
          <a:lstStyle/>
          <a:p>
            <a:pPr>
              <a:defRPr/>
            </a:pPr>
            <a:fld id="{7F85D29B-CEBA-48ED-BF7C-3DA92537335C}" type="slidenum">
              <a:rPr lang="fr-CH" altLang="en-US" smtClean="0"/>
              <a:pPr>
                <a:defRPr/>
              </a:pPr>
              <a:t>79</a:t>
            </a:fld>
            <a:r>
              <a:rPr lang="fr-CH" altLang="en-US"/>
              <a:t> </a:t>
            </a:r>
            <a:endParaRPr lang="fr-FR" altLang="en-US"/>
          </a:p>
        </p:txBody>
      </p:sp>
      <p:sp>
        <p:nvSpPr>
          <p:cNvPr id="6" name="TextovéPole 5">
            <a:extLst>
              <a:ext uri="{FF2B5EF4-FFF2-40B4-BE49-F238E27FC236}">
                <a16:creationId xmlns:a16="http://schemas.microsoft.com/office/drawing/2014/main" id="{0AAEB0BB-F8CF-5C35-0C0E-889204991D42}"/>
              </a:ext>
            </a:extLst>
          </p:cNvPr>
          <p:cNvSpPr txBox="1"/>
          <p:nvPr/>
        </p:nvSpPr>
        <p:spPr>
          <a:xfrm>
            <a:off x="189504" y="554286"/>
            <a:ext cx="9097362" cy="1692771"/>
          </a:xfrm>
          <a:prstGeom prst="rect">
            <a:avLst/>
          </a:prstGeom>
          <a:noFill/>
        </p:spPr>
        <p:txBody>
          <a:bodyPr wrap="none" rtlCol="0">
            <a:spAutoFit/>
          </a:bodyPr>
          <a:lstStyle/>
          <a:p>
            <a:r>
              <a:rPr lang="en-US" sz="1800" dirty="0">
                <a:solidFill>
                  <a:schemeClr val="tx1"/>
                </a:solidFill>
              </a:rPr>
              <a:t>Spontaneous EW symmetry breaking (responsible for particle masses) happened when</a:t>
            </a:r>
          </a:p>
          <a:p>
            <a:r>
              <a:rPr lang="en-US" sz="1800" dirty="0">
                <a:solidFill>
                  <a:schemeClr val="tx1"/>
                </a:solidFill>
              </a:rPr>
              <a:t>Universe was dense and hot. </a:t>
            </a:r>
          </a:p>
          <a:p>
            <a:endParaRPr lang="en-US" sz="1800" dirty="0">
              <a:solidFill>
                <a:schemeClr val="tx1"/>
              </a:solidFill>
            </a:endParaRPr>
          </a:p>
          <a:p>
            <a:r>
              <a:rPr lang="en-US" sz="1800" dirty="0">
                <a:solidFill>
                  <a:schemeClr val="tx1"/>
                </a:solidFill>
              </a:rPr>
              <a:t>Symmetrical phase                          Broken phase in cosmological plasma </a:t>
            </a:r>
          </a:p>
          <a:p>
            <a:endParaRPr lang="en-US" dirty="0"/>
          </a:p>
          <a:p>
            <a:r>
              <a:rPr lang="en-US" dirty="0"/>
              <a:t> </a:t>
            </a:r>
            <a:endParaRPr lang="cs-CZ" dirty="0"/>
          </a:p>
        </p:txBody>
      </p:sp>
      <p:sp>
        <p:nvSpPr>
          <p:cNvPr id="7" name="Šipka: doprava, šrafovaná 6">
            <a:extLst>
              <a:ext uri="{FF2B5EF4-FFF2-40B4-BE49-F238E27FC236}">
                <a16:creationId xmlns:a16="http://schemas.microsoft.com/office/drawing/2014/main" id="{6DF5A41B-1DA1-A777-0F22-BCF167452A90}"/>
              </a:ext>
            </a:extLst>
          </p:cNvPr>
          <p:cNvSpPr/>
          <p:nvPr/>
        </p:nvSpPr>
        <p:spPr bwMode="auto">
          <a:xfrm>
            <a:off x="2514600" y="1333851"/>
            <a:ext cx="978408" cy="484632"/>
          </a:xfrm>
          <a:prstGeom prst="stripedRightArrow">
            <a:avLst/>
          </a:prstGeom>
          <a:solidFill>
            <a:srgbClr val="FFC000"/>
          </a:solidFill>
          <a:ln w="19050">
            <a:solidFill>
              <a:srgbClr val="7030A0"/>
            </a:solidFill>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600" b="0" i="0" u="none" strike="noStrike" cap="none" normalizeH="0" baseline="0">
              <a:ln>
                <a:noFill/>
              </a:ln>
              <a:solidFill>
                <a:srgbClr val="0000CC"/>
              </a:solidFill>
              <a:effectLst/>
              <a:latin typeface="Arial" charset="0"/>
            </a:endParaRPr>
          </a:p>
        </p:txBody>
      </p:sp>
      <p:sp>
        <p:nvSpPr>
          <p:cNvPr id="8" name="TextovéPole 7">
            <a:extLst>
              <a:ext uri="{FF2B5EF4-FFF2-40B4-BE49-F238E27FC236}">
                <a16:creationId xmlns:a16="http://schemas.microsoft.com/office/drawing/2014/main" id="{09D26359-78C9-9CF9-5708-43F1F58A62EA}"/>
              </a:ext>
            </a:extLst>
          </p:cNvPr>
          <p:cNvSpPr txBox="1"/>
          <p:nvPr/>
        </p:nvSpPr>
        <p:spPr>
          <a:xfrm>
            <a:off x="3393105" y="1819826"/>
            <a:ext cx="2728632" cy="338554"/>
          </a:xfrm>
          <a:prstGeom prst="rect">
            <a:avLst/>
          </a:prstGeom>
          <a:noFill/>
        </p:spPr>
        <p:txBody>
          <a:bodyPr wrap="none" rtlCol="0">
            <a:spAutoFit/>
          </a:bodyPr>
          <a:lstStyle/>
          <a:p>
            <a:r>
              <a:rPr lang="en-US" dirty="0">
                <a:solidFill>
                  <a:schemeClr val="accent6">
                    <a:lumMod val="75000"/>
                  </a:schemeClr>
                </a:solidFill>
              </a:rPr>
              <a:t>Structure of Higgs field (HF)</a:t>
            </a:r>
            <a:endParaRPr lang="cs-CZ" dirty="0">
              <a:solidFill>
                <a:schemeClr val="accent6">
                  <a:lumMod val="75000"/>
                </a:schemeClr>
              </a:solidFill>
            </a:endParaRPr>
          </a:p>
        </p:txBody>
      </p:sp>
      <p:sp>
        <p:nvSpPr>
          <p:cNvPr id="9" name="Šipka: ohnutá 8">
            <a:extLst>
              <a:ext uri="{FF2B5EF4-FFF2-40B4-BE49-F238E27FC236}">
                <a16:creationId xmlns:a16="http://schemas.microsoft.com/office/drawing/2014/main" id="{9307D6C0-21C6-3327-B9A0-61EA640ADCFE}"/>
              </a:ext>
            </a:extLst>
          </p:cNvPr>
          <p:cNvSpPr/>
          <p:nvPr/>
        </p:nvSpPr>
        <p:spPr bwMode="auto">
          <a:xfrm rot="16200000">
            <a:off x="3006739" y="1693465"/>
            <a:ext cx="338555" cy="408432"/>
          </a:xfrm>
          <a:prstGeom prst="bentArrow">
            <a:avLst/>
          </a:prstGeom>
          <a:solidFill>
            <a:srgbClr val="00B0F0"/>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600" b="0" i="0" u="none" strike="noStrike" cap="none" normalizeH="0" baseline="0">
              <a:ln>
                <a:noFill/>
              </a:ln>
              <a:solidFill>
                <a:srgbClr val="0000CC"/>
              </a:solidFill>
              <a:effectLst/>
              <a:latin typeface="Arial" charset="0"/>
            </a:endParaRPr>
          </a:p>
        </p:txBody>
      </p:sp>
      <p:sp>
        <p:nvSpPr>
          <p:cNvPr id="10" name="TextovéPole 9">
            <a:extLst>
              <a:ext uri="{FF2B5EF4-FFF2-40B4-BE49-F238E27FC236}">
                <a16:creationId xmlns:a16="http://schemas.microsoft.com/office/drawing/2014/main" id="{5FD421F2-CE43-A34E-22ED-9830579DF1BC}"/>
              </a:ext>
            </a:extLst>
          </p:cNvPr>
          <p:cNvSpPr txBox="1"/>
          <p:nvPr/>
        </p:nvSpPr>
        <p:spPr>
          <a:xfrm>
            <a:off x="27755" y="2297241"/>
            <a:ext cx="10238700" cy="923330"/>
          </a:xfrm>
          <a:prstGeom prst="rect">
            <a:avLst/>
          </a:prstGeom>
          <a:noFill/>
        </p:spPr>
        <p:txBody>
          <a:bodyPr wrap="none" rtlCol="0">
            <a:spAutoFit/>
          </a:bodyPr>
          <a:lstStyle/>
          <a:p>
            <a:r>
              <a:rPr lang="en-US" sz="1800" dirty="0">
                <a:solidFill>
                  <a:schemeClr val="tx1"/>
                </a:solidFill>
              </a:rPr>
              <a:t>SM with one HF: smooth phase transition</a:t>
            </a:r>
          </a:p>
          <a:p>
            <a:r>
              <a:rPr lang="en-US" sz="1800" dirty="0">
                <a:solidFill>
                  <a:schemeClr val="tx1"/>
                </a:solidFill>
              </a:rPr>
              <a:t>BSM with more HFs: phase transition of 1</a:t>
            </a:r>
            <a:r>
              <a:rPr lang="en-US" sz="1800" baseline="30000" dirty="0">
                <a:solidFill>
                  <a:schemeClr val="tx1"/>
                </a:solidFill>
              </a:rPr>
              <a:t>st</a:t>
            </a:r>
            <a:r>
              <a:rPr lang="en-US" sz="1800" dirty="0">
                <a:solidFill>
                  <a:schemeClr val="tx1"/>
                </a:solidFill>
              </a:rPr>
              <a:t> order (= violent process)</a:t>
            </a:r>
          </a:p>
          <a:p>
            <a:r>
              <a:rPr lang="en-US" sz="1800" b="1" dirty="0">
                <a:solidFill>
                  <a:schemeClr val="tx1"/>
                </a:solidFill>
              </a:rPr>
              <a:t>Cosmic phase transitions provide connections between particle physics and cosmology:</a:t>
            </a:r>
            <a:endParaRPr lang="cs-CZ" sz="1800" b="1" dirty="0">
              <a:solidFill>
                <a:schemeClr val="tx1"/>
              </a:solidFill>
            </a:endParaRPr>
          </a:p>
        </p:txBody>
      </p:sp>
      <mc:AlternateContent xmlns:mc="http://schemas.openxmlformats.org/markup-compatibility/2006" xmlns:a14="http://schemas.microsoft.com/office/drawing/2010/main">
        <mc:Choice Requires="a14">
          <p:sp>
            <p:nvSpPr>
              <p:cNvPr id="11" name="TextovéPole 10">
                <a:extLst>
                  <a:ext uri="{FF2B5EF4-FFF2-40B4-BE49-F238E27FC236}">
                    <a16:creationId xmlns:a16="http://schemas.microsoft.com/office/drawing/2014/main" id="{FA8656C8-3C6A-A241-56B5-A5A9486D1DAC}"/>
                  </a:ext>
                </a:extLst>
              </p:cNvPr>
              <p:cNvSpPr txBox="1"/>
              <p:nvPr/>
            </p:nvSpPr>
            <p:spPr>
              <a:xfrm>
                <a:off x="218773" y="3220571"/>
                <a:ext cx="8622873" cy="3385542"/>
              </a:xfrm>
              <a:prstGeom prst="rect">
                <a:avLst/>
              </a:prstGeom>
              <a:noFill/>
            </p:spPr>
            <p:txBody>
              <a:bodyPr wrap="none" rtlCol="0">
                <a:spAutoFit/>
              </a:bodyPr>
              <a:lstStyle/>
              <a:p>
                <a:pPr marL="285750" indent="-285750">
                  <a:buFont typeface="Wingdings" panose="05000000000000000000" pitchFamily="2" charset="2"/>
                  <a:buChar char="§"/>
                </a:pPr>
                <a:r>
                  <a:rPr lang="en-US" dirty="0">
                    <a:solidFill>
                      <a:schemeClr val="tx1"/>
                    </a:solidFill>
                  </a:rPr>
                  <a:t> </a:t>
                </a:r>
                <a:r>
                  <a:rPr lang="en-US" sz="1800" dirty="0">
                    <a:solidFill>
                      <a:schemeClr val="tx1"/>
                    </a:solidFill>
                  </a:rPr>
                  <a:t>EW baryogenesis → </a:t>
                </a:r>
                <a14:m>
                  <m:oMath xmlns:m="http://schemas.openxmlformats.org/officeDocument/2006/math">
                    <m:sSub>
                      <m:sSubPr>
                        <m:ctrlPr>
                          <a:rPr lang="en-US" sz="1800" i="1" smtClean="0">
                            <a:solidFill>
                              <a:schemeClr val="tx1"/>
                            </a:solidFill>
                            <a:latin typeface="Cambria Math" panose="02040503050406030204" pitchFamily="18" charset="0"/>
                          </a:rPr>
                        </m:ctrlPr>
                      </m:sSubPr>
                      <m:e>
                        <m:r>
                          <a:rPr lang="en-US" sz="1800" b="0" i="1" smtClean="0">
                            <a:solidFill>
                              <a:schemeClr val="tx1"/>
                            </a:solidFill>
                            <a:latin typeface="Cambria Math" panose="02040503050406030204" pitchFamily="18" charset="0"/>
                          </a:rPr>
                          <m:t>𝑀</m:t>
                        </m:r>
                      </m:e>
                      <m:sub>
                        <m:r>
                          <a:rPr lang="en-US" sz="1800" b="0" i="1" smtClean="0">
                            <a:solidFill>
                              <a:schemeClr val="tx1"/>
                            </a:solidFill>
                            <a:latin typeface="Cambria Math" panose="02040503050406030204" pitchFamily="18" charset="0"/>
                          </a:rPr>
                          <m:t>𝑚𝑎𝑡𝑡𝑒𝑟</m:t>
                        </m:r>
                      </m:sub>
                    </m:sSub>
                  </m:oMath>
                </a14:m>
                <a:r>
                  <a:rPr lang="en-US" sz="1800" dirty="0">
                    <a:solidFill>
                      <a:schemeClr val="tx1"/>
                    </a:solidFill>
                  </a:rPr>
                  <a:t> &gt; </a:t>
                </a:r>
                <a14:m>
                  <m:oMath xmlns:m="http://schemas.openxmlformats.org/officeDocument/2006/math">
                    <m:sSub>
                      <m:sSubPr>
                        <m:ctrlPr>
                          <a:rPr lang="en-US" sz="1800" i="1" smtClean="0">
                            <a:solidFill>
                              <a:schemeClr val="tx1"/>
                            </a:solidFill>
                            <a:latin typeface="Cambria Math" panose="02040503050406030204" pitchFamily="18" charset="0"/>
                          </a:rPr>
                        </m:ctrlPr>
                      </m:sSubPr>
                      <m:e>
                        <m:r>
                          <a:rPr lang="en-US" sz="1800" b="0" i="1" smtClean="0">
                            <a:solidFill>
                              <a:schemeClr val="tx1"/>
                            </a:solidFill>
                            <a:latin typeface="Cambria Math" panose="02040503050406030204" pitchFamily="18" charset="0"/>
                          </a:rPr>
                          <m:t>𝑀</m:t>
                        </m:r>
                      </m:e>
                      <m:sub>
                        <m:r>
                          <a:rPr lang="en-US" sz="1800" b="0" i="1" smtClean="0">
                            <a:solidFill>
                              <a:schemeClr val="tx1"/>
                            </a:solidFill>
                            <a:latin typeface="Cambria Math" panose="02040503050406030204" pitchFamily="18" charset="0"/>
                          </a:rPr>
                          <m:t>𝑎𝑛𝑡𝑖𝑚𝑎𝑡𝑡𝑒𝑟</m:t>
                        </m:r>
                      </m:sub>
                    </m:sSub>
                  </m:oMath>
                </a14:m>
                <a:r>
                  <a:rPr lang="en-US" sz="1800" dirty="0">
                    <a:solidFill>
                      <a:schemeClr val="tx1"/>
                    </a:solidFill>
                  </a:rPr>
                  <a:t> in Universe</a:t>
                </a:r>
              </a:p>
              <a:p>
                <a:pPr marL="285750" indent="-285750">
                  <a:buFont typeface="Wingdings" panose="05000000000000000000" pitchFamily="2" charset="2"/>
                  <a:buChar char="§"/>
                </a:pPr>
                <a:r>
                  <a:rPr lang="en-US" sz="1800" dirty="0">
                    <a:solidFill>
                      <a:schemeClr val="tx1"/>
                    </a:solidFill>
                  </a:rPr>
                  <a:t>ripples of space-time structure → primordial GW ? → detected by </a:t>
                </a:r>
                <a:r>
                  <a:rPr lang="en-US" sz="1800" dirty="0" err="1">
                    <a:solidFill>
                      <a:schemeClr val="tx1"/>
                    </a:solidFill>
                  </a:rPr>
                  <a:t>NANOGrav</a:t>
                </a:r>
                <a:r>
                  <a:rPr lang="en-US" sz="1800" dirty="0">
                    <a:solidFill>
                      <a:schemeClr val="tx1"/>
                    </a:solidFill>
                  </a:rPr>
                  <a:t>?</a:t>
                </a:r>
              </a:p>
              <a:p>
                <a:r>
                  <a:rPr lang="en-US" dirty="0">
                    <a:solidFill>
                      <a:schemeClr val="tx1"/>
                    </a:solidFill>
                  </a:rPr>
                  <a:t>[GWs from BH merges being detected routinely by LIGO, VIRGO (future LISA, PTA)] </a:t>
                </a:r>
              </a:p>
              <a:p>
                <a:pPr marL="285750" indent="-285750">
                  <a:buFont typeface="Wingdings" panose="05000000000000000000" pitchFamily="2" charset="2"/>
                  <a:buChar char="§"/>
                </a:pPr>
                <a:r>
                  <a:rPr lang="en-US" sz="1800" dirty="0">
                    <a:solidFill>
                      <a:schemeClr val="tx1"/>
                    </a:solidFill>
                  </a:rPr>
                  <a:t>Topological defects (monopoles, strings, domain walls??) → GWs</a:t>
                </a:r>
              </a:p>
              <a:p>
                <a:endParaRPr lang="en-US" sz="1800" dirty="0">
                  <a:solidFill>
                    <a:schemeClr val="tx1"/>
                  </a:solidFill>
                </a:endParaRPr>
              </a:p>
              <a:p>
                <a:r>
                  <a:rPr lang="en-US" sz="1800" dirty="0">
                    <a:solidFill>
                      <a:schemeClr val="tx1"/>
                    </a:solidFill>
                  </a:rPr>
                  <a:t>Principal role of scalar fields (SF (beyond HF)) in models of New Physics: </a:t>
                </a:r>
              </a:p>
              <a:p>
                <a:pPr marL="342900" indent="-342900">
                  <a:buAutoNum type="arabicParenR"/>
                </a:pPr>
                <a:r>
                  <a:rPr lang="en-US" sz="1800" dirty="0">
                    <a:solidFill>
                      <a:schemeClr val="tx1"/>
                    </a:solidFill>
                  </a:rPr>
                  <a:t>SF * HF → DM</a:t>
                </a:r>
              </a:p>
              <a:p>
                <a:pPr marL="342900" indent="-342900">
                  <a:buAutoNum type="arabicParenR"/>
                </a:pPr>
                <a:r>
                  <a:rPr lang="en-US" sz="1800" dirty="0">
                    <a:solidFill>
                      <a:schemeClr val="tx1"/>
                    </a:solidFill>
                  </a:rPr>
                  <a:t>Models for early Universe inflation and DE </a:t>
                </a:r>
              </a:p>
              <a:p>
                <a:r>
                  <a:rPr lang="en-US" sz="1800" dirty="0">
                    <a:solidFill>
                      <a:schemeClr val="tx1"/>
                    </a:solidFill>
                  </a:rPr>
                  <a:t>GW: source of information about DM (through DM * SM (via Higgs portal))</a:t>
                </a:r>
              </a:p>
              <a:p>
                <a:endParaRPr lang="en-US" sz="1800" dirty="0">
                  <a:solidFill>
                    <a:schemeClr val="tx1"/>
                  </a:solidFill>
                </a:endParaRPr>
              </a:p>
              <a:p>
                <a:r>
                  <a:rPr lang="en-US" sz="1800" b="1" dirty="0">
                    <a:solidFill>
                      <a:srgbClr val="FF0000"/>
                    </a:solidFill>
                  </a:rPr>
                  <a:t>Some of the cosmology models can be challenged with collider experiments </a:t>
                </a:r>
              </a:p>
              <a:p>
                <a:r>
                  <a:rPr lang="en-US" sz="1800" b="1" dirty="0">
                    <a:solidFill>
                      <a:srgbClr val="FF0000"/>
                    </a:solidFill>
                  </a:rPr>
                  <a:t>(search for new scalars)</a:t>
                </a:r>
              </a:p>
            </p:txBody>
          </p:sp>
        </mc:Choice>
        <mc:Fallback xmlns="">
          <p:sp>
            <p:nvSpPr>
              <p:cNvPr id="11" name="TextovéPole 10">
                <a:extLst>
                  <a:ext uri="{FF2B5EF4-FFF2-40B4-BE49-F238E27FC236}">
                    <a16:creationId xmlns:a16="http://schemas.microsoft.com/office/drawing/2014/main" id="{FA8656C8-3C6A-A241-56B5-A5A9486D1DAC}"/>
                  </a:ext>
                </a:extLst>
              </p:cNvPr>
              <p:cNvSpPr txBox="1">
                <a:spLocks noRot="1" noChangeAspect="1" noMove="1" noResize="1" noEditPoints="1" noAdjustHandles="1" noChangeArrowheads="1" noChangeShapeType="1" noTextEdit="1"/>
              </p:cNvSpPr>
              <p:nvPr/>
            </p:nvSpPr>
            <p:spPr>
              <a:xfrm>
                <a:off x="218773" y="3220571"/>
                <a:ext cx="8622873" cy="3385542"/>
              </a:xfrm>
              <a:prstGeom prst="rect">
                <a:avLst/>
              </a:prstGeom>
              <a:blipFill>
                <a:blip r:embed="rId2"/>
                <a:stretch>
                  <a:fillRect l="-636" t="-899" b="-1799"/>
                </a:stretch>
              </a:blipFill>
            </p:spPr>
            <p:txBody>
              <a:bodyPr/>
              <a:lstStyle/>
              <a:p>
                <a:r>
                  <a:rPr lang="cs-CZ">
                    <a:noFill/>
                  </a:rPr>
                  <a:t> </a:t>
                </a:r>
              </a:p>
            </p:txBody>
          </p:sp>
        </mc:Fallback>
      </mc:AlternateContent>
    </p:spTree>
    <p:extLst>
      <p:ext uri="{BB962C8B-B14F-4D97-AF65-F5344CB8AC3E}">
        <p14:creationId xmlns:p14="http://schemas.microsoft.com/office/powerpoint/2010/main" val="13061974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D5DB42E-4B8A-EE5A-63D7-CA11E9DEB2CE}"/>
              </a:ext>
            </a:extLst>
          </p:cNvPr>
          <p:cNvSpPr>
            <a:spLocks noGrp="1"/>
          </p:cNvSpPr>
          <p:nvPr>
            <p:ph type="title"/>
          </p:nvPr>
        </p:nvSpPr>
        <p:spPr/>
        <p:txBody>
          <a:bodyPr/>
          <a:lstStyle/>
          <a:p>
            <a:r>
              <a:rPr lang="en-US" dirty="0"/>
              <a:t>LHC this year: </a:t>
            </a:r>
            <a:r>
              <a:rPr lang="en-US" dirty="0" err="1"/>
              <a:t>pO</a:t>
            </a:r>
            <a:r>
              <a:rPr lang="en-US" dirty="0"/>
              <a:t> and OO runs!</a:t>
            </a:r>
            <a:endParaRPr lang="cs-CZ" dirty="0"/>
          </a:p>
        </p:txBody>
      </p:sp>
      <p:sp>
        <p:nvSpPr>
          <p:cNvPr id="4" name="Zástupný symbol pro zápatí 3">
            <a:extLst>
              <a:ext uri="{FF2B5EF4-FFF2-40B4-BE49-F238E27FC236}">
                <a16:creationId xmlns:a16="http://schemas.microsoft.com/office/drawing/2014/main" id="{193B75E2-375B-7370-E23F-BE6D9B22C8BE}"/>
              </a:ext>
            </a:extLst>
          </p:cNvPr>
          <p:cNvSpPr>
            <a:spLocks noGrp="1"/>
          </p:cNvSpPr>
          <p:nvPr>
            <p:ph type="ftr" sz="quarter" idx="11"/>
          </p:nvPr>
        </p:nvSpPr>
        <p:spPr/>
        <p:txBody>
          <a:bodyPr/>
          <a:lstStyle/>
          <a:p>
            <a:pPr>
              <a:defRPr/>
            </a:pPr>
            <a:r>
              <a:rPr lang="en-US"/>
              <a:t>Marek Taševský                        FZU seminar: Exclusivity as a road to New Physics</a:t>
            </a:r>
            <a:endParaRPr lang="fr-FR" i="1">
              <a:solidFill>
                <a:srgbClr val="006666"/>
              </a:solidFill>
            </a:endParaRPr>
          </a:p>
        </p:txBody>
      </p:sp>
      <p:sp>
        <p:nvSpPr>
          <p:cNvPr id="5" name="Zástupný symbol pro číslo snímku 4">
            <a:extLst>
              <a:ext uri="{FF2B5EF4-FFF2-40B4-BE49-F238E27FC236}">
                <a16:creationId xmlns:a16="http://schemas.microsoft.com/office/drawing/2014/main" id="{AA608AAF-7977-B272-F6DF-116A43E51FD0}"/>
              </a:ext>
            </a:extLst>
          </p:cNvPr>
          <p:cNvSpPr>
            <a:spLocks noGrp="1"/>
          </p:cNvSpPr>
          <p:nvPr>
            <p:ph type="sldNum" sz="quarter" idx="12"/>
          </p:nvPr>
        </p:nvSpPr>
        <p:spPr/>
        <p:txBody>
          <a:bodyPr/>
          <a:lstStyle/>
          <a:p>
            <a:pPr>
              <a:defRPr/>
            </a:pPr>
            <a:fld id="{7F85D29B-CEBA-48ED-BF7C-3DA92537335C}" type="slidenum">
              <a:rPr lang="fr-CH" altLang="en-US" smtClean="0"/>
              <a:pPr>
                <a:defRPr/>
              </a:pPr>
              <a:t>8</a:t>
            </a:fld>
            <a:r>
              <a:rPr lang="fr-CH" altLang="en-US"/>
              <a:t> </a:t>
            </a:r>
            <a:endParaRPr lang="fr-FR" altLang="en-US"/>
          </a:p>
        </p:txBody>
      </p:sp>
      <p:pic>
        <p:nvPicPr>
          <p:cNvPr id="7" name="Obrázek 6">
            <a:extLst>
              <a:ext uri="{FF2B5EF4-FFF2-40B4-BE49-F238E27FC236}">
                <a16:creationId xmlns:a16="http://schemas.microsoft.com/office/drawing/2014/main" id="{A801EA70-106F-6B9E-CD06-B499076CF26F}"/>
              </a:ext>
            </a:extLst>
          </p:cNvPr>
          <p:cNvPicPr>
            <a:picLocks/>
          </p:cNvPicPr>
          <p:nvPr/>
        </p:nvPicPr>
        <p:blipFill>
          <a:blip r:embed="rId2"/>
          <a:stretch>
            <a:fillRect/>
          </a:stretch>
        </p:blipFill>
        <p:spPr>
          <a:xfrm>
            <a:off x="457200" y="666750"/>
            <a:ext cx="9321114" cy="5855494"/>
          </a:xfrm>
          <a:prstGeom prst="rect">
            <a:avLst/>
          </a:prstGeom>
        </p:spPr>
      </p:pic>
      <p:sp>
        <p:nvSpPr>
          <p:cNvPr id="11" name="TextovéPole 10">
            <a:extLst>
              <a:ext uri="{FF2B5EF4-FFF2-40B4-BE49-F238E27FC236}">
                <a16:creationId xmlns:a16="http://schemas.microsoft.com/office/drawing/2014/main" id="{AC07BCDF-09F1-E451-6B3C-2521FCBB72F2}"/>
              </a:ext>
            </a:extLst>
          </p:cNvPr>
          <p:cNvSpPr txBox="1"/>
          <p:nvPr/>
        </p:nvSpPr>
        <p:spPr>
          <a:xfrm>
            <a:off x="8498797" y="5961311"/>
            <a:ext cx="1279517" cy="523220"/>
          </a:xfrm>
          <a:prstGeom prst="rect">
            <a:avLst/>
          </a:prstGeom>
          <a:noFill/>
        </p:spPr>
        <p:txBody>
          <a:bodyPr wrap="none" rtlCol="0">
            <a:spAutoFit/>
          </a:bodyPr>
          <a:lstStyle/>
          <a:p>
            <a:r>
              <a:rPr lang="en-US" sz="1400" dirty="0">
                <a:solidFill>
                  <a:srgbClr val="FFFF00"/>
                </a:solidFill>
              </a:rPr>
              <a:t>slide by </a:t>
            </a:r>
            <a:r>
              <a:rPr lang="en-US" sz="1400" dirty="0" err="1">
                <a:solidFill>
                  <a:srgbClr val="FFFF00"/>
                </a:solidFill>
              </a:rPr>
              <a:t>J.Liu</a:t>
            </a:r>
            <a:endParaRPr lang="en-US" sz="1400" dirty="0">
              <a:solidFill>
                <a:srgbClr val="FFFF00"/>
              </a:solidFill>
            </a:endParaRPr>
          </a:p>
          <a:p>
            <a:r>
              <a:rPr lang="en-US" sz="1400" dirty="0">
                <a:solidFill>
                  <a:srgbClr val="FFFF00"/>
                </a:solidFill>
              </a:rPr>
              <a:t>&amp; </a:t>
            </a:r>
            <a:r>
              <a:rPr lang="en-US" sz="1400" dirty="0" err="1">
                <a:solidFill>
                  <a:srgbClr val="FFFF00"/>
                </a:solidFill>
              </a:rPr>
              <a:t>L.Beresford</a:t>
            </a:r>
            <a:endParaRPr lang="cs-CZ" sz="1400" dirty="0">
              <a:solidFill>
                <a:srgbClr val="FFFF00"/>
              </a:solidFill>
            </a:endParaRPr>
          </a:p>
        </p:txBody>
      </p:sp>
    </p:spTree>
    <p:extLst>
      <p:ext uri="{BB962C8B-B14F-4D97-AF65-F5344CB8AC3E}">
        <p14:creationId xmlns:p14="http://schemas.microsoft.com/office/powerpoint/2010/main" val="71552643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BC58F-DFC7-E586-2645-B71C0BE077E0}"/>
            </a:ext>
          </a:extLst>
        </p:cNvPr>
        <p:cNvGrpSpPr/>
        <p:nvPr/>
      </p:nvGrpSpPr>
      <p:grpSpPr>
        <a:xfrm>
          <a:off x="0" y="0"/>
          <a:ext cx="0" cy="0"/>
          <a:chOff x="0" y="0"/>
          <a:chExt cx="0" cy="0"/>
        </a:xfrm>
      </p:grpSpPr>
      <p:sp>
        <p:nvSpPr>
          <p:cNvPr id="20485" name="Text Box 4">
            <a:extLst>
              <a:ext uri="{FF2B5EF4-FFF2-40B4-BE49-F238E27FC236}">
                <a16:creationId xmlns:a16="http://schemas.microsoft.com/office/drawing/2014/main" id="{4AA6ACAF-B59B-A6B1-5023-171A0E218591}"/>
              </a:ext>
            </a:extLst>
          </p:cNvPr>
          <p:cNvSpPr txBox="1">
            <a:spLocks noChangeArrowheads="1"/>
          </p:cNvSpPr>
          <p:nvPr/>
        </p:nvSpPr>
        <p:spPr bwMode="auto">
          <a:xfrm>
            <a:off x="260670" y="2133600"/>
            <a:ext cx="944297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47625" algn="ctr">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a:solidFill>
                  <a:schemeClr val="tx1"/>
                </a:solidFill>
                <a:latin typeface="Comic Sans MS" panose="030F0702030302020204" pitchFamily="66" charset="0"/>
              </a:defRPr>
            </a:lvl1pPr>
            <a:lvl2pPr marL="742950" indent="-285750" eaLnBrk="0" hangingPunct="0">
              <a:spcBef>
                <a:spcPct val="20000"/>
              </a:spcBef>
              <a:buChar char="–"/>
              <a:defRPr>
                <a:solidFill>
                  <a:schemeClr val="tx1"/>
                </a:solidFill>
                <a:latin typeface="Comic Sans MS" panose="030F0702030302020204" pitchFamily="66" charset="0"/>
              </a:defRPr>
            </a:lvl2pPr>
            <a:lvl3pPr marL="1143000" indent="-228600" eaLnBrk="0" hangingPunct="0">
              <a:spcBef>
                <a:spcPct val="20000"/>
              </a:spcBef>
              <a:buChar char="•"/>
              <a:defRPr>
                <a:solidFill>
                  <a:schemeClr val="tx1"/>
                </a:solidFill>
                <a:latin typeface="Comic Sans MS" panose="030F0702030302020204" pitchFamily="66" charset="0"/>
              </a:defRPr>
            </a:lvl3pPr>
            <a:lvl4pPr marL="1600200" indent="-228600" eaLnBrk="0" hangingPunct="0">
              <a:spcBef>
                <a:spcPct val="20000"/>
              </a:spcBef>
              <a:buChar char="–"/>
              <a:defRPr>
                <a:solidFill>
                  <a:schemeClr val="tx1"/>
                </a:solidFill>
                <a:latin typeface="Comic Sans MS" panose="030F0702030302020204" pitchFamily="66" charset="0"/>
              </a:defRPr>
            </a:lvl4pPr>
            <a:lvl5pPr marL="2057400" indent="-228600" eaLnBrk="0" hangingPunct="0">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algn="ctr" eaLnBrk="1" hangingPunct="1">
              <a:spcBef>
                <a:spcPct val="0"/>
              </a:spcBef>
              <a:buFontTx/>
              <a:buNone/>
            </a:pPr>
            <a:r>
              <a:rPr lang="en-US" altLang="en-US" sz="3600" dirty="0">
                <a:solidFill>
                  <a:srgbClr val="0000CC"/>
                </a:solidFill>
                <a:latin typeface="Arial Black" panose="020B0A04020102020204" pitchFamily="34" charset="0"/>
              </a:rPr>
              <a:t>Selection of phenomenology papers </a:t>
            </a:r>
          </a:p>
          <a:p>
            <a:pPr algn="ctr" eaLnBrk="1" hangingPunct="1">
              <a:spcBef>
                <a:spcPct val="0"/>
              </a:spcBef>
              <a:buFontTx/>
              <a:buNone/>
            </a:pPr>
            <a:r>
              <a:rPr lang="en-US" altLang="en-US" sz="2000" dirty="0">
                <a:solidFill>
                  <a:srgbClr val="0000CC"/>
                </a:solidFill>
                <a:latin typeface="Arial Black" panose="020B0A04020102020204" pitchFamily="34" charset="0"/>
              </a:rPr>
              <a:t>(where my input was essential)</a:t>
            </a:r>
            <a:endParaRPr lang="cs-CZ" altLang="en-US" sz="2000" dirty="0">
              <a:solidFill>
                <a:srgbClr val="0000CC"/>
              </a:solidFill>
              <a:latin typeface="Arial Black" panose="020B0A04020102020204" pitchFamily="34" charset="0"/>
            </a:endParaRPr>
          </a:p>
        </p:txBody>
      </p:sp>
      <p:sp>
        <p:nvSpPr>
          <p:cNvPr id="3" name="Zástupný symbol pro zápatí 2">
            <a:extLst>
              <a:ext uri="{FF2B5EF4-FFF2-40B4-BE49-F238E27FC236}">
                <a16:creationId xmlns:a16="http://schemas.microsoft.com/office/drawing/2014/main" id="{DD3FE025-55B7-46C5-C65C-9306ACD99C9A}"/>
              </a:ext>
            </a:extLst>
          </p:cNvPr>
          <p:cNvSpPr>
            <a:spLocks noGrp="1"/>
          </p:cNvSpPr>
          <p:nvPr>
            <p:ph type="ftr" sz="quarter" idx="11"/>
          </p:nvPr>
        </p:nvSpPr>
        <p:spPr/>
        <p:txBody>
          <a:bodyPr/>
          <a:lstStyle/>
          <a:p>
            <a:pPr>
              <a:defRPr/>
            </a:pPr>
            <a:r>
              <a:rPr lang="en-US">
                <a:solidFill>
                  <a:schemeClr val="accent1">
                    <a:lumMod val="50000"/>
                  </a:schemeClr>
                </a:solidFill>
              </a:rPr>
              <a:t>Marek Taševský                        FZU seminar: Exclusivity as a road to New Physics</a:t>
            </a:r>
            <a:endParaRPr lang="fr-FR" i="1" dirty="0">
              <a:solidFill>
                <a:schemeClr val="accent1">
                  <a:lumMod val="50000"/>
                </a:schemeClr>
              </a:solidFill>
            </a:endParaRPr>
          </a:p>
        </p:txBody>
      </p:sp>
      <p:sp>
        <p:nvSpPr>
          <p:cNvPr id="5" name="Zástupný symbol pro číslo snímku 4">
            <a:extLst>
              <a:ext uri="{FF2B5EF4-FFF2-40B4-BE49-F238E27FC236}">
                <a16:creationId xmlns:a16="http://schemas.microsoft.com/office/drawing/2014/main" id="{FA745074-2884-69C0-7C54-A6A9599BAD94}"/>
              </a:ext>
            </a:extLst>
          </p:cNvPr>
          <p:cNvSpPr>
            <a:spLocks noGrp="1"/>
          </p:cNvSpPr>
          <p:nvPr>
            <p:ph type="sldNum" sz="quarter" idx="12"/>
          </p:nvPr>
        </p:nvSpPr>
        <p:spPr/>
        <p:txBody>
          <a:bodyPr/>
          <a:lstStyle/>
          <a:p>
            <a:pPr>
              <a:defRPr/>
            </a:pPr>
            <a:fld id="{31087AF0-54F8-4C74-A523-C903AB54579B}" type="slidenum">
              <a:rPr lang="fr-CH" altLang="en-US" smtClean="0"/>
              <a:pPr>
                <a:defRPr/>
              </a:pPr>
              <a:t>80</a:t>
            </a:fld>
            <a:r>
              <a:rPr lang="fr-CH" altLang="en-US"/>
              <a:t> </a:t>
            </a:r>
            <a:endParaRPr lang="fr-FR" altLang="en-US"/>
          </a:p>
        </p:txBody>
      </p:sp>
      <p:pic>
        <p:nvPicPr>
          <p:cNvPr id="6" name="Obrázek 5">
            <a:extLst>
              <a:ext uri="{FF2B5EF4-FFF2-40B4-BE49-F238E27FC236}">
                <a16:creationId xmlns:a16="http://schemas.microsoft.com/office/drawing/2014/main" id="{8ACC1412-218B-C9EC-BDA3-1320A76BD3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86" y="6374571"/>
            <a:ext cx="2060571" cy="483429"/>
          </a:xfrm>
          <a:prstGeom prst="rect">
            <a:avLst/>
          </a:prstGeom>
        </p:spPr>
      </p:pic>
    </p:spTree>
    <p:extLst>
      <p:ext uri="{BB962C8B-B14F-4D97-AF65-F5344CB8AC3E}">
        <p14:creationId xmlns:p14="http://schemas.microsoft.com/office/powerpoint/2010/main" val="26084941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07185-7B61-FA64-340C-C741708A6C09}"/>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8B7E4AA6-0993-8D6D-BCF9-89132BD60103}"/>
              </a:ext>
            </a:extLst>
          </p:cNvPr>
          <p:cNvSpPr>
            <a:spLocks noGrp="1"/>
          </p:cNvSpPr>
          <p:nvPr>
            <p:ph type="title"/>
          </p:nvPr>
        </p:nvSpPr>
        <p:spPr/>
        <p:txBody>
          <a:bodyPr/>
          <a:lstStyle/>
          <a:p>
            <a:r>
              <a:rPr lang="en-US" dirty="0"/>
              <a:t>PDG: Review of Particle Physics</a:t>
            </a:r>
            <a:endParaRPr lang="cs-CZ" dirty="0"/>
          </a:p>
        </p:txBody>
      </p:sp>
      <p:sp>
        <p:nvSpPr>
          <p:cNvPr id="4" name="Zástupný symbol pro zápatí 3">
            <a:extLst>
              <a:ext uri="{FF2B5EF4-FFF2-40B4-BE49-F238E27FC236}">
                <a16:creationId xmlns:a16="http://schemas.microsoft.com/office/drawing/2014/main" id="{308BCCA8-00D9-2E0C-0A99-EF2D3192D648}"/>
              </a:ext>
            </a:extLst>
          </p:cNvPr>
          <p:cNvSpPr>
            <a:spLocks noGrp="1"/>
          </p:cNvSpPr>
          <p:nvPr>
            <p:ph type="ftr" sz="quarter" idx="11"/>
          </p:nvPr>
        </p:nvSpPr>
        <p:spPr/>
        <p:txBody>
          <a:bodyPr/>
          <a:lstStyle/>
          <a:p>
            <a:pPr>
              <a:defRPr/>
            </a:pPr>
            <a:r>
              <a:rPr lang="en-US"/>
              <a:t>Marek Taševský                        FZU seminar: Exclusivity as a road to New Physics</a:t>
            </a:r>
            <a:endParaRPr lang="fr-FR" i="1">
              <a:solidFill>
                <a:srgbClr val="006666"/>
              </a:solidFill>
            </a:endParaRPr>
          </a:p>
        </p:txBody>
      </p:sp>
      <p:sp>
        <p:nvSpPr>
          <p:cNvPr id="5" name="Zástupný symbol pro číslo snímku 4">
            <a:extLst>
              <a:ext uri="{FF2B5EF4-FFF2-40B4-BE49-F238E27FC236}">
                <a16:creationId xmlns:a16="http://schemas.microsoft.com/office/drawing/2014/main" id="{8098E559-B1EB-EB19-8209-D2C11A540E11}"/>
              </a:ext>
            </a:extLst>
          </p:cNvPr>
          <p:cNvSpPr>
            <a:spLocks noGrp="1"/>
          </p:cNvSpPr>
          <p:nvPr>
            <p:ph type="sldNum" sz="quarter" idx="12"/>
          </p:nvPr>
        </p:nvSpPr>
        <p:spPr/>
        <p:txBody>
          <a:bodyPr/>
          <a:lstStyle/>
          <a:p>
            <a:pPr>
              <a:defRPr/>
            </a:pPr>
            <a:fld id="{7F85D29B-CEBA-48ED-BF7C-3DA92537335C}" type="slidenum">
              <a:rPr lang="fr-CH" altLang="en-US" smtClean="0"/>
              <a:pPr>
                <a:defRPr/>
              </a:pPr>
              <a:t>81</a:t>
            </a:fld>
            <a:r>
              <a:rPr lang="fr-CH" altLang="en-US"/>
              <a:t> </a:t>
            </a:r>
            <a:endParaRPr lang="fr-FR" altLang="en-US"/>
          </a:p>
        </p:txBody>
      </p:sp>
      <p:sp>
        <p:nvSpPr>
          <p:cNvPr id="6" name="TextovéPole 5">
            <a:extLst>
              <a:ext uri="{FF2B5EF4-FFF2-40B4-BE49-F238E27FC236}">
                <a16:creationId xmlns:a16="http://schemas.microsoft.com/office/drawing/2014/main" id="{AE3FEF3F-74EB-46A3-F64B-2E94FE95B46D}"/>
              </a:ext>
            </a:extLst>
          </p:cNvPr>
          <p:cNvSpPr txBox="1"/>
          <p:nvPr/>
        </p:nvSpPr>
        <p:spPr>
          <a:xfrm>
            <a:off x="304800" y="2699311"/>
            <a:ext cx="6365845" cy="1938992"/>
          </a:xfrm>
          <a:prstGeom prst="rect">
            <a:avLst/>
          </a:prstGeom>
          <a:noFill/>
        </p:spPr>
        <p:txBody>
          <a:bodyPr wrap="none" rtlCol="0">
            <a:spAutoFit/>
          </a:bodyPr>
          <a:lstStyle/>
          <a:p>
            <a:r>
              <a:rPr lang="en-US" sz="2000" dirty="0">
                <a:solidFill>
                  <a:schemeClr val="tx1"/>
                </a:solidFill>
              </a:rPr>
              <a:t>Asked by PDG to write a new chapter about </a:t>
            </a:r>
          </a:p>
          <a:p>
            <a:endParaRPr lang="en-US" sz="2000" dirty="0">
              <a:solidFill>
                <a:schemeClr val="tx1"/>
              </a:solidFill>
            </a:endParaRPr>
          </a:p>
          <a:p>
            <a:r>
              <a:rPr lang="en-US" sz="2000" dirty="0">
                <a:solidFill>
                  <a:schemeClr val="tx1"/>
                </a:solidFill>
              </a:rPr>
              <a:t>“High energy Soft QCD and Diffraction”</a:t>
            </a:r>
          </a:p>
          <a:p>
            <a:endParaRPr lang="en-US" sz="2000" dirty="0">
              <a:solidFill>
                <a:schemeClr val="tx1"/>
              </a:solidFill>
            </a:endParaRPr>
          </a:p>
          <a:p>
            <a:r>
              <a:rPr lang="en-US" sz="2000" dirty="0">
                <a:solidFill>
                  <a:schemeClr val="tx1"/>
                </a:solidFill>
              </a:rPr>
              <a:t>Responsible for experimental part, selection of figures,</a:t>
            </a:r>
          </a:p>
          <a:p>
            <a:r>
              <a:rPr lang="en-US" sz="2000" dirty="0">
                <a:solidFill>
                  <a:schemeClr val="tx1"/>
                </a:solidFill>
              </a:rPr>
              <a:t>editing work. </a:t>
            </a:r>
          </a:p>
        </p:txBody>
      </p:sp>
      <p:pic>
        <p:nvPicPr>
          <p:cNvPr id="7" name="Obrázek 6">
            <a:extLst>
              <a:ext uri="{FF2B5EF4-FFF2-40B4-BE49-F238E27FC236}">
                <a16:creationId xmlns:a16="http://schemas.microsoft.com/office/drawing/2014/main" id="{630D58F3-EC12-1AE8-B66C-E563CA0505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86" y="6374571"/>
            <a:ext cx="2060571" cy="483429"/>
          </a:xfrm>
          <a:prstGeom prst="rect">
            <a:avLst/>
          </a:prstGeom>
        </p:spPr>
      </p:pic>
      <p:sp>
        <p:nvSpPr>
          <p:cNvPr id="3" name="TextovéPole 2">
            <a:extLst>
              <a:ext uri="{FF2B5EF4-FFF2-40B4-BE49-F238E27FC236}">
                <a16:creationId xmlns:a16="http://schemas.microsoft.com/office/drawing/2014/main" id="{BB10B132-7A90-CA83-8A2B-050C0F53A999}"/>
              </a:ext>
            </a:extLst>
          </p:cNvPr>
          <p:cNvSpPr txBox="1"/>
          <p:nvPr/>
        </p:nvSpPr>
        <p:spPr>
          <a:xfrm>
            <a:off x="304800" y="932266"/>
            <a:ext cx="4785541" cy="400110"/>
          </a:xfrm>
          <a:prstGeom prst="rect">
            <a:avLst/>
          </a:prstGeom>
          <a:solidFill>
            <a:srgbClr val="CCFFFF"/>
          </a:solidFill>
          <a:ln w="28575">
            <a:solidFill>
              <a:srgbClr val="002060"/>
            </a:solidFill>
          </a:ln>
        </p:spPr>
        <p:txBody>
          <a:bodyPr wrap="none" rtlCol="0">
            <a:spAutoFit/>
          </a:bodyPr>
          <a:lstStyle/>
          <a:p>
            <a:r>
              <a:rPr lang="en-US" sz="2000" b="1" dirty="0">
                <a:solidFill>
                  <a:srgbClr val="FF0000"/>
                </a:solidFill>
              </a:rPr>
              <a:t>Chapter 20 in PRD 110 (2024) 3, 30001</a:t>
            </a:r>
            <a:endParaRPr lang="en-US" sz="2000" dirty="0">
              <a:solidFill>
                <a:srgbClr val="FF0000"/>
              </a:solidFill>
            </a:endParaRPr>
          </a:p>
        </p:txBody>
      </p:sp>
      <p:sp>
        <p:nvSpPr>
          <p:cNvPr id="8" name="TextovéPole 7">
            <a:extLst>
              <a:ext uri="{FF2B5EF4-FFF2-40B4-BE49-F238E27FC236}">
                <a16:creationId xmlns:a16="http://schemas.microsoft.com/office/drawing/2014/main" id="{D6DF0165-7BCC-7A4F-F804-D204F8A6D8D9}"/>
              </a:ext>
            </a:extLst>
          </p:cNvPr>
          <p:cNvSpPr txBox="1"/>
          <p:nvPr/>
        </p:nvSpPr>
        <p:spPr>
          <a:xfrm>
            <a:off x="609600" y="1287213"/>
            <a:ext cx="4968220" cy="400110"/>
          </a:xfrm>
          <a:prstGeom prst="rect">
            <a:avLst/>
          </a:prstGeom>
          <a:solidFill>
            <a:srgbClr val="CCFFFF"/>
          </a:solidFill>
          <a:ln w="28575">
            <a:solidFill>
              <a:srgbClr val="002060"/>
            </a:solidFill>
          </a:ln>
        </p:spPr>
        <p:txBody>
          <a:bodyPr wrap="none" rtlCol="0">
            <a:spAutoFit/>
          </a:bodyPr>
          <a:lstStyle/>
          <a:p>
            <a:r>
              <a:rPr lang="en-US" sz="2000" b="1" dirty="0">
                <a:solidFill>
                  <a:srgbClr val="FF0000"/>
                </a:solidFill>
              </a:rPr>
              <a:t>Chapter 20 in PTEP 2020 (2022) 083C01</a:t>
            </a:r>
            <a:endParaRPr lang="en-US" sz="2000" dirty="0">
              <a:solidFill>
                <a:srgbClr val="FF0000"/>
              </a:solidFill>
            </a:endParaRPr>
          </a:p>
        </p:txBody>
      </p:sp>
      <p:sp>
        <p:nvSpPr>
          <p:cNvPr id="9" name="TextovéPole 8">
            <a:extLst>
              <a:ext uri="{FF2B5EF4-FFF2-40B4-BE49-F238E27FC236}">
                <a16:creationId xmlns:a16="http://schemas.microsoft.com/office/drawing/2014/main" id="{21077A05-D02F-CAB9-194F-8B2C8ED9D85E}"/>
              </a:ext>
            </a:extLst>
          </p:cNvPr>
          <p:cNvSpPr txBox="1"/>
          <p:nvPr/>
        </p:nvSpPr>
        <p:spPr>
          <a:xfrm>
            <a:off x="914400" y="1636382"/>
            <a:ext cx="4968220" cy="400110"/>
          </a:xfrm>
          <a:prstGeom prst="rect">
            <a:avLst/>
          </a:prstGeom>
          <a:solidFill>
            <a:srgbClr val="CCFFFF"/>
          </a:solidFill>
          <a:ln w="28575">
            <a:solidFill>
              <a:srgbClr val="002060"/>
            </a:solidFill>
          </a:ln>
        </p:spPr>
        <p:txBody>
          <a:bodyPr wrap="none" rtlCol="0">
            <a:spAutoFit/>
          </a:bodyPr>
          <a:lstStyle/>
          <a:p>
            <a:r>
              <a:rPr lang="en-US" sz="2000" b="1" dirty="0">
                <a:solidFill>
                  <a:srgbClr val="FF0000"/>
                </a:solidFill>
              </a:rPr>
              <a:t>Chapter 20 in PTEP 2020 (2020) 083C01</a:t>
            </a:r>
            <a:endParaRPr lang="en-US" sz="2000" dirty="0">
              <a:solidFill>
                <a:srgbClr val="FF0000"/>
              </a:solidFill>
            </a:endParaRPr>
          </a:p>
        </p:txBody>
      </p:sp>
      <p:pic>
        <p:nvPicPr>
          <p:cNvPr id="11" name="Obrázek 10" descr="Obsah obrázku text, snímek obrazovky, Písmo, Značka&#10;&#10;Obsah vygenerovaný umělou inteligencí může být nesprávný.">
            <a:extLst>
              <a:ext uri="{FF2B5EF4-FFF2-40B4-BE49-F238E27FC236}">
                <a16:creationId xmlns:a16="http://schemas.microsoft.com/office/drawing/2014/main" id="{BB5EEB8F-7296-34F4-9AAC-284CC2A47E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0930" y="1039090"/>
            <a:ext cx="2160270" cy="3940493"/>
          </a:xfrm>
          <a:prstGeom prst="rect">
            <a:avLst/>
          </a:prstGeom>
        </p:spPr>
      </p:pic>
    </p:spTree>
    <p:extLst>
      <p:ext uri="{BB962C8B-B14F-4D97-AF65-F5344CB8AC3E}">
        <p14:creationId xmlns:p14="http://schemas.microsoft.com/office/powerpoint/2010/main" val="120244226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Exclusive Higgs boson</a:t>
            </a:r>
          </a:p>
        </p:txBody>
      </p:sp>
      <p:sp>
        <p:nvSpPr>
          <p:cNvPr id="4" name="Zástupný symbol pro zápatí 3"/>
          <p:cNvSpPr>
            <a:spLocks noGrp="1"/>
          </p:cNvSpPr>
          <p:nvPr>
            <p:ph type="ftr" sz="quarter" idx="11"/>
          </p:nvPr>
        </p:nvSpPr>
        <p:spPr/>
        <p:txBody>
          <a:bodyPr/>
          <a:lstStyle/>
          <a:p>
            <a:pPr>
              <a:defRPr/>
            </a:pPr>
            <a:r>
              <a:rPr lang="en-US">
                <a:solidFill>
                  <a:srgbClr val="006600"/>
                </a:solidFill>
              </a:rPr>
              <a:t>Marek Taševský                        FZU seminar: Exclusivity as a road to New Physics</a:t>
            </a:r>
            <a:endParaRPr lang="fr-FR" i="1" dirty="0">
              <a:solidFill>
                <a:srgbClr val="006600"/>
              </a:solidFill>
            </a:endParaRPr>
          </a:p>
        </p:txBody>
      </p:sp>
      <p:grpSp>
        <p:nvGrpSpPr>
          <p:cNvPr id="6" name="Group 51"/>
          <p:cNvGrpSpPr>
            <a:grpSpLocks/>
          </p:cNvGrpSpPr>
          <p:nvPr/>
        </p:nvGrpSpPr>
        <p:grpSpPr bwMode="auto">
          <a:xfrm>
            <a:off x="1212988" y="3222605"/>
            <a:ext cx="7429500" cy="1889125"/>
            <a:chOff x="211138" y="3810000"/>
            <a:chExt cx="6857999" cy="1889125"/>
          </a:xfrm>
        </p:grpSpPr>
        <p:sp>
          <p:nvSpPr>
            <p:cNvPr id="7" name="AutoShape 10"/>
            <p:cNvSpPr>
              <a:spLocks noChangeArrowheads="1"/>
            </p:cNvSpPr>
            <p:nvPr/>
          </p:nvSpPr>
          <p:spPr bwMode="auto">
            <a:xfrm>
              <a:off x="5791200" y="4953000"/>
              <a:ext cx="211137" cy="228600"/>
            </a:xfrm>
            <a:prstGeom prst="can">
              <a:avLst>
                <a:gd name="adj" fmla="val 27068"/>
              </a:avLst>
            </a:prstGeom>
            <a:solidFill>
              <a:srgbClr val="00B0F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endParaRPr lang="cs-CZ" altLang="en-US" b="1"/>
            </a:p>
          </p:txBody>
        </p:sp>
        <p:sp>
          <p:nvSpPr>
            <p:cNvPr id="8" name="AutoShape 10"/>
            <p:cNvSpPr>
              <a:spLocks noChangeArrowheads="1"/>
            </p:cNvSpPr>
            <p:nvPr/>
          </p:nvSpPr>
          <p:spPr bwMode="auto">
            <a:xfrm>
              <a:off x="762000" y="4876800"/>
              <a:ext cx="211137" cy="228600"/>
            </a:xfrm>
            <a:prstGeom prst="can">
              <a:avLst>
                <a:gd name="adj" fmla="val 27068"/>
              </a:avLst>
            </a:prstGeom>
            <a:solidFill>
              <a:srgbClr val="CC0099"/>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endParaRPr lang="cs-CZ" altLang="en-US" b="1"/>
            </a:p>
          </p:txBody>
        </p:sp>
        <p:sp>
          <p:nvSpPr>
            <p:cNvPr id="9" name="Arc 12"/>
            <p:cNvSpPr>
              <a:spLocks/>
            </p:cNvSpPr>
            <p:nvPr/>
          </p:nvSpPr>
          <p:spPr bwMode="auto">
            <a:xfrm rot="1882380" flipH="1">
              <a:off x="1120775" y="4125913"/>
              <a:ext cx="660400" cy="979488"/>
            </a:xfrm>
            <a:custGeom>
              <a:avLst/>
              <a:gdLst>
                <a:gd name="T0" fmla="*/ 0 w 21600"/>
                <a:gd name="T1" fmla="*/ 0 h 21283"/>
                <a:gd name="T2" fmla="*/ 0 w 21600"/>
                <a:gd name="T3" fmla="*/ 0 h 21283"/>
                <a:gd name="T4" fmla="*/ 0 w 21600"/>
                <a:gd name="T5" fmla="*/ 0 h 21283"/>
                <a:gd name="T6" fmla="*/ 0 60000 65536"/>
                <a:gd name="T7" fmla="*/ 0 60000 65536"/>
                <a:gd name="T8" fmla="*/ 0 60000 65536"/>
                <a:gd name="T9" fmla="*/ 0 w 21600"/>
                <a:gd name="T10" fmla="*/ 0 h 21283"/>
                <a:gd name="T11" fmla="*/ 21600 w 21600"/>
                <a:gd name="T12" fmla="*/ 21283 h 21283"/>
              </a:gdLst>
              <a:ahLst/>
              <a:cxnLst>
                <a:cxn ang="T6">
                  <a:pos x="T0" y="T1"/>
                </a:cxn>
                <a:cxn ang="T7">
                  <a:pos x="T2" y="T3"/>
                </a:cxn>
                <a:cxn ang="T8">
                  <a:pos x="T4" y="T5"/>
                </a:cxn>
              </a:cxnLst>
              <a:rect l="T9" t="T10" r="T11" b="T12"/>
              <a:pathLst>
                <a:path w="21600" h="21283" fill="none" extrusionOk="0">
                  <a:moveTo>
                    <a:pt x="3686" y="0"/>
                  </a:moveTo>
                  <a:cubicBezTo>
                    <a:pt x="14039" y="1793"/>
                    <a:pt x="21600" y="10776"/>
                    <a:pt x="21600" y="21283"/>
                  </a:cubicBezTo>
                </a:path>
                <a:path w="21600" h="21283" stroke="0" extrusionOk="0">
                  <a:moveTo>
                    <a:pt x="3686" y="0"/>
                  </a:moveTo>
                  <a:cubicBezTo>
                    <a:pt x="14039" y="1793"/>
                    <a:pt x="21600" y="10776"/>
                    <a:pt x="21600" y="21283"/>
                  </a:cubicBezTo>
                  <a:lnTo>
                    <a:pt x="0" y="21283"/>
                  </a:lnTo>
                  <a:close/>
                </a:path>
              </a:pathLst>
            </a:custGeom>
            <a:noFill/>
            <a:ln w="95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 name="Text Box 14"/>
            <p:cNvSpPr txBox="1">
              <a:spLocks noChangeArrowheads="1"/>
            </p:cNvSpPr>
            <p:nvPr/>
          </p:nvSpPr>
          <p:spPr bwMode="auto">
            <a:xfrm>
              <a:off x="211138" y="3810000"/>
              <a:ext cx="682869"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r>
                <a:rPr lang="en-US" altLang="en-US" sz="1800" dirty="0">
                  <a:latin typeface="Comic Sans MS" panose="030F0702030302020204" pitchFamily="66" charset="0"/>
                </a:rPr>
                <a:t>beam</a:t>
              </a:r>
            </a:p>
          </p:txBody>
        </p:sp>
        <p:sp>
          <p:nvSpPr>
            <p:cNvPr id="11" name="Text Box 15"/>
            <p:cNvSpPr txBox="1">
              <a:spLocks noChangeArrowheads="1"/>
            </p:cNvSpPr>
            <p:nvPr/>
          </p:nvSpPr>
          <p:spPr bwMode="auto">
            <a:xfrm>
              <a:off x="1125538" y="4648200"/>
              <a:ext cx="320919"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r>
                <a:rPr lang="en-US" altLang="en-US" sz="1800">
                  <a:latin typeface="Comic Sans MS" panose="030F0702030302020204" pitchFamily="66" charset="0"/>
                </a:rPr>
                <a:t>p’</a:t>
              </a:r>
            </a:p>
          </p:txBody>
        </p:sp>
        <p:sp>
          <p:nvSpPr>
            <p:cNvPr id="12" name="Text Box 16"/>
            <p:cNvSpPr txBox="1">
              <a:spLocks noChangeArrowheads="1"/>
            </p:cNvSpPr>
            <p:nvPr/>
          </p:nvSpPr>
          <p:spPr bwMode="auto">
            <a:xfrm>
              <a:off x="5334122" y="5029200"/>
              <a:ext cx="320919"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r>
                <a:rPr lang="en-US" altLang="en-US" sz="1800">
                  <a:latin typeface="Comic Sans MS" panose="030F0702030302020204" pitchFamily="66" charset="0"/>
                </a:rPr>
                <a:t>p’</a:t>
              </a:r>
            </a:p>
          </p:txBody>
        </p:sp>
        <p:sp>
          <p:nvSpPr>
            <p:cNvPr id="13" name="Text Box 17"/>
            <p:cNvSpPr txBox="1">
              <a:spLocks noChangeArrowheads="1"/>
            </p:cNvSpPr>
            <p:nvPr/>
          </p:nvSpPr>
          <p:spPr bwMode="auto">
            <a:xfrm>
              <a:off x="457323" y="5181600"/>
              <a:ext cx="1528396"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r>
                <a:rPr lang="en-US" altLang="en-US" sz="1800">
                  <a:latin typeface="Comic Sans MS" panose="030F0702030302020204" pitchFamily="66" charset="0"/>
                </a:rPr>
                <a:t>AFP Detector</a:t>
              </a:r>
            </a:p>
          </p:txBody>
        </p:sp>
        <p:sp>
          <p:nvSpPr>
            <p:cNvPr id="14" name="Line 19"/>
            <p:cNvSpPr>
              <a:spLocks noChangeShapeType="1"/>
            </p:cNvSpPr>
            <p:nvPr/>
          </p:nvSpPr>
          <p:spPr bwMode="auto">
            <a:xfrm>
              <a:off x="4360863" y="4572000"/>
              <a:ext cx="2601912" cy="3810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5" name="Line 20"/>
            <p:cNvSpPr>
              <a:spLocks noChangeShapeType="1"/>
            </p:cNvSpPr>
            <p:nvPr/>
          </p:nvSpPr>
          <p:spPr bwMode="auto">
            <a:xfrm flipH="1" flipV="1">
              <a:off x="914400" y="4191000"/>
              <a:ext cx="1970087" cy="2286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6" name="AutoShape 21"/>
            <p:cNvSpPr>
              <a:spLocks noChangeArrowheads="1"/>
            </p:cNvSpPr>
            <p:nvPr/>
          </p:nvSpPr>
          <p:spPr bwMode="auto">
            <a:xfrm rot="480000" flipV="1">
              <a:off x="4852988" y="4572000"/>
              <a:ext cx="565150" cy="268288"/>
            </a:xfrm>
            <a:prstGeom prst="cube">
              <a:avLst>
                <a:gd name="adj" fmla="val 25000"/>
              </a:avLst>
            </a:prstGeom>
            <a:solidFill>
              <a:srgbClr val="99CC00"/>
            </a:solidFill>
            <a:ln w="9525">
              <a:solidFill>
                <a:schemeClr val="tx1"/>
              </a:solidFill>
              <a:miter lim="800000"/>
              <a:headEnd/>
              <a:tailEnd/>
            </a:ln>
          </p:spPr>
          <p:txBody>
            <a:bodyPr rot="10800000"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endParaRPr lang="cs-CZ" altLang="en-US" b="1"/>
            </a:p>
          </p:txBody>
        </p:sp>
        <p:sp>
          <p:nvSpPr>
            <p:cNvPr id="17" name="AutoShape 22"/>
            <p:cNvSpPr>
              <a:spLocks noChangeArrowheads="1"/>
            </p:cNvSpPr>
            <p:nvPr/>
          </p:nvSpPr>
          <p:spPr bwMode="auto">
            <a:xfrm rot="480000" flipV="1">
              <a:off x="1970088" y="4191000"/>
              <a:ext cx="563562" cy="268288"/>
            </a:xfrm>
            <a:prstGeom prst="cube">
              <a:avLst>
                <a:gd name="adj" fmla="val 25000"/>
              </a:avLst>
            </a:prstGeom>
            <a:solidFill>
              <a:srgbClr val="99CC00"/>
            </a:solidFill>
            <a:ln w="9525">
              <a:solidFill>
                <a:schemeClr val="tx1"/>
              </a:solidFill>
              <a:miter lim="800000"/>
              <a:headEnd/>
              <a:tailEnd/>
            </a:ln>
          </p:spPr>
          <p:txBody>
            <a:bodyPr rot="10800000"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endParaRPr lang="cs-CZ" altLang="en-US" b="1"/>
            </a:p>
          </p:txBody>
        </p:sp>
        <p:sp>
          <p:nvSpPr>
            <p:cNvPr id="18" name="Arc 13"/>
            <p:cNvSpPr>
              <a:spLocks/>
            </p:cNvSpPr>
            <p:nvPr/>
          </p:nvSpPr>
          <p:spPr bwMode="auto">
            <a:xfrm rot="1314465">
              <a:off x="5414963" y="4772025"/>
              <a:ext cx="430212" cy="927100"/>
            </a:xfrm>
            <a:custGeom>
              <a:avLst/>
              <a:gdLst>
                <a:gd name="T0" fmla="*/ 0 w 15989"/>
                <a:gd name="T1" fmla="*/ 0 h 21449"/>
                <a:gd name="T2" fmla="*/ 0 w 15989"/>
                <a:gd name="T3" fmla="*/ 0 h 21449"/>
                <a:gd name="T4" fmla="*/ 0 w 15989"/>
                <a:gd name="T5" fmla="*/ 0 h 21449"/>
                <a:gd name="T6" fmla="*/ 0 60000 65536"/>
                <a:gd name="T7" fmla="*/ 0 60000 65536"/>
                <a:gd name="T8" fmla="*/ 0 60000 65536"/>
                <a:gd name="T9" fmla="*/ 0 w 15989"/>
                <a:gd name="T10" fmla="*/ 0 h 21449"/>
                <a:gd name="T11" fmla="*/ 15989 w 15989"/>
                <a:gd name="T12" fmla="*/ 21449 h 21449"/>
              </a:gdLst>
              <a:ahLst/>
              <a:cxnLst>
                <a:cxn ang="T6">
                  <a:pos x="T0" y="T1"/>
                </a:cxn>
                <a:cxn ang="T7">
                  <a:pos x="T2" y="T3"/>
                </a:cxn>
                <a:cxn ang="T8">
                  <a:pos x="T4" y="T5"/>
                </a:cxn>
              </a:cxnLst>
              <a:rect l="T9" t="T10" r="T11" b="T12"/>
              <a:pathLst>
                <a:path w="15989" h="21449" fill="none" extrusionOk="0">
                  <a:moveTo>
                    <a:pt x="2547" y="-1"/>
                  </a:moveTo>
                  <a:cubicBezTo>
                    <a:pt x="7715" y="613"/>
                    <a:pt x="12489" y="3073"/>
                    <a:pt x="15988" y="6926"/>
                  </a:cubicBezTo>
                </a:path>
                <a:path w="15989" h="21449" stroke="0" extrusionOk="0">
                  <a:moveTo>
                    <a:pt x="2547" y="-1"/>
                  </a:moveTo>
                  <a:cubicBezTo>
                    <a:pt x="7715" y="613"/>
                    <a:pt x="12489" y="3073"/>
                    <a:pt x="15988" y="6926"/>
                  </a:cubicBezTo>
                  <a:lnTo>
                    <a:pt x="0" y="21449"/>
                  </a:lnTo>
                  <a:close/>
                </a:path>
              </a:pathLst>
            </a:custGeom>
            <a:noFill/>
            <a:ln w="95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19" name="Picture 5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3200" y="3886200"/>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AutoShape 10"/>
            <p:cNvSpPr>
              <a:spLocks noChangeArrowheads="1"/>
            </p:cNvSpPr>
            <p:nvPr/>
          </p:nvSpPr>
          <p:spPr bwMode="auto">
            <a:xfrm>
              <a:off x="1600200" y="4343400"/>
              <a:ext cx="211137" cy="228600"/>
            </a:xfrm>
            <a:prstGeom prst="can">
              <a:avLst>
                <a:gd name="adj" fmla="val 27068"/>
              </a:avLst>
            </a:prstGeom>
            <a:solidFill>
              <a:srgbClr val="00B0F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endParaRPr lang="cs-CZ" altLang="en-US" b="1"/>
            </a:p>
          </p:txBody>
        </p:sp>
        <p:sp>
          <p:nvSpPr>
            <p:cNvPr id="21" name="AutoShape 10"/>
            <p:cNvSpPr>
              <a:spLocks noChangeArrowheads="1"/>
            </p:cNvSpPr>
            <p:nvPr/>
          </p:nvSpPr>
          <p:spPr bwMode="auto">
            <a:xfrm>
              <a:off x="6858000" y="5029200"/>
              <a:ext cx="211137" cy="228600"/>
            </a:xfrm>
            <a:prstGeom prst="can">
              <a:avLst>
                <a:gd name="adj" fmla="val 27068"/>
              </a:avLst>
            </a:prstGeom>
            <a:solidFill>
              <a:srgbClr val="CC0099"/>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endParaRPr lang="cs-CZ" altLang="en-US" b="1"/>
            </a:p>
          </p:txBody>
        </p:sp>
        <p:sp>
          <p:nvSpPr>
            <p:cNvPr id="22" name="Text Box 23"/>
            <p:cNvSpPr txBox="1">
              <a:spLocks noChangeArrowheads="1"/>
            </p:cNvSpPr>
            <p:nvPr/>
          </p:nvSpPr>
          <p:spPr bwMode="auto">
            <a:xfrm>
              <a:off x="1506538" y="3810000"/>
              <a:ext cx="130712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127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r>
                <a:rPr lang="en-US" altLang="en-US" sz="1600">
                  <a:latin typeface="Comic Sans MS" panose="030F0702030302020204" pitchFamily="66" charset="0"/>
                </a:rPr>
                <a:t>LHC magnets</a:t>
              </a:r>
            </a:p>
          </p:txBody>
        </p:sp>
      </p:grpSp>
      <p:sp>
        <p:nvSpPr>
          <p:cNvPr id="23" name="AutoShape 32"/>
          <p:cNvSpPr>
            <a:spLocks noChangeArrowheads="1"/>
          </p:cNvSpPr>
          <p:nvPr/>
        </p:nvSpPr>
        <p:spPr bwMode="auto">
          <a:xfrm>
            <a:off x="4476683" y="3771695"/>
            <a:ext cx="990600" cy="914400"/>
          </a:xfrm>
          <a:prstGeom prst="irregularSeal1">
            <a:avLst/>
          </a:prstGeom>
          <a:solidFill>
            <a:srgbClr val="FFFF00">
              <a:alpha val="45097"/>
            </a:srgbClr>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2800" b="1" dirty="0">
                <a:solidFill>
                  <a:srgbClr val="FF0000"/>
                </a:solidFill>
              </a:rPr>
              <a:t>H</a:t>
            </a:r>
          </a:p>
        </p:txBody>
      </p:sp>
      <p:pic>
        <p:nvPicPr>
          <p:cNvPr id="24"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3556" y="1163868"/>
            <a:ext cx="2346325" cy="2166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5" name="Text Box 17"/>
              <p:cNvSpPr txBox="1">
                <a:spLocks noChangeArrowheads="1"/>
              </p:cNvSpPr>
              <p:nvPr/>
            </p:nvSpPr>
            <p:spPr bwMode="auto">
              <a:xfrm>
                <a:off x="8548044" y="1963938"/>
                <a:ext cx="1144993" cy="369332"/>
              </a:xfrm>
              <a:prstGeom prst="rect">
                <a:avLst/>
              </a:prstGeom>
              <a:noFill/>
              <a:ln>
                <a:noFill/>
              </a:ln>
              <a:effectLst/>
              <a:extLst>
                <a:ext uri="{909E8E84-426E-40DD-AFC4-6F175D3DCCD1}">
                  <a14:hiddenFill>
                    <a:solidFill>
                      <a:schemeClr val="accent1"/>
                    </a:solidFill>
                  </a14:hiddenFill>
                </a:ext>
                <a:ext uri="{91240B29-F687-4F45-9708-019B960494DF}">
                  <a14:hiddenLine w="9525" algn="ctr">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lvl1pPr marL="342900" indent="-342900">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spcBef>
                    <a:spcPct val="20000"/>
                  </a:spcBef>
                </a:pPr>
                <a14:m>
                  <m:oMath xmlns:m="http://schemas.openxmlformats.org/officeDocument/2006/math">
                    <m:r>
                      <a:rPr lang="en-US" altLang="en-US" sz="1800" b="0" i="1" smtClean="0">
                        <a:latin typeface="Cambria Math" panose="02040503050406030204" pitchFamily="18" charset="0"/>
                      </a:rPr>
                      <m:t>𝑏</m:t>
                    </m:r>
                    <m:r>
                      <a:rPr lang="en-US" altLang="en-US" sz="1800" b="0" i="1" smtClean="0">
                        <a:latin typeface="Cambria Math" panose="02040503050406030204" pitchFamily="18" charset="0"/>
                      </a:rPr>
                      <m:t>, </m:t>
                    </m:r>
                    <m:sSup>
                      <m:sSupPr>
                        <m:ctrlPr>
                          <a:rPr lang="en-US" altLang="en-US" sz="1800" b="0" i="1" smtClean="0">
                            <a:latin typeface="Cambria Math" panose="02040503050406030204" pitchFamily="18" charset="0"/>
                          </a:rPr>
                        </m:ctrlPr>
                      </m:sSupPr>
                      <m:e>
                        <m:r>
                          <a:rPr lang="en-US" altLang="en-US" sz="1800" b="0" i="1" smtClean="0">
                            <a:latin typeface="Cambria Math" panose="02040503050406030204" pitchFamily="18" charset="0"/>
                          </a:rPr>
                          <m:t>𝑊</m:t>
                        </m:r>
                      </m:e>
                      <m:sup>
                        <m:r>
                          <a:rPr lang="en-US" altLang="en-US" sz="1800" b="0" i="1" smtClean="0">
                            <a:latin typeface="Cambria Math" panose="02040503050406030204" pitchFamily="18" charset="0"/>
                          </a:rPr>
                          <m:t>+</m:t>
                        </m:r>
                      </m:sup>
                    </m:sSup>
                  </m:oMath>
                </a14:m>
                <a:r>
                  <a:rPr lang="en-US" altLang="en-US" sz="1800" dirty="0">
                    <a:latin typeface="Arial" panose="020B0604020202020204" pitchFamily="34" charset="0"/>
                  </a:rPr>
                  <a:t>, </a:t>
                </a:r>
                <a14:m>
                  <m:oMath xmlns:m="http://schemas.openxmlformats.org/officeDocument/2006/math">
                    <m:sSup>
                      <m:sSupPr>
                        <m:ctrlPr>
                          <a:rPr lang="en-US" altLang="en-US" sz="1800" i="1" smtClean="0">
                            <a:latin typeface="Cambria Math" panose="02040503050406030204" pitchFamily="18" charset="0"/>
                          </a:rPr>
                        </m:ctrlPr>
                      </m:sSupPr>
                      <m:e>
                        <m:r>
                          <a:rPr lang="en-US" altLang="en-US" sz="1800" i="1" smtClean="0">
                            <a:latin typeface="Cambria Math" panose="02040503050406030204" pitchFamily="18" charset="0"/>
                            <a:ea typeface="Cambria Math" panose="02040503050406030204" pitchFamily="18" charset="0"/>
                          </a:rPr>
                          <m:t>𝜏</m:t>
                        </m:r>
                      </m:e>
                      <m:sup>
                        <m:r>
                          <a:rPr lang="en-US" altLang="en-US" sz="1800" b="0" i="1" smtClean="0">
                            <a:latin typeface="Cambria Math" panose="02040503050406030204" pitchFamily="18" charset="0"/>
                          </a:rPr>
                          <m:t>+</m:t>
                        </m:r>
                      </m:sup>
                    </m:sSup>
                  </m:oMath>
                </a14:m>
                <a:endParaRPr lang="cs-CZ" altLang="en-US" sz="1800" dirty="0">
                  <a:latin typeface="Arial" panose="020B0604020202020204" pitchFamily="34" charset="0"/>
                </a:endParaRPr>
              </a:p>
            </p:txBody>
          </p:sp>
        </mc:Choice>
        <mc:Fallback xmlns="">
          <p:sp>
            <p:nvSpPr>
              <p:cNvPr id="25" name="Text Box 17"/>
              <p:cNvSpPr txBox="1">
                <a:spLocks noRot="1" noChangeAspect="1" noMove="1" noResize="1" noEditPoints="1" noAdjustHandles="1" noChangeArrowheads="1" noChangeShapeType="1" noTextEdit="1"/>
              </p:cNvSpPr>
              <p:nvPr/>
            </p:nvSpPr>
            <p:spPr bwMode="auto">
              <a:xfrm>
                <a:off x="8548044" y="1963938"/>
                <a:ext cx="1144993" cy="369332"/>
              </a:xfrm>
              <a:prstGeom prst="rect">
                <a:avLst/>
              </a:prstGeom>
              <a:blipFill>
                <a:blip r:embed="rId4"/>
                <a:stretch>
                  <a:fillRect t="-8197" b="-2459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 Box 17"/>
              <p:cNvSpPr txBox="1">
                <a:spLocks noChangeArrowheads="1"/>
              </p:cNvSpPr>
              <p:nvPr/>
            </p:nvSpPr>
            <p:spPr bwMode="auto">
              <a:xfrm>
                <a:off x="8554164" y="2348861"/>
                <a:ext cx="1144993" cy="375424"/>
              </a:xfrm>
              <a:prstGeom prst="rect">
                <a:avLst/>
              </a:prstGeom>
              <a:noFill/>
              <a:ln>
                <a:noFill/>
              </a:ln>
              <a:effectLst/>
              <a:extLst>
                <a:ext uri="{909E8E84-426E-40DD-AFC4-6F175D3DCCD1}">
                  <a14:hiddenFill>
                    <a:solidFill>
                      <a:schemeClr val="accent1"/>
                    </a:solidFill>
                  </a14:hiddenFill>
                </a:ext>
                <a:ext uri="{91240B29-F687-4F45-9708-019B960494DF}">
                  <a14:hiddenLine w="9525" algn="ctr">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lvl1pPr marL="342900" indent="-342900">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spcBef>
                    <a:spcPct val="20000"/>
                  </a:spcBef>
                </a:pPr>
                <a14:m>
                  <m:oMath xmlns:m="http://schemas.openxmlformats.org/officeDocument/2006/math">
                    <m:acc>
                      <m:accPr>
                        <m:chr m:val="̅"/>
                        <m:ctrlPr>
                          <a:rPr lang="en-US" altLang="en-US" sz="1800" b="0" i="1" smtClean="0">
                            <a:latin typeface="Cambria Math" panose="02040503050406030204" pitchFamily="18" charset="0"/>
                          </a:rPr>
                        </m:ctrlPr>
                      </m:accPr>
                      <m:e>
                        <m:r>
                          <a:rPr lang="en-US" altLang="en-US" sz="1800" b="0" i="1" smtClean="0">
                            <a:latin typeface="Cambria Math" panose="02040503050406030204" pitchFamily="18" charset="0"/>
                          </a:rPr>
                          <m:t>𝑏</m:t>
                        </m:r>
                      </m:e>
                    </m:acc>
                    <m:r>
                      <a:rPr lang="en-US" altLang="en-US" sz="1800" b="0" i="1" smtClean="0">
                        <a:latin typeface="Cambria Math" panose="02040503050406030204" pitchFamily="18" charset="0"/>
                      </a:rPr>
                      <m:t>, </m:t>
                    </m:r>
                    <m:sSup>
                      <m:sSupPr>
                        <m:ctrlPr>
                          <a:rPr lang="en-US" altLang="en-US" sz="1800" b="0" i="1" smtClean="0">
                            <a:latin typeface="Cambria Math" panose="02040503050406030204" pitchFamily="18" charset="0"/>
                          </a:rPr>
                        </m:ctrlPr>
                      </m:sSupPr>
                      <m:e>
                        <m:r>
                          <a:rPr lang="en-US" altLang="en-US" sz="1800" b="0" i="1" smtClean="0">
                            <a:latin typeface="Cambria Math" panose="02040503050406030204" pitchFamily="18" charset="0"/>
                          </a:rPr>
                          <m:t>𝑊</m:t>
                        </m:r>
                      </m:e>
                      <m:sup>
                        <m:r>
                          <a:rPr lang="en-US" altLang="en-US" sz="1800" b="0" i="1" smtClean="0">
                            <a:latin typeface="Cambria Math" panose="02040503050406030204" pitchFamily="18" charset="0"/>
                          </a:rPr>
                          <m:t>−</m:t>
                        </m:r>
                      </m:sup>
                    </m:sSup>
                  </m:oMath>
                </a14:m>
                <a:r>
                  <a:rPr lang="en-US" altLang="en-US" sz="1800" dirty="0">
                    <a:latin typeface="Arial" panose="020B0604020202020204" pitchFamily="34" charset="0"/>
                  </a:rPr>
                  <a:t>, </a:t>
                </a:r>
                <a14:m>
                  <m:oMath xmlns:m="http://schemas.openxmlformats.org/officeDocument/2006/math">
                    <m:sSup>
                      <m:sSupPr>
                        <m:ctrlPr>
                          <a:rPr lang="en-US" altLang="en-US" sz="1800" i="1" smtClean="0">
                            <a:latin typeface="Cambria Math" panose="02040503050406030204" pitchFamily="18" charset="0"/>
                          </a:rPr>
                        </m:ctrlPr>
                      </m:sSupPr>
                      <m:e>
                        <m:r>
                          <a:rPr lang="en-US" altLang="en-US" sz="1800" i="1" smtClean="0">
                            <a:latin typeface="Cambria Math" panose="02040503050406030204" pitchFamily="18" charset="0"/>
                            <a:ea typeface="Cambria Math" panose="02040503050406030204" pitchFamily="18" charset="0"/>
                          </a:rPr>
                          <m:t>𝜏</m:t>
                        </m:r>
                      </m:e>
                      <m:sup>
                        <m:r>
                          <a:rPr lang="en-US" altLang="en-US" sz="1800" b="0" i="1" smtClean="0">
                            <a:latin typeface="Cambria Math" panose="02040503050406030204" pitchFamily="18" charset="0"/>
                          </a:rPr>
                          <m:t>−</m:t>
                        </m:r>
                      </m:sup>
                    </m:sSup>
                  </m:oMath>
                </a14:m>
                <a:endParaRPr lang="cs-CZ" altLang="en-US" sz="1800" dirty="0">
                  <a:latin typeface="Arial" panose="020B0604020202020204" pitchFamily="34" charset="0"/>
                </a:endParaRPr>
              </a:p>
            </p:txBody>
          </p:sp>
        </mc:Choice>
        <mc:Fallback xmlns="">
          <p:sp>
            <p:nvSpPr>
              <p:cNvPr id="26" name="Text Box 17"/>
              <p:cNvSpPr txBox="1">
                <a:spLocks noRot="1" noChangeAspect="1" noMove="1" noResize="1" noEditPoints="1" noAdjustHandles="1" noChangeArrowheads="1" noChangeShapeType="1" noTextEdit="1"/>
              </p:cNvSpPr>
              <p:nvPr/>
            </p:nvSpPr>
            <p:spPr bwMode="auto">
              <a:xfrm>
                <a:off x="8554164" y="2348861"/>
                <a:ext cx="1144993" cy="375424"/>
              </a:xfrm>
              <a:prstGeom prst="rect">
                <a:avLst/>
              </a:prstGeom>
              <a:blipFill>
                <a:blip r:embed="rId5"/>
                <a:stretch>
                  <a:fillRect t="-6452" b="-2419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27" name="Line 15"/>
          <p:cNvSpPr>
            <a:spLocks noChangeShapeType="1"/>
          </p:cNvSpPr>
          <p:nvPr/>
        </p:nvSpPr>
        <p:spPr bwMode="auto">
          <a:xfrm flipV="1">
            <a:off x="8014644" y="2094163"/>
            <a:ext cx="533400" cy="2286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Line 16"/>
          <p:cNvSpPr>
            <a:spLocks noChangeShapeType="1"/>
          </p:cNvSpPr>
          <p:nvPr/>
        </p:nvSpPr>
        <p:spPr bwMode="auto">
          <a:xfrm>
            <a:off x="8014644" y="2322526"/>
            <a:ext cx="533400" cy="2286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TextovéPole 28"/>
          <p:cNvSpPr txBox="1"/>
          <p:nvPr/>
        </p:nvSpPr>
        <p:spPr>
          <a:xfrm>
            <a:off x="762000" y="5115777"/>
            <a:ext cx="7996100" cy="1323439"/>
          </a:xfrm>
          <a:prstGeom prst="rect">
            <a:avLst/>
          </a:prstGeom>
          <a:gradFill flip="none" rotWithShape="1">
            <a:gsLst>
              <a:gs pos="0">
                <a:srgbClr val="FB717E"/>
              </a:gs>
              <a:gs pos="50000">
                <a:schemeClr val="accent1">
                  <a:tint val="44500"/>
                  <a:satMod val="160000"/>
                </a:schemeClr>
              </a:gs>
              <a:gs pos="100000">
                <a:srgbClr val="FFFF00"/>
              </a:gs>
            </a:gsLst>
            <a:path path="circle">
              <a:fillToRect l="100000" t="100000"/>
            </a:path>
            <a:tileRect r="-100000" b="-100000"/>
          </a:gradFill>
          <a:ln>
            <a:solidFill>
              <a:srgbClr val="FF0000"/>
            </a:solidFill>
          </a:ln>
        </p:spPr>
        <p:txBody>
          <a:bodyPr wrap="none">
            <a:spAutoFit/>
          </a:bodyPr>
          <a:lstStyle/>
          <a:p>
            <a:pPr marL="171450" indent="-171450">
              <a:buFont typeface="Wingdings" panose="05000000000000000000" pitchFamily="2" charset="2"/>
              <a:buChar char="Ø"/>
              <a:defRPr/>
            </a:pPr>
            <a:r>
              <a:rPr lang="en-US" sz="2000" dirty="0">
                <a:solidFill>
                  <a:schemeClr val="tx1"/>
                </a:solidFill>
                <a:latin typeface="Times New Roman" panose="02020603050405020304" pitchFamily="18" charset="0"/>
                <a:cs typeface="Times New Roman" panose="02020603050405020304" pitchFamily="18" charset="0"/>
              </a:rPr>
              <a:t>  Flagship process for FP420 project (to install Forward Proton Detectors </a:t>
            </a:r>
          </a:p>
          <a:p>
            <a:pPr>
              <a:defRPr/>
            </a:pPr>
            <a:r>
              <a:rPr lang="en-US" sz="2000" dirty="0">
                <a:solidFill>
                  <a:schemeClr val="tx1"/>
                </a:solidFill>
                <a:latin typeface="Times New Roman" panose="02020603050405020304" pitchFamily="18" charset="0"/>
                <a:cs typeface="Times New Roman" panose="02020603050405020304" pitchFamily="18" charset="0"/>
              </a:rPr>
              <a:t>in ATLAS and CMS).</a:t>
            </a:r>
          </a:p>
          <a:p>
            <a:pPr marL="171450" indent="-171450">
              <a:buFont typeface="Wingdings" panose="05000000000000000000" pitchFamily="2" charset="2"/>
              <a:buChar char="Ø"/>
              <a:defRPr/>
            </a:pPr>
            <a:r>
              <a:rPr lang="en-US" sz="2000" dirty="0">
                <a:solidFill>
                  <a:schemeClr val="tx1"/>
                </a:solidFill>
                <a:latin typeface="Times New Roman" panose="02020603050405020304" pitchFamily="18" charset="0"/>
                <a:cs typeface="Times New Roman" panose="02020603050405020304" pitchFamily="18" charset="0"/>
              </a:rPr>
              <a:t>  If </a:t>
            </a:r>
            <a:r>
              <a:rPr lang="en-US" sz="2000" dirty="0" err="1">
                <a:solidFill>
                  <a:schemeClr val="tx1"/>
                </a:solidFill>
                <a:latin typeface="Times New Roman" panose="02020603050405020304" pitchFamily="18" charset="0"/>
                <a:cs typeface="Times New Roman" panose="02020603050405020304" pitchFamily="18" charset="0"/>
              </a:rPr>
              <a:t>Higss</a:t>
            </a:r>
            <a:r>
              <a:rPr lang="en-US" sz="2000" dirty="0">
                <a:solidFill>
                  <a:schemeClr val="tx1"/>
                </a:solidFill>
                <a:latin typeface="Times New Roman" panose="02020603050405020304" pitchFamily="18" charset="0"/>
                <a:cs typeface="Times New Roman" panose="02020603050405020304" pitchFamily="18" charset="0"/>
              </a:rPr>
              <a:t> boson detected, then its quantum numbers are known (0++) and </a:t>
            </a:r>
          </a:p>
          <a:p>
            <a:pPr>
              <a:defRPr/>
            </a:pPr>
            <a:r>
              <a:rPr lang="en-US" sz="2000" dirty="0">
                <a:solidFill>
                  <a:schemeClr val="tx1"/>
                </a:solidFill>
                <a:latin typeface="Times New Roman" panose="02020603050405020304" pitchFamily="18" charset="0"/>
                <a:cs typeface="Times New Roman" panose="02020603050405020304" pitchFamily="18" charset="0"/>
              </a:rPr>
              <a:t>Yukawa co</a:t>
            </a:r>
            <a:r>
              <a:rPr lang="en-US" sz="2000" b="0" dirty="0">
                <a:solidFill>
                  <a:schemeClr val="tx1"/>
                </a:solidFill>
                <a:latin typeface="Times New Roman" panose="02020603050405020304" pitchFamily="18" charset="0"/>
                <a:cs typeface="Times New Roman" panose="02020603050405020304" pitchFamily="18" charset="0"/>
              </a:rPr>
              <a:t>upling </a:t>
            </a:r>
            <a:r>
              <a:rPr lang="en-US" sz="2000" b="0" dirty="0" err="1">
                <a:solidFill>
                  <a:schemeClr val="tx1"/>
                </a:solidFill>
                <a:latin typeface="Times New Roman" panose="02020603050405020304" pitchFamily="18" charset="0"/>
                <a:cs typeface="Times New Roman" panose="02020603050405020304" pitchFamily="18" charset="0"/>
              </a:rPr>
              <a:t>Hbb</a:t>
            </a:r>
            <a:r>
              <a:rPr lang="en-US" sz="2000" b="0" dirty="0">
                <a:solidFill>
                  <a:schemeClr val="tx1"/>
                </a:solidFill>
                <a:latin typeface="Times New Roman" panose="02020603050405020304" pitchFamily="18" charset="0"/>
                <a:cs typeface="Times New Roman" panose="02020603050405020304" pitchFamily="18" charset="0"/>
              </a:rPr>
              <a:t> c</a:t>
            </a:r>
            <a:r>
              <a:rPr lang="en-US" sz="2000" dirty="0">
                <a:solidFill>
                  <a:schemeClr val="tx1"/>
                </a:solidFill>
                <a:latin typeface="Times New Roman" panose="02020603050405020304" pitchFamily="18" charset="0"/>
                <a:cs typeface="Times New Roman" panose="02020603050405020304" pitchFamily="18" charset="0"/>
              </a:rPr>
              <a:t>an be measured.</a:t>
            </a:r>
            <a:endParaRPr lang="en-US" sz="2000" b="0" dirty="0">
              <a:solidFill>
                <a:schemeClr val="tx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0" name="TextovéPole 29"/>
              <p:cNvSpPr txBox="1"/>
              <p:nvPr/>
            </p:nvSpPr>
            <p:spPr>
              <a:xfrm>
                <a:off x="990600" y="1917772"/>
                <a:ext cx="401468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1" i="1">
                          <a:solidFill>
                            <a:schemeClr val="tx1"/>
                          </a:solidFill>
                          <a:latin typeface="Cambria Math" panose="02040503050406030204" pitchFamily="18" charset="0"/>
                        </a:rPr>
                        <m:t>𝒑𝒑</m:t>
                      </m:r>
                      <m:r>
                        <a:rPr lang="en-US" sz="2400" b="1" i="1">
                          <a:solidFill>
                            <a:schemeClr val="tx1"/>
                          </a:solidFill>
                          <a:latin typeface="Cambria Math" panose="02040503050406030204" pitchFamily="18" charset="0"/>
                        </a:rPr>
                        <m:t> →</m:t>
                      </m:r>
                      <m:r>
                        <a:rPr lang="en-US" sz="2400" b="1" i="1">
                          <a:solidFill>
                            <a:schemeClr val="tx1"/>
                          </a:solidFill>
                          <a:latin typeface="Cambria Math" panose="02040503050406030204" pitchFamily="18" charset="0"/>
                          <a:ea typeface="Cambria Math" panose="02040503050406030204" pitchFamily="18" charset="0"/>
                        </a:rPr>
                        <m:t>𝒑𝑰𝑷𝑰𝑷𝒑</m:t>
                      </m:r>
                      <m:r>
                        <a:rPr lang="en-US" sz="2400" b="1" i="1">
                          <a:solidFill>
                            <a:schemeClr val="tx1"/>
                          </a:solidFill>
                          <a:latin typeface="Cambria Math" panose="02040503050406030204" pitchFamily="18" charset="0"/>
                          <a:ea typeface="Cambria Math" panose="02040503050406030204" pitchFamily="18" charset="0"/>
                        </a:rPr>
                        <m:t> →</m:t>
                      </m:r>
                      <m:r>
                        <a:rPr lang="en-US" sz="2400" b="1" i="1">
                          <a:solidFill>
                            <a:schemeClr val="tx1"/>
                          </a:solidFill>
                          <a:latin typeface="Cambria Math" panose="02040503050406030204" pitchFamily="18" charset="0"/>
                          <a:ea typeface="Cambria Math" panose="02040503050406030204" pitchFamily="18" charset="0"/>
                        </a:rPr>
                        <m:t>𝒑</m:t>
                      </m:r>
                      <m:r>
                        <a:rPr lang="en-US" sz="2400" b="1" i="1">
                          <a:solidFill>
                            <a:schemeClr val="tx1"/>
                          </a:solidFill>
                          <a:latin typeface="Cambria Math" panose="02040503050406030204" pitchFamily="18" charset="0"/>
                          <a:ea typeface="Cambria Math" panose="02040503050406030204" pitchFamily="18" charset="0"/>
                        </a:rPr>
                        <m:t> </m:t>
                      </m:r>
                      <m:box>
                        <m:boxPr>
                          <m:ctrlPr>
                            <a:rPr lang="en-US" sz="2400" b="1" i="1">
                              <a:solidFill>
                                <a:schemeClr val="tx1"/>
                              </a:solidFill>
                              <a:latin typeface="Cambria Math" panose="02040503050406030204" pitchFamily="18" charset="0"/>
                              <a:ea typeface="Cambria Math" panose="02040503050406030204" pitchFamily="18" charset="0"/>
                            </a:rPr>
                          </m:ctrlPr>
                        </m:boxPr>
                        <m:e>
                          <m:r>
                            <a:rPr lang="en-US" sz="2400" b="1" i="1">
                              <a:solidFill>
                                <a:schemeClr val="tx1"/>
                              </a:solidFill>
                              <a:latin typeface="Cambria Math" panose="02040503050406030204" pitchFamily="18" charset="0"/>
                              <a:ea typeface="Cambria Math" panose="02040503050406030204" pitchFamily="18" charset="0"/>
                            </a:rPr>
                            <m:t>□</m:t>
                          </m:r>
                        </m:e>
                      </m:box>
                      <m:r>
                        <a:rPr lang="en-US" sz="2400" b="1" i="1">
                          <a:solidFill>
                            <a:schemeClr val="tx1"/>
                          </a:solidFill>
                          <a:latin typeface="Cambria Math" panose="02040503050406030204" pitchFamily="18" charset="0"/>
                          <a:ea typeface="Cambria Math" panose="02040503050406030204" pitchFamily="18" charset="0"/>
                        </a:rPr>
                        <m:t> </m:t>
                      </m:r>
                      <m:r>
                        <a:rPr lang="en-US" sz="2400" b="1" i="1">
                          <a:solidFill>
                            <a:schemeClr val="tx1"/>
                          </a:solidFill>
                          <a:latin typeface="Cambria Math" panose="02040503050406030204" pitchFamily="18" charset="0"/>
                          <a:ea typeface="Cambria Math" panose="02040503050406030204" pitchFamily="18" charset="0"/>
                        </a:rPr>
                        <m:t>𝑯</m:t>
                      </m:r>
                      <m:r>
                        <a:rPr lang="en-US" sz="2400" b="1" i="1">
                          <a:solidFill>
                            <a:schemeClr val="tx1"/>
                          </a:solidFill>
                          <a:latin typeface="Cambria Math" panose="02040503050406030204" pitchFamily="18" charset="0"/>
                          <a:ea typeface="Cambria Math" panose="02040503050406030204" pitchFamily="18" charset="0"/>
                        </a:rPr>
                        <m:t> □ </m:t>
                      </m:r>
                      <m:r>
                        <a:rPr lang="en-US" sz="2400" b="1" i="1">
                          <a:solidFill>
                            <a:schemeClr val="tx1"/>
                          </a:solidFill>
                          <a:latin typeface="Cambria Math" panose="02040503050406030204" pitchFamily="18" charset="0"/>
                          <a:ea typeface="Cambria Math" panose="02040503050406030204" pitchFamily="18" charset="0"/>
                        </a:rPr>
                        <m:t>𝒑</m:t>
                      </m:r>
                    </m:oMath>
                  </m:oMathPara>
                </a14:m>
                <a:endParaRPr lang="en-US" sz="2400" b="1" dirty="0">
                  <a:solidFill>
                    <a:schemeClr val="tx1"/>
                  </a:solidFill>
                </a:endParaRPr>
              </a:p>
            </p:txBody>
          </p:sp>
        </mc:Choice>
        <mc:Fallback xmlns="">
          <p:sp>
            <p:nvSpPr>
              <p:cNvPr id="30" name="TextovéPole 29"/>
              <p:cNvSpPr txBox="1">
                <a:spLocks noRot="1" noChangeAspect="1" noMove="1" noResize="1" noEditPoints="1" noAdjustHandles="1" noChangeArrowheads="1" noChangeShapeType="1" noTextEdit="1"/>
              </p:cNvSpPr>
              <p:nvPr/>
            </p:nvSpPr>
            <p:spPr>
              <a:xfrm>
                <a:off x="990600" y="1917772"/>
                <a:ext cx="4014689" cy="461665"/>
              </a:xfrm>
              <a:prstGeom prst="rect">
                <a:avLst/>
              </a:prstGeom>
              <a:blipFill>
                <a:blip r:embed="rId6"/>
                <a:stretch>
                  <a:fillRect b="-20000"/>
                </a:stretch>
              </a:blipFill>
            </p:spPr>
            <p:txBody>
              <a:bodyPr/>
              <a:lstStyle/>
              <a:p>
                <a:r>
                  <a:rPr lang="en-US">
                    <a:noFill/>
                  </a:rPr>
                  <a:t> </a:t>
                </a:r>
              </a:p>
            </p:txBody>
          </p:sp>
        </mc:Fallback>
      </mc:AlternateContent>
      <p:pic>
        <p:nvPicPr>
          <p:cNvPr id="31" name="Obrázek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686" y="6374571"/>
            <a:ext cx="2060571" cy="483429"/>
          </a:xfrm>
          <a:prstGeom prst="rect">
            <a:avLst/>
          </a:prstGeom>
        </p:spPr>
      </p:pic>
      <p:sp>
        <p:nvSpPr>
          <p:cNvPr id="32" name="TextovéPole 31"/>
          <p:cNvSpPr txBox="1"/>
          <p:nvPr/>
        </p:nvSpPr>
        <p:spPr>
          <a:xfrm>
            <a:off x="174156" y="674494"/>
            <a:ext cx="2521844" cy="400110"/>
          </a:xfrm>
          <a:prstGeom prst="rect">
            <a:avLst/>
          </a:prstGeom>
          <a:solidFill>
            <a:srgbClr val="CCFFFF"/>
          </a:solidFill>
          <a:ln w="28575">
            <a:solidFill>
              <a:srgbClr val="002060"/>
            </a:solidFill>
          </a:ln>
        </p:spPr>
        <p:txBody>
          <a:bodyPr wrap="none" rtlCol="0">
            <a:spAutoFit/>
          </a:bodyPr>
          <a:lstStyle/>
          <a:p>
            <a:r>
              <a:rPr lang="en-US" sz="2000" b="1" dirty="0">
                <a:solidFill>
                  <a:srgbClr val="FF0000"/>
                </a:solidFill>
              </a:rPr>
              <a:t>EPJC 53 (2008) 231</a:t>
            </a:r>
            <a:endParaRPr lang="en-US" sz="2000" dirty="0">
              <a:solidFill>
                <a:srgbClr val="FF0000"/>
              </a:solidFill>
            </a:endParaRPr>
          </a:p>
        </p:txBody>
      </p:sp>
      <p:sp>
        <p:nvSpPr>
          <p:cNvPr id="3" name="TextovéPole 2"/>
          <p:cNvSpPr txBox="1"/>
          <p:nvPr/>
        </p:nvSpPr>
        <p:spPr>
          <a:xfrm>
            <a:off x="273064" y="3971330"/>
            <a:ext cx="1622560" cy="584775"/>
          </a:xfrm>
          <a:prstGeom prst="rect">
            <a:avLst/>
          </a:prstGeom>
          <a:noFill/>
        </p:spPr>
        <p:txBody>
          <a:bodyPr wrap="none" rtlCol="0">
            <a:spAutoFit/>
          </a:bodyPr>
          <a:lstStyle/>
          <a:p>
            <a:r>
              <a:rPr lang="en-US" dirty="0"/>
              <a:t>Station at 420m</a:t>
            </a:r>
          </a:p>
          <a:p>
            <a:r>
              <a:rPr lang="en-US" dirty="0"/>
              <a:t>necessary!</a:t>
            </a:r>
          </a:p>
        </p:txBody>
      </p:sp>
      <p:sp>
        <p:nvSpPr>
          <p:cNvPr id="33" name="TextovéPole 32"/>
          <p:cNvSpPr txBox="1"/>
          <p:nvPr/>
        </p:nvSpPr>
        <p:spPr>
          <a:xfrm>
            <a:off x="2547198" y="3916343"/>
            <a:ext cx="697627" cy="338554"/>
          </a:xfrm>
          <a:prstGeom prst="rect">
            <a:avLst/>
          </a:prstGeom>
          <a:noFill/>
        </p:spPr>
        <p:txBody>
          <a:bodyPr wrap="none" rtlCol="0">
            <a:spAutoFit/>
          </a:bodyPr>
          <a:lstStyle/>
          <a:p>
            <a:r>
              <a:rPr lang="en-US" dirty="0"/>
              <a:t>220m</a:t>
            </a:r>
          </a:p>
        </p:txBody>
      </p:sp>
      <p:sp>
        <p:nvSpPr>
          <p:cNvPr id="35" name="TextovéPole 34"/>
          <p:cNvSpPr txBox="1"/>
          <p:nvPr/>
        </p:nvSpPr>
        <p:spPr>
          <a:xfrm>
            <a:off x="7077698" y="4547416"/>
            <a:ext cx="697627" cy="338554"/>
          </a:xfrm>
          <a:prstGeom prst="rect">
            <a:avLst/>
          </a:prstGeom>
          <a:noFill/>
        </p:spPr>
        <p:txBody>
          <a:bodyPr wrap="none" rtlCol="0">
            <a:spAutoFit/>
          </a:bodyPr>
          <a:lstStyle/>
          <a:p>
            <a:r>
              <a:rPr lang="en-US" dirty="0"/>
              <a:t>220m</a:t>
            </a:r>
          </a:p>
        </p:txBody>
      </p:sp>
      <p:sp>
        <p:nvSpPr>
          <p:cNvPr id="36" name="TextovéPole 35"/>
          <p:cNvSpPr txBox="1"/>
          <p:nvPr/>
        </p:nvSpPr>
        <p:spPr>
          <a:xfrm>
            <a:off x="8178448" y="4605694"/>
            <a:ext cx="697627" cy="338554"/>
          </a:xfrm>
          <a:prstGeom prst="rect">
            <a:avLst/>
          </a:prstGeom>
          <a:noFill/>
        </p:spPr>
        <p:txBody>
          <a:bodyPr wrap="none" rtlCol="0">
            <a:spAutoFit/>
          </a:bodyPr>
          <a:lstStyle/>
          <a:p>
            <a:r>
              <a:rPr lang="en-US" dirty="0"/>
              <a:t>420m</a:t>
            </a:r>
          </a:p>
        </p:txBody>
      </p:sp>
      <p:sp>
        <p:nvSpPr>
          <p:cNvPr id="34" name="Zástupný symbol pro číslo snímku 33"/>
          <p:cNvSpPr>
            <a:spLocks noGrp="1"/>
          </p:cNvSpPr>
          <p:nvPr>
            <p:ph type="sldNum" sz="quarter" idx="12"/>
          </p:nvPr>
        </p:nvSpPr>
        <p:spPr/>
        <p:txBody>
          <a:bodyPr/>
          <a:lstStyle/>
          <a:p>
            <a:pPr>
              <a:defRPr/>
            </a:pPr>
            <a:fld id="{7F85D29B-CEBA-48ED-BF7C-3DA92537335C}" type="slidenum">
              <a:rPr lang="fr-CH" altLang="en-US" smtClean="0"/>
              <a:pPr>
                <a:defRPr/>
              </a:pPr>
              <a:t>82</a:t>
            </a:fld>
            <a:r>
              <a:rPr lang="fr-CH" altLang="en-US"/>
              <a:t> </a:t>
            </a:r>
            <a:endParaRPr lang="fr-FR" altLang="en-US"/>
          </a:p>
        </p:txBody>
      </p:sp>
      <p:sp>
        <p:nvSpPr>
          <p:cNvPr id="5" name="TextovéPole 4">
            <a:extLst>
              <a:ext uri="{FF2B5EF4-FFF2-40B4-BE49-F238E27FC236}">
                <a16:creationId xmlns:a16="http://schemas.microsoft.com/office/drawing/2014/main" id="{8F48FDB6-8EF1-2CF2-6ACD-77ACF37E3FF5}"/>
              </a:ext>
            </a:extLst>
          </p:cNvPr>
          <p:cNvSpPr txBox="1"/>
          <p:nvPr/>
        </p:nvSpPr>
        <p:spPr>
          <a:xfrm>
            <a:off x="321953" y="1043990"/>
            <a:ext cx="2517228" cy="400110"/>
          </a:xfrm>
          <a:prstGeom prst="rect">
            <a:avLst/>
          </a:prstGeom>
          <a:solidFill>
            <a:srgbClr val="CCFFFF"/>
          </a:solidFill>
          <a:ln w="28575">
            <a:solidFill>
              <a:srgbClr val="002060"/>
            </a:solidFill>
          </a:ln>
        </p:spPr>
        <p:txBody>
          <a:bodyPr wrap="none" rtlCol="0">
            <a:spAutoFit/>
          </a:bodyPr>
          <a:lstStyle/>
          <a:p>
            <a:r>
              <a:rPr lang="en-US" sz="2000" b="1" dirty="0">
                <a:solidFill>
                  <a:srgbClr val="FF0000"/>
                </a:solidFill>
              </a:rPr>
              <a:t>JHEP 10 (2007) 090</a:t>
            </a:r>
            <a:endParaRPr lang="en-US" sz="2000" dirty="0">
              <a:solidFill>
                <a:srgbClr val="FF0000"/>
              </a:solidFill>
            </a:endParaRPr>
          </a:p>
        </p:txBody>
      </p:sp>
      <p:sp>
        <p:nvSpPr>
          <p:cNvPr id="38" name="TextovéPole 37">
            <a:extLst>
              <a:ext uri="{FF2B5EF4-FFF2-40B4-BE49-F238E27FC236}">
                <a16:creationId xmlns:a16="http://schemas.microsoft.com/office/drawing/2014/main" id="{2D894468-8203-2FA7-BC8C-1FE8410D894E}"/>
              </a:ext>
            </a:extLst>
          </p:cNvPr>
          <p:cNvSpPr txBox="1"/>
          <p:nvPr/>
        </p:nvSpPr>
        <p:spPr>
          <a:xfrm>
            <a:off x="480716" y="1388507"/>
            <a:ext cx="4213333" cy="400110"/>
          </a:xfrm>
          <a:prstGeom prst="rect">
            <a:avLst/>
          </a:prstGeom>
          <a:solidFill>
            <a:srgbClr val="CCFFFF"/>
          </a:solidFill>
          <a:ln w="28575">
            <a:solidFill>
              <a:srgbClr val="002060"/>
            </a:solidFill>
          </a:ln>
        </p:spPr>
        <p:txBody>
          <a:bodyPr wrap="none" rtlCol="0">
            <a:spAutoFit/>
          </a:bodyPr>
          <a:lstStyle/>
          <a:p>
            <a:r>
              <a:rPr lang="en-US" sz="2000" b="1" dirty="0">
                <a:solidFill>
                  <a:srgbClr val="FF0000"/>
                </a:solidFill>
              </a:rPr>
              <a:t>IJMPA 29 (2014) 1446012 </a:t>
            </a:r>
            <a:r>
              <a:rPr lang="en-US" sz="2000" b="1" dirty="0">
                <a:solidFill>
                  <a:srgbClr val="7030A0"/>
                </a:solidFill>
              </a:rPr>
              <a:t>(review)</a:t>
            </a:r>
            <a:endParaRPr lang="en-US" sz="2000" dirty="0">
              <a:solidFill>
                <a:srgbClr val="7030A0"/>
              </a:solidFill>
            </a:endParaRPr>
          </a:p>
        </p:txBody>
      </p:sp>
    </p:spTree>
    <p:extLst>
      <p:ext uri="{BB962C8B-B14F-4D97-AF65-F5344CB8AC3E}">
        <p14:creationId xmlns:p14="http://schemas.microsoft.com/office/powerpoint/2010/main" val="264488187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0562" name="Rectangle 2"/>
          <p:cNvSpPr>
            <a:spLocks noGrp="1" noChangeArrowheads="1"/>
          </p:cNvSpPr>
          <p:nvPr>
            <p:ph type="title"/>
          </p:nvPr>
        </p:nvSpPr>
        <p:spPr>
          <a:xfrm>
            <a:off x="726440" y="40005"/>
            <a:ext cx="8382000" cy="514350"/>
          </a:xfrm>
        </p:spPr>
        <p:txBody>
          <a:bodyPr/>
          <a:lstStyle/>
          <a:p>
            <a:r>
              <a:rPr lang="en-US" altLang="en-US" sz="2800" dirty="0"/>
              <a:t>Exclusive Higgs boson</a:t>
            </a:r>
            <a:endParaRPr lang="cs-CZ" altLang="en-US" sz="2800" dirty="0"/>
          </a:p>
        </p:txBody>
      </p:sp>
      <p:sp>
        <p:nvSpPr>
          <p:cNvPr id="1090563" name="Text Box 3"/>
          <p:cNvSpPr txBox="1">
            <a:spLocks noChangeArrowheads="1"/>
          </p:cNvSpPr>
          <p:nvPr/>
        </p:nvSpPr>
        <p:spPr bwMode="auto">
          <a:xfrm>
            <a:off x="5345113" y="668655"/>
            <a:ext cx="4876800" cy="5539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47625" algn="ctr">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fontAlgn="base">
              <a:spcBef>
                <a:spcPct val="0"/>
              </a:spcBef>
              <a:spcAft>
                <a:spcPct val="0"/>
              </a:spcAft>
              <a:defRPr sz="2400">
                <a:solidFill>
                  <a:schemeClr val="tx1"/>
                </a:solidFill>
                <a:latin typeface="Times New Roman" panose="02020603050405020304" pitchFamily="18" charset="0"/>
              </a:defRPr>
            </a:lvl6pPr>
            <a:lvl7pPr marL="3200400" indent="-457200" fontAlgn="base">
              <a:spcBef>
                <a:spcPct val="0"/>
              </a:spcBef>
              <a:spcAft>
                <a:spcPct val="0"/>
              </a:spcAft>
              <a:defRPr sz="2400">
                <a:solidFill>
                  <a:schemeClr val="tx1"/>
                </a:solidFill>
                <a:latin typeface="Times New Roman" panose="02020603050405020304" pitchFamily="18" charset="0"/>
              </a:defRPr>
            </a:lvl7pPr>
            <a:lvl8pPr marL="3657600" indent="-457200" fontAlgn="base">
              <a:spcBef>
                <a:spcPct val="0"/>
              </a:spcBef>
              <a:spcAft>
                <a:spcPct val="0"/>
              </a:spcAft>
              <a:defRPr sz="2400">
                <a:solidFill>
                  <a:schemeClr val="tx1"/>
                </a:solidFill>
                <a:latin typeface="Times New Roman" panose="02020603050405020304" pitchFamily="18" charset="0"/>
              </a:defRPr>
            </a:lvl8pPr>
            <a:lvl9pPr marL="4114800" indent="-457200" fontAlgn="base">
              <a:spcBef>
                <a:spcPct val="0"/>
              </a:spcBef>
              <a:spcAft>
                <a:spcPct val="0"/>
              </a:spcAft>
              <a:defRPr sz="2400">
                <a:solidFill>
                  <a:schemeClr val="tx1"/>
                </a:solidFill>
                <a:latin typeface="Times New Roman" panose="02020603050405020304" pitchFamily="18" charset="0"/>
              </a:defRPr>
            </a:lvl9pPr>
          </a:lstStyle>
          <a:p>
            <a:r>
              <a:rPr lang="en-US" altLang="en-US" sz="1800" dirty="0">
                <a:solidFill>
                  <a:srgbClr val="FF0000"/>
                </a:solidFill>
                <a:effectLst>
                  <a:outerShdw blurRad="38100" dist="38100" dir="2700000" algn="tl">
                    <a:srgbClr val="C0C0C0"/>
                  </a:outerShdw>
                </a:effectLst>
                <a:latin typeface="Arial" panose="020B0604020202020204" pitchFamily="34" charset="0"/>
              </a:rPr>
              <a:t>1) Protons remain undestroyed and can be </a:t>
            </a:r>
          </a:p>
          <a:p>
            <a:r>
              <a:rPr lang="en-US" altLang="en-US" sz="1800" dirty="0">
                <a:solidFill>
                  <a:srgbClr val="FF0000"/>
                </a:solidFill>
                <a:effectLst>
                  <a:outerShdw blurRad="38100" dist="38100" dir="2700000" algn="tl">
                    <a:srgbClr val="C0C0C0"/>
                  </a:outerShdw>
                </a:effectLst>
                <a:latin typeface="Arial" panose="020B0604020202020204" pitchFamily="34" charset="0"/>
              </a:rPr>
              <a:t>    detected in forward detectors</a:t>
            </a:r>
          </a:p>
          <a:p>
            <a:r>
              <a:rPr lang="en-US" altLang="en-US" sz="1800" dirty="0">
                <a:solidFill>
                  <a:srgbClr val="FF0000"/>
                </a:solidFill>
                <a:effectLst>
                  <a:outerShdw blurRad="38100" dist="38100" dir="2700000" algn="tl">
                    <a:srgbClr val="C0C0C0"/>
                  </a:outerShdw>
                </a:effectLst>
                <a:latin typeface="Arial" panose="020B0604020202020204" pitchFamily="34" charset="0"/>
              </a:rPr>
              <a:t>2) Rapidity gaps between leading protons</a:t>
            </a:r>
          </a:p>
          <a:p>
            <a:r>
              <a:rPr lang="en-US" altLang="en-US" sz="1800" dirty="0">
                <a:solidFill>
                  <a:srgbClr val="FF0000"/>
                </a:solidFill>
                <a:effectLst>
                  <a:outerShdw blurRad="38100" dist="38100" dir="2700000" algn="tl">
                    <a:srgbClr val="C0C0C0"/>
                  </a:outerShdw>
                </a:effectLst>
                <a:latin typeface="Arial" panose="020B0604020202020204" pitchFamily="34" charset="0"/>
              </a:rPr>
              <a:t>    and Higgs decay products</a:t>
            </a:r>
          </a:p>
          <a:p>
            <a:endParaRPr lang="en-US" altLang="en-US" sz="1800" dirty="0">
              <a:solidFill>
                <a:srgbClr val="FF0000"/>
              </a:solidFill>
              <a:effectLst>
                <a:outerShdw blurRad="38100" dist="38100" dir="2700000" algn="tl">
                  <a:srgbClr val="C0C0C0"/>
                </a:outerShdw>
              </a:effectLst>
              <a:latin typeface="Arial" panose="020B0604020202020204" pitchFamily="34" charset="0"/>
            </a:endParaRPr>
          </a:p>
          <a:p>
            <a:r>
              <a:rPr lang="en-US" altLang="en-US" sz="1800" dirty="0">
                <a:solidFill>
                  <a:srgbClr val="0000CC"/>
                </a:solidFill>
                <a:latin typeface="Arial" panose="020B0604020202020204" pitchFamily="34" charset="0"/>
              </a:rPr>
              <a:t>Advantages:</a:t>
            </a:r>
          </a:p>
          <a:p>
            <a:r>
              <a:rPr lang="en-US" altLang="en-US" sz="1800" b="0" dirty="0">
                <a:solidFill>
                  <a:srgbClr val="0000CC"/>
                </a:solidFill>
                <a:latin typeface="Arial" panose="020B0604020202020204" pitchFamily="34" charset="0"/>
              </a:rPr>
              <a:t>I) Roman Pots give much better mass</a:t>
            </a:r>
          </a:p>
          <a:p>
            <a:r>
              <a:rPr lang="en-US" altLang="en-US" sz="1800" b="0" dirty="0">
                <a:solidFill>
                  <a:srgbClr val="0000CC"/>
                </a:solidFill>
                <a:latin typeface="Arial" panose="020B0604020202020204" pitchFamily="34" charset="0"/>
              </a:rPr>
              <a:t>   resolution than central detector</a:t>
            </a:r>
          </a:p>
          <a:p>
            <a:r>
              <a:rPr lang="en-US" altLang="en-US" sz="1800" b="0" dirty="0">
                <a:solidFill>
                  <a:srgbClr val="0000CC"/>
                </a:solidFill>
                <a:latin typeface="Arial" panose="020B0604020202020204" pitchFamily="34" charset="0"/>
              </a:rPr>
              <a:t>II) J</a:t>
            </a:r>
            <a:r>
              <a:rPr lang="en-US" altLang="en-US" sz="1800" b="0" baseline="-25000" dirty="0">
                <a:solidFill>
                  <a:srgbClr val="0000CC"/>
                </a:solidFill>
                <a:latin typeface="Arial" panose="020B0604020202020204" pitchFamily="34" charset="0"/>
              </a:rPr>
              <a:t>Z</a:t>
            </a:r>
            <a:r>
              <a:rPr lang="en-US" altLang="en-US" sz="1800" b="0" dirty="0">
                <a:solidFill>
                  <a:srgbClr val="0000CC"/>
                </a:solidFill>
                <a:latin typeface="Arial" panose="020B0604020202020204" pitchFamily="34" charset="0"/>
              </a:rPr>
              <a:t> = 0, CP-even selection rule: </a:t>
            </a:r>
          </a:p>
          <a:p>
            <a:r>
              <a:rPr lang="en-US" altLang="en-US" sz="1800" b="0" dirty="0">
                <a:solidFill>
                  <a:srgbClr val="0000CC"/>
                </a:solidFill>
                <a:latin typeface="Arial" panose="020B0604020202020204" pitchFamily="34" charset="0"/>
              </a:rPr>
              <a:t>       - strong suppression of QCD </a:t>
            </a:r>
            <a:r>
              <a:rPr lang="en-US" altLang="en-US" sz="1800" b="0" dirty="0" err="1">
                <a:solidFill>
                  <a:srgbClr val="0000CC"/>
                </a:solidFill>
                <a:latin typeface="Arial" panose="020B0604020202020204" pitchFamily="34" charset="0"/>
              </a:rPr>
              <a:t>bg</a:t>
            </a:r>
            <a:endParaRPr lang="en-US" altLang="en-US" sz="1800" b="0" dirty="0">
              <a:solidFill>
                <a:srgbClr val="0000CC"/>
              </a:solidFill>
              <a:latin typeface="Arial" panose="020B0604020202020204" pitchFamily="34" charset="0"/>
            </a:endParaRPr>
          </a:p>
          <a:p>
            <a:r>
              <a:rPr lang="en-US" altLang="en-US" sz="1800" b="0" dirty="0">
                <a:solidFill>
                  <a:srgbClr val="0000CC"/>
                </a:solidFill>
                <a:latin typeface="Arial" panose="020B0604020202020204" pitchFamily="34" charset="0"/>
              </a:rPr>
              <a:t>       - produced central system is 0</a:t>
            </a:r>
            <a:r>
              <a:rPr lang="en-US" altLang="en-US" sz="1800" b="0" baseline="30000" dirty="0">
                <a:solidFill>
                  <a:srgbClr val="0000CC"/>
                </a:solidFill>
                <a:latin typeface="Arial" panose="020B0604020202020204" pitchFamily="34" charset="0"/>
              </a:rPr>
              <a:t>++</a:t>
            </a:r>
          </a:p>
          <a:p>
            <a:endParaRPr lang="en-US" altLang="en-US" sz="1800" baseline="30000" dirty="0">
              <a:solidFill>
                <a:srgbClr val="0000CC"/>
              </a:solidFill>
              <a:latin typeface="Arial" panose="020B0604020202020204" pitchFamily="34" charset="0"/>
            </a:endParaRPr>
          </a:p>
          <a:p>
            <a:endParaRPr lang="en-US" altLang="en-US" sz="1800" b="0" baseline="30000" dirty="0">
              <a:solidFill>
                <a:srgbClr val="0000CC"/>
              </a:solidFill>
              <a:latin typeface="Arial" panose="020B0604020202020204" pitchFamily="34" charset="0"/>
            </a:endParaRPr>
          </a:p>
          <a:p>
            <a:endParaRPr lang="en-US" altLang="en-US" sz="1800" b="0" dirty="0">
              <a:solidFill>
                <a:srgbClr val="0000CC"/>
              </a:solidFill>
              <a:latin typeface="Arial" panose="020B0604020202020204" pitchFamily="34" charset="0"/>
            </a:endParaRPr>
          </a:p>
          <a:p>
            <a:endParaRPr lang="en-US" altLang="en-US" sz="1800" b="0" dirty="0">
              <a:solidFill>
                <a:srgbClr val="0000CC"/>
              </a:solidFill>
              <a:latin typeface="Arial" panose="020B0604020202020204" pitchFamily="34" charset="0"/>
            </a:endParaRPr>
          </a:p>
          <a:p>
            <a:r>
              <a:rPr lang="en-US" altLang="en-US" sz="1800" b="0" dirty="0">
                <a:solidFill>
                  <a:srgbClr val="0000CC"/>
                </a:solidFill>
                <a:latin typeface="Arial" panose="020B0604020202020204" pitchFamily="34" charset="0"/>
              </a:rPr>
              <a:t>III) Access to main Higgs decay modes:</a:t>
            </a:r>
          </a:p>
          <a:p>
            <a:r>
              <a:rPr lang="en-US" altLang="en-US" sz="1800" b="0" dirty="0">
                <a:solidFill>
                  <a:srgbClr val="0000CC"/>
                </a:solidFill>
                <a:latin typeface="Arial" panose="020B0604020202020204" pitchFamily="34" charset="0"/>
              </a:rPr>
              <a:t>  bb, WW, </a:t>
            </a:r>
            <a:r>
              <a:rPr lang="en-US" altLang="en-US" sz="1800" b="0" dirty="0" err="1">
                <a:solidFill>
                  <a:srgbClr val="0000CC"/>
                </a:solidFill>
                <a:latin typeface="Arial" panose="020B0604020202020204" pitchFamily="34" charset="0"/>
              </a:rPr>
              <a:t>tautau</a:t>
            </a:r>
            <a:r>
              <a:rPr lang="en-US" altLang="en-US" sz="1800" b="0" dirty="0">
                <a:solidFill>
                  <a:srgbClr val="0000CC"/>
                </a:solidFill>
                <a:latin typeface="Arial" panose="020B0604020202020204" pitchFamily="34" charset="0"/>
              </a:rPr>
              <a:t> </a:t>
            </a:r>
            <a:r>
              <a:rPr lang="en-US" altLang="en-US" sz="1800" b="0" dirty="0">
                <a:solidFill>
                  <a:srgbClr val="0000CC"/>
                </a:solidFill>
                <a:latin typeface="Arial" panose="020B0604020202020204" pitchFamily="34" charset="0"/>
                <a:cs typeface="Arial" panose="020B0604020202020204" pitchFamily="34" charset="0"/>
              </a:rPr>
              <a:t>→ information about</a:t>
            </a:r>
          </a:p>
          <a:p>
            <a:r>
              <a:rPr lang="en-US" altLang="en-US" sz="1800" b="0" dirty="0">
                <a:solidFill>
                  <a:srgbClr val="0000CC"/>
                </a:solidFill>
                <a:latin typeface="Arial" panose="020B0604020202020204" pitchFamily="34" charset="0"/>
                <a:cs typeface="Arial" panose="020B0604020202020204" pitchFamily="34" charset="0"/>
              </a:rPr>
              <a:t>  Yukawa coupling</a:t>
            </a:r>
            <a:r>
              <a:rPr lang="en-US" altLang="en-US" sz="1800" b="0" dirty="0">
                <a:solidFill>
                  <a:srgbClr val="0033CC"/>
                </a:solidFill>
                <a:latin typeface="Arial" panose="020B0604020202020204" pitchFamily="34" charset="0"/>
                <a:cs typeface="Arial" panose="020B0604020202020204" pitchFamily="34" charset="0"/>
              </a:rPr>
              <a:t> </a:t>
            </a:r>
          </a:p>
          <a:p>
            <a:endParaRPr lang="en-US" altLang="en-US" sz="1800" b="0" dirty="0">
              <a:solidFill>
                <a:srgbClr val="0033CC"/>
              </a:solidFill>
              <a:latin typeface="Arial" panose="020B0604020202020204" pitchFamily="34" charset="0"/>
              <a:cs typeface="Arial" panose="020B0604020202020204" pitchFamily="34" charset="0"/>
            </a:endParaRPr>
          </a:p>
          <a:p>
            <a:r>
              <a:rPr lang="en-US" altLang="en-US" sz="1800" dirty="0">
                <a:solidFill>
                  <a:srgbClr val="FF3300"/>
                </a:solidFill>
                <a:latin typeface="Arial" panose="020B0604020202020204" pitchFamily="34" charset="0"/>
              </a:rPr>
              <a:t>SM Higgs: low signal yield </a:t>
            </a:r>
            <a:r>
              <a:rPr lang="en-US" altLang="en-US" dirty="0">
                <a:solidFill>
                  <a:srgbClr val="FF3300"/>
                </a:solidFill>
                <a:effectLst>
                  <a:outerShdw blurRad="38100" dist="38100" dir="2700000" algn="tl">
                    <a:srgbClr val="C0C0C0"/>
                  </a:outerShdw>
                </a:effectLst>
                <a:latin typeface="Arial" panose="020B0604020202020204" pitchFamily="34" charset="0"/>
                <a:cs typeface="Arial" panose="020B0604020202020204" pitchFamily="34" charset="0"/>
              </a:rPr>
              <a:t>→</a:t>
            </a:r>
            <a:r>
              <a:rPr lang="en-US" altLang="en-US" sz="1800" dirty="0">
                <a:solidFill>
                  <a:srgbClr val="FF3300"/>
                </a:solidFill>
                <a:latin typeface="Arial" panose="020B0604020202020204" pitchFamily="34" charset="0"/>
                <a:cs typeface="Arial" panose="020B0604020202020204" pitchFamily="34" charset="0"/>
              </a:rPr>
              <a:t> try MSSM</a:t>
            </a:r>
          </a:p>
        </p:txBody>
      </p:sp>
      <p:sp>
        <p:nvSpPr>
          <p:cNvPr id="1090564" name="Text Box 4"/>
          <p:cNvSpPr txBox="1">
            <a:spLocks noChangeArrowheads="1"/>
          </p:cNvSpPr>
          <p:nvPr/>
        </p:nvSpPr>
        <p:spPr bwMode="auto">
          <a:xfrm>
            <a:off x="-13335" y="2846388"/>
            <a:ext cx="4890135" cy="366712"/>
          </a:xfrm>
          <a:prstGeom prst="rect">
            <a:avLst/>
          </a:prstGeom>
          <a:noFill/>
          <a:ln w="47625" algn="ctr">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800" b="0">
                <a:latin typeface="Arial Black" panose="020B0A04020102020204" pitchFamily="34" charset="0"/>
              </a:rPr>
              <a:t>Pile-up is issue for Diffraction at LHC!</a:t>
            </a:r>
            <a:endParaRPr lang="cs-CZ" altLang="en-US" sz="1800" b="0">
              <a:latin typeface="Arial Black" panose="020B0A04020102020204" pitchFamily="34" charset="0"/>
            </a:endParaRPr>
          </a:p>
        </p:txBody>
      </p:sp>
      <p:pic>
        <p:nvPicPr>
          <p:cNvPr id="10905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244" y="3536019"/>
            <a:ext cx="4135438" cy="251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90566" name="Text Box 6"/>
          <p:cNvSpPr txBox="1">
            <a:spLocks noChangeArrowheads="1"/>
          </p:cNvSpPr>
          <p:nvPr/>
        </p:nvSpPr>
        <p:spPr bwMode="auto">
          <a:xfrm>
            <a:off x="5737" y="5947992"/>
            <a:ext cx="3562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47625" algn="ctr">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b="1" dirty="0"/>
              <a:t>But can be kept under control !</a:t>
            </a:r>
            <a:endParaRPr lang="cs-CZ" altLang="en-US" sz="1800" b="1" dirty="0"/>
          </a:p>
        </p:txBody>
      </p:sp>
      <p:sp>
        <p:nvSpPr>
          <p:cNvPr id="1090567" name="Text Box 7"/>
          <p:cNvSpPr txBox="1">
            <a:spLocks noChangeArrowheads="1"/>
          </p:cNvSpPr>
          <p:nvPr/>
        </p:nvSpPr>
        <p:spPr bwMode="auto">
          <a:xfrm>
            <a:off x="-95250" y="4117166"/>
            <a:ext cx="10429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47625" algn="ctr">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dirty="0">
                <a:solidFill>
                  <a:schemeClr val="tx1"/>
                </a:solidFill>
              </a:rPr>
              <a:t> Log S/</a:t>
            </a:r>
            <a:r>
              <a:rPr lang="en-US" altLang="en-US" sz="1400" dirty="0" err="1">
                <a:solidFill>
                  <a:schemeClr val="tx1"/>
                </a:solidFill>
              </a:rPr>
              <a:t>B</a:t>
            </a:r>
            <a:r>
              <a:rPr lang="en-US" altLang="en-US" sz="1400" baseline="-25000" dirty="0" err="1">
                <a:solidFill>
                  <a:schemeClr val="tx1"/>
                </a:solidFill>
              </a:rPr>
              <a:t>pu</a:t>
            </a:r>
            <a:endParaRPr lang="cs-CZ" altLang="en-US" sz="1400" dirty="0">
              <a:solidFill>
                <a:schemeClr val="tx1"/>
              </a:solidFill>
            </a:endParaRPr>
          </a:p>
        </p:txBody>
      </p:sp>
      <p:sp>
        <p:nvSpPr>
          <p:cNvPr id="1090568" name="Text Box 8"/>
          <p:cNvSpPr txBox="1">
            <a:spLocks noChangeArrowheads="1"/>
          </p:cNvSpPr>
          <p:nvPr/>
        </p:nvSpPr>
        <p:spPr bwMode="auto">
          <a:xfrm>
            <a:off x="3457756" y="5899192"/>
            <a:ext cx="1157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47625" algn="ctr">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dirty="0">
                <a:solidFill>
                  <a:schemeClr val="tx1"/>
                </a:solidFill>
              </a:rPr>
              <a:t>Offline cuts</a:t>
            </a:r>
            <a:endParaRPr lang="cs-CZ" altLang="en-US" sz="1400" dirty="0">
              <a:solidFill>
                <a:schemeClr val="tx1"/>
              </a:solidFill>
            </a:endParaRPr>
          </a:p>
        </p:txBody>
      </p:sp>
      <p:sp>
        <p:nvSpPr>
          <p:cNvPr id="1090569" name="Text Box 9"/>
          <p:cNvSpPr txBox="1">
            <a:spLocks noChangeArrowheads="1"/>
          </p:cNvSpPr>
          <p:nvPr/>
        </p:nvSpPr>
        <p:spPr bwMode="auto">
          <a:xfrm>
            <a:off x="1030288" y="4349857"/>
            <a:ext cx="1146175" cy="628650"/>
          </a:xfrm>
          <a:prstGeom prst="rect">
            <a:avLst/>
          </a:prstGeom>
          <a:solidFill>
            <a:srgbClr val="FF99FF"/>
          </a:solidFill>
          <a:ln w="47625" algn="ctr">
            <a:solidFill>
              <a:srgbClr val="D6009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solidFill>
                  <a:srgbClr val="D60093"/>
                </a:solidFill>
              </a:rPr>
              <a:t>Rejection</a:t>
            </a:r>
          </a:p>
          <a:p>
            <a:r>
              <a:rPr lang="en-US" altLang="en-US" sz="1600">
                <a:solidFill>
                  <a:srgbClr val="D60093"/>
                </a:solidFill>
              </a:rPr>
              <a:t>power</a:t>
            </a:r>
            <a:endParaRPr lang="cs-CZ" altLang="en-US" sz="1600">
              <a:solidFill>
                <a:srgbClr val="D60093"/>
              </a:solidFill>
            </a:endParaRPr>
          </a:p>
        </p:txBody>
      </p:sp>
      <p:sp>
        <p:nvSpPr>
          <p:cNvPr id="1090570" name="AutoShape 10"/>
          <p:cNvSpPr>
            <a:spLocks noChangeArrowheads="1"/>
          </p:cNvSpPr>
          <p:nvPr/>
        </p:nvSpPr>
        <p:spPr bwMode="auto">
          <a:xfrm>
            <a:off x="5737" y="4456358"/>
            <a:ext cx="733425" cy="1214438"/>
          </a:xfrm>
          <a:prstGeom prst="curvedRightArrow">
            <a:avLst>
              <a:gd name="adj1" fmla="val 33117"/>
              <a:gd name="adj2" fmla="val 66234"/>
              <a:gd name="adj3" fmla="val 33333"/>
            </a:avLst>
          </a:prstGeom>
          <a:solidFill>
            <a:srgbClr val="FF66FF"/>
          </a:solidFill>
          <a:ln w="47625">
            <a:solidFill>
              <a:srgbClr val="FF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090571" name="AutoShape 11"/>
          <p:cNvSpPr>
            <a:spLocks noChangeArrowheads="1"/>
          </p:cNvSpPr>
          <p:nvPr/>
        </p:nvSpPr>
        <p:spPr bwMode="auto">
          <a:xfrm>
            <a:off x="457200" y="5791200"/>
            <a:ext cx="733425" cy="1214438"/>
          </a:xfrm>
          <a:prstGeom prst="curvedRightArrow">
            <a:avLst>
              <a:gd name="adj1" fmla="val 33117"/>
              <a:gd name="adj2" fmla="val 66234"/>
              <a:gd name="adj3" fmla="val 33333"/>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4762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090572" name="AutoShape 12"/>
          <p:cNvSpPr>
            <a:spLocks noChangeArrowheads="1"/>
          </p:cNvSpPr>
          <p:nvPr/>
        </p:nvSpPr>
        <p:spPr bwMode="auto">
          <a:xfrm>
            <a:off x="990600" y="6249988"/>
            <a:ext cx="733425" cy="1214437"/>
          </a:xfrm>
          <a:prstGeom prst="curvedRightArrow">
            <a:avLst>
              <a:gd name="adj1" fmla="val 33117"/>
              <a:gd name="adj2" fmla="val 66234"/>
              <a:gd name="adj3" fmla="val 33333"/>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4762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090573" name="Text Box 13"/>
          <p:cNvSpPr txBox="1">
            <a:spLocks noChangeArrowheads="1"/>
          </p:cNvSpPr>
          <p:nvPr/>
        </p:nvSpPr>
        <p:spPr bwMode="auto">
          <a:xfrm>
            <a:off x="-59748" y="3256847"/>
            <a:ext cx="521340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47625" algn="ctr">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400" dirty="0">
                <a:solidFill>
                  <a:schemeClr val="tx1"/>
                </a:solidFill>
              </a:rPr>
              <a:t>[CMS-Totem: Prospects for Diffractive and </a:t>
            </a:r>
            <a:r>
              <a:rPr lang="en-US" altLang="en-US" sz="1400" dirty="0" err="1">
                <a:solidFill>
                  <a:schemeClr val="tx1"/>
                </a:solidFill>
              </a:rPr>
              <a:t>Fwd</a:t>
            </a:r>
            <a:r>
              <a:rPr lang="en-US" altLang="en-US" sz="1400" dirty="0">
                <a:solidFill>
                  <a:schemeClr val="tx1"/>
                </a:solidFill>
              </a:rPr>
              <a:t> physics at LHC]</a:t>
            </a:r>
            <a:endParaRPr lang="cs-CZ" altLang="en-US" sz="1400" dirty="0">
              <a:solidFill>
                <a:schemeClr val="tx1"/>
              </a:solidFill>
            </a:endParaRPr>
          </a:p>
        </p:txBody>
      </p:sp>
      <p:pic>
        <p:nvPicPr>
          <p:cNvPr id="1090574"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308" y="584993"/>
            <a:ext cx="2346325" cy="2166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90575" name="Line 15"/>
          <p:cNvSpPr>
            <a:spLocks noChangeShapeType="1"/>
          </p:cNvSpPr>
          <p:nvPr/>
        </p:nvSpPr>
        <p:spPr bwMode="auto">
          <a:xfrm flipV="1">
            <a:off x="2895600" y="1490266"/>
            <a:ext cx="533400" cy="2286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90576" name="Line 16"/>
          <p:cNvSpPr>
            <a:spLocks noChangeShapeType="1"/>
          </p:cNvSpPr>
          <p:nvPr/>
        </p:nvSpPr>
        <p:spPr bwMode="auto">
          <a:xfrm>
            <a:off x="2908590" y="1738313"/>
            <a:ext cx="533400" cy="2286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TextBox 27"/>
          <p:cNvSpPr txBox="1">
            <a:spLocks noChangeArrowheads="1"/>
          </p:cNvSpPr>
          <p:nvPr/>
        </p:nvSpPr>
        <p:spPr bwMode="auto">
          <a:xfrm>
            <a:off x="5427663" y="3799027"/>
            <a:ext cx="4343400" cy="707886"/>
          </a:xfrm>
          <a:prstGeom prst="rect">
            <a:avLst/>
          </a:prstGeom>
          <a:solidFill>
            <a:srgbClr val="FF0000"/>
          </a:solidFill>
          <a:ln w="9525">
            <a:solidFill>
              <a:schemeClr val="tx1"/>
            </a:solidFill>
            <a:miter lim="800000"/>
            <a:headEnd/>
            <a:tailEnd/>
          </a:ln>
        </p:spPr>
        <p:txBody>
          <a:bodyPr wrap="square">
            <a:spAutoFit/>
          </a:bodyPr>
          <a:lstStyle>
            <a:lvl1pPr eaLnBrk="0" hangingPunct="0">
              <a:spcBef>
                <a:spcPct val="20000"/>
              </a:spcBef>
              <a:buChar char="•"/>
              <a:defRPr>
                <a:solidFill>
                  <a:schemeClr val="tx1"/>
                </a:solidFill>
                <a:latin typeface="Comic Sans MS" panose="030F0702030302020204" pitchFamily="66" charset="0"/>
              </a:defRPr>
            </a:lvl1pPr>
            <a:lvl2pPr marL="742950" indent="-285750" eaLnBrk="0" hangingPunct="0">
              <a:spcBef>
                <a:spcPct val="20000"/>
              </a:spcBef>
              <a:buChar char="–"/>
              <a:defRPr>
                <a:solidFill>
                  <a:schemeClr val="tx1"/>
                </a:solidFill>
                <a:latin typeface="Comic Sans MS" panose="030F0702030302020204" pitchFamily="66" charset="0"/>
              </a:defRPr>
            </a:lvl2pPr>
            <a:lvl3pPr marL="1143000" indent="-228600" eaLnBrk="0" hangingPunct="0">
              <a:spcBef>
                <a:spcPct val="20000"/>
              </a:spcBef>
              <a:buChar char="•"/>
              <a:defRPr>
                <a:solidFill>
                  <a:schemeClr val="tx1"/>
                </a:solidFill>
                <a:latin typeface="Comic Sans MS" panose="030F0702030302020204" pitchFamily="66" charset="0"/>
              </a:defRPr>
            </a:lvl3pPr>
            <a:lvl4pPr marL="1600200" indent="-228600" eaLnBrk="0" hangingPunct="0">
              <a:spcBef>
                <a:spcPct val="20000"/>
              </a:spcBef>
              <a:buChar char="–"/>
              <a:defRPr>
                <a:solidFill>
                  <a:schemeClr val="tx1"/>
                </a:solidFill>
                <a:latin typeface="Comic Sans MS" panose="030F0702030302020204" pitchFamily="66" charset="0"/>
              </a:defRPr>
            </a:lvl4pPr>
            <a:lvl5pPr marL="2057400" indent="-228600" eaLnBrk="0" hangingPunct="0">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algn="ctr" eaLnBrk="1" hangingPunct="1">
              <a:spcBef>
                <a:spcPct val="0"/>
              </a:spcBef>
              <a:buFontTx/>
              <a:buNone/>
            </a:pPr>
            <a:r>
              <a:rPr lang="en-US" altLang="en-US" sz="2000" b="1" dirty="0">
                <a:solidFill>
                  <a:srgbClr val="FFFF00"/>
                </a:solidFill>
                <a:latin typeface="Times New Roman" panose="02020603050405020304" pitchFamily="18" charset="0"/>
              </a:rPr>
              <a:t>Find a CEP resonance and you have</a:t>
            </a:r>
          </a:p>
          <a:p>
            <a:pPr algn="ctr" eaLnBrk="1" hangingPunct="1">
              <a:spcBef>
                <a:spcPct val="0"/>
              </a:spcBef>
              <a:buFontTx/>
              <a:buNone/>
            </a:pPr>
            <a:r>
              <a:rPr lang="en-US" altLang="en-US" sz="2000" b="1" dirty="0">
                <a:solidFill>
                  <a:srgbClr val="FFFF00"/>
                </a:solidFill>
                <a:latin typeface="Times New Roman" panose="02020603050405020304" pitchFamily="18" charset="0"/>
              </a:rPr>
              <a:t>confirmed its quantum numbers!!</a:t>
            </a:r>
          </a:p>
        </p:txBody>
      </p:sp>
      <p:sp>
        <p:nvSpPr>
          <p:cNvPr id="23" name="Zástupný symbol pro zápatí 3"/>
          <p:cNvSpPr>
            <a:spLocks noGrp="1"/>
          </p:cNvSpPr>
          <p:nvPr>
            <p:ph type="ftr" sz="quarter" idx="11"/>
          </p:nvPr>
        </p:nvSpPr>
        <p:spPr>
          <a:xfrm>
            <a:off x="2514600" y="6519863"/>
            <a:ext cx="7010400" cy="323850"/>
          </a:xfrm>
        </p:spPr>
        <p:txBody>
          <a:bodyPr/>
          <a:lstStyle/>
          <a:p>
            <a:pPr>
              <a:defRPr/>
            </a:pPr>
            <a:r>
              <a:rPr lang="en-US">
                <a:solidFill>
                  <a:srgbClr val="006600"/>
                </a:solidFill>
              </a:rPr>
              <a:t>Marek Taševský                        FZU seminar: Exclusivity as a road to New Physics</a:t>
            </a:r>
            <a:endParaRPr lang="fr-FR" i="1" dirty="0">
              <a:solidFill>
                <a:srgbClr val="006600"/>
              </a:solidFill>
            </a:endParaRPr>
          </a:p>
        </p:txBody>
      </p:sp>
      <mc:AlternateContent xmlns:mc="http://schemas.openxmlformats.org/markup-compatibility/2006" xmlns:a14="http://schemas.microsoft.com/office/drawing/2010/main">
        <mc:Choice Requires="a14">
          <p:sp>
            <p:nvSpPr>
              <p:cNvPr id="24" name="Text Box 17"/>
              <p:cNvSpPr txBox="1">
                <a:spLocks noChangeArrowheads="1"/>
              </p:cNvSpPr>
              <p:nvPr/>
            </p:nvSpPr>
            <p:spPr bwMode="auto">
              <a:xfrm>
                <a:off x="3453057" y="1285372"/>
                <a:ext cx="1144993" cy="369332"/>
              </a:xfrm>
              <a:prstGeom prst="rect">
                <a:avLst/>
              </a:prstGeom>
              <a:noFill/>
              <a:ln>
                <a:noFill/>
              </a:ln>
              <a:effectLst/>
              <a:extLst>
                <a:ext uri="{909E8E84-426E-40DD-AFC4-6F175D3DCCD1}">
                  <a14:hiddenFill>
                    <a:solidFill>
                      <a:schemeClr val="accent1"/>
                    </a:solidFill>
                  </a14:hiddenFill>
                </a:ext>
                <a:ext uri="{91240B29-F687-4F45-9708-019B960494DF}">
                  <a14:hiddenLine w="9525" algn="ctr">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lvl1pPr marL="342900" indent="-342900">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spcBef>
                    <a:spcPct val="20000"/>
                  </a:spcBef>
                </a:pPr>
                <a14:m>
                  <m:oMath xmlns:m="http://schemas.openxmlformats.org/officeDocument/2006/math">
                    <m:r>
                      <a:rPr lang="en-US" altLang="en-US" sz="1800" b="0" i="1" smtClean="0">
                        <a:latin typeface="Cambria Math" panose="02040503050406030204" pitchFamily="18" charset="0"/>
                      </a:rPr>
                      <m:t>𝑏</m:t>
                    </m:r>
                    <m:r>
                      <a:rPr lang="en-US" altLang="en-US" sz="1800" b="0" i="1" smtClean="0">
                        <a:latin typeface="Cambria Math" panose="02040503050406030204" pitchFamily="18" charset="0"/>
                      </a:rPr>
                      <m:t>, </m:t>
                    </m:r>
                    <m:sSup>
                      <m:sSupPr>
                        <m:ctrlPr>
                          <a:rPr lang="en-US" altLang="en-US" sz="1800" b="0" i="1" smtClean="0">
                            <a:latin typeface="Cambria Math" panose="02040503050406030204" pitchFamily="18" charset="0"/>
                          </a:rPr>
                        </m:ctrlPr>
                      </m:sSupPr>
                      <m:e>
                        <m:r>
                          <a:rPr lang="en-US" altLang="en-US" sz="1800" b="0" i="1" smtClean="0">
                            <a:latin typeface="Cambria Math" panose="02040503050406030204" pitchFamily="18" charset="0"/>
                          </a:rPr>
                          <m:t>𝑊</m:t>
                        </m:r>
                      </m:e>
                      <m:sup>
                        <m:r>
                          <a:rPr lang="en-US" altLang="en-US" sz="1800" b="0" i="1" smtClean="0">
                            <a:latin typeface="Cambria Math" panose="02040503050406030204" pitchFamily="18" charset="0"/>
                          </a:rPr>
                          <m:t>+</m:t>
                        </m:r>
                      </m:sup>
                    </m:sSup>
                  </m:oMath>
                </a14:m>
                <a:r>
                  <a:rPr lang="en-US" altLang="en-US" sz="1800" dirty="0">
                    <a:latin typeface="Arial" panose="020B0604020202020204" pitchFamily="34" charset="0"/>
                  </a:rPr>
                  <a:t>, </a:t>
                </a:r>
                <a14:m>
                  <m:oMath xmlns:m="http://schemas.openxmlformats.org/officeDocument/2006/math">
                    <m:sSup>
                      <m:sSupPr>
                        <m:ctrlPr>
                          <a:rPr lang="en-US" altLang="en-US" sz="1800" i="1" smtClean="0">
                            <a:latin typeface="Cambria Math" panose="02040503050406030204" pitchFamily="18" charset="0"/>
                          </a:rPr>
                        </m:ctrlPr>
                      </m:sSupPr>
                      <m:e>
                        <m:r>
                          <a:rPr lang="en-US" altLang="en-US" sz="1800" i="1" smtClean="0">
                            <a:latin typeface="Cambria Math" panose="02040503050406030204" pitchFamily="18" charset="0"/>
                            <a:ea typeface="Cambria Math" panose="02040503050406030204" pitchFamily="18" charset="0"/>
                          </a:rPr>
                          <m:t>𝜏</m:t>
                        </m:r>
                      </m:e>
                      <m:sup>
                        <m:r>
                          <a:rPr lang="en-US" altLang="en-US" sz="1800" b="0" i="1" smtClean="0">
                            <a:latin typeface="Cambria Math" panose="02040503050406030204" pitchFamily="18" charset="0"/>
                          </a:rPr>
                          <m:t>+</m:t>
                        </m:r>
                      </m:sup>
                    </m:sSup>
                  </m:oMath>
                </a14:m>
                <a:endParaRPr lang="cs-CZ" altLang="en-US" sz="1800" dirty="0">
                  <a:latin typeface="Arial" panose="020B0604020202020204" pitchFamily="34" charset="0"/>
                </a:endParaRPr>
              </a:p>
            </p:txBody>
          </p:sp>
        </mc:Choice>
        <mc:Fallback xmlns="">
          <p:sp>
            <p:nvSpPr>
              <p:cNvPr id="24" name="Text Box 17"/>
              <p:cNvSpPr txBox="1">
                <a:spLocks noRot="1" noChangeAspect="1" noMove="1" noResize="1" noEditPoints="1" noAdjustHandles="1" noChangeArrowheads="1" noChangeShapeType="1" noTextEdit="1"/>
              </p:cNvSpPr>
              <p:nvPr/>
            </p:nvSpPr>
            <p:spPr bwMode="auto">
              <a:xfrm>
                <a:off x="3453057" y="1285372"/>
                <a:ext cx="1144993" cy="369332"/>
              </a:xfrm>
              <a:prstGeom prst="rect">
                <a:avLst/>
              </a:prstGeom>
              <a:blipFill>
                <a:blip r:embed="rId5"/>
                <a:stretch>
                  <a:fillRect t="-10000" b="-2666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 Box 17"/>
              <p:cNvSpPr txBox="1">
                <a:spLocks noChangeArrowheads="1"/>
              </p:cNvSpPr>
              <p:nvPr/>
            </p:nvSpPr>
            <p:spPr bwMode="auto">
              <a:xfrm>
                <a:off x="3429000" y="1738313"/>
                <a:ext cx="1144993" cy="375424"/>
              </a:xfrm>
              <a:prstGeom prst="rect">
                <a:avLst/>
              </a:prstGeom>
              <a:noFill/>
              <a:ln>
                <a:noFill/>
              </a:ln>
              <a:effectLst/>
              <a:extLst>
                <a:ext uri="{909E8E84-426E-40DD-AFC4-6F175D3DCCD1}">
                  <a14:hiddenFill>
                    <a:solidFill>
                      <a:schemeClr val="accent1"/>
                    </a:solidFill>
                  </a14:hiddenFill>
                </a:ext>
                <a:ext uri="{91240B29-F687-4F45-9708-019B960494DF}">
                  <a14:hiddenLine w="9525" algn="ctr">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lvl1pPr marL="342900" indent="-342900">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spcBef>
                    <a:spcPct val="20000"/>
                  </a:spcBef>
                </a:pPr>
                <a14:m>
                  <m:oMath xmlns:m="http://schemas.openxmlformats.org/officeDocument/2006/math">
                    <m:acc>
                      <m:accPr>
                        <m:chr m:val="̅"/>
                        <m:ctrlPr>
                          <a:rPr lang="en-US" altLang="en-US" sz="1800" b="0" i="1" smtClean="0">
                            <a:latin typeface="Cambria Math" panose="02040503050406030204" pitchFamily="18" charset="0"/>
                          </a:rPr>
                        </m:ctrlPr>
                      </m:accPr>
                      <m:e>
                        <m:r>
                          <a:rPr lang="en-US" altLang="en-US" sz="1800" b="0" i="1" smtClean="0">
                            <a:latin typeface="Cambria Math" panose="02040503050406030204" pitchFamily="18" charset="0"/>
                          </a:rPr>
                          <m:t>𝑏</m:t>
                        </m:r>
                      </m:e>
                    </m:acc>
                    <m:r>
                      <a:rPr lang="en-US" altLang="en-US" sz="1800" b="0" i="1" smtClean="0">
                        <a:latin typeface="Cambria Math" panose="02040503050406030204" pitchFamily="18" charset="0"/>
                      </a:rPr>
                      <m:t>, </m:t>
                    </m:r>
                    <m:sSup>
                      <m:sSupPr>
                        <m:ctrlPr>
                          <a:rPr lang="en-US" altLang="en-US" sz="1800" b="0" i="1" smtClean="0">
                            <a:latin typeface="Cambria Math" panose="02040503050406030204" pitchFamily="18" charset="0"/>
                          </a:rPr>
                        </m:ctrlPr>
                      </m:sSupPr>
                      <m:e>
                        <m:r>
                          <a:rPr lang="en-US" altLang="en-US" sz="1800" b="0" i="1" smtClean="0">
                            <a:latin typeface="Cambria Math" panose="02040503050406030204" pitchFamily="18" charset="0"/>
                          </a:rPr>
                          <m:t>𝑊</m:t>
                        </m:r>
                      </m:e>
                      <m:sup>
                        <m:r>
                          <a:rPr lang="en-US" altLang="en-US" sz="1800" b="0" i="1" smtClean="0">
                            <a:latin typeface="Cambria Math" panose="02040503050406030204" pitchFamily="18" charset="0"/>
                          </a:rPr>
                          <m:t>−</m:t>
                        </m:r>
                      </m:sup>
                    </m:sSup>
                  </m:oMath>
                </a14:m>
                <a:r>
                  <a:rPr lang="en-US" altLang="en-US" sz="1800" dirty="0">
                    <a:latin typeface="Arial" panose="020B0604020202020204" pitchFamily="34" charset="0"/>
                  </a:rPr>
                  <a:t>, </a:t>
                </a:r>
                <a14:m>
                  <m:oMath xmlns:m="http://schemas.openxmlformats.org/officeDocument/2006/math">
                    <m:sSup>
                      <m:sSupPr>
                        <m:ctrlPr>
                          <a:rPr lang="en-US" altLang="en-US" sz="1800" i="1" smtClean="0">
                            <a:latin typeface="Cambria Math" panose="02040503050406030204" pitchFamily="18" charset="0"/>
                          </a:rPr>
                        </m:ctrlPr>
                      </m:sSupPr>
                      <m:e>
                        <m:r>
                          <a:rPr lang="en-US" altLang="en-US" sz="1800" i="1" smtClean="0">
                            <a:latin typeface="Cambria Math" panose="02040503050406030204" pitchFamily="18" charset="0"/>
                            <a:ea typeface="Cambria Math" panose="02040503050406030204" pitchFamily="18" charset="0"/>
                          </a:rPr>
                          <m:t>𝜏</m:t>
                        </m:r>
                      </m:e>
                      <m:sup>
                        <m:r>
                          <a:rPr lang="en-US" altLang="en-US" sz="1800" b="0" i="1" smtClean="0">
                            <a:latin typeface="Cambria Math" panose="02040503050406030204" pitchFamily="18" charset="0"/>
                          </a:rPr>
                          <m:t>−</m:t>
                        </m:r>
                      </m:sup>
                    </m:sSup>
                  </m:oMath>
                </a14:m>
                <a:endParaRPr lang="cs-CZ" altLang="en-US" sz="1800" dirty="0">
                  <a:latin typeface="Arial" panose="020B0604020202020204" pitchFamily="34" charset="0"/>
                </a:endParaRPr>
              </a:p>
            </p:txBody>
          </p:sp>
        </mc:Choice>
        <mc:Fallback xmlns="">
          <p:sp>
            <p:nvSpPr>
              <p:cNvPr id="25" name="Text Box 17"/>
              <p:cNvSpPr txBox="1">
                <a:spLocks noRot="1" noChangeAspect="1" noMove="1" noResize="1" noEditPoints="1" noAdjustHandles="1" noChangeArrowheads="1" noChangeShapeType="1" noTextEdit="1"/>
              </p:cNvSpPr>
              <p:nvPr/>
            </p:nvSpPr>
            <p:spPr bwMode="auto">
              <a:xfrm>
                <a:off x="3429000" y="1738313"/>
                <a:ext cx="1144993" cy="375424"/>
              </a:xfrm>
              <a:prstGeom prst="rect">
                <a:avLst/>
              </a:prstGeom>
              <a:blipFill>
                <a:blip r:embed="rId6"/>
                <a:stretch>
                  <a:fillRect t="-6452" b="-2419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26" name="Obrázek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686" y="6374571"/>
            <a:ext cx="2060571" cy="483429"/>
          </a:xfrm>
          <a:prstGeom prst="rect">
            <a:avLst/>
          </a:prstGeom>
        </p:spPr>
      </p:pic>
      <p:sp>
        <p:nvSpPr>
          <p:cNvPr id="2" name="Zástupný symbol pro číslo snímku 1"/>
          <p:cNvSpPr>
            <a:spLocks noGrp="1"/>
          </p:cNvSpPr>
          <p:nvPr>
            <p:ph type="sldNum" sz="quarter" idx="12"/>
          </p:nvPr>
        </p:nvSpPr>
        <p:spPr/>
        <p:txBody>
          <a:bodyPr/>
          <a:lstStyle/>
          <a:p>
            <a:pPr>
              <a:defRPr/>
            </a:pPr>
            <a:fld id="{7C95CEDD-C109-44AB-BA97-5E043EFDBCAB}" type="slidenum">
              <a:rPr lang="fr-CH" altLang="en-US" smtClean="0"/>
              <a:pPr>
                <a:defRPr/>
              </a:pPr>
              <a:t>83</a:t>
            </a:fld>
            <a:r>
              <a:rPr lang="fr-CH" altLang="en-US"/>
              <a:t> </a:t>
            </a:r>
            <a:endParaRPr lang="fr-FR" altLang="en-US"/>
          </a:p>
        </p:txBody>
      </p:sp>
    </p:spTree>
    <p:extLst>
      <p:ext uri="{BB962C8B-B14F-4D97-AF65-F5344CB8AC3E}">
        <p14:creationId xmlns:p14="http://schemas.microsoft.com/office/powerpoint/2010/main" val="230147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2"/>
                                        </p:tgtEl>
                                        <p:attrNameLst>
                                          <p:attrName>ppt_y</p:attrName>
                                        </p:attrNameLst>
                                      </p:cBhvr>
                                      <p:tavLst>
                                        <p:tav tm="0">
                                          <p:val>
                                            <p:strVal val="#ppt_y"/>
                                          </p:val>
                                        </p:tav>
                                        <p:tav tm="100000">
                                          <p:val>
                                            <p:strVal val="#ppt_y"/>
                                          </p:val>
                                        </p:tav>
                                      </p:tavLst>
                                    </p:anim>
                                    <p:anim calcmode="lin" valueType="num">
                                      <p:cBhvr>
                                        <p:cTn id="9"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Dark Matter searches in Exclusive Mode </a:t>
            </a:r>
          </a:p>
        </p:txBody>
      </p:sp>
      <p:sp>
        <p:nvSpPr>
          <p:cNvPr id="4" name="Zástupný symbol pro zápatí 3"/>
          <p:cNvSpPr>
            <a:spLocks noGrp="1"/>
          </p:cNvSpPr>
          <p:nvPr>
            <p:ph type="ftr" sz="quarter" idx="11"/>
          </p:nvPr>
        </p:nvSpPr>
        <p:spPr/>
        <p:txBody>
          <a:bodyPr/>
          <a:lstStyle/>
          <a:p>
            <a:pPr>
              <a:defRPr/>
            </a:pPr>
            <a:r>
              <a:rPr lang="en-US">
                <a:solidFill>
                  <a:srgbClr val="006600"/>
                </a:solidFill>
              </a:rPr>
              <a:t>Marek Taševský                        FZU seminar: Exclusivity as a road to New Physics</a:t>
            </a:r>
            <a:endParaRPr lang="fr-FR" i="1" dirty="0">
              <a:solidFill>
                <a:srgbClr val="006600"/>
              </a:solidFill>
            </a:endParaRPr>
          </a:p>
        </p:txBody>
      </p:sp>
      <p:grpSp>
        <p:nvGrpSpPr>
          <p:cNvPr id="6" name="Group 51"/>
          <p:cNvGrpSpPr>
            <a:grpSpLocks/>
          </p:cNvGrpSpPr>
          <p:nvPr/>
        </p:nvGrpSpPr>
        <p:grpSpPr bwMode="auto">
          <a:xfrm>
            <a:off x="1236794" y="3904994"/>
            <a:ext cx="7429500" cy="1889125"/>
            <a:chOff x="211138" y="3810000"/>
            <a:chExt cx="6857999" cy="1889125"/>
          </a:xfrm>
        </p:grpSpPr>
        <p:sp>
          <p:nvSpPr>
            <p:cNvPr id="7" name="AutoShape 10"/>
            <p:cNvSpPr>
              <a:spLocks noChangeArrowheads="1"/>
            </p:cNvSpPr>
            <p:nvPr/>
          </p:nvSpPr>
          <p:spPr bwMode="auto">
            <a:xfrm>
              <a:off x="5791200" y="4953000"/>
              <a:ext cx="211137" cy="228600"/>
            </a:xfrm>
            <a:prstGeom prst="can">
              <a:avLst>
                <a:gd name="adj" fmla="val 27068"/>
              </a:avLst>
            </a:prstGeom>
            <a:solidFill>
              <a:srgbClr val="00B0F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endParaRPr lang="cs-CZ" altLang="en-US" b="1"/>
            </a:p>
          </p:txBody>
        </p:sp>
        <p:sp>
          <p:nvSpPr>
            <p:cNvPr id="8" name="AutoShape 10"/>
            <p:cNvSpPr>
              <a:spLocks noChangeArrowheads="1"/>
            </p:cNvSpPr>
            <p:nvPr/>
          </p:nvSpPr>
          <p:spPr bwMode="auto">
            <a:xfrm>
              <a:off x="762000" y="4876800"/>
              <a:ext cx="211137" cy="228600"/>
            </a:xfrm>
            <a:prstGeom prst="can">
              <a:avLst>
                <a:gd name="adj" fmla="val 27068"/>
              </a:avLst>
            </a:prstGeom>
            <a:solidFill>
              <a:srgbClr val="CC0099"/>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endParaRPr lang="cs-CZ" altLang="en-US" b="1"/>
            </a:p>
          </p:txBody>
        </p:sp>
        <p:sp>
          <p:nvSpPr>
            <p:cNvPr id="9" name="Arc 12"/>
            <p:cNvSpPr>
              <a:spLocks/>
            </p:cNvSpPr>
            <p:nvPr/>
          </p:nvSpPr>
          <p:spPr bwMode="auto">
            <a:xfrm rot="1882380" flipH="1">
              <a:off x="1120775" y="4125913"/>
              <a:ext cx="660400" cy="979488"/>
            </a:xfrm>
            <a:custGeom>
              <a:avLst/>
              <a:gdLst>
                <a:gd name="T0" fmla="*/ 0 w 21600"/>
                <a:gd name="T1" fmla="*/ 0 h 21283"/>
                <a:gd name="T2" fmla="*/ 0 w 21600"/>
                <a:gd name="T3" fmla="*/ 0 h 21283"/>
                <a:gd name="T4" fmla="*/ 0 w 21600"/>
                <a:gd name="T5" fmla="*/ 0 h 21283"/>
                <a:gd name="T6" fmla="*/ 0 60000 65536"/>
                <a:gd name="T7" fmla="*/ 0 60000 65536"/>
                <a:gd name="T8" fmla="*/ 0 60000 65536"/>
                <a:gd name="T9" fmla="*/ 0 w 21600"/>
                <a:gd name="T10" fmla="*/ 0 h 21283"/>
                <a:gd name="T11" fmla="*/ 21600 w 21600"/>
                <a:gd name="T12" fmla="*/ 21283 h 21283"/>
              </a:gdLst>
              <a:ahLst/>
              <a:cxnLst>
                <a:cxn ang="T6">
                  <a:pos x="T0" y="T1"/>
                </a:cxn>
                <a:cxn ang="T7">
                  <a:pos x="T2" y="T3"/>
                </a:cxn>
                <a:cxn ang="T8">
                  <a:pos x="T4" y="T5"/>
                </a:cxn>
              </a:cxnLst>
              <a:rect l="T9" t="T10" r="T11" b="T12"/>
              <a:pathLst>
                <a:path w="21600" h="21283" fill="none" extrusionOk="0">
                  <a:moveTo>
                    <a:pt x="3686" y="0"/>
                  </a:moveTo>
                  <a:cubicBezTo>
                    <a:pt x="14039" y="1793"/>
                    <a:pt x="21600" y="10776"/>
                    <a:pt x="21600" y="21283"/>
                  </a:cubicBezTo>
                </a:path>
                <a:path w="21600" h="21283" stroke="0" extrusionOk="0">
                  <a:moveTo>
                    <a:pt x="3686" y="0"/>
                  </a:moveTo>
                  <a:cubicBezTo>
                    <a:pt x="14039" y="1793"/>
                    <a:pt x="21600" y="10776"/>
                    <a:pt x="21600" y="21283"/>
                  </a:cubicBezTo>
                  <a:lnTo>
                    <a:pt x="0" y="21283"/>
                  </a:lnTo>
                  <a:close/>
                </a:path>
              </a:pathLst>
            </a:custGeom>
            <a:noFill/>
            <a:ln w="95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 name="Text Box 14"/>
            <p:cNvSpPr txBox="1">
              <a:spLocks noChangeArrowheads="1"/>
            </p:cNvSpPr>
            <p:nvPr/>
          </p:nvSpPr>
          <p:spPr bwMode="auto">
            <a:xfrm>
              <a:off x="211138" y="3810000"/>
              <a:ext cx="682869"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r>
                <a:rPr lang="en-US" altLang="en-US" sz="1800" dirty="0">
                  <a:latin typeface="Comic Sans MS" panose="030F0702030302020204" pitchFamily="66" charset="0"/>
                </a:rPr>
                <a:t>beam</a:t>
              </a:r>
            </a:p>
          </p:txBody>
        </p:sp>
        <p:sp>
          <p:nvSpPr>
            <p:cNvPr id="11" name="Text Box 15"/>
            <p:cNvSpPr txBox="1">
              <a:spLocks noChangeArrowheads="1"/>
            </p:cNvSpPr>
            <p:nvPr/>
          </p:nvSpPr>
          <p:spPr bwMode="auto">
            <a:xfrm>
              <a:off x="1125538" y="4648200"/>
              <a:ext cx="320919"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r>
                <a:rPr lang="en-US" altLang="en-US" sz="1800">
                  <a:latin typeface="Comic Sans MS" panose="030F0702030302020204" pitchFamily="66" charset="0"/>
                </a:rPr>
                <a:t>p’</a:t>
              </a:r>
            </a:p>
          </p:txBody>
        </p:sp>
        <p:sp>
          <p:nvSpPr>
            <p:cNvPr id="12" name="Text Box 16"/>
            <p:cNvSpPr txBox="1">
              <a:spLocks noChangeArrowheads="1"/>
            </p:cNvSpPr>
            <p:nvPr/>
          </p:nvSpPr>
          <p:spPr bwMode="auto">
            <a:xfrm>
              <a:off x="5334122" y="5029200"/>
              <a:ext cx="320919"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r>
                <a:rPr lang="en-US" altLang="en-US" sz="1800">
                  <a:latin typeface="Comic Sans MS" panose="030F0702030302020204" pitchFamily="66" charset="0"/>
                </a:rPr>
                <a:t>p’</a:t>
              </a:r>
            </a:p>
          </p:txBody>
        </p:sp>
        <p:sp>
          <p:nvSpPr>
            <p:cNvPr id="13" name="Text Box 17"/>
            <p:cNvSpPr txBox="1">
              <a:spLocks noChangeArrowheads="1"/>
            </p:cNvSpPr>
            <p:nvPr/>
          </p:nvSpPr>
          <p:spPr bwMode="auto">
            <a:xfrm>
              <a:off x="457323" y="5181600"/>
              <a:ext cx="1528396"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r>
                <a:rPr lang="en-US" altLang="en-US" sz="1800">
                  <a:latin typeface="Comic Sans MS" panose="030F0702030302020204" pitchFamily="66" charset="0"/>
                </a:rPr>
                <a:t>AFP Detector</a:t>
              </a:r>
            </a:p>
          </p:txBody>
        </p:sp>
        <p:sp>
          <p:nvSpPr>
            <p:cNvPr id="14" name="Line 19"/>
            <p:cNvSpPr>
              <a:spLocks noChangeShapeType="1"/>
            </p:cNvSpPr>
            <p:nvPr/>
          </p:nvSpPr>
          <p:spPr bwMode="auto">
            <a:xfrm>
              <a:off x="4360863" y="4572000"/>
              <a:ext cx="2601912" cy="3810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5" name="Line 20"/>
            <p:cNvSpPr>
              <a:spLocks noChangeShapeType="1"/>
            </p:cNvSpPr>
            <p:nvPr/>
          </p:nvSpPr>
          <p:spPr bwMode="auto">
            <a:xfrm flipH="1" flipV="1">
              <a:off x="914400" y="4191000"/>
              <a:ext cx="1970087" cy="2286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6" name="AutoShape 21"/>
            <p:cNvSpPr>
              <a:spLocks noChangeArrowheads="1"/>
            </p:cNvSpPr>
            <p:nvPr/>
          </p:nvSpPr>
          <p:spPr bwMode="auto">
            <a:xfrm rot="480000" flipV="1">
              <a:off x="4852988" y="4572000"/>
              <a:ext cx="565150" cy="268288"/>
            </a:xfrm>
            <a:prstGeom prst="cube">
              <a:avLst>
                <a:gd name="adj" fmla="val 25000"/>
              </a:avLst>
            </a:prstGeom>
            <a:solidFill>
              <a:srgbClr val="99CC00"/>
            </a:solidFill>
            <a:ln w="9525">
              <a:solidFill>
                <a:schemeClr val="tx1"/>
              </a:solidFill>
              <a:miter lim="800000"/>
              <a:headEnd/>
              <a:tailEnd/>
            </a:ln>
          </p:spPr>
          <p:txBody>
            <a:bodyPr rot="10800000"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endParaRPr lang="cs-CZ" altLang="en-US" b="1"/>
            </a:p>
          </p:txBody>
        </p:sp>
        <p:sp>
          <p:nvSpPr>
            <p:cNvPr id="17" name="AutoShape 22"/>
            <p:cNvSpPr>
              <a:spLocks noChangeArrowheads="1"/>
            </p:cNvSpPr>
            <p:nvPr/>
          </p:nvSpPr>
          <p:spPr bwMode="auto">
            <a:xfrm rot="480000" flipV="1">
              <a:off x="1970088" y="4191000"/>
              <a:ext cx="563562" cy="268288"/>
            </a:xfrm>
            <a:prstGeom prst="cube">
              <a:avLst>
                <a:gd name="adj" fmla="val 25000"/>
              </a:avLst>
            </a:prstGeom>
            <a:solidFill>
              <a:srgbClr val="99CC00"/>
            </a:solidFill>
            <a:ln w="9525">
              <a:solidFill>
                <a:schemeClr val="tx1"/>
              </a:solidFill>
              <a:miter lim="800000"/>
              <a:headEnd/>
              <a:tailEnd/>
            </a:ln>
          </p:spPr>
          <p:txBody>
            <a:bodyPr rot="10800000"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endParaRPr lang="cs-CZ" altLang="en-US" b="1"/>
            </a:p>
          </p:txBody>
        </p:sp>
        <p:sp>
          <p:nvSpPr>
            <p:cNvPr id="18" name="Arc 13"/>
            <p:cNvSpPr>
              <a:spLocks/>
            </p:cNvSpPr>
            <p:nvPr/>
          </p:nvSpPr>
          <p:spPr bwMode="auto">
            <a:xfrm rot="1314465">
              <a:off x="5414963" y="4772025"/>
              <a:ext cx="430212" cy="927100"/>
            </a:xfrm>
            <a:custGeom>
              <a:avLst/>
              <a:gdLst>
                <a:gd name="T0" fmla="*/ 0 w 15989"/>
                <a:gd name="T1" fmla="*/ 0 h 21449"/>
                <a:gd name="T2" fmla="*/ 0 w 15989"/>
                <a:gd name="T3" fmla="*/ 0 h 21449"/>
                <a:gd name="T4" fmla="*/ 0 w 15989"/>
                <a:gd name="T5" fmla="*/ 0 h 21449"/>
                <a:gd name="T6" fmla="*/ 0 60000 65536"/>
                <a:gd name="T7" fmla="*/ 0 60000 65536"/>
                <a:gd name="T8" fmla="*/ 0 60000 65536"/>
                <a:gd name="T9" fmla="*/ 0 w 15989"/>
                <a:gd name="T10" fmla="*/ 0 h 21449"/>
                <a:gd name="T11" fmla="*/ 15989 w 15989"/>
                <a:gd name="T12" fmla="*/ 21449 h 21449"/>
              </a:gdLst>
              <a:ahLst/>
              <a:cxnLst>
                <a:cxn ang="T6">
                  <a:pos x="T0" y="T1"/>
                </a:cxn>
                <a:cxn ang="T7">
                  <a:pos x="T2" y="T3"/>
                </a:cxn>
                <a:cxn ang="T8">
                  <a:pos x="T4" y="T5"/>
                </a:cxn>
              </a:cxnLst>
              <a:rect l="T9" t="T10" r="T11" b="T12"/>
              <a:pathLst>
                <a:path w="15989" h="21449" fill="none" extrusionOk="0">
                  <a:moveTo>
                    <a:pt x="2547" y="-1"/>
                  </a:moveTo>
                  <a:cubicBezTo>
                    <a:pt x="7715" y="613"/>
                    <a:pt x="12489" y="3073"/>
                    <a:pt x="15988" y="6926"/>
                  </a:cubicBezTo>
                </a:path>
                <a:path w="15989" h="21449" stroke="0" extrusionOk="0">
                  <a:moveTo>
                    <a:pt x="2547" y="-1"/>
                  </a:moveTo>
                  <a:cubicBezTo>
                    <a:pt x="7715" y="613"/>
                    <a:pt x="12489" y="3073"/>
                    <a:pt x="15988" y="6926"/>
                  </a:cubicBezTo>
                  <a:lnTo>
                    <a:pt x="0" y="21449"/>
                  </a:lnTo>
                  <a:close/>
                </a:path>
              </a:pathLst>
            </a:custGeom>
            <a:noFill/>
            <a:ln w="95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19" name="Picture 5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3200" y="3886200"/>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AutoShape 10"/>
            <p:cNvSpPr>
              <a:spLocks noChangeArrowheads="1"/>
            </p:cNvSpPr>
            <p:nvPr/>
          </p:nvSpPr>
          <p:spPr bwMode="auto">
            <a:xfrm>
              <a:off x="1600200" y="4343400"/>
              <a:ext cx="211137" cy="228600"/>
            </a:xfrm>
            <a:prstGeom prst="can">
              <a:avLst>
                <a:gd name="adj" fmla="val 27068"/>
              </a:avLst>
            </a:prstGeom>
            <a:solidFill>
              <a:srgbClr val="00B0F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endParaRPr lang="cs-CZ" altLang="en-US" b="1"/>
            </a:p>
          </p:txBody>
        </p:sp>
        <p:sp>
          <p:nvSpPr>
            <p:cNvPr id="21" name="AutoShape 10"/>
            <p:cNvSpPr>
              <a:spLocks noChangeArrowheads="1"/>
            </p:cNvSpPr>
            <p:nvPr/>
          </p:nvSpPr>
          <p:spPr bwMode="auto">
            <a:xfrm>
              <a:off x="6858000" y="5029200"/>
              <a:ext cx="211137" cy="228600"/>
            </a:xfrm>
            <a:prstGeom prst="can">
              <a:avLst>
                <a:gd name="adj" fmla="val 27068"/>
              </a:avLst>
            </a:prstGeom>
            <a:solidFill>
              <a:srgbClr val="CC0099"/>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endParaRPr lang="cs-CZ" altLang="en-US" b="1"/>
            </a:p>
          </p:txBody>
        </p:sp>
        <p:sp>
          <p:nvSpPr>
            <p:cNvPr id="22" name="Text Box 23"/>
            <p:cNvSpPr txBox="1">
              <a:spLocks noChangeArrowheads="1"/>
            </p:cNvSpPr>
            <p:nvPr/>
          </p:nvSpPr>
          <p:spPr bwMode="auto">
            <a:xfrm>
              <a:off x="1506538" y="3810000"/>
              <a:ext cx="130712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127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r>
                <a:rPr lang="en-US" altLang="en-US" sz="1600">
                  <a:latin typeface="Comic Sans MS" panose="030F0702030302020204" pitchFamily="66" charset="0"/>
                </a:rPr>
                <a:t>LHC magnets</a:t>
              </a:r>
            </a:p>
          </p:txBody>
        </p:sp>
      </p:grpSp>
      <p:sp>
        <p:nvSpPr>
          <p:cNvPr id="23" name="AutoShape 32"/>
          <p:cNvSpPr>
            <a:spLocks noChangeArrowheads="1"/>
          </p:cNvSpPr>
          <p:nvPr/>
        </p:nvSpPr>
        <p:spPr bwMode="auto">
          <a:xfrm>
            <a:off x="4456244" y="4528334"/>
            <a:ext cx="990600" cy="914400"/>
          </a:xfrm>
          <a:prstGeom prst="irregularSeal1">
            <a:avLst/>
          </a:prstGeom>
          <a:solidFill>
            <a:srgbClr val="FFFF00">
              <a:alpha val="45097"/>
            </a:srgbClr>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2800" b="1" dirty="0">
                <a:solidFill>
                  <a:srgbClr val="FF0000"/>
                </a:solidFill>
              </a:rPr>
              <a:t>DM</a:t>
            </a:r>
          </a:p>
        </p:txBody>
      </p:sp>
      <p:sp>
        <p:nvSpPr>
          <p:cNvPr id="3" name="TextovéPole 2"/>
          <p:cNvSpPr txBox="1"/>
          <p:nvPr/>
        </p:nvSpPr>
        <p:spPr>
          <a:xfrm>
            <a:off x="57828" y="625444"/>
            <a:ext cx="2517228" cy="400110"/>
          </a:xfrm>
          <a:prstGeom prst="rect">
            <a:avLst/>
          </a:prstGeom>
          <a:solidFill>
            <a:srgbClr val="CCFFFF"/>
          </a:solidFill>
          <a:ln w="28575">
            <a:solidFill>
              <a:srgbClr val="002060"/>
            </a:solidFill>
          </a:ln>
        </p:spPr>
        <p:txBody>
          <a:bodyPr wrap="none" rtlCol="0">
            <a:spAutoFit/>
          </a:bodyPr>
          <a:lstStyle/>
          <a:p>
            <a:r>
              <a:rPr lang="en-US" sz="2000" b="1" dirty="0">
                <a:solidFill>
                  <a:srgbClr val="FF0000"/>
                </a:solidFill>
              </a:rPr>
              <a:t>JHEP 04 (2019) 010</a:t>
            </a:r>
            <a:endParaRPr lang="en-US" sz="2000" dirty="0">
              <a:solidFill>
                <a:srgbClr val="FF0000"/>
              </a:solidFill>
            </a:endParaRPr>
          </a:p>
        </p:txBody>
      </p:sp>
      <p:sp>
        <p:nvSpPr>
          <p:cNvPr id="29" name="TextovéPole 28"/>
          <p:cNvSpPr txBox="1"/>
          <p:nvPr/>
        </p:nvSpPr>
        <p:spPr>
          <a:xfrm>
            <a:off x="743175" y="5632520"/>
            <a:ext cx="5290615" cy="707886"/>
          </a:xfrm>
          <a:prstGeom prst="rect">
            <a:avLst/>
          </a:prstGeom>
          <a:gradFill flip="none" rotWithShape="1">
            <a:gsLst>
              <a:gs pos="0">
                <a:srgbClr val="FB717E"/>
              </a:gs>
              <a:gs pos="50000">
                <a:schemeClr val="accent1">
                  <a:tint val="44500"/>
                  <a:satMod val="160000"/>
                </a:schemeClr>
              </a:gs>
              <a:gs pos="100000">
                <a:srgbClr val="FFFF00"/>
              </a:gs>
            </a:gsLst>
            <a:path path="circle">
              <a:fillToRect l="100000" t="100000"/>
            </a:path>
            <a:tileRect r="-100000" b="-100000"/>
          </a:gradFill>
          <a:ln>
            <a:solidFill>
              <a:srgbClr val="FF0000"/>
            </a:solidFill>
          </a:ln>
        </p:spPr>
        <p:txBody>
          <a:bodyPr wrap="none">
            <a:spAutoFit/>
          </a:bodyPr>
          <a:lstStyle/>
          <a:p>
            <a:pPr marL="171450" indent="-171450">
              <a:buFont typeface="Wingdings" panose="05000000000000000000" pitchFamily="2" charset="2"/>
              <a:buChar char="Ø"/>
              <a:defRPr/>
            </a:pPr>
            <a:r>
              <a:rPr lang="en-US" sz="2000" dirty="0">
                <a:solidFill>
                  <a:schemeClr val="tx1"/>
                </a:solidFill>
                <a:latin typeface="Times New Roman" panose="02020603050405020304" pitchFamily="18" charset="0"/>
                <a:cs typeface="Times New Roman" panose="02020603050405020304" pitchFamily="18" charset="0"/>
              </a:rPr>
              <a:t>  Motivation for use of AFP at high luminosities</a:t>
            </a:r>
          </a:p>
          <a:p>
            <a:pPr marL="171450" indent="-171450">
              <a:buFont typeface="Wingdings" panose="05000000000000000000" pitchFamily="2" charset="2"/>
              <a:buChar char="Ø"/>
              <a:defRPr/>
            </a:pPr>
            <a:r>
              <a:rPr lang="en-US" sz="2000" dirty="0">
                <a:solidFill>
                  <a:schemeClr val="tx1"/>
                </a:solidFill>
                <a:latin typeface="Times New Roman" panose="02020603050405020304" pitchFamily="18" charset="0"/>
                <a:cs typeface="Times New Roman" panose="02020603050405020304" pitchFamily="18" charset="0"/>
              </a:rPr>
              <a:t>  Became topic of PhD thesis</a:t>
            </a:r>
          </a:p>
        </p:txBody>
      </p:sp>
      <mc:AlternateContent xmlns:mc="http://schemas.openxmlformats.org/markup-compatibility/2006" xmlns:a14="http://schemas.microsoft.com/office/drawing/2010/main">
        <mc:Choice Requires="a14">
          <p:sp>
            <p:nvSpPr>
              <p:cNvPr id="31" name="TextovéPole 30"/>
              <p:cNvSpPr txBox="1"/>
              <p:nvPr/>
            </p:nvSpPr>
            <p:spPr>
              <a:xfrm>
                <a:off x="926692" y="1972522"/>
                <a:ext cx="3971280" cy="49039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1" i="1">
                          <a:solidFill>
                            <a:schemeClr val="tx1"/>
                          </a:solidFill>
                          <a:latin typeface="Cambria Math" panose="02040503050406030204" pitchFamily="18" charset="0"/>
                        </a:rPr>
                        <m:t>𝒑𝒑</m:t>
                      </m:r>
                      <m:r>
                        <a:rPr lang="en-US" sz="2400" b="1" i="1">
                          <a:solidFill>
                            <a:schemeClr val="tx1"/>
                          </a:solidFill>
                          <a:latin typeface="Cambria Math" panose="02040503050406030204" pitchFamily="18" charset="0"/>
                        </a:rPr>
                        <m:t> →</m:t>
                      </m:r>
                      <m:r>
                        <a:rPr lang="en-US" sz="2400" b="1" i="1">
                          <a:solidFill>
                            <a:schemeClr val="tx1"/>
                          </a:solidFill>
                          <a:latin typeface="Cambria Math" panose="02040503050406030204" pitchFamily="18" charset="0"/>
                          <a:ea typeface="Cambria Math" panose="02040503050406030204" pitchFamily="18" charset="0"/>
                        </a:rPr>
                        <m:t>𝒑</m:t>
                      </m:r>
                      <m:r>
                        <m:rPr>
                          <m:sty m:val="p"/>
                        </m:rPr>
                        <a:rPr lang="el-GR" sz="2400" b="1" i="1">
                          <a:solidFill>
                            <a:schemeClr val="tx1"/>
                          </a:solidFill>
                          <a:latin typeface="Cambria Math" panose="02040503050406030204" pitchFamily="18" charset="0"/>
                          <a:ea typeface="Cambria Math" panose="02040503050406030204" pitchFamily="18" charset="0"/>
                        </a:rPr>
                        <m:t>γγ</m:t>
                      </m:r>
                      <m:r>
                        <a:rPr lang="en-US" sz="2400" b="1" i="1">
                          <a:solidFill>
                            <a:schemeClr val="tx1"/>
                          </a:solidFill>
                          <a:latin typeface="Cambria Math" panose="02040503050406030204" pitchFamily="18" charset="0"/>
                          <a:ea typeface="Cambria Math" panose="02040503050406030204" pitchFamily="18" charset="0"/>
                        </a:rPr>
                        <m:t>𝒑</m:t>
                      </m:r>
                      <m:r>
                        <a:rPr lang="en-US" sz="2400" b="1" i="1">
                          <a:solidFill>
                            <a:schemeClr val="tx1"/>
                          </a:solidFill>
                          <a:latin typeface="Cambria Math" panose="02040503050406030204" pitchFamily="18" charset="0"/>
                          <a:ea typeface="Cambria Math" panose="02040503050406030204" pitchFamily="18" charset="0"/>
                        </a:rPr>
                        <m:t> →</m:t>
                      </m:r>
                      <m:r>
                        <a:rPr lang="en-US" sz="2400" b="1" i="1">
                          <a:solidFill>
                            <a:schemeClr val="tx1"/>
                          </a:solidFill>
                          <a:latin typeface="Cambria Math" panose="02040503050406030204" pitchFamily="18" charset="0"/>
                          <a:ea typeface="Cambria Math" panose="02040503050406030204" pitchFamily="18" charset="0"/>
                        </a:rPr>
                        <m:t>𝒑</m:t>
                      </m:r>
                      <m:r>
                        <a:rPr lang="en-US" sz="2400" b="1" i="1">
                          <a:solidFill>
                            <a:schemeClr val="tx1"/>
                          </a:solidFill>
                          <a:latin typeface="Cambria Math" panose="02040503050406030204" pitchFamily="18" charset="0"/>
                          <a:ea typeface="Cambria Math" panose="02040503050406030204" pitchFamily="18" charset="0"/>
                        </a:rPr>
                        <m:t> </m:t>
                      </m:r>
                      <m:box>
                        <m:boxPr>
                          <m:ctrlPr>
                            <a:rPr lang="en-US" sz="2400" b="1" i="1">
                              <a:solidFill>
                                <a:schemeClr val="tx1"/>
                              </a:solidFill>
                              <a:latin typeface="Cambria Math" panose="02040503050406030204" pitchFamily="18" charset="0"/>
                              <a:ea typeface="Cambria Math" panose="02040503050406030204" pitchFamily="18" charset="0"/>
                            </a:rPr>
                          </m:ctrlPr>
                        </m:boxPr>
                        <m:e>
                          <m:r>
                            <a:rPr lang="en-US" sz="2400" b="1" i="1">
                              <a:solidFill>
                                <a:schemeClr val="tx1"/>
                              </a:solidFill>
                              <a:latin typeface="Cambria Math" panose="02040503050406030204" pitchFamily="18" charset="0"/>
                              <a:ea typeface="Cambria Math" panose="02040503050406030204" pitchFamily="18" charset="0"/>
                            </a:rPr>
                            <m:t>□</m:t>
                          </m:r>
                        </m:e>
                      </m:box>
                      <m:r>
                        <a:rPr lang="en-US" sz="2400" b="1" i="1">
                          <a:solidFill>
                            <a:schemeClr val="tx1"/>
                          </a:solidFill>
                          <a:latin typeface="Cambria Math" panose="02040503050406030204" pitchFamily="18" charset="0"/>
                          <a:ea typeface="Cambria Math" panose="02040503050406030204" pitchFamily="18" charset="0"/>
                        </a:rPr>
                        <m:t> </m:t>
                      </m:r>
                      <m:acc>
                        <m:accPr>
                          <m:chr m:val="̃"/>
                          <m:ctrlPr>
                            <a:rPr lang="en-US" sz="2400" b="1" i="1">
                              <a:solidFill>
                                <a:schemeClr val="tx1"/>
                              </a:solidFill>
                              <a:latin typeface="Cambria Math" panose="02040503050406030204" pitchFamily="18" charset="0"/>
                              <a:ea typeface="Cambria Math" panose="02040503050406030204" pitchFamily="18" charset="0"/>
                            </a:rPr>
                          </m:ctrlPr>
                        </m:accPr>
                        <m:e>
                          <m:sSup>
                            <m:sSupPr>
                              <m:ctrlPr>
                                <a:rPr lang="en-US" sz="2400" b="1" i="1">
                                  <a:solidFill>
                                    <a:schemeClr val="tx1"/>
                                  </a:solidFill>
                                  <a:latin typeface="Cambria Math" panose="02040503050406030204" pitchFamily="18" charset="0"/>
                                  <a:ea typeface="Cambria Math" panose="02040503050406030204" pitchFamily="18" charset="0"/>
                                </a:rPr>
                              </m:ctrlPr>
                            </m:sSupPr>
                            <m:e>
                              <m:r>
                                <a:rPr lang="en-US" sz="2400" b="1" i="1">
                                  <a:solidFill>
                                    <a:schemeClr val="tx1"/>
                                  </a:solidFill>
                                  <a:latin typeface="Cambria Math" panose="02040503050406030204" pitchFamily="18" charset="0"/>
                                  <a:ea typeface="Cambria Math" panose="02040503050406030204" pitchFamily="18" charset="0"/>
                                </a:rPr>
                                <m:t>𝒍</m:t>
                              </m:r>
                            </m:e>
                            <m:sup>
                              <m:r>
                                <a:rPr lang="en-US" sz="2400" b="1" i="1">
                                  <a:solidFill>
                                    <a:schemeClr val="tx1"/>
                                  </a:solidFill>
                                  <a:latin typeface="Cambria Math" panose="02040503050406030204" pitchFamily="18" charset="0"/>
                                  <a:ea typeface="Cambria Math" panose="02040503050406030204" pitchFamily="18" charset="0"/>
                                </a:rPr>
                                <m:t>+</m:t>
                              </m:r>
                            </m:sup>
                          </m:sSup>
                        </m:e>
                      </m:acc>
                      <m:acc>
                        <m:accPr>
                          <m:chr m:val="̃"/>
                          <m:ctrlPr>
                            <a:rPr lang="en-US" sz="2400" b="1" i="1">
                              <a:solidFill>
                                <a:schemeClr val="tx1"/>
                              </a:solidFill>
                              <a:latin typeface="Cambria Math" panose="02040503050406030204" pitchFamily="18" charset="0"/>
                            </a:rPr>
                          </m:ctrlPr>
                        </m:accPr>
                        <m:e>
                          <m:sSup>
                            <m:sSupPr>
                              <m:ctrlPr>
                                <a:rPr lang="en-US" sz="2400" b="1" i="1">
                                  <a:solidFill>
                                    <a:schemeClr val="tx1"/>
                                  </a:solidFill>
                                  <a:latin typeface="Cambria Math" panose="02040503050406030204" pitchFamily="18" charset="0"/>
                                </a:rPr>
                              </m:ctrlPr>
                            </m:sSupPr>
                            <m:e>
                              <m:r>
                                <a:rPr lang="en-US" sz="2400" b="1" i="1">
                                  <a:solidFill>
                                    <a:schemeClr val="tx1"/>
                                  </a:solidFill>
                                  <a:latin typeface="Cambria Math" panose="02040503050406030204" pitchFamily="18" charset="0"/>
                                </a:rPr>
                                <m:t>𝒍</m:t>
                              </m:r>
                            </m:e>
                            <m:sup>
                              <m:r>
                                <a:rPr lang="en-US" sz="2400" b="1" i="1">
                                  <a:solidFill>
                                    <a:schemeClr val="tx1"/>
                                  </a:solidFill>
                                  <a:latin typeface="Cambria Math" panose="02040503050406030204" pitchFamily="18" charset="0"/>
                                </a:rPr>
                                <m:t>−</m:t>
                              </m:r>
                            </m:sup>
                          </m:sSup>
                        </m:e>
                      </m:acc>
                      <m:r>
                        <a:rPr lang="en-US" sz="2400" b="1" i="1">
                          <a:solidFill>
                            <a:schemeClr val="tx1"/>
                          </a:solidFill>
                          <a:latin typeface="Cambria Math" panose="02040503050406030204" pitchFamily="18" charset="0"/>
                          <a:ea typeface="Cambria Math" panose="02040503050406030204" pitchFamily="18" charset="0"/>
                        </a:rPr>
                        <m:t> □ </m:t>
                      </m:r>
                      <m:r>
                        <a:rPr lang="en-US" sz="2400" b="1" i="1">
                          <a:solidFill>
                            <a:schemeClr val="tx1"/>
                          </a:solidFill>
                          <a:latin typeface="Cambria Math" panose="02040503050406030204" pitchFamily="18" charset="0"/>
                          <a:ea typeface="Cambria Math" panose="02040503050406030204" pitchFamily="18" charset="0"/>
                        </a:rPr>
                        <m:t>𝒑</m:t>
                      </m:r>
                    </m:oMath>
                  </m:oMathPara>
                </a14:m>
                <a:endParaRPr lang="en-US" sz="2400" b="1" dirty="0">
                  <a:solidFill>
                    <a:schemeClr val="tx1"/>
                  </a:solidFill>
                </a:endParaRPr>
              </a:p>
            </p:txBody>
          </p:sp>
        </mc:Choice>
        <mc:Fallback xmlns="">
          <p:sp>
            <p:nvSpPr>
              <p:cNvPr id="31" name="TextovéPole 30"/>
              <p:cNvSpPr txBox="1">
                <a:spLocks noRot="1" noChangeAspect="1" noMove="1" noResize="1" noEditPoints="1" noAdjustHandles="1" noChangeArrowheads="1" noChangeShapeType="1" noTextEdit="1"/>
              </p:cNvSpPr>
              <p:nvPr/>
            </p:nvSpPr>
            <p:spPr>
              <a:xfrm>
                <a:off x="926692" y="1972522"/>
                <a:ext cx="3971280" cy="490391"/>
              </a:xfrm>
              <a:prstGeom prst="rect">
                <a:avLst/>
              </a:prstGeom>
              <a:blipFill>
                <a:blip r:embed="rId3"/>
                <a:stretch>
                  <a:fillRect/>
                </a:stretch>
              </a:blipFill>
            </p:spPr>
            <p:txBody>
              <a:bodyPr/>
              <a:lstStyle/>
              <a:p>
                <a:r>
                  <a:rPr lang="en-US">
                    <a:noFill/>
                  </a:rPr>
                  <a:t> </a:t>
                </a:r>
              </a:p>
            </p:txBody>
          </p:sp>
        </mc:Fallback>
      </mc:AlternateContent>
      <p:pic>
        <p:nvPicPr>
          <p:cNvPr id="32" name="Obrázek 31"/>
          <p:cNvPicPr>
            <a:picLocks noChangeAspect="1"/>
          </p:cNvPicPr>
          <p:nvPr/>
        </p:nvPicPr>
        <p:blipFill>
          <a:blip r:embed="rId4"/>
          <a:stretch>
            <a:fillRect/>
          </a:stretch>
        </p:blipFill>
        <p:spPr>
          <a:xfrm>
            <a:off x="6096000" y="1243607"/>
            <a:ext cx="3683794" cy="3241739"/>
          </a:xfrm>
          <a:prstGeom prst="rect">
            <a:avLst/>
          </a:prstGeom>
        </p:spPr>
      </p:pic>
      <p:pic>
        <p:nvPicPr>
          <p:cNvPr id="27" name="Obrázek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86" y="6374571"/>
            <a:ext cx="2060571" cy="483429"/>
          </a:xfrm>
          <a:prstGeom prst="rect">
            <a:avLst/>
          </a:prstGeom>
        </p:spPr>
      </p:pic>
      <p:sp>
        <p:nvSpPr>
          <p:cNvPr id="24" name="Zástupný symbol pro číslo snímku 23"/>
          <p:cNvSpPr>
            <a:spLocks noGrp="1"/>
          </p:cNvSpPr>
          <p:nvPr>
            <p:ph type="sldNum" sz="quarter" idx="12"/>
          </p:nvPr>
        </p:nvSpPr>
        <p:spPr/>
        <p:txBody>
          <a:bodyPr/>
          <a:lstStyle/>
          <a:p>
            <a:pPr>
              <a:defRPr/>
            </a:pPr>
            <a:fld id="{7F85D29B-CEBA-48ED-BF7C-3DA92537335C}" type="slidenum">
              <a:rPr lang="fr-CH" altLang="en-US" smtClean="0"/>
              <a:pPr>
                <a:defRPr/>
              </a:pPr>
              <a:t>84</a:t>
            </a:fld>
            <a:r>
              <a:rPr lang="fr-CH" altLang="en-US"/>
              <a:t> </a:t>
            </a:r>
            <a:endParaRPr lang="fr-FR" altLang="en-US"/>
          </a:p>
        </p:txBody>
      </p:sp>
      <p:sp>
        <p:nvSpPr>
          <p:cNvPr id="5" name="TextovéPole 4">
            <a:extLst>
              <a:ext uri="{FF2B5EF4-FFF2-40B4-BE49-F238E27FC236}">
                <a16:creationId xmlns:a16="http://schemas.microsoft.com/office/drawing/2014/main" id="{BE01D9C2-D1C0-9FEE-EB66-B03B8FBE94FB}"/>
              </a:ext>
            </a:extLst>
          </p:cNvPr>
          <p:cNvSpPr txBox="1"/>
          <p:nvPr/>
        </p:nvSpPr>
        <p:spPr>
          <a:xfrm>
            <a:off x="269326" y="1004956"/>
            <a:ext cx="3357201" cy="400110"/>
          </a:xfrm>
          <a:prstGeom prst="rect">
            <a:avLst/>
          </a:prstGeom>
          <a:solidFill>
            <a:srgbClr val="CCFFFF"/>
          </a:solidFill>
          <a:ln w="28575">
            <a:solidFill>
              <a:srgbClr val="002060"/>
            </a:solidFill>
          </a:ln>
        </p:spPr>
        <p:txBody>
          <a:bodyPr wrap="none" rtlCol="0">
            <a:spAutoFit/>
          </a:bodyPr>
          <a:lstStyle/>
          <a:p>
            <a:r>
              <a:rPr lang="en-US" sz="2000" b="1" dirty="0">
                <a:solidFill>
                  <a:srgbClr val="FF0000"/>
                </a:solidFill>
              </a:rPr>
              <a:t>PRL 123 (2019) 14, 141801</a:t>
            </a:r>
            <a:endParaRPr lang="en-US" sz="2000" dirty="0">
              <a:solidFill>
                <a:srgbClr val="FF0000"/>
              </a:solidFill>
            </a:endParaRPr>
          </a:p>
        </p:txBody>
      </p:sp>
    </p:spTree>
    <p:extLst>
      <p:ext uri="{BB962C8B-B14F-4D97-AF65-F5344CB8AC3E}">
        <p14:creationId xmlns:p14="http://schemas.microsoft.com/office/powerpoint/2010/main" val="349050902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91800" y="84542"/>
            <a:ext cx="8382000" cy="514350"/>
          </a:xfrm>
        </p:spPr>
        <p:txBody>
          <a:bodyPr/>
          <a:lstStyle/>
          <a:p>
            <a:r>
              <a:rPr lang="en-US" dirty="0"/>
              <a:t>Inclusive </a:t>
            </a:r>
            <a:r>
              <a:rPr lang="en-US" dirty="0" err="1"/>
              <a:t>slepton</a:t>
            </a:r>
            <a:r>
              <a:rPr lang="en-US" dirty="0"/>
              <a:t> searches</a:t>
            </a:r>
          </a:p>
        </p:txBody>
      </p:sp>
      <p:sp>
        <p:nvSpPr>
          <p:cNvPr id="11" name="TextovéPole 10"/>
          <p:cNvSpPr txBox="1"/>
          <p:nvPr/>
        </p:nvSpPr>
        <p:spPr>
          <a:xfrm>
            <a:off x="4754205" y="5671709"/>
            <a:ext cx="5151795" cy="369332"/>
          </a:xfrm>
          <a:prstGeom prst="rect">
            <a:avLst/>
          </a:prstGeom>
          <a:noFill/>
        </p:spPr>
        <p:txBody>
          <a:bodyPr wrap="none" rtlCol="0">
            <a:spAutoFit/>
          </a:bodyPr>
          <a:lstStyle/>
          <a:p>
            <a:r>
              <a:rPr lang="en-US" sz="1800" dirty="0"/>
              <a:t>ATLAS compressed mass scenarios 1911.12606</a:t>
            </a:r>
          </a:p>
        </p:txBody>
      </p:sp>
      <p:pic>
        <p:nvPicPr>
          <p:cNvPr id="12" name="Obrázek 11"/>
          <p:cNvPicPr>
            <a:picLocks noChangeAspect="1"/>
          </p:cNvPicPr>
          <p:nvPr/>
        </p:nvPicPr>
        <p:blipFill>
          <a:blip r:embed="rId2"/>
          <a:stretch>
            <a:fillRect/>
          </a:stretch>
        </p:blipFill>
        <p:spPr>
          <a:xfrm>
            <a:off x="528665" y="2858945"/>
            <a:ext cx="2476800" cy="1955734"/>
          </a:xfrm>
          <a:prstGeom prst="rect">
            <a:avLst/>
          </a:prstGeom>
        </p:spPr>
      </p:pic>
      <p:sp>
        <p:nvSpPr>
          <p:cNvPr id="14" name="TextovéPole 13"/>
          <p:cNvSpPr txBox="1"/>
          <p:nvPr/>
        </p:nvSpPr>
        <p:spPr>
          <a:xfrm>
            <a:off x="-57563" y="3311886"/>
            <a:ext cx="1018227" cy="1200329"/>
          </a:xfrm>
          <a:prstGeom prst="rect">
            <a:avLst/>
          </a:prstGeom>
          <a:noFill/>
        </p:spPr>
        <p:txBody>
          <a:bodyPr wrap="none" rtlCol="0">
            <a:spAutoFit/>
          </a:bodyPr>
          <a:lstStyle/>
          <a:p>
            <a:r>
              <a:rPr lang="en-US" sz="1800" dirty="0">
                <a:solidFill>
                  <a:srgbClr val="7030A0"/>
                </a:solidFill>
              </a:rPr>
              <a:t>Both</a:t>
            </a:r>
          </a:p>
          <a:p>
            <a:r>
              <a:rPr lang="en-US" sz="1800" dirty="0">
                <a:solidFill>
                  <a:srgbClr val="7030A0"/>
                </a:solidFill>
              </a:rPr>
              <a:t>protons </a:t>
            </a:r>
          </a:p>
          <a:p>
            <a:r>
              <a:rPr lang="en-US" sz="1800" dirty="0">
                <a:solidFill>
                  <a:srgbClr val="7030A0"/>
                </a:solidFill>
              </a:rPr>
              <a:t>break </a:t>
            </a:r>
          </a:p>
          <a:p>
            <a:r>
              <a:rPr lang="en-US" sz="1800" dirty="0">
                <a:solidFill>
                  <a:srgbClr val="7030A0"/>
                </a:solidFill>
              </a:rPr>
              <a:t>up</a:t>
            </a:r>
          </a:p>
        </p:txBody>
      </p:sp>
      <p:sp>
        <p:nvSpPr>
          <p:cNvPr id="15" name="TextovéPole 14"/>
          <p:cNvSpPr txBox="1"/>
          <p:nvPr/>
        </p:nvSpPr>
        <p:spPr>
          <a:xfrm>
            <a:off x="991800" y="2477478"/>
            <a:ext cx="3095719" cy="369332"/>
          </a:xfrm>
          <a:prstGeom prst="rect">
            <a:avLst/>
          </a:prstGeom>
          <a:noFill/>
        </p:spPr>
        <p:txBody>
          <a:bodyPr wrap="none" rtlCol="0">
            <a:spAutoFit/>
          </a:bodyPr>
          <a:lstStyle/>
          <a:p>
            <a:r>
              <a:rPr lang="en-US" sz="1800" dirty="0">
                <a:solidFill>
                  <a:srgbClr val="7030A0"/>
                </a:solidFill>
              </a:rPr>
              <a:t>ISR jet (for trigger purposes)</a:t>
            </a:r>
          </a:p>
        </p:txBody>
      </p:sp>
      <p:sp>
        <p:nvSpPr>
          <p:cNvPr id="17" name="TextovéPole 16"/>
          <p:cNvSpPr txBox="1"/>
          <p:nvPr/>
        </p:nvSpPr>
        <p:spPr>
          <a:xfrm>
            <a:off x="2010655" y="4963368"/>
            <a:ext cx="2044149" cy="923330"/>
          </a:xfrm>
          <a:prstGeom prst="rect">
            <a:avLst/>
          </a:prstGeom>
          <a:noFill/>
        </p:spPr>
        <p:txBody>
          <a:bodyPr wrap="none" rtlCol="0">
            <a:spAutoFit/>
          </a:bodyPr>
          <a:lstStyle/>
          <a:p>
            <a:r>
              <a:rPr lang="en-US" sz="1800" dirty="0">
                <a:solidFill>
                  <a:srgbClr val="7030A0"/>
                </a:solidFill>
              </a:rPr>
              <a:t>Leptons precisely </a:t>
            </a:r>
          </a:p>
          <a:p>
            <a:r>
              <a:rPr lang="en-US" sz="1800" dirty="0">
                <a:solidFill>
                  <a:srgbClr val="7030A0"/>
                </a:solidFill>
              </a:rPr>
              <a:t>measured in </a:t>
            </a:r>
          </a:p>
          <a:p>
            <a:r>
              <a:rPr lang="en-US" sz="1800" dirty="0">
                <a:solidFill>
                  <a:srgbClr val="7030A0"/>
                </a:solidFill>
              </a:rPr>
              <a:t>Central detector</a:t>
            </a:r>
          </a:p>
        </p:txBody>
      </p:sp>
      <p:sp>
        <p:nvSpPr>
          <p:cNvPr id="18" name="TextovéPole 17"/>
          <p:cNvSpPr txBox="1"/>
          <p:nvPr/>
        </p:nvSpPr>
        <p:spPr>
          <a:xfrm>
            <a:off x="1905000" y="687020"/>
            <a:ext cx="6224781" cy="646331"/>
          </a:xfrm>
          <a:prstGeom prst="rect">
            <a:avLst/>
          </a:prstGeom>
          <a:solidFill>
            <a:srgbClr val="002060"/>
          </a:solidFill>
        </p:spPr>
        <p:txBody>
          <a:bodyPr wrap="none" rtlCol="0">
            <a:spAutoFit/>
          </a:bodyPr>
          <a:lstStyle/>
          <a:p>
            <a:r>
              <a:rPr lang="en-US" sz="1800" dirty="0" err="1">
                <a:solidFill>
                  <a:srgbClr val="FFFF00"/>
                </a:solidFill>
              </a:rPr>
              <a:t>Slepton</a:t>
            </a:r>
            <a:r>
              <a:rPr lang="en-US" sz="1800" dirty="0">
                <a:solidFill>
                  <a:srgbClr val="FFFF00"/>
                </a:solidFill>
              </a:rPr>
              <a:t>: spin=0 partner of lepton</a:t>
            </a:r>
          </a:p>
          <a:p>
            <a:r>
              <a:rPr lang="en-US" sz="1800" dirty="0">
                <a:solidFill>
                  <a:srgbClr val="FFFF00"/>
                </a:solidFill>
              </a:rPr>
              <a:t>              - decays to fermionic DM + leptons with BR=100%</a:t>
            </a:r>
          </a:p>
        </p:txBody>
      </p:sp>
      <p:sp>
        <p:nvSpPr>
          <p:cNvPr id="3" name="TextovéPole 2"/>
          <p:cNvSpPr txBox="1"/>
          <p:nvPr/>
        </p:nvSpPr>
        <p:spPr>
          <a:xfrm>
            <a:off x="5443" y="5286142"/>
            <a:ext cx="1152880" cy="584775"/>
          </a:xfrm>
          <a:prstGeom prst="rect">
            <a:avLst/>
          </a:prstGeom>
          <a:noFill/>
          <a:ln w="9525">
            <a:solidFill>
              <a:schemeClr val="tx1"/>
            </a:solidFill>
          </a:ln>
        </p:spPr>
        <p:txBody>
          <a:bodyPr wrap="none" rtlCol="0">
            <a:spAutoFit/>
          </a:bodyPr>
          <a:lstStyle/>
          <a:p>
            <a:r>
              <a:rPr lang="en-US" dirty="0"/>
              <a:t>Model </a:t>
            </a:r>
          </a:p>
          <a:p>
            <a:r>
              <a:rPr lang="en-US" dirty="0"/>
              <a:t>dependent</a:t>
            </a:r>
          </a:p>
        </p:txBody>
      </p:sp>
      <p:pic>
        <p:nvPicPr>
          <p:cNvPr id="24" name="Obrázek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081" y="6401066"/>
            <a:ext cx="2136889" cy="501333"/>
          </a:xfrm>
          <a:prstGeom prst="rect">
            <a:avLst/>
          </a:prstGeom>
        </p:spPr>
      </p:pic>
      <p:pic>
        <p:nvPicPr>
          <p:cNvPr id="6" name="Obrázek 5"/>
          <p:cNvPicPr>
            <a:picLocks noChangeAspect="1"/>
          </p:cNvPicPr>
          <p:nvPr/>
        </p:nvPicPr>
        <p:blipFill>
          <a:blip r:embed="rId4"/>
          <a:stretch>
            <a:fillRect/>
          </a:stretch>
        </p:blipFill>
        <p:spPr>
          <a:xfrm>
            <a:off x="4748064" y="2158194"/>
            <a:ext cx="5157936" cy="3357236"/>
          </a:xfrm>
          <a:prstGeom prst="rect">
            <a:avLst/>
          </a:prstGeom>
        </p:spPr>
      </p:pic>
      <mc:AlternateContent xmlns:mc="http://schemas.openxmlformats.org/markup-compatibility/2006" xmlns:a14="http://schemas.microsoft.com/office/drawing/2010/main">
        <mc:Choice Requires="a14">
          <p:sp>
            <p:nvSpPr>
              <p:cNvPr id="21" name="TextovéPole 20"/>
              <p:cNvSpPr txBox="1"/>
              <p:nvPr/>
            </p:nvSpPr>
            <p:spPr>
              <a:xfrm>
                <a:off x="2965977" y="3258532"/>
                <a:ext cx="1943994" cy="1477328"/>
              </a:xfrm>
              <a:prstGeom prst="rect">
                <a:avLst/>
              </a:prstGeom>
              <a:noFill/>
            </p:spPr>
            <p:txBody>
              <a:bodyPr wrap="none" rtlCol="0">
                <a:spAutoFit/>
              </a:bodyPr>
              <a:lstStyle/>
              <a:p>
                <a:r>
                  <a:rPr lang="en-US" sz="1800" dirty="0">
                    <a:solidFill>
                      <a:srgbClr val="7030A0"/>
                    </a:solidFill>
                  </a:rPr>
                  <a:t>DM particle</a:t>
                </a:r>
              </a:p>
              <a:p>
                <a:r>
                  <a:rPr lang="en-US" sz="1800" dirty="0">
                    <a:solidFill>
                      <a:srgbClr val="7030A0"/>
                    </a:solidFill>
                  </a:rPr>
                  <a:t>candidate.</a:t>
                </a:r>
              </a:p>
              <a:p>
                <a:r>
                  <a:rPr lang="en-US" sz="1800" dirty="0">
                    <a:solidFill>
                      <a:srgbClr val="7030A0"/>
                    </a:solidFill>
                  </a:rPr>
                  <a:t>Large missing </a:t>
                </a:r>
                <a14:m>
                  <m:oMath xmlns:m="http://schemas.openxmlformats.org/officeDocument/2006/math">
                    <m:sSub>
                      <m:sSubPr>
                        <m:ctrlPr>
                          <a:rPr lang="en-US" sz="1800" i="1" smtClean="0">
                            <a:solidFill>
                              <a:srgbClr val="7030A0"/>
                            </a:solidFill>
                            <a:latin typeface="Cambria Math" panose="02040503050406030204" pitchFamily="18" charset="0"/>
                          </a:rPr>
                        </m:ctrlPr>
                      </m:sSubPr>
                      <m:e>
                        <m:r>
                          <a:rPr lang="en-US" sz="1800" b="0" i="1" smtClean="0">
                            <a:solidFill>
                              <a:srgbClr val="7030A0"/>
                            </a:solidFill>
                            <a:latin typeface="Cambria Math" panose="02040503050406030204" pitchFamily="18" charset="0"/>
                          </a:rPr>
                          <m:t>𝐸</m:t>
                        </m:r>
                      </m:e>
                      <m:sub>
                        <m:r>
                          <a:rPr lang="en-US" sz="1800" b="0" i="1" smtClean="0">
                            <a:solidFill>
                              <a:srgbClr val="7030A0"/>
                            </a:solidFill>
                            <a:latin typeface="Cambria Math" panose="02040503050406030204" pitchFamily="18" charset="0"/>
                          </a:rPr>
                          <m:t>𝑇</m:t>
                        </m:r>
                      </m:sub>
                    </m:sSub>
                  </m:oMath>
                </a14:m>
                <a:endParaRPr lang="en-US" sz="1800" dirty="0">
                  <a:solidFill>
                    <a:srgbClr val="7030A0"/>
                  </a:solidFill>
                </a:endParaRPr>
              </a:p>
              <a:p>
                <a:r>
                  <a:rPr lang="en-US" sz="1800" dirty="0">
                    <a:solidFill>
                      <a:srgbClr val="7030A0"/>
                    </a:solidFill>
                  </a:rPr>
                  <a:t>in Central</a:t>
                </a:r>
              </a:p>
              <a:p>
                <a:r>
                  <a:rPr lang="en-US" sz="1800" dirty="0">
                    <a:solidFill>
                      <a:srgbClr val="7030A0"/>
                    </a:solidFill>
                  </a:rPr>
                  <a:t>detector</a:t>
                </a:r>
              </a:p>
            </p:txBody>
          </p:sp>
        </mc:Choice>
        <mc:Fallback xmlns="">
          <p:sp>
            <p:nvSpPr>
              <p:cNvPr id="21" name="TextovéPole 20"/>
              <p:cNvSpPr txBox="1">
                <a:spLocks noRot="1" noChangeAspect="1" noMove="1" noResize="1" noEditPoints="1" noAdjustHandles="1" noChangeArrowheads="1" noChangeShapeType="1" noTextEdit="1"/>
              </p:cNvSpPr>
              <p:nvPr/>
            </p:nvSpPr>
            <p:spPr>
              <a:xfrm>
                <a:off x="2965977" y="3258532"/>
                <a:ext cx="1943994" cy="1477328"/>
              </a:xfrm>
              <a:prstGeom prst="rect">
                <a:avLst/>
              </a:prstGeom>
              <a:blipFill>
                <a:blip r:embed="rId5"/>
                <a:stretch>
                  <a:fillRect l="-2830" t="-2479" b="-5785"/>
                </a:stretch>
              </a:blipFill>
            </p:spPr>
            <p:txBody>
              <a:bodyPr/>
              <a:lstStyle/>
              <a:p>
                <a:r>
                  <a:rPr lang="en-US">
                    <a:noFill/>
                  </a:rPr>
                  <a:t> </a:t>
                </a:r>
              </a:p>
            </p:txBody>
          </p:sp>
        </mc:Fallback>
      </mc:AlternateContent>
      <p:sp>
        <p:nvSpPr>
          <p:cNvPr id="8" name="Volný tvar 7"/>
          <p:cNvSpPr/>
          <p:nvPr/>
        </p:nvSpPr>
        <p:spPr bwMode="auto">
          <a:xfrm>
            <a:off x="6253018" y="2207491"/>
            <a:ext cx="3232727" cy="785091"/>
          </a:xfrm>
          <a:custGeom>
            <a:avLst/>
            <a:gdLst>
              <a:gd name="connsiteX0" fmla="*/ 0 w 3232727"/>
              <a:gd name="connsiteY0" fmla="*/ 785091 h 785091"/>
              <a:gd name="connsiteX1" fmla="*/ 1071418 w 3232727"/>
              <a:gd name="connsiteY1" fmla="*/ 665018 h 785091"/>
              <a:gd name="connsiteX2" fmla="*/ 1838037 w 3232727"/>
              <a:gd name="connsiteY2" fmla="*/ 424873 h 785091"/>
              <a:gd name="connsiteX3" fmla="*/ 2844800 w 3232727"/>
              <a:gd name="connsiteY3" fmla="*/ 110836 h 785091"/>
              <a:gd name="connsiteX4" fmla="*/ 3232727 w 3232727"/>
              <a:gd name="connsiteY4" fmla="*/ 9236 h 785091"/>
              <a:gd name="connsiteX5" fmla="*/ 3232727 w 3232727"/>
              <a:gd name="connsiteY5" fmla="*/ 9236 h 785091"/>
              <a:gd name="connsiteX6" fmla="*/ 3177309 w 3232727"/>
              <a:gd name="connsiteY6" fmla="*/ 0 h 785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2727" h="785091">
                <a:moveTo>
                  <a:pt x="0" y="785091"/>
                </a:moveTo>
                <a:cubicBezTo>
                  <a:pt x="382539" y="755072"/>
                  <a:pt x="765079" y="725054"/>
                  <a:pt x="1071418" y="665018"/>
                </a:cubicBezTo>
                <a:cubicBezTo>
                  <a:pt x="1377757" y="604982"/>
                  <a:pt x="1838037" y="424873"/>
                  <a:pt x="1838037" y="424873"/>
                </a:cubicBezTo>
                <a:lnTo>
                  <a:pt x="2844800" y="110836"/>
                </a:lnTo>
                <a:cubicBezTo>
                  <a:pt x="3077248" y="41563"/>
                  <a:pt x="3232727" y="9236"/>
                  <a:pt x="3232727" y="9236"/>
                </a:cubicBezTo>
                <a:lnTo>
                  <a:pt x="3232727" y="9236"/>
                </a:lnTo>
                <a:lnTo>
                  <a:pt x="3177309" y="0"/>
                </a:lnTo>
              </a:path>
            </a:pathLst>
          </a:custGeom>
          <a:noFill/>
          <a:ln w="47625" cap="flat" cmpd="sng" algn="ctr">
            <a:solidFill>
              <a:srgbClr val="CC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rgbClr val="0000CC"/>
              </a:solidFill>
              <a:effectLst/>
              <a:latin typeface="Arial" charset="0"/>
            </a:endParaRPr>
          </a:p>
        </p:txBody>
      </p:sp>
      <p:sp>
        <p:nvSpPr>
          <p:cNvPr id="10" name="Volný tvar 9"/>
          <p:cNvSpPr/>
          <p:nvPr/>
        </p:nvSpPr>
        <p:spPr bwMode="auto">
          <a:xfrm>
            <a:off x="6253018" y="2216727"/>
            <a:ext cx="969818" cy="166255"/>
          </a:xfrm>
          <a:custGeom>
            <a:avLst/>
            <a:gdLst>
              <a:gd name="connsiteX0" fmla="*/ 0 w 969818"/>
              <a:gd name="connsiteY0" fmla="*/ 166255 h 166255"/>
              <a:gd name="connsiteX1" fmla="*/ 720437 w 969818"/>
              <a:gd name="connsiteY1" fmla="*/ 92364 h 166255"/>
              <a:gd name="connsiteX2" fmla="*/ 969818 w 969818"/>
              <a:gd name="connsiteY2" fmla="*/ 0 h 166255"/>
              <a:gd name="connsiteX3" fmla="*/ 969818 w 969818"/>
              <a:gd name="connsiteY3" fmla="*/ 0 h 166255"/>
              <a:gd name="connsiteX4" fmla="*/ 969818 w 969818"/>
              <a:gd name="connsiteY4" fmla="*/ 0 h 166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818" h="166255">
                <a:moveTo>
                  <a:pt x="0" y="166255"/>
                </a:moveTo>
                <a:cubicBezTo>
                  <a:pt x="279400" y="143164"/>
                  <a:pt x="558801" y="120073"/>
                  <a:pt x="720437" y="92364"/>
                </a:cubicBezTo>
                <a:cubicBezTo>
                  <a:pt x="882073" y="64655"/>
                  <a:pt x="969818" y="0"/>
                  <a:pt x="969818" y="0"/>
                </a:cubicBezTo>
                <a:lnTo>
                  <a:pt x="969818" y="0"/>
                </a:lnTo>
                <a:lnTo>
                  <a:pt x="969818" y="0"/>
                </a:lnTo>
              </a:path>
            </a:pathLst>
          </a:custGeom>
          <a:noFill/>
          <a:ln w="47625" cap="flat" cmpd="sng" algn="ctr">
            <a:solidFill>
              <a:srgbClr val="CC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rgbClr val="0000CC"/>
              </a:solidFill>
              <a:effectLst/>
              <a:latin typeface="Arial" charset="0"/>
            </a:endParaRPr>
          </a:p>
        </p:txBody>
      </p:sp>
      <p:sp>
        <p:nvSpPr>
          <p:cNvPr id="13" name="TextovéPole 12"/>
          <p:cNvSpPr txBox="1"/>
          <p:nvPr/>
        </p:nvSpPr>
        <p:spPr>
          <a:xfrm>
            <a:off x="7327032" y="1455522"/>
            <a:ext cx="2484463" cy="584775"/>
          </a:xfrm>
          <a:prstGeom prst="rect">
            <a:avLst/>
          </a:prstGeom>
          <a:solidFill>
            <a:schemeClr val="accent1">
              <a:lumMod val="20000"/>
              <a:lumOff val="80000"/>
            </a:schemeClr>
          </a:solidFill>
        </p:spPr>
        <p:txBody>
          <a:bodyPr wrap="none" rtlCol="0">
            <a:spAutoFit/>
          </a:bodyPr>
          <a:lstStyle/>
          <a:p>
            <a:r>
              <a:rPr lang="en-US" dirty="0"/>
              <a:t>DM annihilation corridor</a:t>
            </a:r>
          </a:p>
          <a:p>
            <a:r>
              <a:rPr lang="en-US" dirty="0"/>
              <a:t>AFP chance to contribute</a:t>
            </a:r>
          </a:p>
        </p:txBody>
      </p:sp>
      <p:sp>
        <p:nvSpPr>
          <p:cNvPr id="16" name="Šrafovaná šipka doprava 15"/>
          <p:cNvSpPr/>
          <p:nvPr/>
        </p:nvSpPr>
        <p:spPr bwMode="auto">
          <a:xfrm rot="8364067">
            <a:off x="7408383" y="2113301"/>
            <a:ext cx="719264" cy="282158"/>
          </a:xfrm>
          <a:prstGeom prst="stripedRightArrow">
            <a:avLst/>
          </a:prstGeom>
          <a:solidFill>
            <a:schemeClr val="accent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rgbClr val="0000CC"/>
              </a:solidFill>
              <a:effectLst/>
              <a:latin typeface="Arial" charset="0"/>
            </a:endParaRPr>
          </a:p>
        </p:txBody>
      </p:sp>
      <p:sp>
        <p:nvSpPr>
          <p:cNvPr id="4" name="Zástupný symbol pro číslo snímku 3"/>
          <p:cNvSpPr>
            <a:spLocks noGrp="1"/>
          </p:cNvSpPr>
          <p:nvPr>
            <p:ph type="sldNum" sz="quarter" idx="12"/>
          </p:nvPr>
        </p:nvSpPr>
        <p:spPr/>
        <p:txBody>
          <a:bodyPr/>
          <a:lstStyle/>
          <a:p>
            <a:pPr>
              <a:defRPr/>
            </a:pPr>
            <a:fld id="{7F85D29B-CEBA-48ED-BF7C-3DA92537335C}" type="slidenum">
              <a:rPr lang="fr-CH" altLang="en-US" smtClean="0"/>
              <a:pPr>
                <a:defRPr/>
              </a:pPr>
              <a:t>85</a:t>
            </a:fld>
            <a:r>
              <a:rPr lang="fr-CH" altLang="en-US"/>
              <a:t> </a:t>
            </a:r>
            <a:endParaRPr lang="fr-FR" altLang="en-US"/>
          </a:p>
        </p:txBody>
      </p:sp>
      <p:sp>
        <p:nvSpPr>
          <p:cNvPr id="20" name="Zástupný symbol pro zápatí 3"/>
          <p:cNvSpPr>
            <a:spLocks noGrp="1"/>
          </p:cNvSpPr>
          <p:nvPr>
            <p:ph type="ftr" sz="quarter" idx="11"/>
          </p:nvPr>
        </p:nvSpPr>
        <p:spPr>
          <a:xfrm>
            <a:off x="2514600" y="6534150"/>
            <a:ext cx="7010400" cy="323850"/>
          </a:xfrm>
        </p:spPr>
        <p:txBody>
          <a:bodyPr/>
          <a:lstStyle/>
          <a:p>
            <a:pPr>
              <a:defRPr/>
            </a:pPr>
            <a:r>
              <a:rPr lang="en-US">
                <a:solidFill>
                  <a:srgbClr val="006600"/>
                </a:solidFill>
              </a:rPr>
              <a:t>Marek Taševský                        FZU seminar: Exclusivity as a road to New Physics</a:t>
            </a:r>
            <a:endParaRPr lang="fr-FR" i="1" dirty="0">
              <a:solidFill>
                <a:srgbClr val="006600"/>
              </a:solidFill>
            </a:endParaRPr>
          </a:p>
        </p:txBody>
      </p:sp>
    </p:spTree>
    <p:extLst>
      <p:ext uri="{BB962C8B-B14F-4D97-AF65-F5344CB8AC3E}">
        <p14:creationId xmlns:p14="http://schemas.microsoft.com/office/powerpoint/2010/main" val="42722556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62000" y="15974"/>
            <a:ext cx="8763000" cy="475423"/>
          </a:xfrm>
        </p:spPr>
        <p:txBody>
          <a:bodyPr/>
          <a:lstStyle/>
          <a:p>
            <a:r>
              <a:rPr lang="en-US" dirty="0"/>
              <a:t>DM searches with AFP</a:t>
            </a:r>
          </a:p>
        </p:txBody>
      </p:sp>
      <p:pic>
        <p:nvPicPr>
          <p:cNvPr id="17" name="Obrázek 16"/>
          <p:cNvPicPr>
            <a:picLocks noChangeAspect="1"/>
          </p:cNvPicPr>
          <p:nvPr/>
        </p:nvPicPr>
        <p:blipFill>
          <a:blip r:embed="rId2"/>
          <a:stretch>
            <a:fillRect/>
          </a:stretch>
        </p:blipFill>
        <p:spPr>
          <a:xfrm>
            <a:off x="1079612" y="1204134"/>
            <a:ext cx="3683794" cy="3241739"/>
          </a:xfrm>
          <a:prstGeom prst="rect">
            <a:avLst/>
          </a:prstGeom>
        </p:spPr>
      </p:pic>
      <p:sp>
        <p:nvSpPr>
          <p:cNvPr id="18" name="TextovéPole 17"/>
          <p:cNvSpPr txBox="1"/>
          <p:nvPr/>
        </p:nvSpPr>
        <p:spPr>
          <a:xfrm>
            <a:off x="4298287" y="836427"/>
            <a:ext cx="2981907" cy="584775"/>
          </a:xfrm>
          <a:prstGeom prst="rect">
            <a:avLst/>
          </a:prstGeom>
          <a:solidFill>
            <a:srgbClr val="FF99FF"/>
          </a:solidFill>
        </p:spPr>
        <p:txBody>
          <a:bodyPr wrap="none" rtlCol="0">
            <a:spAutoFit/>
          </a:bodyPr>
          <a:lstStyle/>
          <a:p>
            <a:r>
              <a:rPr lang="en-US" dirty="0"/>
              <a:t>Outgoing proton 4-momentum </a:t>
            </a:r>
          </a:p>
          <a:p>
            <a:r>
              <a:rPr lang="en-US" dirty="0"/>
              <a:t>measured in FPD</a:t>
            </a:r>
          </a:p>
        </p:txBody>
      </p:sp>
      <p:sp>
        <p:nvSpPr>
          <p:cNvPr id="19" name="TextovéPole 18"/>
          <p:cNvSpPr txBox="1"/>
          <p:nvPr/>
        </p:nvSpPr>
        <p:spPr>
          <a:xfrm>
            <a:off x="4595017" y="1576143"/>
            <a:ext cx="2831224" cy="584775"/>
          </a:xfrm>
          <a:prstGeom prst="rect">
            <a:avLst/>
          </a:prstGeom>
          <a:solidFill>
            <a:srgbClr val="FF99FF"/>
          </a:solidFill>
        </p:spPr>
        <p:txBody>
          <a:bodyPr wrap="none" rtlCol="0">
            <a:spAutoFit/>
          </a:bodyPr>
          <a:lstStyle/>
          <a:p>
            <a:r>
              <a:rPr lang="en-US" dirty="0"/>
              <a:t>Lepton 4-momentum </a:t>
            </a:r>
          </a:p>
          <a:p>
            <a:r>
              <a:rPr lang="en-US" dirty="0"/>
              <a:t>measured in Central detector</a:t>
            </a:r>
          </a:p>
        </p:txBody>
      </p:sp>
      <p:sp>
        <p:nvSpPr>
          <p:cNvPr id="22" name="TextovéPole 21"/>
          <p:cNvSpPr txBox="1"/>
          <p:nvPr/>
        </p:nvSpPr>
        <p:spPr>
          <a:xfrm>
            <a:off x="4595017" y="2425643"/>
            <a:ext cx="429926" cy="707886"/>
          </a:xfrm>
          <a:prstGeom prst="rect">
            <a:avLst/>
          </a:prstGeom>
          <a:noFill/>
        </p:spPr>
        <p:txBody>
          <a:bodyPr wrap="none" rtlCol="0">
            <a:spAutoFit/>
          </a:bodyPr>
          <a:lstStyle/>
          <a:p>
            <a:r>
              <a:rPr lang="en-US" sz="4000" dirty="0">
                <a:latin typeface="Bell MT" panose="02020503060305020303" pitchFamily="18" charset="0"/>
              </a:rPr>
              <a:t>}</a:t>
            </a:r>
          </a:p>
        </p:txBody>
      </p:sp>
      <p:sp>
        <p:nvSpPr>
          <p:cNvPr id="23" name="TextovéPole 22"/>
          <p:cNvSpPr txBox="1"/>
          <p:nvPr/>
        </p:nvSpPr>
        <p:spPr>
          <a:xfrm>
            <a:off x="5143500" y="2462721"/>
            <a:ext cx="3445174" cy="830997"/>
          </a:xfrm>
          <a:prstGeom prst="rect">
            <a:avLst/>
          </a:prstGeom>
          <a:solidFill>
            <a:srgbClr val="FF99FF"/>
          </a:solidFill>
        </p:spPr>
        <p:txBody>
          <a:bodyPr wrap="none" rtlCol="0">
            <a:spAutoFit/>
          </a:bodyPr>
          <a:lstStyle/>
          <a:p>
            <a:r>
              <a:rPr lang="en-US" dirty="0"/>
              <a:t>4-momentum of system of </a:t>
            </a:r>
          </a:p>
          <a:p>
            <a:r>
              <a:rPr lang="en-US" dirty="0"/>
              <a:t>2 DM particles could be constrained</a:t>
            </a:r>
          </a:p>
          <a:p>
            <a:r>
              <a:rPr lang="en-US" dirty="0"/>
              <a:t>from photon &amp; lepton 4-momenta</a:t>
            </a:r>
          </a:p>
        </p:txBody>
      </p:sp>
      <p:sp>
        <p:nvSpPr>
          <p:cNvPr id="24" name="TextovéPole 23"/>
          <p:cNvSpPr txBox="1"/>
          <p:nvPr/>
        </p:nvSpPr>
        <p:spPr>
          <a:xfrm>
            <a:off x="109451" y="2130061"/>
            <a:ext cx="1859676" cy="1077218"/>
          </a:xfrm>
          <a:prstGeom prst="rect">
            <a:avLst/>
          </a:prstGeom>
          <a:solidFill>
            <a:srgbClr val="FF99FF"/>
          </a:solidFill>
        </p:spPr>
        <p:txBody>
          <a:bodyPr wrap="none" rtlCol="0">
            <a:spAutoFit/>
          </a:bodyPr>
          <a:lstStyle/>
          <a:p>
            <a:r>
              <a:rPr lang="en-US" dirty="0"/>
              <a:t>Incoming photon </a:t>
            </a:r>
          </a:p>
          <a:p>
            <a:r>
              <a:rPr lang="en-US" dirty="0"/>
              <a:t>4-momentum can</a:t>
            </a:r>
          </a:p>
          <a:p>
            <a:r>
              <a:rPr lang="en-US" dirty="0"/>
              <a:t>(in principle) be</a:t>
            </a:r>
          </a:p>
          <a:p>
            <a:r>
              <a:rPr lang="en-US" dirty="0"/>
              <a:t>measured via AFP</a:t>
            </a:r>
          </a:p>
        </p:txBody>
      </p:sp>
      <mc:AlternateContent xmlns:mc="http://schemas.openxmlformats.org/markup-compatibility/2006" xmlns:a14="http://schemas.microsoft.com/office/drawing/2010/main">
        <mc:Choice Requires="a14">
          <p:sp>
            <p:nvSpPr>
              <p:cNvPr id="25" name="TextovéPole 24"/>
              <p:cNvSpPr txBox="1"/>
              <p:nvPr/>
            </p:nvSpPr>
            <p:spPr>
              <a:xfrm>
                <a:off x="4882988" y="4615148"/>
                <a:ext cx="4794412" cy="830997"/>
              </a:xfrm>
              <a:prstGeom prst="rect">
                <a:avLst/>
              </a:prstGeom>
              <a:solidFill>
                <a:srgbClr val="99FF99"/>
              </a:solidFill>
            </p:spPr>
            <p:txBody>
              <a:bodyPr wrap="square" rtlCol="0">
                <a:spAutoFit/>
              </a:bodyPr>
              <a:lstStyle/>
              <a:p>
                <a:r>
                  <a:rPr lang="en-US" dirty="0"/>
                  <a:t>AFP measures precisely mass of central system. If mass splitting                   low </a:t>
                </a:r>
              </a:p>
              <a:p>
                <a:r>
                  <a:rPr lang="en-US" dirty="0"/>
                  <a:t>→ AFP can give quite a precise hint about 2</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𝐷𝑀</m:t>
                        </m:r>
                      </m:sub>
                    </m:sSub>
                  </m:oMath>
                </a14:m>
                <a:endParaRPr lang="en-US" dirty="0"/>
              </a:p>
            </p:txBody>
          </p:sp>
        </mc:Choice>
        <mc:Fallback xmlns="">
          <p:sp>
            <p:nvSpPr>
              <p:cNvPr id="25" name="TextovéPole 24"/>
              <p:cNvSpPr txBox="1">
                <a:spLocks noRot="1" noChangeAspect="1" noMove="1" noResize="1" noEditPoints="1" noAdjustHandles="1" noChangeArrowheads="1" noChangeShapeType="1" noTextEdit="1"/>
              </p:cNvSpPr>
              <p:nvPr/>
            </p:nvSpPr>
            <p:spPr>
              <a:xfrm>
                <a:off x="4882988" y="4615148"/>
                <a:ext cx="4794412" cy="830997"/>
              </a:xfrm>
              <a:prstGeom prst="rect">
                <a:avLst/>
              </a:prstGeom>
              <a:blipFill>
                <a:blip r:embed="rId3"/>
                <a:stretch>
                  <a:fillRect l="-635" t="-2206" r="-889" b="-8824"/>
                </a:stretch>
              </a:blipFill>
            </p:spPr>
            <p:txBody>
              <a:bodyPr/>
              <a:lstStyle/>
              <a:p>
                <a:r>
                  <a:rPr lang="en-US">
                    <a:noFill/>
                  </a:rPr>
                  <a:t> </a:t>
                </a:r>
              </a:p>
            </p:txBody>
          </p:sp>
        </mc:Fallback>
      </mc:AlternateContent>
      <p:pic>
        <p:nvPicPr>
          <p:cNvPr id="26" name="Obrázek 25"/>
          <p:cNvPicPr>
            <a:picLocks noChangeAspect="1"/>
          </p:cNvPicPr>
          <p:nvPr/>
        </p:nvPicPr>
        <p:blipFill>
          <a:blip r:embed="rId4"/>
          <a:stretch>
            <a:fillRect/>
          </a:stretch>
        </p:blipFill>
        <p:spPr>
          <a:xfrm>
            <a:off x="6248400" y="4883481"/>
            <a:ext cx="951918" cy="294332"/>
          </a:xfrm>
          <a:prstGeom prst="rect">
            <a:avLst/>
          </a:prstGeom>
        </p:spPr>
      </p:pic>
      <mc:AlternateContent xmlns:mc="http://schemas.openxmlformats.org/markup-compatibility/2006" xmlns:a14="http://schemas.microsoft.com/office/drawing/2010/main">
        <mc:Choice Requires="a14">
          <p:sp>
            <p:nvSpPr>
              <p:cNvPr id="28" name="TextovéPole 27"/>
              <p:cNvSpPr txBox="1"/>
              <p:nvPr/>
            </p:nvSpPr>
            <p:spPr>
              <a:xfrm>
                <a:off x="7710331" y="912676"/>
                <a:ext cx="1753044" cy="1217385"/>
              </a:xfrm>
              <a:prstGeom prst="rect">
                <a:avLst/>
              </a:prstGeom>
              <a:noFill/>
            </p:spPr>
            <p:txBody>
              <a:bodyPr wrap="none" rtlCol="0">
                <a:spAutoFit/>
              </a:bodyPr>
              <a:lstStyle/>
              <a:p>
                <a14:m>
                  <m:oMath xmlns:m="http://schemas.openxmlformats.org/officeDocument/2006/math">
                    <m:sSub>
                      <m:sSubPr>
                        <m:ctrlPr>
                          <a:rPr lang="en-US" sz="1800" i="1" smtClean="0">
                            <a:solidFill>
                              <a:schemeClr val="tx1"/>
                            </a:solidFill>
                            <a:latin typeface="Cambria Math" panose="02040503050406030204" pitchFamily="18" charset="0"/>
                            <a:ea typeface="Cambria Math" panose="02040503050406030204" pitchFamily="18" charset="0"/>
                          </a:rPr>
                        </m:ctrlPr>
                      </m:sSubPr>
                      <m:e>
                        <m:r>
                          <m:rPr>
                            <m:sty m:val="p"/>
                          </m:rPr>
                          <a:rPr lang="el-GR" sz="1800" i="1">
                            <a:solidFill>
                              <a:schemeClr val="tx1"/>
                            </a:solidFill>
                            <a:latin typeface="Cambria Math" panose="02040503050406030204" pitchFamily="18" charset="0"/>
                            <a:ea typeface="Cambria Math" panose="02040503050406030204" pitchFamily="18" charset="0"/>
                          </a:rPr>
                          <m:t>ξ</m:t>
                        </m:r>
                      </m:e>
                      <m:sub>
                        <m:r>
                          <a:rPr lang="en-US" sz="1800" b="0" i="1" smtClean="0">
                            <a:solidFill>
                              <a:schemeClr val="tx1"/>
                            </a:solidFill>
                            <a:latin typeface="Cambria Math" panose="02040503050406030204" pitchFamily="18" charset="0"/>
                            <a:ea typeface="Cambria Math" panose="02040503050406030204" pitchFamily="18" charset="0"/>
                          </a:rPr>
                          <m:t>𝑖</m:t>
                        </m:r>
                      </m:sub>
                    </m:sSub>
                  </m:oMath>
                </a14:m>
                <a:r>
                  <a:rPr lang="en-US" sz="1800" dirty="0">
                    <a:solidFill>
                      <a:schemeClr val="tx1"/>
                    </a:solidFill>
                    <a:latin typeface="Cambria Math" panose="02040503050406030204" pitchFamily="18" charset="0"/>
                    <a:ea typeface="Cambria Math" panose="02040503050406030204" pitchFamily="18" charset="0"/>
                  </a:rPr>
                  <a:t> = 1 </a:t>
                </a:r>
                <a:r>
                  <a:rPr lang="en-US" sz="2000" dirty="0">
                    <a:solidFill>
                      <a:schemeClr val="tx1"/>
                    </a:solidFill>
                    <a:latin typeface="Cambria Math" panose="02040503050406030204" pitchFamily="18" charset="0"/>
                    <a:ea typeface="Cambria Math" panose="02040503050406030204" pitchFamily="18" charset="0"/>
                  </a:rPr>
                  <a:t>- </a:t>
                </a:r>
                <a14:m>
                  <m:oMath xmlns:m="http://schemas.openxmlformats.org/officeDocument/2006/math">
                    <m:f>
                      <m:fPr>
                        <m:ctrlPr>
                          <a:rPr lang="en-US" sz="2000" i="1">
                            <a:solidFill>
                              <a:schemeClr val="tx1"/>
                            </a:solidFill>
                            <a:latin typeface="Cambria Math" panose="02040503050406030204" pitchFamily="18" charset="0"/>
                            <a:ea typeface="Cambria Math" panose="02040503050406030204" pitchFamily="18" charset="0"/>
                          </a:rPr>
                        </m:ctrlPr>
                      </m:fPr>
                      <m:num>
                        <m:sSub>
                          <m:sSubPr>
                            <m:ctrlPr>
                              <a:rPr lang="en-US" sz="2000" i="1" smtClean="0">
                                <a:solidFill>
                                  <a:schemeClr val="tx1"/>
                                </a:solidFill>
                                <a:latin typeface="Cambria Math" panose="02040503050406030204" pitchFamily="18" charset="0"/>
                                <a:ea typeface="Cambria Math" panose="02040503050406030204" pitchFamily="18" charset="0"/>
                              </a:rPr>
                            </m:ctrlPr>
                          </m:sSubPr>
                          <m:e>
                            <m:r>
                              <a:rPr lang="en-US" sz="2000" i="1">
                                <a:solidFill>
                                  <a:schemeClr val="tx1"/>
                                </a:solidFill>
                                <a:latin typeface="Cambria Math" panose="02040503050406030204" pitchFamily="18" charset="0"/>
                                <a:ea typeface="Cambria Math" panose="02040503050406030204" pitchFamily="18" charset="0"/>
                              </a:rPr>
                              <m:t>𝐸</m:t>
                            </m:r>
                          </m:e>
                          <m:sub>
                            <m:sSubSup>
                              <m:sSubSupPr>
                                <m:ctrlPr>
                                  <a:rPr lang="en-US" sz="2000" i="1" smtClean="0">
                                    <a:solidFill>
                                      <a:schemeClr val="tx1"/>
                                    </a:solidFill>
                                    <a:latin typeface="Cambria Math" panose="02040503050406030204" pitchFamily="18" charset="0"/>
                                    <a:ea typeface="Cambria Math" panose="02040503050406030204" pitchFamily="18" charset="0"/>
                                  </a:rPr>
                                </m:ctrlPr>
                              </m:sSubSupPr>
                              <m:e>
                                <m:r>
                                  <a:rPr lang="en-US" sz="2000" b="0" i="1" smtClean="0">
                                    <a:solidFill>
                                      <a:schemeClr val="tx1"/>
                                    </a:solidFill>
                                    <a:latin typeface="Cambria Math" panose="02040503050406030204" pitchFamily="18" charset="0"/>
                                    <a:ea typeface="Cambria Math" panose="02040503050406030204" pitchFamily="18" charset="0"/>
                                  </a:rPr>
                                  <m:t>𝑝</m:t>
                                </m:r>
                              </m:e>
                              <m:sub>
                                <m:r>
                                  <a:rPr lang="en-US" sz="2000" b="0" i="1" smtClean="0">
                                    <a:solidFill>
                                      <a:schemeClr val="tx1"/>
                                    </a:solidFill>
                                    <a:latin typeface="Cambria Math" panose="02040503050406030204" pitchFamily="18" charset="0"/>
                                    <a:ea typeface="Cambria Math" panose="02040503050406030204" pitchFamily="18" charset="0"/>
                                  </a:rPr>
                                  <m:t>𝑖</m:t>
                                </m:r>
                              </m:sub>
                              <m:sup>
                                <m:r>
                                  <a:rPr lang="en-US" sz="2000" b="0" i="1" smtClean="0">
                                    <a:solidFill>
                                      <a:schemeClr val="tx1"/>
                                    </a:solidFill>
                                    <a:latin typeface="Cambria Math" panose="02040503050406030204" pitchFamily="18" charset="0"/>
                                    <a:ea typeface="Cambria Math" panose="02040503050406030204" pitchFamily="18" charset="0"/>
                                  </a:rPr>
                                  <m:t>′</m:t>
                                </m:r>
                              </m:sup>
                            </m:sSubSup>
                          </m:sub>
                        </m:sSub>
                      </m:num>
                      <m:den>
                        <m:sSub>
                          <m:sSubPr>
                            <m:ctrlPr>
                              <a:rPr lang="en-US" sz="2000" i="1">
                                <a:solidFill>
                                  <a:schemeClr val="tx1"/>
                                </a:solidFill>
                                <a:latin typeface="Cambria Math" panose="02040503050406030204" pitchFamily="18" charset="0"/>
                                <a:ea typeface="Cambria Math" panose="02040503050406030204" pitchFamily="18" charset="0"/>
                              </a:rPr>
                            </m:ctrlPr>
                          </m:sSubPr>
                          <m:e>
                            <m:r>
                              <a:rPr lang="en-US" sz="2000" i="1">
                                <a:solidFill>
                                  <a:schemeClr val="tx1"/>
                                </a:solidFill>
                                <a:latin typeface="Cambria Math" panose="02040503050406030204" pitchFamily="18" charset="0"/>
                                <a:ea typeface="Cambria Math" panose="02040503050406030204" pitchFamily="18" charset="0"/>
                              </a:rPr>
                              <m:t>𝐸</m:t>
                            </m:r>
                          </m:e>
                          <m:sub>
                            <m:sSub>
                              <m:sSubPr>
                                <m:ctrlPr>
                                  <a:rPr lang="en-US" sz="2000" i="1" smtClean="0">
                                    <a:solidFill>
                                      <a:schemeClr val="tx1"/>
                                    </a:solidFill>
                                    <a:latin typeface="Cambria Math" panose="02040503050406030204" pitchFamily="18" charset="0"/>
                                    <a:ea typeface="Cambria Math" panose="02040503050406030204" pitchFamily="18" charset="0"/>
                                  </a:rPr>
                                </m:ctrlPr>
                              </m:sSubPr>
                              <m:e>
                                <m:r>
                                  <a:rPr lang="en-US" sz="2000" b="0" i="1" smtClean="0">
                                    <a:solidFill>
                                      <a:schemeClr val="tx1"/>
                                    </a:solidFill>
                                    <a:latin typeface="Cambria Math" panose="02040503050406030204" pitchFamily="18" charset="0"/>
                                    <a:ea typeface="Cambria Math" panose="02040503050406030204" pitchFamily="18" charset="0"/>
                                  </a:rPr>
                                  <m:t>𝑝</m:t>
                                </m:r>
                              </m:e>
                              <m:sub>
                                <m:r>
                                  <a:rPr lang="en-US" sz="2000" b="0" i="1" smtClean="0">
                                    <a:solidFill>
                                      <a:schemeClr val="tx1"/>
                                    </a:solidFill>
                                    <a:latin typeface="Cambria Math" panose="02040503050406030204" pitchFamily="18" charset="0"/>
                                    <a:ea typeface="Cambria Math" panose="02040503050406030204" pitchFamily="18" charset="0"/>
                                  </a:rPr>
                                  <m:t>𝑖</m:t>
                                </m:r>
                              </m:sub>
                            </m:sSub>
                          </m:sub>
                        </m:sSub>
                      </m:den>
                    </m:f>
                  </m:oMath>
                </a14:m>
                <a:r>
                  <a:rPr lang="en-US" sz="1400" i="1" dirty="0">
                    <a:solidFill>
                      <a:schemeClr val="tx1"/>
                    </a:solidFill>
                    <a:latin typeface="Cambria Math" panose="02040503050406030204" pitchFamily="18" charset="0"/>
                    <a:ea typeface="Cambria Math" panose="02040503050406030204" pitchFamily="18" charset="0"/>
                  </a:rPr>
                  <a:t>, </a:t>
                </a:r>
                <a:r>
                  <a:rPr lang="en-US" dirty="0" err="1">
                    <a:solidFill>
                      <a:schemeClr val="tx1"/>
                    </a:solidFill>
                    <a:latin typeface="Monotype Corsiva" panose="03010101010201010101" pitchFamily="66" charset="0"/>
                    <a:ea typeface="Cambria Math" panose="02040503050406030204" pitchFamily="18" charset="0"/>
                  </a:rPr>
                  <a:t>i</a:t>
                </a:r>
                <a:r>
                  <a:rPr lang="en-US" dirty="0">
                    <a:solidFill>
                      <a:schemeClr val="tx1"/>
                    </a:solidFill>
                    <a:latin typeface="Monotype Corsiva" panose="03010101010201010101" pitchFamily="66" charset="0"/>
                    <a:ea typeface="Cambria Math" panose="02040503050406030204" pitchFamily="18" charset="0"/>
                  </a:rPr>
                  <a:t>=1,2</a:t>
                </a:r>
                <a:r>
                  <a:rPr lang="en-US" sz="1400" i="1" dirty="0">
                    <a:solidFill>
                      <a:schemeClr val="tx1"/>
                    </a:solidFill>
                    <a:latin typeface="Cambria Math" panose="02040503050406030204" pitchFamily="18" charset="0"/>
                    <a:ea typeface="Cambria Math" panose="02040503050406030204" pitchFamily="18" charset="0"/>
                  </a:rPr>
                  <a:t> </a:t>
                </a:r>
                <a:endParaRPr lang="en-US" i="1" dirty="0">
                  <a:solidFill>
                    <a:schemeClr val="tx1"/>
                  </a:solidFill>
                  <a:latin typeface="Cambria Math" panose="02040503050406030204" pitchFamily="18" charset="0"/>
                  <a:ea typeface="Cambria Math" panose="02040503050406030204" pitchFamily="18" charset="0"/>
                </a:endParaRPr>
              </a:p>
              <a:p>
                <a:r>
                  <a:rPr lang="en-US" dirty="0">
                    <a:solidFill>
                      <a:schemeClr val="tx1"/>
                    </a:solidFill>
                  </a:rPr>
                  <a:t>measured </a:t>
                </a:r>
              </a:p>
              <a:p>
                <a:r>
                  <a:rPr lang="en-US" dirty="0">
                    <a:solidFill>
                      <a:schemeClr val="tx1"/>
                    </a:solidFill>
                  </a:rPr>
                  <a:t>precisely in FPD</a:t>
                </a:r>
              </a:p>
            </p:txBody>
          </p:sp>
        </mc:Choice>
        <mc:Fallback xmlns="">
          <p:sp>
            <p:nvSpPr>
              <p:cNvPr id="28" name="TextovéPole 27"/>
              <p:cNvSpPr txBox="1">
                <a:spLocks noRot="1" noChangeAspect="1" noMove="1" noResize="1" noEditPoints="1" noAdjustHandles="1" noChangeArrowheads="1" noChangeShapeType="1" noTextEdit="1"/>
              </p:cNvSpPr>
              <p:nvPr/>
            </p:nvSpPr>
            <p:spPr>
              <a:xfrm>
                <a:off x="7710331" y="912676"/>
                <a:ext cx="1753044" cy="1217385"/>
              </a:xfrm>
              <a:prstGeom prst="rect">
                <a:avLst/>
              </a:prstGeom>
              <a:blipFill>
                <a:blip r:embed="rId5"/>
                <a:stretch>
                  <a:fillRect l="-2091" b="-6030"/>
                </a:stretch>
              </a:blipFill>
            </p:spPr>
            <p:txBody>
              <a:bodyPr/>
              <a:lstStyle/>
              <a:p>
                <a:r>
                  <a:rPr lang="en-US">
                    <a:noFill/>
                  </a:rPr>
                  <a:t> </a:t>
                </a:r>
              </a:p>
            </p:txBody>
          </p:sp>
        </mc:Fallback>
      </mc:AlternateContent>
      <p:sp>
        <p:nvSpPr>
          <p:cNvPr id="16" name="TextovéPole 15"/>
          <p:cNvSpPr txBox="1"/>
          <p:nvPr/>
        </p:nvSpPr>
        <p:spPr>
          <a:xfrm>
            <a:off x="325574" y="4445873"/>
            <a:ext cx="1311578" cy="584775"/>
          </a:xfrm>
          <a:prstGeom prst="rect">
            <a:avLst/>
          </a:prstGeom>
          <a:noFill/>
          <a:ln w="9525">
            <a:solidFill>
              <a:schemeClr val="tx1"/>
            </a:solidFill>
          </a:ln>
        </p:spPr>
        <p:txBody>
          <a:bodyPr wrap="none" rtlCol="0">
            <a:spAutoFit/>
          </a:bodyPr>
          <a:lstStyle/>
          <a:p>
            <a:r>
              <a:rPr lang="en-US" dirty="0"/>
              <a:t>Model </a:t>
            </a:r>
          </a:p>
          <a:p>
            <a:r>
              <a:rPr lang="en-US" dirty="0"/>
              <a:t>independent</a:t>
            </a:r>
          </a:p>
        </p:txBody>
      </p:sp>
      <p:pic>
        <p:nvPicPr>
          <p:cNvPr id="21" name="Obrázek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081" y="6401066"/>
            <a:ext cx="2136889" cy="501333"/>
          </a:xfrm>
          <a:prstGeom prst="rect">
            <a:avLst/>
          </a:prstGeom>
        </p:spPr>
      </p:pic>
      <p:sp>
        <p:nvSpPr>
          <p:cNvPr id="3" name="Zástupný symbol pro číslo snímku 2"/>
          <p:cNvSpPr>
            <a:spLocks noGrp="1"/>
          </p:cNvSpPr>
          <p:nvPr>
            <p:ph type="sldNum" sz="quarter" idx="12"/>
          </p:nvPr>
        </p:nvSpPr>
        <p:spPr/>
        <p:txBody>
          <a:bodyPr/>
          <a:lstStyle/>
          <a:p>
            <a:pPr>
              <a:defRPr/>
            </a:pPr>
            <a:fld id="{7F85D29B-CEBA-48ED-BF7C-3DA92537335C}" type="slidenum">
              <a:rPr lang="fr-CH" altLang="en-US" smtClean="0"/>
              <a:pPr>
                <a:defRPr/>
              </a:pPr>
              <a:t>86</a:t>
            </a:fld>
            <a:r>
              <a:rPr lang="fr-CH" altLang="en-US"/>
              <a:t> </a:t>
            </a:r>
            <a:endParaRPr lang="fr-FR" altLang="en-US"/>
          </a:p>
        </p:txBody>
      </p:sp>
      <p:sp>
        <p:nvSpPr>
          <p:cNvPr id="27" name="Zástupný symbol pro zápatí 3"/>
          <p:cNvSpPr>
            <a:spLocks noGrp="1"/>
          </p:cNvSpPr>
          <p:nvPr>
            <p:ph type="ftr" sz="quarter" idx="11"/>
          </p:nvPr>
        </p:nvSpPr>
        <p:spPr>
          <a:xfrm>
            <a:off x="2514600" y="6519863"/>
            <a:ext cx="7010400" cy="323850"/>
          </a:xfrm>
        </p:spPr>
        <p:txBody>
          <a:bodyPr/>
          <a:lstStyle/>
          <a:p>
            <a:pPr>
              <a:defRPr/>
            </a:pPr>
            <a:r>
              <a:rPr lang="en-US">
                <a:solidFill>
                  <a:srgbClr val="006600"/>
                </a:solidFill>
              </a:rPr>
              <a:t>Marek Taševský                        FZU seminar: Exclusivity as a road to New Physics</a:t>
            </a:r>
            <a:endParaRPr lang="fr-FR" i="1" dirty="0">
              <a:solidFill>
                <a:srgbClr val="006600"/>
              </a:solidFill>
            </a:endParaRPr>
          </a:p>
        </p:txBody>
      </p:sp>
    </p:spTree>
    <p:extLst>
      <p:ext uri="{BB962C8B-B14F-4D97-AF65-F5344CB8AC3E}">
        <p14:creationId xmlns:p14="http://schemas.microsoft.com/office/powerpoint/2010/main" val="316314701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Nadpis 1"/>
              <p:cNvSpPr>
                <a:spLocks noGrp="1"/>
              </p:cNvSpPr>
              <p:nvPr>
                <p:ph type="title"/>
              </p:nvPr>
            </p:nvSpPr>
            <p:spPr>
              <a:xfrm>
                <a:off x="990600" y="30378"/>
                <a:ext cx="8382000" cy="514350"/>
              </a:xfrm>
            </p:spPr>
            <p:txBody>
              <a:bodyPr/>
              <a:lstStyle/>
              <a:p>
                <a:r>
                  <a:rPr lang="en-US" dirty="0"/>
                  <a:t>Integrated event yields for L=300</a:t>
                </a:r>
                <a14:m>
                  <m:oMath xmlns:m="http://schemas.openxmlformats.org/officeDocument/2006/math">
                    <m:sSup>
                      <m:sSupPr>
                        <m:ctrlPr>
                          <a:rPr lang="en-US" i="1" smtClean="0">
                            <a:latin typeface="Cambria Math" panose="02040503050406030204" pitchFamily="18" charset="0"/>
                          </a:rPr>
                        </m:ctrlPr>
                      </m:sSupPr>
                      <m:e>
                        <m:r>
                          <a:rPr lang="en-US" b="1" i="1" smtClean="0">
                            <a:latin typeface="Cambria Math" panose="02040503050406030204" pitchFamily="18" charset="0"/>
                          </a:rPr>
                          <m:t>𝒇𝒃</m:t>
                        </m:r>
                      </m:e>
                      <m:sup>
                        <m:r>
                          <a:rPr lang="en-US" b="1" i="1" smtClean="0">
                            <a:latin typeface="Cambria Math" panose="02040503050406030204" pitchFamily="18" charset="0"/>
                          </a:rPr>
                          <m:t>−</m:t>
                        </m:r>
                        <m:r>
                          <a:rPr lang="en-US" b="1" i="1" smtClean="0">
                            <a:latin typeface="Cambria Math" panose="02040503050406030204" pitchFamily="18" charset="0"/>
                          </a:rPr>
                          <m:t>𝟏</m:t>
                        </m:r>
                      </m:sup>
                    </m:sSup>
                  </m:oMath>
                </a14:m>
                <a:endParaRPr lang="en-US" dirty="0">
                  <a:latin typeface="Arial" panose="020B0604020202020204" pitchFamily="34" charset="0"/>
                  <a:cs typeface="Arial" panose="020B0604020202020204" pitchFamily="34" charset="0"/>
                </a:endParaRPr>
              </a:p>
            </p:txBody>
          </p:sp>
        </mc:Choice>
        <mc:Fallback xmlns="">
          <p:sp>
            <p:nvSpPr>
              <p:cNvPr id="2" name="Nadpis 1"/>
              <p:cNvSpPr>
                <a:spLocks noGrp="1" noRot="1" noChangeAspect="1" noMove="1" noResize="1" noEditPoints="1" noAdjustHandles="1" noChangeArrowheads="1" noChangeShapeType="1" noTextEdit="1"/>
              </p:cNvSpPr>
              <p:nvPr>
                <p:ph type="title"/>
              </p:nvPr>
            </p:nvSpPr>
            <p:spPr>
              <a:xfrm>
                <a:off x="990600" y="30378"/>
                <a:ext cx="8382000" cy="514350"/>
              </a:xfrm>
              <a:blipFill>
                <a:blip r:embed="rId2"/>
                <a:stretch>
                  <a:fillRect t="-20238" b="-476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ovéPole 5"/>
              <p:cNvSpPr txBox="1"/>
              <p:nvPr/>
            </p:nvSpPr>
            <p:spPr>
              <a:xfrm>
                <a:off x="123516" y="4012446"/>
                <a:ext cx="9778639" cy="2246769"/>
              </a:xfrm>
              <a:prstGeom prst="rect">
                <a:avLst/>
              </a:prstGeom>
              <a:noFill/>
            </p:spPr>
            <p:txBody>
              <a:bodyPr wrap="none" rtlCol="0">
                <a:spAutoFit/>
              </a:bodyPr>
              <a:lstStyle/>
              <a:p>
                <a:r>
                  <a:rPr lang="en-US" dirty="0">
                    <a:solidFill>
                      <a:schemeClr val="tx1"/>
                    </a:solidFill>
                  </a:rPr>
                  <a:t>Shows that </a:t>
                </a:r>
                <a:r>
                  <a:rPr lang="en-US" dirty="0" err="1">
                    <a:solidFill>
                      <a:schemeClr val="tx1"/>
                    </a:solidFill>
                  </a:rPr>
                  <a:t>ITk</a:t>
                </a:r>
                <a:r>
                  <a:rPr lang="en-US" dirty="0">
                    <a:solidFill>
                      <a:schemeClr val="tx1"/>
                    </a:solidFill>
                  </a:rPr>
                  <a:t> improves the significance.  </a:t>
                </a:r>
                <a:r>
                  <a:rPr lang="en-US" dirty="0">
                    <a:solidFill>
                      <a:schemeClr val="accent2"/>
                    </a:solidFill>
                  </a:rPr>
                  <a:t>Updated numbers from new </a:t>
                </a:r>
                <a:r>
                  <a:rPr lang="en-US" dirty="0" err="1">
                    <a:solidFill>
                      <a:schemeClr val="accent2"/>
                    </a:solidFill>
                  </a:rPr>
                  <a:t>SuperChic</a:t>
                </a:r>
                <a:r>
                  <a:rPr lang="en-US" dirty="0">
                    <a:solidFill>
                      <a:schemeClr val="accent2"/>
                    </a:solidFill>
                  </a:rPr>
                  <a:t> 4 (</a:t>
                </a:r>
                <a:r>
                  <a:rPr lang="en-US" dirty="0" err="1">
                    <a:solidFill>
                      <a:schemeClr val="accent2"/>
                    </a:solidFill>
                  </a:rPr>
                  <a:t>Single+Double</a:t>
                </a:r>
                <a:r>
                  <a:rPr lang="en-US" dirty="0">
                    <a:solidFill>
                      <a:schemeClr val="accent2"/>
                    </a:solidFill>
                  </a:rPr>
                  <a:t> </a:t>
                </a:r>
                <a:r>
                  <a:rPr lang="en-US" dirty="0" err="1">
                    <a:solidFill>
                      <a:schemeClr val="accent2"/>
                    </a:solidFill>
                  </a:rPr>
                  <a:t>Diss</a:t>
                </a:r>
                <a:r>
                  <a:rPr lang="en-US" dirty="0">
                    <a:solidFill>
                      <a:schemeClr val="accent2"/>
                    </a:solidFill>
                  </a:rPr>
                  <a:t>)</a:t>
                </a:r>
              </a:p>
              <a:p>
                <a:endParaRPr lang="en-US" dirty="0">
                  <a:solidFill>
                    <a:schemeClr val="tx1"/>
                  </a:solidFill>
                </a:endParaRPr>
              </a:p>
              <a:p>
                <a:r>
                  <a:rPr lang="en-US" sz="1800" b="1" dirty="0">
                    <a:solidFill>
                      <a:schemeClr val="tx1"/>
                    </a:solidFill>
                  </a:rPr>
                  <a:t>Other potential improvements:</a:t>
                </a:r>
              </a:p>
              <a:p>
                <a:pPr marL="285750" indent="-285750">
                  <a:buFontTx/>
                  <a:buChar char="-"/>
                </a:pPr>
                <a:r>
                  <a:rPr lang="en-US" sz="1800" dirty="0">
                    <a:solidFill>
                      <a:schemeClr val="tx1"/>
                    </a:solidFill>
                  </a:rPr>
                  <a:t>Cut on the distance between sec. and prim. vertex (or on the pseudo-proper lifetime) </a:t>
                </a:r>
              </a:p>
              <a:p>
                <a:pPr marL="285750" indent="-285750">
                  <a:buFontTx/>
                  <a:buChar char="-"/>
                </a:pPr>
                <a:r>
                  <a:rPr lang="en-US" sz="1800" dirty="0">
                    <a:solidFill>
                      <a:schemeClr val="tx1"/>
                    </a:solidFill>
                  </a:rPr>
                  <a:t>Improve </a:t>
                </a:r>
                <a:r>
                  <a:rPr lang="en-US" sz="1800" dirty="0" err="1">
                    <a:solidFill>
                      <a:schemeClr val="tx1"/>
                    </a:solidFill>
                  </a:rPr>
                  <a:t>ToF</a:t>
                </a:r>
                <a:r>
                  <a:rPr lang="en-US" sz="1800" dirty="0">
                    <a:solidFill>
                      <a:schemeClr val="tx1"/>
                    </a:solidFill>
                  </a:rPr>
                  <a:t> resolution (</a:t>
                </a:r>
                <a:r>
                  <a:rPr lang="en-US" sz="1800" dirty="0" err="1">
                    <a:solidFill>
                      <a:schemeClr val="tx1"/>
                    </a:solidFill>
                  </a:rPr>
                  <a:t>ToF</a:t>
                </a:r>
                <a:r>
                  <a:rPr lang="en-US" sz="1800" dirty="0">
                    <a:solidFill>
                      <a:schemeClr val="tx1"/>
                    </a:solidFill>
                  </a:rPr>
                  <a:t> rejection increases linearly with </a:t>
                </a:r>
                <a14:m>
                  <m:oMath xmlns:m="http://schemas.openxmlformats.org/officeDocument/2006/math">
                    <m:sSub>
                      <m:sSubPr>
                        <m:ctrlPr>
                          <a:rPr lang="en-US"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ea typeface="Cambria Math" panose="02040503050406030204" pitchFamily="18" charset="0"/>
                          </a:rPr>
                          <m:t>𝜎</m:t>
                        </m:r>
                      </m:e>
                      <m:sub>
                        <m:r>
                          <a:rPr lang="en-US" sz="1800" i="1">
                            <a:solidFill>
                              <a:schemeClr val="tx1"/>
                            </a:solidFill>
                            <a:latin typeface="Cambria Math" panose="02040503050406030204" pitchFamily="18" charset="0"/>
                          </a:rPr>
                          <m:t>𝑡</m:t>
                        </m:r>
                      </m:sub>
                    </m:sSub>
                  </m:oMath>
                </a14:m>
                <a:r>
                  <a:rPr lang="en-US" sz="1800" dirty="0">
                    <a:solidFill>
                      <a:schemeClr val="tx1"/>
                    </a:solidFill>
                  </a:rPr>
                  <a:t> decreasing)</a:t>
                </a:r>
              </a:p>
              <a:p>
                <a:pPr marL="285750" indent="-285750">
                  <a:buFontTx/>
                  <a:buChar char="-"/>
                </a:pPr>
                <a:r>
                  <a:rPr lang="en-US" sz="1800" dirty="0">
                    <a:solidFill>
                      <a:schemeClr val="tx1"/>
                    </a:solidFill>
                  </a:rPr>
                  <a:t>HGTD: Add timing information in 2.5 &lt; |</a:t>
                </a:r>
                <a:r>
                  <a:rPr lang="el-GR" sz="1800" dirty="0">
                    <a:solidFill>
                      <a:schemeClr val="tx1"/>
                    </a:solidFill>
                  </a:rPr>
                  <a:t>η</a:t>
                </a:r>
                <a:r>
                  <a:rPr lang="en-US" sz="1800" dirty="0">
                    <a:solidFill>
                      <a:schemeClr val="tx1"/>
                    </a:solidFill>
                  </a:rPr>
                  <a:t>| &lt; 4.0 (CMS: MIP Timing Detector in |</a:t>
                </a:r>
                <a:r>
                  <a:rPr lang="el-GR" sz="1800" dirty="0">
                    <a:solidFill>
                      <a:schemeClr val="tx1"/>
                    </a:solidFill>
                  </a:rPr>
                  <a:t>η</a:t>
                </a:r>
                <a:r>
                  <a:rPr lang="en-US" sz="1800" dirty="0">
                    <a:solidFill>
                      <a:schemeClr val="tx1"/>
                    </a:solidFill>
                  </a:rPr>
                  <a:t>|&lt;2.5)</a:t>
                </a:r>
              </a:p>
              <a:p>
                <a:pPr marL="285750" indent="-285750">
                  <a:buFontTx/>
                  <a:buChar char="-"/>
                </a:pPr>
                <a:r>
                  <a:rPr lang="en-US" sz="1800" dirty="0">
                    <a:solidFill>
                      <a:schemeClr val="tx1"/>
                    </a:solidFill>
                  </a:rPr>
                  <a:t>Exclusive </a:t>
                </a:r>
                <a:r>
                  <a:rPr lang="en-US" sz="1800" dirty="0" err="1">
                    <a:solidFill>
                      <a:schemeClr val="tx1"/>
                    </a:solidFill>
                  </a:rPr>
                  <a:t>slepton</a:t>
                </a:r>
                <a:r>
                  <a:rPr lang="en-US" sz="1800" dirty="0">
                    <a:solidFill>
                      <a:schemeClr val="tx1"/>
                    </a:solidFill>
                  </a:rPr>
                  <a:t> L1 (or HLT) trigger</a:t>
                </a:r>
              </a:p>
              <a:p>
                <a:pPr marL="285750" indent="-285750">
                  <a:buFontTx/>
                  <a:buChar char="-"/>
                </a:pPr>
                <a:r>
                  <a:rPr lang="en-US" sz="1800" dirty="0">
                    <a:solidFill>
                      <a:schemeClr val="tx1"/>
                    </a:solidFill>
                  </a:rPr>
                  <a:t>Missing </a:t>
                </a:r>
                <a14:m>
                  <m:oMath xmlns:m="http://schemas.openxmlformats.org/officeDocument/2006/math">
                    <m:sSub>
                      <m:sSubPr>
                        <m:ctrlPr>
                          <a:rPr lang="en-US" sz="1800" i="1" smtClean="0">
                            <a:solidFill>
                              <a:schemeClr val="tx1"/>
                            </a:solidFill>
                            <a:latin typeface="Cambria Math" panose="02040503050406030204" pitchFamily="18" charset="0"/>
                          </a:rPr>
                        </m:ctrlPr>
                      </m:sSubPr>
                      <m:e>
                        <m:r>
                          <a:rPr lang="en-US" sz="1800" b="0" i="1" smtClean="0">
                            <a:solidFill>
                              <a:schemeClr val="tx1"/>
                            </a:solidFill>
                            <a:latin typeface="Cambria Math" panose="02040503050406030204" pitchFamily="18" charset="0"/>
                          </a:rPr>
                          <m:t>𝐸</m:t>
                        </m:r>
                      </m:e>
                      <m:sub>
                        <m:r>
                          <a:rPr lang="en-US" sz="1800" b="0" i="1" smtClean="0">
                            <a:solidFill>
                              <a:schemeClr val="tx1"/>
                            </a:solidFill>
                            <a:latin typeface="Cambria Math" panose="02040503050406030204" pitchFamily="18" charset="0"/>
                          </a:rPr>
                          <m:t>𝑇</m:t>
                        </m:r>
                      </m:sub>
                    </m:sSub>
                  </m:oMath>
                </a14:m>
                <a:r>
                  <a:rPr lang="en-US" sz="1800" dirty="0">
                    <a:solidFill>
                      <a:schemeClr val="tx1"/>
                    </a:solidFill>
                  </a:rPr>
                  <a:t> for exclusive signal? (very low, around 10-15 GeV)       </a:t>
                </a:r>
              </a:p>
            </p:txBody>
          </p:sp>
        </mc:Choice>
        <mc:Fallback xmlns="">
          <p:sp>
            <p:nvSpPr>
              <p:cNvPr id="6" name="TextovéPole 5"/>
              <p:cNvSpPr txBox="1">
                <a:spLocks noRot="1" noChangeAspect="1" noMove="1" noResize="1" noEditPoints="1" noAdjustHandles="1" noChangeArrowheads="1" noChangeShapeType="1" noTextEdit="1"/>
              </p:cNvSpPr>
              <p:nvPr/>
            </p:nvSpPr>
            <p:spPr>
              <a:xfrm>
                <a:off x="123516" y="4012446"/>
                <a:ext cx="9778639" cy="2246769"/>
              </a:xfrm>
              <a:prstGeom prst="rect">
                <a:avLst/>
              </a:prstGeom>
              <a:blipFill>
                <a:blip r:embed="rId3"/>
                <a:stretch>
                  <a:fillRect l="-499" t="-813" b="-3252"/>
                </a:stretch>
              </a:blipFill>
            </p:spPr>
            <p:txBody>
              <a:bodyPr/>
              <a:lstStyle/>
              <a:p>
                <a:r>
                  <a:rPr lang="cs-CZ">
                    <a:noFill/>
                  </a:rPr>
                  <a:t> </a:t>
                </a:r>
              </a:p>
            </p:txBody>
          </p:sp>
        </mc:Fallback>
      </mc:AlternateContent>
      <p:sp>
        <p:nvSpPr>
          <p:cNvPr id="7" name="TextovéPole 6"/>
          <p:cNvSpPr txBox="1"/>
          <p:nvPr/>
        </p:nvSpPr>
        <p:spPr>
          <a:xfrm>
            <a:off x="1828800" y="628523"/>
            <a:ext cx="1515158" cy="523220"/>
          </a:xfrm>
          <a:prstGeom prst="rect">
            <a:avLst/>
          </a:prstGeom>
          <a:noFill/>
          <a:ln w="12700">
            <a:solidFill>
              <a:schemeClr val="tx1"/>
            </a:solidFill>
          </a:ln>
        </p:spPr>
        <p:txBody>
          <a:bodyPr wrap="none" rtlCol="0">
            <a:spAutoFit/>
          </a:bodyPr>
          <a:lstStyle/>
          <a:p>
            <a:r>
              <a:rPr lang="en-US" sz="2800" dirty="0">
                <a:solidFill>
                  <a:schemeClr val="tx1"/>
                </a:solidFill>
              </a:rPr>
              <a:t>|</a:t>
            </a:r>
            <a:r>
              <a:rPr lang="el-GR" sz="2800" dirty="0">
                <a:solidFill>
                  <a:schemeClr val="tx1"/>
                </a:solidFill>
              </a:rPr>
              <a:t>η</a:t>
            </a:r>
            <a:r>
              <a:rPr lang="en-US" sz="2800" dirty="0">
                <a:solidFill>
                  <a:schemeClr val="tx1"/>
                </a:solidFill>
              </a:rPr>
              <a:t>| &lt; 2.5</a:t>
            </a:r>
          </a:p>
        </p:txBody>
      </p:sp>
      <p:sp>
        <p:nvSpPr>
          <p:cNvPr id="9" name="TextovéPole 8"/>
          <p:cNvSpPr txBox="1"/>
          <p:nvPr/>
        </p:nvSpPr>
        <p:spPr>
          <a:xfrm>
            <a:off x="6553200" y="628523"/>
            <a:ext cx="1479892" cy="523220"/>
          </a:xfrm>
          <a:prstGeom prst="rect">
            <a:avLst/>
          </a:prstGeom>
          <a:noFill/>
          <a:ln w="12700">
            <a:solidFill>
              <a:schemeClr val="tx1"/>
            </a:solidFill>
          </a:ln>
        </p:spPr>
        <p:txBody>
          <a:bodyPr wrap="none" rtlCol="0">
            <a:spAutoFit/>
          </a:bodyPr>
          <a:lstStyle/>
          <a:p>
            <a:r>
              <a:rPr lang="en-US" sz="2800" dirty="0">
                <a:solidFill>
                  <a:schemeClr val="tx1"/>
                </a:solidFill>
              </a:rPr>
              <a:t>|</a:t>
            </a:r>
            <a:r>
              <a:rPr lang="el-GR" sz="2800" dirty="0">
                <a:solidFill>
                  <a:schemeClr val="tx1"/>
                </a:solidFill>
              </a:rPr>
              <a:t>η</a:t>
            </a:r>
            <a:r>
              <a:rPr lang="en-US" sz="2800" dirty="0">
                <a:solidFill>
                  <a:schemeClr val="tx1"/>
                </a:solidFill>
              </a:rPr>
              <a:t>| &lt; 4.0</a:t>
            </a:r>
          </a:p>
        </p:txBody>
      </p:sp>
      <p:pic>
        <p:nvPicPr>
          <p:cNvPr id="3" name="Obrázek 2"/>
          <p:cNvPicPr>
            <a:picLocks noChangeAspect="1"/>
          </p:cNvPicPr>
          <p:nvPr/>
        </p:nvPicPr>
        <p:blipFill>
          <a:blip r:embed="rId4"/>
          <a:stretch>
            <a:fillRect/>
          </a:stretch>
        </p:blipFill>
        <p:spPr>
          <a:xfrm>
            <a:off x="123516" y="1198170"/>
            <a:ext cx="4681152" cy="2731722"/>
          </a:xfrm>
          <a:prstGeom prst="rect">
            <a:avLst/>
          </a:prstGeom>
        </p:spPr>
      </p:pic>
      <p:pic>
        <p:nvPicPr>
          <p:cNvPr id="4" name="Obrázek 3"/>
          <p:cNvPicPr>
            <a:picLocks noChangeAspect="1"/>
          </p:cNvPicPr>
          <p:nvPr/>
        </p:nvPicPr>
        <p:blipFill>
          <a:blip r:embed="rId5"/>
          <a:stretch>
            <a:fillRect/>
          </a:stretch>
        </p:blipFill>
        <p:spPr>
          <a:xfrm>
            <a:off x="4953000" y="1203360"/>
            <a:ext cx="4876200" cy="2739828"/>
          </a:xfrm>
          <a:prstGeom prst="rect">
            <a:avLst/>
          </a:prstGeom>
        </p:spPr>
      </p:pic>
      <p:sp>
        <p:nvSpPr>
          <p:cNvPr id="11" name="TextovéPole 10"/>
          <p:cNvSpPr txBox="1"/>
          <p:nvPr/>
        </p:nvSpPr>
        <p:spPr>
          <a:xfrm>
            <a:off x="3657600" y="1447800"/>
            <a:ext cx="1147068" cy="2495388"/>
          </a:xfrm>
          <a:prstGeom prst="rect">
            <a:avLst/>
          </a:prstGeom>
          <a:noFill/>
          <a:ln w="57150">
            <a:solidFill>
              <a:srgbClr val="FF0000"/>
            </a:solidFill>
          </a:ln>
        </p:spPr>
        <p:txBody>
          <a:bodyPr wrap="square" rtlCol="0">
            <a:spAutoFit/>
          </a:bodyPr>
          <a:lstStyle/>
          <a:p>
            <a:endParaRPr lang="en-US" dirty="0"/>
          </a:p>
        </p:txBody>
      </p:sp>
      <p:sp>
        <p:nvSpPr>
          <p:cNvPr id="12" name="TextovéPole 11"/>
          <p:cNvSpPr txBox="1"/>
          <p:nvPr/>
        </p:nvSpPr>
        <p:spPr>
          <a:xfrm>
            <a:off x="8651372" y="1460848"/>
            <a:ext cx="1147068" cy="2495388"/>
          </a:xfrm>
          <a:prstGeom prst="rect">
            <a:avLst/>
          </a:prstGeom>
          <a:noFill/>
          <a:ln w="57150">
            <a:solidFill>
              <a:srgbClr val="FF0000"/>
            </a:solidFill>
          </a:ln>
        </p:spPr>
        <p:txBody>
          <a:bodyPr wrap="square" rtlCol="0">
            <a:spAutoFit/>
          </a:bodyPr>
          <a:lstStyle/>
          <a:p>
            <a:endParaRPr lang="en-US" dirty="0"/>
          </a:p>
        </p:txBody>
      </p:sp>
      <p:pic>
        <p:nvPicPr>
          <p:cNvPr id="14" name="Obrázek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081" y="6401066"/>
            <a:ext cx="2136889" cy="501333"/>
          </a:xfrm>
          <a:prstGeom prst="rect">
            <a:avLst/>
          </a:prstGeom>
        </p:spPr>
      </p:pic>
      <p:sp>
        <p:nvSpPr>
          <p:cNvPr id="8" name="TextovéPole 7"/>
          <p:cNvSpPr txBox="1">
            <a:spLocks noChangeAspect="1"/>
          </p:cNvSpPr>
          <p:nvPr/>
        </p:nvSpPr>
        <p:spPr>
          <a:xfrm>
            <a:off x="2032038" y="2151708"/>
            <a:ext cx="432054" cy="249295"/>
          </a:xfrm>
          <a:prstGeom prst="rect">
            <a:avLst/>
          </a:prstGeom>
          <a:solidFill>
            <a:schemeClr val="bg1"/>
          </a:solidFill>
        </p:spPr>
        <p:txBody>
          <a:bodyPr wrap="square" rtlCol="0">
            <a:spAutoFit/>
          </a:bodyPr>
          <a:lstStyle/>
          <a:p>
            <a:r>
              <a:rPr lang="en-US" sz="1400" dirty="0"/>
              <a:t>0.4</a:t>
            </a:r>
          </a:p>
        </p:txBody>
      </p:sp>
      <p:sp>
        <p:nvSpPr>
          <p:cNvPr id="16" name="TextovéPole 15"/>
          <p:cNvSpPr txBox="1">
            <a:spLocks/>
          </p:cNvSpPr>
          <p:nvPr/>
        </p:nvSpPr>
        <p:spPr>
          <a:xfrm>
            <a:off x="2935353" y="2151704"/>
            <a:ext cx="432054" cy="249299"/>
          </a:xfrm>
          <a:prstGeom prst="rect">
            <a:avLst/>
          </a:prstGeom>
          <a:solidFill>
            <a:schemeClr val="bg1"/>
          </a:solidFill>
        </p:spPr>
        <p:txBody>
          <a:bodyPr wrap="square" rtlCol="0">
            <a:spAutoFit/>
          </a:bodyPr>
          <a:lstStyle/>
          <a:p>
            <a:r>
              <a:rPr lang="en-US" sz="1400" dirty="0"/>
              <a:t>0.3</a:t>
            </a:r>
          </a:p>
        </p:txBody>
      </p:sp>
      <p:sp>
        <p:nvSpPr>
          <p:cNvPr id="17" name="TextovéPole 16"/>
          <p:cNvSpPr txBox="1">
            <a:spLocks/>
          </p:cNvSpPr>
          <p:nvPr/>
        </p:nvSpPr>
        <p:spPr>
          <a:xfrm>
            <a:off x="4015107" y="2151703"/>
            <a:ext cx="432054" cy="249299"/>
          </a:xfrm>
          <a:prstGeom prst="rect">
            <a:avLst/>
          </a:prstGeom>
          <a:solidFill>
            <a:schemeClr val="bg1"/>
          </a:solidFill>
        </p:spPr>
        <p:txBody>
          <a:bodyPr wrap="square" rtlCol="0">
            <a:spAutoFit/>
          </a:bodyPr>
          <a:lstStyle/>
          <a:p>
            <a:r>
              <a:rPr lang="en-US" sz="1400" dirty="0"/>
              <a:t>0.2</a:t>
            </a:r>
          </a:p>
        </p:txBody>
      </p:sp>
      <p:sp>
        <p:nvSpPr>
          <p:cNvPr id="18" name="TextovéPole 17"/>
          <p:cNvSpPr txBox="1">
            <a:spLocks/>
          </p:cNvSpPr>
          <p:nvPr/>
        </p:nvSpPr>
        <p:spPr>
          <a:xfrm>
            <a:off x="6861092" y="2144181"/>
            <a:ext cx="432054" cy="249299"/>
          </a:xfrm>
          <a:prstGeom prst="rect">
            <a:avLst/>
          </a:prstGeom>
          <a:solidFill>
            <a:schemeClr val="bg1"/>
          </a:solidFill>
        </p:spPr>
        <p:txBody>
          <a:bodyPr wrap="square" rtlCol="0">
            <a:spAutoFit/>
          </a:bodyPr>
          <a:lstStyle/>
          <a:p>
            <a:r>
              <a:rPr lang="en-US" sz="1400" dirty="0"/>
              <a:t>0.1</a:t>
            </a:r>
          </a:p>
        </p:txBody>
      </p:sp>
      <p:sp>
        <p:nvSpPr>
          <p:cNvPr id="19" name="TextovéPole 18"/>
          <p:cNvSpPr txBox="1">
            <a:spLocks/>
          </p:cNvSpPr>
          <p:nvPr/>
        </p:nvSpPr>
        <p:spPr>
          <a:xfrm>
            <a:off x="7879820" y="2144183"/>
            <a:ext cx="531426" cy="262872"/>
          </a:xfrm>
          <a:prstGeom prst="rect">
            <a:avLst/>
          </a:prstGeom>
          <a:solidFill>
            <a:schemeClr val="bg1"/>
          </a:solidFill>
        </p:spPr>
        <p:txBody>
          <a:bodyPr wrap="square" rtlCol="0">
            <a:spAutoFit/>
          </a:bodyPr>
          <a:lstStyle/>
          <a:p>
            <a:r>
              <a:rPr lang="en-US" sz="1400" dirty="0"/>
              <a:t>0.08</a:t>
            </a:r>
          </a:p>
        </p:txBody>
      </p:sp>
      <p:sp>
        <p:nvSpPr>
          <p:cNvPr id="20" name="TextovéPole 19"/>
          <p:cNvSpPr txBox="1">
            <a:spLocks/>
          </p:cNvSpPr>
          <p:nvPr/>
        </p:nvSpPr>
        <p:spPr>
          <a:xfrm>
            <a:off x="8935525" y="2139311"/>
            <a:ext cx="531426" cy="270074"/>
          </a:xfrm>
          <a:prstGeom prst="rect">
            <a:avLst/>
          </a:prstGeom>
          <a:solidFill>
            <a:schemeClr val="bg1"/>
          </a:solidFill>
        </p:spPr>
        <p:txBody>
          <a:bodyPr wrap="square" rtlCol="0">
            <a:spAutoFit/>
          </a:bodyPr>
          <a:lstStyle/>
          <a:p>
            <a:r>
              <a:rPr lang="en-US" sz="1400" dirty="0"/>
              <a:t>0.05</a:t>
            </a:r>
          </a:p>
        </p:txBody>
      </p:sp>
      <p:sp>
        <p:nvSpPr>
          <p:cNvPr id="10" name="Šipka nahoru 9"/>
          <p:cNvSpPr/>
          <p:nvPr/>
        </p:nvSpPr>
        <p:spPr bwMode="auto">
          <a:xfrm>
            <a:off x="4953000" y="2971800"/>
            <a:ext cx="484632" cy="978408"/>
          </a:xfrm>
          <a:prstGeom prst="upArrow">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47625" cap="flat" cmpd="sng" algn="ctr">
                <a:solidFill>
                  <a:srgbClr val="CC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rgbClr val="0000CC"/>
              </a:solidFill>
              <a:effectLst/>
              <a:latin typeface="Arial" charset="0"/>
            </a:endParaRPr>
          </a:p>
        </p:txBody>
      </p:sp>
      <p:sp>
        <p:nvSpPr>
          <p:cNvPr id="21" name="Šipka nahoru 20"/>
          <p:cNvSpPr/>
          <p:nvPr/>
        </p:nvSpPr>
        <p:spPr bwMode="auto">
          <a:xfrm rot="20466223">
            <a:off x="4655313" y="2251362"/>
            <a:ext cx="97919" cy="1873876"/>
          </a:xfrm>
          <a:prstGeom prst="upArrow">
            <a:avLst/>
          </a:prstGeom>
          <a:solidFill>
            <a:schemeClr val="accent2"/>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rgbClr val="0000CC"/>
              </a:solidFill>
              <a:effectLst/>
              <a:latin typeface="Arial" charset="0"/>
            </a:endParaRPr>
          </a:p>
        </p:txBody>
      </p:sp>
      <p:sp>
        <p:nvSpPr>
          <p:cNvPr id="15" name="Zástupný symbol pro číslo snímku 14"/>
          <p:cNvSpPr>
            <a:spLocks noGrp="1"/>
          </p:cNvSpPr>
          <p:nvPr>
            <p:ph type="sldNum" sz="quarter" idx="12"/>
          </p:nvPr>
        </p:nvSpPr>
        <p:spPr/>
        <p:txBody>
          <a:bodyPr/>
          <a:lstStyle/>
          <a:p>
            <a:pPr>
              <a:defRPr/>
            </a:pPr>
            <a:fld id="{7F85D29B-CEBA-48ED-BF7C-3DA92537335C}" type="slidenum">
              <a:rPr lang="fr-CH" altLang="en-US" smtClean="0"/>
              <a:pPr>
                <a:defRPr/>
              </a:pPr>
              <a:t>87</a:t>
            </a:fld>
            <a:r>
              <a:rPr lang="fr-CH" altLang="en-US"/>
              <a:t> </a:t>
            </a:r>
            <a:endParaRPr lang="fr-FR" altLang="en-US"/>
          </a:p>
        </p:txBody>
      </p:sp>
      <p:sp>
        <p:nvSpPr>
          <p:cNvPr id="22" name="Zástupný symbol pro zápatí 3"/>
          <p:cNvSpPr>
            <a:spLocks noGrp="1"/>
          </p:cNvSpPr>
          <p:nvPr>
            <p:ph type="ftr" sz="quarter" idx="11"/>
          </p:nvPr>
        </p:nvSpPr>
        <p:spPr>
          <a:xfrm>
            <a:off x="2514600" y="6519863"/>
            <a:ext cx="7010400" cy="323850"/>
          </a:xfrm>
        </p:spPr>
        <p:txBody>
          <a:bodyPr/>
          <a:lstStyle/>
          <a:p>
            <a:pPr>
              <a:defRPr/>
            </a:pPr>
            <a:r>
              <a:rPr lang="en-US">
                <a:solidFill>
                  <a:srgbClr val="006600"/>
                </a:solidFill>
              </a:rPr>
              <a:t>Marek Taševský                        FZU seminar: Exclusivity as a road to New Physics</a:t>
            </a:r>
            <a:endParaRPr lang="fr-FR" i="1" dirty="0">
              <a:solidFill>
                <a:srgbClr val="006600"/>
              </a:solidFill>
            </a:endParaRPr>
          </a:p>
        </p:txBody>
      </p:sp>
    </p:spTree>
    <p:extLst>
      <p:ext uri="{BB962C8B-B14F-4D97-AF65-F5344CB8AC3E}">
        <p14:creationId xmlns:p14="http://schemas.microsoft.com/office/powerpoint/2010/main" val="305120549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Top quark production in Exclusive mode</a:t>
            </a:r>
          </a:p>
        </p:txBody>
      </p:sp>
      <p:sp>
        <p:nvSpPr>
          <p:cNvPr id="4" name="Zástupný symbol pro zápatí 3"/>
          <p:cNvSpPr>
            <a:spLocks noGrp="1"/>
          </p:cNvSpPr>
          <p:nvPr>
            <p:ph type="ftr" sz="quarter" idx="11"/>
          </p:nvPr>
        </p:nvSpPr>
        <p:spPr/>
        <p:txBody>
          <a:bodyPr/>
          <a:lstStyle/>
          <a:p>
            <a:pPr>
              <a:defRPr/>
            </a:pPr>
            <a:r>
              <a:rPr lang="en-US">
                <a:solidFill>
                  <a:srgbClr val="006600"/>
                </a:solidFill>
              </a:rPr>
              <a:t>Marek Taševský                        FZU seminar: Exclusivity as a road to New Physics</a:t>
            </a:r>
            <a:endParaRPr lang="fr-FR" i="1" dirty="0">
              <a:solidFill>
                <a:srgbClr val="006600"/>
              </a:solidFill>
            </a:endParaRPr>
          </a:p>
        </p:txBody>
      </p:sp>
      <p:grpSp>
        <p:nvGrpSpPr>
          <p:cNvPr id="6" name="Group 51"/>
          <p:cNvGrpSpPr>
            <a:grpSpLocks/>
          </p:cNvGrpSpPr>
          <p:nvPr/>
        </p:nvGrpSpPr>
        <p:grpSpPr bwMode="auto">
          <a:xfrm>
            <a:off x="1236794" y="3427953"/>
            <a:ext cx="7429500" cy="1889125"/>
            <a:chOff x="211138" y="3810000"/>
            <a:chExt cx="6857999" cy="1889125"/>
          </a:xfrm>
        </p:grpSpPr>
        <p:sp>
          <p:nvSpPr>
            <p:cNvPr id="7" name="AutoShape 10"/>
            <p:cNvSpPr>
              <a:spLocks noChangeArrowheads="1"/>
            </p:cNvSpPr>
            <p:nvPr/>
          </p:nvSpPr>
          <p:spPr bwMode="auto">
            <a:xfrm>
              <a:off x="5791200" y="4953000"/>
              <a:ext cx="211137" cy="228600"/>
            </a:xfrm>
            <a:prstGeom prst="can">
              <a:avLst>
                <a:gd name="adj" fmla="val 27068"/>
              </a:avLst>
            </a:prstGeom>
            <a:solidFill>
              <a:srgbClr val="00B0F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endParaRPr lang="cs-CZ" altLang="en-US" b="1"/>
            </a:p>
          </p:txBody>
        </p:sp>
        <p:sp>
          <p:nvSpPr>
            <p:cNvPr id="8" name="AutoShape 10"/>
            <p:cNvSpPr>
              <a:spLocks noChangeArrowheads="1"/>
            </p:cNvSpPr>
            <p:nvPr/>
          </p:nvSpPr>
          <p:spPr bwMode="auto">
            <a:xfrm>
              <a:off x="762000" y="4876800"/>
              <a:ext cx="211137" cy="228600"/>
            </a:xfrm>
            <a:prstGeom prst="can">
              <a:avLst>
                <a:gd name="adj" fmla="val 27068"/>
              </a:avLst>
            </a:prstGeom>
            <a:solidFill>
              <a:srgbClr val="CC0099"/>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endParaRPr lang="cs-CZ" altLang="en-US" b="1"/>
            </a:p>
          </p:txBody>
        </p:sp>
        <p:sp>
          <p:nvSpPr>
            <p:cNvPr id="9" name="Arc 12"/>
            <p:cNvSpPr>
              <a:spLocks/>
            </p:cNvSpPr>
            <p:nvPr/>
          </p:nvSpPr>
          <p:spPr bwMode="auto">
            <a:xfrm rot="1882380" flipH="1">
              <a:off x="1120775" y="4125913"/>
              <a:ext cx="660400" cy="979488"/>
            </a:xfrm>
            <a:custGeom>
              <a:avLst/>
              <a:gdLst>
                <a:gd name="T0" fmla="*/ 0 w 21600"/>
                <a:gd name="T1" fmla="*/ 0 h 21283"/>
                <a:gd name="T2" fmla="*/ 0 w 21600"/>
                <a:gd name="T3" fmla="*/ 0 h 21283"/>
                <a:gd name="T4" fmla="*/ 0 w 21600"/>
                <a:gd name="T5" fmla="*/ 0 h 21283"/>
                <a:gd name="T6" fmla="*/ 0 60000 65536"/>
                <a:gd name="T7" fmla="*/ 0 60000 65536"/>
                <a:gd name="T8" fmla="*/ 0 60000 65536"/>
                <a:gd name="T9" fmla="*/ 0 w 21600"/>
                <a:gd name="T10" fmla="*/ 0 h 21283"/>
                <a:gd name="T11" fmla="*/ 21600 w 21600"/>
                <a:gd name="T12" fmla="*/ 21283 h 21283"/>
              </a:gdLst>
              <a:ahLst/>
              <a:cxnLst>
                <a:cxn ang="T6">
                  <a:pos x="T0" y="T1"/>
                </a:cxn>
                <a:cxn ang="T7">
                  <a:pos x="T2" y="T3"/>
                </a:cxn>
                <a:cxn ang="T8">
                  <a:pos x="T4" y="T5"/>
                </a:cxn>
              </a:cxnLst>
              <a:rect l="T9" t="T10" r="T11" b="T12"/>
              <a:pathLst>
                <a:path w="21600" h="21283" fill="none" extrusionOk="0">
                  <a:moveTo>
                    <a:pt x="3686" y="0"/>
                  </a:moveTo>
                  <a:cubicBezTo>
                    <a:pt x="14039" y="1793"/>
                    <a:pt x="21600" y="10776"/>
                    <a:pt x="21600" y="21283"/>
                  </a:cubicBezTo>
                </a:path>
                <a:path w="21600" h="21283" stroke="0" extrusionOk="0">
                  <a:moveTo>
                    <a:pt x="3686" y="0"/>
                  </a:moveTo>
                  <a:cubicBezTo>
                    <a:pt x="14039" y="1793"/>
                    <a:pt x="21600" y="10776"/>
                    <a:pt x="21600" y="21283"/>
                  </a:cubicBezTo>
                  <a:lnTo>
                    <a:pt x="0" y="21283"/>
                  </a:lnTo>
                  <a:close/>
                </a:path>
              </a:pathLst>
            </a:custGeom>
            <a:noFill/>
            <a:ln w="95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 name="Text Box 14"/>
            <p:cNvSpPr txBox="1">
              <a:spLocks noChangeArrowheads="1"/>
            </p:cNvSpPr>
            <p:nvPr/>
          </p:nvSpPr>
          <p:spPr bwMode="auto">
            <a:xfrm>
              <a:off x="211138" y="3810000"/>
              <a:ext cx="682869"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r>
                <a:rPr lang="en-US" altLang="en-US" sz="1800" dirty="0">
                  <a:latin typeface="Comic Sans MS" panose="030F0702030302020204" pitchFamily="66" charset="0"/>
                </a:rPr>
                <a:t>beam</a:t>
              </a:r>
            </a:p>
          </p:txBody>
        </p:sp>
        <p:sp>
          <p:nvSpPr>
            <p:cNvPr id="11" name="Text Box 15"/>
            <p:cNvSpPr txBox="1">
              <a:spLocks noChangeArrowheads="1"/>
            </p:cNvSpPr>
            <p:nvPr/>
          </p:nvSpPr>
          <p:spPr bwMode="auto">
            <a:xfrm>
              <a:off x="1125538" y="4648200"/>
              <a:ext cx="320919"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r>
                <a:rPr lang="en-US" altLang="en-US" sz="1800">
                  <a:latin typeface="Comic Sans MS" panose="030F0702030302020204" pitchFamily="66" charset="0"/>
                </a:rPr>
                <a:t>p’</a:t>
              </a:r>
            </a:p>
          </p:txBody>
        </p:sp>
        <p:sp>
          <p:nvSpPr>
            <p:cNvPr id="12" name="Text Box 16"/>
            <p:cNvSpPr txBox="1">
              <a:spLocks noChangeArrowheads="1"/>
            </p:cNvSpPr>
            <p:nvPr/>
          </p:nvSpPr>
          <p:spPr bwMode="auto">
            <a:xfrm>
              <a:off x="5334122" y="5029200"/>
              <a:ext cx="320919"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r>
                <a:rPr lang="en-US" altLang="en-US" sz="1800">
                  <a:latin typeface="Comic Sans MS" panose="030F0702030302020204" pitchFamily="66" charset="0"/>
                </a:rPr>
                <a:t>p’</a:t>
              </a:r>
            </a:p>
          </p:txBody>
        </p:sp>
        <p:sp>
          <p:nvSpPr>
            <p:cNvPr id="13" name="Text Box 17"/>
            <p:cNvSpPr txBox="1">
              <a:spLocks noChangeArrowheads="1"/>
            </p:cNvSpPr>
            <p:nvPr/>
          </p:nvSpPr>
          <p:spPr bwMode="auto">
            <a:xfrm>
              <a:off x="457323" y="5181600"/>
              <a:ext cx="1528396"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r>
                <a:rPr lang="en-US" altLang="en-US" sz="1800">
                  <a:latin typeface="Comic Sans MS" panose="030F0702030302020204" pitchFamily="66" charset="0"/>
                </a:rPr>
                <a:t>AFP Detector</a:t>
              </a:r>
            </a:p>
          </p:txBody>
        </p:sp>
        <p:sp>
          <p:nvSpPr>
            <p:cNvPr id="14" name="Line 19"/>
            <p:cNvSpPr>
              <a:spLocks noChangeShapeType="1"/>
            </p:cNvSpPr>
            <p:nvPr/>
          </p:nvSpPr>
          <p:spPr bwMode="auto">
            <a:xfrm>
              <a:off x="4360863" y="4572000"/>
              <a:ext cx="2601912" cy="3810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5" name="Line 20"/>
            <p:cNvSpPr>
              <a:spLocks noChangeShapeType="1"/>
            </p:cNvSpPr>
            <p:nvPr/>
          </p:nvSpPr>
          <p:spPr bwMode="auto">
            <a:xfrm flipH="1" flipV="1">
              <a:off x="914400" y="4191000"/>
              <a:ext cx="1970087" cy="2286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6" name="AutoShape 21"/>
            <p:cNvSpPr>
              <a:spLocks noChangeArrowheads="1"/>
            </p:cNvSpPr>
            <p:nvPr/>
          </p:nvSpPr>
          <p:spPr bwMode="auto">
            <a:xfrm rot="480000" flipV="1">
              <a:off x="4852988" y="4572000"/>
              <a:ext cx="565150" cy="268288"/>
            </a:xfrm>
            <a:prstGeom prst="cube">
              <a:avLst>
                <a:gd name="adj" fmla="val 25000"/>
              </a:avLst>
            </a:prstGeom>
            <a:solidFill>
              <a:srgbClr val="99CC00"/>
            </a:solidFill>
            <a:ln w="9525">
              <a:solidFill>
                <a:schemeClr val="tx1"/>
              </a:solidFill>
              <a:miter lim="800000"/>
              <a:headEnd/>
              <a:tailEnd/>
            </a:ln>
          </p:spPr>
          <p:txBody>
            <a:bodyPr rot="10800000"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endParaRPr lang="cs-CZ" altLang="en-US" b="1"/>
            </a:p>
          </p:txBody>
        </p:sp>
        <p:sp>
          <p:nvSpPr>
            <p:cNvPr id="17" name="AutoShape 22"/>
            <p:cNvSpPr>
              <a:spLocks noChangeArrowheads="1"/>
            </p:cNvSpPr>
            <p:nvPr/>
          </p:nvSpPr>
          <p:spPr bwMode="auto">
            <a:xfrm rot="480000" flipV="1">
              <a:off x="1970088" y="4191000"/>
              <a:ext cx="563562" cy="268288"/>
            </a:xfrm>
            <a:prstGeom prst="cube">
              <a:avLst>
                <a:gd name="adj" fmla="val 25000"/>
              </a:avLst>
            </a:prstGeom>
            <a:solidFill>
              <a:srgbClr val="99CC00"/>
            </a:solidFill>
            <a:ln w="9525">
              <a:solidFill>
                <a:schemeClr val="tx1"/>
              </a:solidFill>
              <a:miter lim="800000"/>
              <a:headEnd/>
              <a:tailEnd/>
            </a:ln>
          </p:spPr>
          <p:txBody>
            <a:bodyPr rot="10800000"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endParaRPr lang="cs-CZ" altLang="en-US" b="1"/>
            </a:p>
          </p:txBody>
        </p:sp>
        <p:sp>
          <p:nvSpPr>
            <p:cNvPr id="18" name="Arc 13"/>
            <p:cNvSpPr>
              <a:spLocks/>
            </p:cNvSpPr>
            <p:nvPr/>
          </p:nvSpPr>
          <p:spPr bwMode="auto">
            <a:xfrm rot="1314465">
              <a:off x="5414963" y="4772025"/>
              <a:ext cx="430212" cy="927100"/>
            </a:xfrm>
            <a:custGeom>
              <a:avLst/>
              <a:gdLst>
                <a:gd name="T0" fmla="*/ 0 w 15989"/>
                <a:gd name="T1" fmla="*/ 0 h 21449"/>
                <a:gd name="T2" fmla="*/ 0 w 15989"/>
                <a:gd name="T3" fmla="*/ 0 h 21449"/>
                <a:gd name="T4" fmla="*/ 0 w 15989"/>
                <a:gd name="T5" fmla="*/ 0 h 21449"/>
                <a:gd name="T6" fmla="*/ 0 60000 65536"/>
                <a:gd name="T7" fmla="*/ 0 60000 65536"/>
                <a:gd name="T8" fmla="*/ 0 60000 65536"/>
                <a:gd name="T9" fmla="*/ 0 w 15989"/>
                <a:gd name="T10" fmla="*/ 0 h 21449"/>
                <a:gd name="T11" fmla="*/ 15989 w 15989"/>
                <a:gd name="T12" fmla="*/ 21449 h 21449"/>
              </a:gdLst>
              <a:ahLst/>
              <a:cxnLst>
                <a:cxn ang="T6">
                  <a:pos x="T0" y="T1"/>
                </a:cxn>
                <a:cxn ang="T7">
                  <a:pos x="T2" y="T3"/>
                </a:cxn>
                <a:cxn ang="T8">
                  <a:pos x="T4" y="T5"/>
                </a:cxn>
              </a:cxnLst>
              <a:rect l="T9" t="T10" r="T11" b="T12"/>
              <a:pathLst>
                <a:path w="15989" h="21449" fill="none" extrusionOk="0">
                  <a:moveTo>
                    <a:pt x="2547" y="-1"/>
                  </a:moveTo>
                  <a:cubicBezTo>
                    <a:pt x="7715" y="613"/>
                    <a:pt x="12489" y="3073"/>
                    <a:pt x="15988" y="6926"/>
                  </a:cubicBezTo>
                </a:path>
                <a:path w="15989" h="21449" stroke="0" extrusionOk="0">
                  <a:moveTo>
                    <a:pt x="2547" y="-1"/>
                  </a:moveTo>
                  <a:cubicBezTo>
                    <a:pt x="7715" y="613"/>
                    <a:pt x="12489" y="3073"/>
                    <a:pt x="15988" y="6926"/>
                  </a:cubicBezTo>
                  <a:lnTo>
                    <a:pt x="0" y="21449"/>
                  </a:lnTo>
                  <a:close/>
                </a:path>
              </a:pathLst>
            </a:custGeom>
            <a:noFill/>
            <a:ln w="95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19" name="Picture 5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3200" y="3886200"/>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AutoShape 10"/>
            <p:cNvSpPr>
              <a:spLocks noChangeArrowheads="1"/>
            </p:cNvSpPr>
            <p:nvPr/>
          </p:nvSpPr>
          <p:spPr bwMode="auto">
            <a:xfrm>
              <a:off x="1600200" y="4343400"/>
              <a:ext cx="211137" cy="228600"/>
            </a:xfrm>
            <a:prstGeom prst="can">
              <a:avLst>
                <a:gd name="adj" fmla="val 27068"/>
              </a:avLst>
            </a:prstGeom>
            <a:solidFill>
              <a:srgbClr val="00B0F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endParaRPr lang="cs-CZ" altLang="en-US" b="1"/>
            </a:p>
          </p:txBody>
        </p:sp>
        <p:sp>
          <p:nvSpPr>
            <p:cNvPr id="21" name="AutoShape 10"/>
            <p:cNvSpPr>
              <a:spLocks noChangeArrowheads="1"/>
            </p:cNvSpPr>
            <p:nvPr/>
          </p:nvSpPr>
          <p:spPr bwMode="auto">
            <a:xfrm>
              <a:off x="6858000" y="5029200"/>
              <a:ext cx="211137" cy="228600"/>
            </a:xfrm>
            <a:prstGeom prst="can">
              <a:avLst>
                <a:gd name="adj" fmla="val 27068"/>
              </a:avLst>
            </a:prstGeom>
            <a:solidFill>
              <a:srgbClr val="CC0099"/>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endParaRPr lang="cs-CZ" altLang="en-US" b="1"/>
            </a:p>
          </p:txBody>
        </p:sp>
        <p:sp>
          <p:nvSpPr>
            <p:cNvPr id="22" name="Text Box 23"/>
            <p:cNvSpPr txBox="1">
              <a:spLocks noChangeArrowheads="1"/>
            </p:cNvSpPr>
            <p:nvPr/>
          </p:nvSpPr>
          <p:spPr bwMode="auto">
            <a:xfrm>
              <a:off x="1506538" y="3810000"/>
              <a:ext cx="130712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127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r>
                <a:rPr lang="en-US" altLang="en-US" sz="1600">
                  <a:latin typeface="Comic Sans MS" panose="030F0702030302020204" pitchFamily="66" charset="0"/>
                </a:rPr>
                <a:t>LHC magnets</a:t>
              </a:r>
            </a:p>
          </p:txBody>
        </p:sp>
      </p:grpSp>
      <mc:AlternateContent xmlns:mc="http://schemas.openxmlformats.org/markup-compatibility/2006" xmlns:a14="http://schemas.microsoft.com/office/drawing/2010/main">
        <mc:Choice Requires="a14">
          <p:sp>
            <p:nvSpPr>
              <p:cNvPr id="23" name="AutoShape 32"/>
              <p:cNvSpPr>
                <a:spLocks noChangeArrowheads="1"/>
              </p:cNvSpPr>
              <p:nvPr/>
            </p:nvSpPr>
            <p:spPr bwMode="auto">
              <a:xfrm>
                <a:off x="4516437" y="4113753"/>
                <a:ext cx="990600" cy="914400"/>
              </a:xfrm>
              <a:prstGeom prst="irregularSeal1">
                <a:avLst/>
              </a:prstGeom>
              <a:solidFill>
                <a:srgbClr val="FFFF00">
                  <a:alpha val="45097"/>
                </a:srgbClr>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ctr"/>
                <a14:m>
                  <m:oMathPara xmlns:m="http://schemas.openxmlformats.org/officeDocument/2006/math">
                    <m:oMathParaPr>
                      <m:jc m:val="centerGroup"/>
                    </m:oMathParaPr>
                    <m:oMath xmlns:m="http://schemas.openxmlformats.org/officeDocument/2006/math">
                      <m:r>
                        <a:rPr lang="en-US" altLang="en-US" sz="2800" b="1" i="1" smtClean="0">
                          <a:solidFill>
                            <a:srgbClr val="FF0000"/>
                          </a:solidFill>
                          <a:latin typeface="Cambria Math" panose="02040503050406030204" pitchFamily="18" charset="0"/>
                        </a:rPr>
                        <m:t>𝒕</m:t>
                      </m:r>
                      <m:acc>
                        <m:accPr>
                          <m:chr m:val="̅"/>
                          <m:ctrlPr>
                            <a:rPr lang="en-US" altLang="en-US" sz="2800" b="1" i="1" smtClean="0">
                              <a:solidFill>
                                <a:srgbClr val="FF0000"/>
                              </a:solidFill>
                              <a:latin typeface="Cambria Math" panose="02040503050406030204" pitchFamily="18" charset="0"/>
                            </a:rPr>
                          </m:ctrlPr>
                        </m:accPr>
                        <m:e>
                          <m:r>
                            <a:rPr lang="en-US" altLang="en-US" sz="2800" b="1" i="1" smtClean="0">
                              <a:solidFill>
                                <a:srgbClr val="FF0000"/>
                              </a:solidFill>
                              <a:latin typeface="Cambria Math" panose="02040503050406030204" pitchFamily="18" charset="0"/>
                            </a:rPr>
                            <m:t>𝒕</m:t>
                          </m:r>
                        </m:e>
                      </m:acc>
                    </m:oMath>
                  </m:oMathPara>
                </a14:m>
                <a:endParaRPr lang="en-US" altLang="en-US" sz="2800" b="1" dirty="0">
                  <a:solidFill>
                    <a:srgbClr val="FF0000"/>
                  </a:solidFill>
                </a:endParaRPr>
              </a:p>
            </p:txBody>
          </p:sp>
        </mc:Choice>
        <mc:Fallback xmlns="">
          <p:sp>
            <p:nvSpPr>
              <p:cNvPr id="23" name="AutoShape 32"/>
              <p:cNvSpPr>
                <a:spLocks noRot="1" noChangeAspect="1" noMove="1" noResize="1" noEditPoints="1" noAdjustHandles="1" noChangeArrowheads="1" noChangeShapeType="1" noTextEdit="1"/>
              </p:cNvSpPr>
              <p:nvPr/>
            </p:nvSpPr>
            <p:spPr bwMode="auto">
              <a:xfrm>
                <a:off x="4516437" y="4113753"/>
                <a:ext cx="990600" cy="914400"/>
              </a:xfrm>
              <a:prstGeom prst="irregularSeal1">
                <a:avLst/>
              </a:prstGeom>
              <a:blipFill>
                <a:blip r:embed="rId3"/>
                <a:stretch>
                  <a:fillRect/>
                </a:stretch>
              </a:blipFill>
              <a:ln w="9525">
                <a:solidFill>
                  <a:schemeClr val="tx1"/>
                </a:solidFill>
                <a:miter lim="800000"/>
                <a:headEnd/>
                <a:tailEnd/>
              </a:ln>
            </p:spPr>
            <p:txBody>
              <a:bodyPr/>
              <a:lstStyle/>
              <a:p>
                <a:r>
                  <a:rPr lang="en-US">
                    <a:noFill/>
                  </a:rPr>
                  <a:t> </a:t>
                </a:r>
              </a:p>
            </p:txBody>
          </p:sp>
        </mc:Fallback>
      </mc:AlternateContent>
      <p:sp>
        <p:nvSpPr>
          <p:cNvPr id="29" name="TextovéPole 28"/>
          <p:cNvSpPr txBox="1"/>
          <p:nvPr/>
        </p:nvSpPr>
        <p:spPr>
          <a:xfrm>
            <a:off x="990600" y="5390103"/>
            <a:ext cx="4176143" cy="1015663"/>
          </a:xfrm>
          <a:prstGeom prst="rect">
            <a:avLst/>
          </a:prstGeom>
          <a:gradFill flip="none" rotWithShape="1">
            <a:gsLst>
              <a:gs pos="0">
                <a:srgbClr val="FB717E"/>
              </a:gs>
              <a:gs pos="50000">
                <a:schemeClr val="accent1">
                  <a:tint val="44500"/>
                  <a:satMod val="160000"/>
                </a:schemeClr>
              </a:gs>
              <a:gs pos="100000">
                <a:srgbClr val="FFFF00"/>
              </a:gs>
            </a:gsLst>
            <a:path path="circle">
              <a:fillToRect l="100000" t="100000"/>
            </a:path>
            <a:tileRect r="-100000" b="-100000"/>
          </a:gradFill>
          <a:ln>
            <a:solidFill>
              <a:srgbClr val="FF0000"/>
            </a:solidFill>
          </a:ln>
        </p:spPr>
        <p:txBody>
          <a:bodyPr wrap="none">
            <a:spAutoFit/>
          </a:bodyPr>
          <a:lstStyle/>
          <a:p>
            <a:pPr marL="171450" indent="-171450">
              <a:buFont typeface="Wingdings" panose="05000000000000000000" pitchFamily="2" charset="2"/>
              <a:buChar char="Ø"/>
              <a:defRPr/>
            </a:pPr>
            <a:r>
              <a:rPr lang="en-US" sz="2000" dirty="0">
                <a:solidFill>
                  <a:schemeClr val="tx1"/>
                </a:solidFill>
                <a:latin typeface="Times New Roman" panose="02020603050405020304" pitchFamily="18" charset="0"/>
                <a:cs typeface="Times New Roman" panose="02020603050405020304" pitchFamily="18" charset="0"/>
              </a:rPr>
              <a:t> Source of New Physics</a:t>
            </a:r>
          </a:p>
          <a:p>
            <a:pPr marL="171450" indent="-171450">
              <a:buFont typeface="Wingdings" panose="05000000000000000000" pitchFamily="2" charset="2"/>
              <a:buChar char="Ø"/>
              <a:defRPr/>
            </a:pPr>
            <a:r>
              <a:rPr lang="en-US" sz="2000" dirty="0">
                <a:solidFill>
                  <a:schemeClr val="tx1"/>
                </a:solidFill>
                <a:latin typeface="Times New Roman" panose="02020603050405020304" pitchFamily="18" charset="0"/>
                <a:cs typeface="Times New Roman" panose="02020603050405020304" pitchFamily="18" charset="0"/>
              </a:rPr>
              <a:t> Best Measurable at low luminosities</a:t>
            </a:r>
          </a:p>
          <a:p>
            <a:pPr marL="171450" indent="-171450">
              <a:buFont typeface="Wingdings" panose="05000000000000000000" pitchFamily="2" charset="2"/>
              <a:buChar char="Ø"/>
              <a:defRPr/>
            </a:pPr>
            <a:r>
              <a:rPr lang="en-US" sz="2000" dirty="0">
                <a:solidFill>
                  <a:schemeClr val="tx1"/>
                </a:solidFill>
                <a:latin typeface="Times New Roman" panose="02020603050405020304" pitchFamily="18" charset="0"/>
                <a:cs typeface="Times New Roman" panose="02020603050405020304" pitchFamily="18" charset="0"/>
              </a:rPr>
              <a:t> Feasible at HL-LHC as well </a:t>
            </a:r>
          </a:p>
        </p:txBody>
      </p:sp>
      <mc:AlternateContent xmlns:mc="http://schemas.openxmlformats.org/markup-compatibility/2006" xmlns:a14="http://schemas.microsoft.com/office/drawing/2010/main">
        <mc:Choice Requires="a14">
          <p:sp>
            <p:nvSpPr>
              <p:cNvPr id="31" name="TextovéPole 30"/>
              <p:cNvSpPr txBox="1"/>
              <p:nvPr/>
            </p:nvSpPr>
            <p:spPr>
              <a:xfrm>
                <a:off x="926692" y="1972522"/>
                <a:ext cx="365080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1" i="1" smtClean="0">
                          <a:solidFill>
                            <a:schemeClr val="tx1"/>
                          </a:solidFill>
                          <a:latin typeface="Cambria Math" panose="02040503050406030204" pitchFamily="18" charset="0"/>
                        </a:rPr>
                        <m:t>𝒑𝒑</m:t>
                      </m:r>
                      <m:r>
                        <a:rPr lang="en-US" sz="2400" b="1" i="1" smtClean="0">
                          <a:solidFill>
                            <a:schemeClr val="tx1"/>
                          </a:solidFill>
                          <a:latin typeface="Cambria Math" panose="02040503050406030204" pitchFamily="18" charset="0"/>
                        </a:rPr>
                        <m:t> →</m:t>
                      </m:r>
                      <m:r>
                        <a:rPr lang="en-US" sz="2400" b="1" i="1">
                          <a:solidFill>
                            <a:schemeClr val="tx1"/>
                          </a:solidFill>
                          <a:latin typeface="Cambria Math" panose="02040503050406030204" pitchFamily="18" charset="0"/>
                          <a:ea typeface="Cambria Math" panose="02040503050406030204" pitchFamily="18" charset="0"/>
                        </a:rPr>
                        <m:t>𝒑</m:t>
                      </m:r>
                      <m:r>
                        <m:rPr>
                          <m:sty m:val="p"/>
                        </m:rPr>
                        <a:rPr lang="el-GR" sz="2400" b="1" i="1">
                          <a:solidFill>
                            <a:schemeClr val="tx1"/>
                          </a:solidFill>
                          <a:latin typeface="Cambria Math" panose="02040503050406030204" pitchFamily="18" charset="0"/>
                          <a:ea typeface="Cambria Math" panose="02040503050406030204" pitchFamily="18" charset="0"/>
                        </a:rPr>
                        <m:t>γγ</m:t>
                      </m:r>
                      <m:r>
                        <a:rPr lang="en-US" sz="2400" b="1" i="1">
                          <a:solidFill>
                            <a:schemeClr val="tx1"/>
                          </a:solidFill>
                          <a:latin typeface="Cambria Math" panose="02040503050406030204" pitchFamily="18" charset="0"/>
                          <a:ea typeface="Cambria Math" panose="02040503050406030204" pitchFamily="18" charset="0"/>
                        </a:rPr>
                        <m:t>𝒑</m:t>
                      </m:r>
                      <m:r>
                        <a:rPr lang="en-US" sz="2400" b="1" i="1">
                          <a:solidFill>
                            <a:schemeClr val="tx1"/>
                          </a:solidFill>
                          <a:latin typeface="Cambria Math" panose="02040503050406030204" pitchFamily="18" charset="0"/>
                          <a:ea typeface="Cambria Math" panose="02040503050406030204" pitchFamily="18" charset="0"/>
                        </a:rPr>
                        <m:t> →</m:t>
                      </m:r>
                      <m:r>
                        <a:rPr lang="en-US" sz="2400" b="1" i="1">
                          <a:solidFill>
                            <a:schemeClr val="tx1"/>
                          </a:solidFill>
                          <a:latin typeface="Cambria Math" panose="02040503050406030204" pitchFamily="18" charset="0"/>
                          <a:ea typeface="Cambria Math" panose="02040503050406030204" pitchFamily="18" charset="0"/>
                        </a:rPr>
                        <m:t>𝒑</m:t>
                      </m:r>
                      <m:r>
                        <a:rPr lang="en-US" sz="2400" b="1" i="1">
                          <a:solidFill>
                            <a:schemeClr val="tx1"/>
                          </a:solidFill>
                          <a:latin typeface="Cambria Math" panose="02040503050406030204" pitchFamily="18" charset="0"/>
                          <a:ea typeface="Cambria Math" panose="02040503050406030204" pitchFamily="18" charset="0"/>
                        </a:rPr>
                        <m:t> </m:t>
                      </m:r>
                      <m:box>
                        <m:boxPr>
                          <m:ctrlPr>
                            <a:rPr lang="en-US" sz="2400" b="1" i="1">
                              <a:solidFill>
                                <a:schemeClr val="tx1"/>
                              </a:solidFill>
                              <a:latin typeface="Cambria Math" panose="02040503050406030204" pitchFamily="18" charset="0"/>
                              <a:ea typeface="Cambria Math" panose="02040503050406030204" pitchFamily="18" charset="0"/>
                            </a:rPr>
                          </m:ctrlPr>
                        </m:boxPr>
                        <m:e>
                          <m:r>
                            <a:rPr lang="en-US" sz="2400" b="1" i="1">
                              <a:solidFill>
                                <a:schemeClr val="tx1"/>
                              </a:solidFill>
                              <a:latin typeface="Cambria Math" panose="02040503050406030204" pitchFamily="18" charset="0"/>
                              <a:ea typeface="Cambria Math" panose="02040503050406030204" pitchFamily="18" charset="0"/>
                            </a:rPr>
                            <m:t>□</m:t>
                          </m:r>
                        </m:e>
                      </m:box>
                      <m:r>
                        <a:rPr lang="en-US" sz="2400" b="1" i="1">
                          <a:solidFill>
                            <a:schemeClr val="tx1"/>
                          </a:solidFill>
                          <a:latin typeface="Cambria Math" panose="02040503050406030204" pitchFamily="18" charset="0"/>
                          <a:ea typeface="Cambria Math" panose="02040503050406030204" pitchFamily="18" charset="0"/>
                        </a:rPr>
                        <m:t> </m:t>
                      </m:r>
                      <m:r>
                        <a:rPr lang="en-US" sz="2400" b="1" i="1" smtClean="0">
                          <a:solidFill>
                            <a:schemeClr val="tx1"/>
                          </a:solidFill>
                          <a:latin typeface="Cambria Math" panose="02040503050406030204" pitchFamily="18" charset="0"/>
                          <a:ea typeface="Cambria Math" panose="02040503050406030204" pitchFamily="18" charset="0"/>
                        </a:rPr>
                        <m:t>𝒕</m:t>
                      </m:r>
                      <m:acc>
                        <m:accPr>
                          <m:chr m:val="̅"/>
                          <m:ctrlPr>
                            <a:rPr lang="en-US" sz="2400" b="1" i="1" dirty="0" smtClean="0">
                              <a:solidFill>
                                <a:schemeClr val="tx1"/>
                              </a:solidFill>
                              <a:latin typeface="Cambria Math" panose="02040503050406030204" pitchFamily="18" charset="0"/>
                            </a:rPr>
                          </m:ctrlPr>
                        </m:accPr>
                        <m:e>
                          <m:r>
                            <a:rPr lang="en-US" sz="2400" b="1" i="1" dirty="0" smtClean="0">
                              <a:solidFill>
                                <a:schemeClr val="tx1"/>
                              </a:solidFill>
                              <a:latin typeface="Cambria Math" panose="02040503050406030204" pitchFamily="18" charset="0"/>
                            </a:rPr>
                            <m:t>𝒕</m:t>
                          </m:r>
                        </m:e>
                      </m:acc>
                      <m:r>
                        <a:rPr lang="en-US" sz="2400" b="1" i="1" smtClean="0">
                          <a:solidFill>
                            <a:schemeClr val="tx1"/>
                          </a:solidFill>
                          <a:latin typeface="Cambria Math" panose="02040503050406030204" pitchFamily="18" charset="0"/>
                        </a:rPr>
                        <m:t> </m:t>
                      </m:r>
                      <m:r>
                        <a:rPr lang="en-US" sz="2400" b="1" i="1">
                          <a:solidFill>
                            <a:schemeClr val="tx1"/>
                          </a:solidFill>
                          <a:latin typeface="Cambria Math" panose="02040503050406030204" pitchFamily="18" charset="0"/>
                          <a:ea typeface="Cambria Math" panose="02040503050406030204" pitchFamily="18" charset="0"/>
                        </a:rPr>
                        <m:t>□ </m:t>
                      </m:r>
                      <m:r>
                        <a:rPr lang="en-US" sz="2400" b="1" i="1">
                          <a:solidFill>
                            <a:schemeClr val="tx1"/>
                          </a:solidFill>
                          <a:latin typeface="Cambria Math" panose="02040503050406030204" pitchFamily="18" charset="0"/>
                          <a:ea typeface="Cambria Math" panose="02040503050406030204" pitchFamily="18" charset="0"/>
                        </a:rPr>
                        <m:t>𝒑</m:t>
                      </m:r>
                    </m:oMath>
                  </m:oMathPara>
                </a14:m>
                <a:endParaRPr lang="en-US" sz="2400" b="1" dirty="0">
                  <a:solidFill>
                    <a:schemeClr val="tx1"/>
                  </a:solidFill>
                </a:endParaRPr>
              </a:p>
            </p:txBody>
          </p:sp>
        </mc:Choice>
        <mc:Fallback xmlns="">
          <p:sp>
            <p:nvSpPr>
              <p:cNvPr id="31" name="TextovéPole 30"/>
              <p:cNvSpPr txBox="1">
                <a:spLocks noRot="1" noChangeAspect="1" noMove="1" noResize="1" noEditPoints="1" noAdjustHandles="1" noChangeArrowheads="1" noChangeShapeType="1" noTextEdit="1"/>
              </p:cNvSpPr>
              <p:nvPr/>
            </p:nvSpPr>
            <p:spPr>
              <a:xfrm>
                <a:off x="926692" y="1972522"/>
                <a:ext cx="3650807" cy="461665"/>
              </a:xfrm>
              <a:prstGeom prst="rect">
                <a:avLst/>
              </a:prstGeom>
              <a:blipFill>
                <a:blip r:embed="rId4"/>
                <a:stretch>
                  <a:fillRect b="-14667"/>
                </a:stretch>
              </a:blipFill>
            </p:spPr>
            <p:txBody>
              <a:bodyPr/>
              <a:lstStyle/>
              <a:p>
                <a:r>
                  <a:rPr lang="en-US">
                    <a:noFill/>
                  </a:rPr>
                  <a:t> </a:t>
                </a:r>
              </a:p>
            </p:txBody>
          </p:sp>
        </mc:Fallback>
      </mc:AlternateContent>
      <p:pic>
        <p:nvPicPr>
          <p:cNvPr id="27" name="Obrázek 26"/>
          <p:cNvPicPr>
            <a:picLocks noChangeAspect="1"/>
          </p:cNvPicPr>
          <p:nvPr/>
        </p:nvPicPr>
        <p:blipFill>
          <a:blip r:embed="rId5"/>
          <a:stretch/>
        </p:blipFill>
        <p:spPr>
          <a:xfrm>
            <a:off x="4577499" y="1333502"/>
            <a:ext cx="1792286" cy="1889429"/>
          </a:xfrm>
          <a:prstGeom prst="rect">
            <a:avLst/>
          </a:prstGeom>
          <a:ln>
            <a:noFill/>
          </a:ln>
        </p:spPr>
      </p:pic>
      <p:pic>
        <p:nvPicPr>
          <p:cNvPr id="28" name="Obrázek 27"/>
          <p:cNvPicPr>
            <a:picLocks noChangeAspect="1"/>
          </p:cNvPicPr>
          <p:nvPr/>
        </p:nvPicPr>
        <p:blipFill>
          <a:blip r:embed="rId6"/>
          <a:stretch/>
        </p:blipFill>
        <p:spPr>
          <a:xfrm>
            <a:off x="6491147" y="1339411"/>
            <a:ext cx="1581429" cy="1855714"/>
          </a:xfrm>
          <a:prstGeom prst="rect">
            <a:avLst/>
          </a:prstGeom>
          <a:ln>
            <a:noFill/>
          </a:ln>
        </p:spPr>
      </p:pic>
      <p:pic>
        <p:nvPicPr>
          <p:cNvPr id="30" name="Obrázek 29"/>
          <p:cNvPicPr>
            <a:picLocks noChangeAspect="1"/>
          </p:cNvPicPr>
          <p:nvPr/>
        </p:nvPicPr>
        <p:blipFill>
          <a:blip r:embed="rId7"/>
          <a:stretch/>
        </p:blipFill>
        <p:spPr>
          <a:xfrm>
            <a:off x="8186674" y="1339411"/>
            <a:ext cx="1650000" cy="1855714"/>
          </a:xfrm>
          <a:prstGeom prst="rect">
            <a:avLst/>
          </a:prstGeom>
          <a:ln>
            <a:noFill/>
          </a:ln>
        </p:spPr>
      </p:pic>
      <p:pic>
        <p:nvPicPr>
          <p:cNvPr id="32" name="Obrázek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686" y="6374571"/>
            <a:ext cx="2060571" cy="483429"/>
          </a:xfrm>
          <a:prstGeom prst="rect">
            <a:avLst/>
          </a:prstGeom>
        </p:spPr>
      </p:pic>
      <p:sp>
        <p:nvSpPr>
          <p:cNvPr id="33" name="TextovéPole 32"/>
          <p:cNvSpPr txBox="1"/>
          <p:nvPr/>
        </p:nvSpPr>
        <p:spPr>
          <a:xfrm>
            <a:off x="57828" y="625444"/>
            <a:ext cx="3248005" cy="400110"/>
          </a:xfrm>
          <a:prstGeom prst="rect">
            <a:avLst/>
          </a:prstGeom>
          <a:solidFill>
            <a:srgbClr val="CCFFFF"/>
          </a:solidFill>
          <a:ln w="28575">
            <a:solidFill>
              <a:srgbClr val="002060"/>
            </a:solidFill>
          </a:ln>
        </p:spPr>
        <p:txBody>
          <a:bodyPr wrap="none" rtlCol="0">
            <a:spAutoFit/>
          </a:bodyPr>
          <a:lstStyle/>
          <a:p>
            <a:r>
              <a:rPr lang="en-US" sz="2000" b="1" dirty="0">
                <a:solidFill>
                  <a:srgbClr val="FF0000"/>
                </a:solidFill>
              </a:rPr>
              <a:t>PRD 102 (2020) 7, 074014</a:t>
            </a:r>
            <a:endParaRPr lang="en-US" sz="2000" dirty="0">
              <a:solidFill>
                <a:srgbClr val="FF0000"/>
              </a:solidFill>
            </a:endParaRPr>
          </a:p>
        </p:txBody>
      </p:sp>
      <p:sp>
        <p:nvSpPr>
          <p:cNvPr id="3" name="Zástupný symbol pro číslo snímku 2"/>
          <p:cNvSpPr>
            <a:spLocks noGrp="1"/>
          </p:cNvSpPr>
          <p:nvPr>
            <p:ph type="sldNum" sz="quarter" idx="12"/>
          </p:nvPr>
        </p:nvSpPr>
        <p:spPr/>
        <p:txBody>
          <a:bodyPr/>
          <a:lstStyle/>
          <a:p>
            <a:pPr>
              <a:defRPr/>
            </a:pPr>
            <a:fld id="{7F85D29B-CEBA-48ED-BF7C-3DA92537335C}" type="slidenum">
              <a:rPr lang="fr-CH" altLang="en-US" smtClean="0"/>
              <a:pPr>
                <a:defRPr/>
              </a:pPr>
              <a:t>88</a:t>
            </a:fld>
            <a:r>
              <a:rPr lang="fr-CH" altLang="en-US"/>
              <a:t> </a:t>
            </a:r>
            <a:endParaRPr lang="fr-FR" altLang="en-US"/>
          </a:p>
        </p:txBody>
      </p:sp>
      <p:sp>
        <p:nvSpPr>
          <p:cNvPr id="5" name="TextovéPole 4">
            <a:extLst>
              <a:ext uri="{FF2B5EF4-FFF2-40B4-BE49-F238E27FC236}">
                <a16:creationId xmlns:a16="http://schemas.microsoft.com/office/drawing/2014/main" id="{E948F0FD-D82C-412E-3A8C-BB8BCF97076B}"/>
              </a:ext>
            </a:extLst>
          </p:cNvPr>
          <p:cNvSpPr txBox="1"/>
          <p:nvPr/>
        </p:nvSpPr>
        <p:spPr>
          <a:xfrm>
            <a:off x="266761" y="992214"/>
            <a:ext cx="3362331" cy="400110"/>
          </a:xfrm>
          <a:prstGeom prst="rect">
            <a:avLst/>
          </a:prstGeom>
          <a:solidFill>
            <a:srgbClr val="CCFFFF"/>
          </a:solidFill>
          <a:ln w="28575">
            <a:solidFill>
              <a:srgbClr val="002060"/>
            </a:solidFill>
          </a:ln>
        </p:spPr>
        <p:txBody>
          <a:bodyPr wrap="none" rtlCol="0">
            <a:spAutoFit/>
          </a:bodyPr>
          <a:lstStyle/>
          <a:p>
            <a:r>
              <a:rPr lang="en-US" sz="2000" b="1" dirty="0">
                <a:solidFill>
                  <a:srgbClr val="FF0000"/>
                </a:solidFill>
              </a:rPr>
              <a:t>PRD 105 (2022) 11, 114002</a:t>
            </a:r>
            <a:endParaRPr lang="en-US" sz="2000" dirty="0">
              <a:solidFill>
                <a:srgbClr val="FF0000"/>
              </a:solidFill>
            </a:endParaRPr>
          </a:p>
        </p:txBody>
      </p:sp>
      <p:sp>
        <p:nvSpPr>
          <p:cNvPr id="25" name="CustomShape 3">
            <a:extLst>
              <a:ext uri="{FF2B5EF4-FFF2-40B4-BE49-F238E27FC236}">
                <a16:creationId xmlns:a16="http://schemas.microsoft.com/office/drawing/2014/main" id="{4E7D5B26-426A-9149-BBB9-2F8D81463BA7}"/>
              </a:ext>
            </a:extLst>
          </p:cNvPr>
          <p:cNvSpPr/>
          <p:nvPr/>
        </p:nvSpPr>
        <p:spPr>
          <a:xfrm>
            <a:off x="4644812" y="1052280"/>
            <a:ext cx="1632098" cy="300269"/>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lIns="90000" tIns="45000" rIns="90000" bIns="45000"/>
          <a:lstStyle/>
          <a:p>
            <a:pPr marL="360">
              <a:lnSpc>
                <a:spcPct val="100000"/>
              </a:lnSpc>
              <a:buClr>
                <a:srgbClr val="FF0000"/>
              </a:buClr>
            </a:pPr>
            <a:r>
              <a:rPr lang="pt-BR" strike="noStrike" spc="-1" dirty="0">
                <a:solidFill>
                  <a:schemeClr val="tx1"/>
                </a:solidFill>
                <a:uFill>
                  <a:solidFill>
                    <a:srgbClr val="FFFFFF"/>
                  </a:solidFill>
                </a:uFill>
                <a:latin typeface="Purisa"/>
                <a:ea typeface="DejaVu Sans"/>
              </a:rPr>
              <a:t>Photon – Photon</a:t>
            </a:r>
            <a:endParaRPr lang="pt-BR" sz="1100" strike="noStrike" spc="-1" dirty="0">
              <a:solidFill>
                <a:schemeClr val="tx1"/>
              </a:solidFill>
              <a:uFill>
                <a:solidFill>
                  <a:srgbClr val="FFFFFF"/>
                </a:solidFill>
              </a:uFill>
              <a:latin typeface="Arial"/>
            </a:endParaRPr>
          </a:p>
        </p:txBody>
      </p:sp>
      <p:sp>
        <p:nvSpPr>
          <p:cNvPr id="35" name="CustomShape 3">
            <a:extLst>
              <a:ext uri="{FF2B5EF4-FFF2-40B4-BE49-F238E27FC236}">
                <a16:creationId xmlns:a16="http://schemas.microsoft.com/office/drawing/2014/main" id="{B9446379-9453-E613-230A-2F448B09D884}"/>
              </a:ext>
            </a:extLst>
          </p:cNvPr>
          <p:cNvSpPr/>
          <p:nvPr/>
        </p:nvSpPr>
        <p:spPr>
          <a:xfrm>
            <a:off x="6302491" y="1066542"/>
            <a:ext cx="1732237" cy="300269"/>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lIns="90000" tIns="45000" rIns="90000" bIns="45000"/>
          <a:lstStyle/>
          <a:p>
            <a:pPr marL="360">
              <a:lnSpc>
                <a:spcPct val="100000"/>
              </a:lnSpc>
              <a:buClr>
                <a:srgbClr val="FF0000"/>
              </a:buClr>
            </a:pPr>
            <a:r>
              <a:rPr lang="pt-BR" strike="noStrike" spc="-1" dirty="0">
                <a:solidFill>
                  <a:schemeClr val="tx1"/>
                </a:solidFill>
                <a:uFill>
                  <a:solidFill>
                    <a:srgbClr val="FFFFFF"/>
                  </a:solidFill>
                </a:uFill>
                <a:latin typeface="Purisa"/>
                <a:ea typeface="DejaVu Sans"/>
              </a:rPr>
              <a:t>Photon – </a:t>
            </a:r>
            <a:r>
              <a:rPr lang="pt-BR" spc="-1" dirty="0">
                <a:solidFill>
                  <a:schemeClr val="tx1"/>
                </a:solidFill>
                <a:uFill>
                  <a:solidFill>
                    <a:srgbClr val="FFFFFF"/>
                  </a:solidFill>
                </a:uFill>
                <a:latin typeface="Purisa"/>
                <a:ea typeface="DejaVu Sans"/>
              </a:rPr>
              <a:t>Pomeron</a:t>
            </a:r>
            <a:endParaRPr lang="pt-BR" sz="1100" strike="noStrike" spc="-1" dirty="0">
              <a:solidFill>
                <a:schemeClr val="tx1"/>
              </a:solidFill>
              <a:uFill>
                <a:solidFill>
                  <a:srgbClr val="FFFFFF"/>
                </a:solidFill>
              </a:uFill>
              <a:latin typeface="Arial"/>
            </a:endParaRPr>
          </a:p>
        </p:txBody>
      </p:sp>
      <p:sp>
        <p:nvSpPr>
          <p:cNvPr id="36" name="CustomShape 3">
            <a:extLst>
              <a:ext uri="{FF2B5EF4-FFF2-40B4-BE49-F238E27FC236}">
                <a16:creationId xmlns:a16="http://schemas.microsoft.com/office/drawing/2014/main" id="{1C8D9AF8-7F84-539E-235C-566FA2AA35B8}"/>
              </a:ext>
            </a:extLst>
          </p:cNvPr>
          <p:cNvSpPr/>
          <p:nvPr/>
        </p:nvSpPr>
        <p:spPr>
          <a:xfrm>
            <a:off x="8044368" y="1060279"/>
            <a:ext cx="1905000" cy="332045"/>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lIns="90000" tIns="45000" rIns="90000" bIns="45000"/>
          <a:lstStyle/>
          <a:p>
            <a:pPr marL="360">
              <a:lnSpc>
                <a:spcPct val="100000"/>
              </a:lnSpc>
              <a:buClr>
                <a:srgbClr val="FF0000"/>
              </a:buClr>
            </a:pPr>
            <a:r>
              <a:rPr lang="pt-BR" strike="noStrike" spc="-1" dirty="0">
                <a:solidFill>
                  <a:schemeClr val="tx1"/>
                </a:solidFill>
                <a:uFill>
                  <a:solidFill>
                    <a:srgbClr val="FFFFFF"/>
                  </a:solidFill>
                </a:uFill>
                <a:latin typeface="Purisa"/>
                <a:ea typeface="DejaVu Sans"/>
              </a:rPr>
              <a:t>Pomeron – </a:t>
            </a:r>
            <a:r>
              <a:rPr lang="pt-BR" spc="-1" dirty="0">
                <a:solidFill>
                  <a:schemeClr val="tx1"/>
                </a:solidFill>
                <a:uFill>
                  <a:solidFill>
                    <a:srgbClr val="FFFFFF"/>
                  </a:solidFill>
                </a:uFill>
                <a:latin typeface="Purisa"/>
                <a:ea typeface="DejaVu Sans"/>
              </a:rPr>
              <a:t>Pomeron</a:t>
            </a:r>
            <a:endParaRPr lang="pt-BR" sz="1100" strike="noStrike" spc="-1" dirty="0">
              <a:solidFill>
                <a:schemeClr val="tx1"/>
              </a:solidFill>
              <a:uFill>
                <a:solidFill>
                  <a:srgbClr val="FFFFFF"/>
                </a:solidFill>
              </a:uFill>
              <a:latin typeface="Arial"/>
            </a:endParaRPr>
          </a:p>
        </p:txBody>
      </p:sp>
    </p:spTree>
    <p:extLst>
      <p:ext uri="{BB962C8B-B14F-4D97-AF65-F5344CB8AC3E}">
        <p14:creationId xmlns:p14="http://schemas.microsoft.com/office/powerpoint/2010/main" val="395511688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p:cNvSpPr>
            <a:spLocks noGrp="1"/>
          </p:cNvSpPr>
          <p:nvPr>
            <p:ph type="ftr" sz="quarter" idx="11"/>
          </p:nvPr>
        </p:nvSpPr>
        <p:spPr/>
        <p:txBody>
          <a:bodyPr/>
          <a:lstStyle/>
          <a:p>
            <a:pPr>
              <a:defRPr/>
            </a:pPr>
            <a:r>
              <a:rPr lang="en-US"/>
              <a:t>Marek Taševský                        FZU seminar: Exclusivity as a road to New Physics</a:t>
            </a:r>
            <a:endParaRPr lang="fr-FR" i="1" dirty="0">
              <a:solidFill>
                <a:srgbClr val="006666"/>
              </a:solidFill>
            </a:endParaRPr>
          </a:p>
        </p:txBody>
      </p:sp>
      <p:pic>
        <p:nvPicPr>
          <p:cNvPr id="6" name="Obrázek 5"/>
          <p:cNvPicPr>
            <a:picLocks noChangeAspect="1"/>
          </p:cNvPicPr>
          <p:nvPr/>
        </p:nvPicPr>
        <p:blipFill>
          <a:blip r:embed="rId2"/>
          <a:stretch>
            <a:fillRect/>
          </a:stretch>
        </p:blipFill>
        <p:spPr>
          <a:xfrm>
            <a:off x="76200" y="7653"/>
            <a:ext cx="9680161" cy="6836060"/>
          </a:xfrm>
          <a:prstGeom prst="rect">
            <a:avLst/>
          </a:prstGeom>
        </p:spPr>
      </p:pic>
      <p:sp>
        <p:nvSpPr>
          <p:cNvPr id="2" name="Zástupný symbol pro číslo snímku 1"/>
          <p:cNvSpPr>
            <a:spLocks noGrp="1"/>
          </p:cNvSpPr>
          <p:nvPr>
            <p:ph type="sldNum" sz="quarter" idx="12"/>
          </p:nvPr>
        </p:nvSpPr>
        <p:spPr/>
        <p:txBody>
          <a:bodyPr/>
          <a:lstStyle/>
          <a:p>
            <a:pPr>
              <a:defRPr/>
            </a:pPr>
            <a:fld id="{7F85D29B-CEBA-48ED-BF7C-3DA92537335C}" type="slidenum">
              <a:rPr lang="fr-CH" altLang="en-US" smtClean="0"/>
              <a:pPr>
                <a:defRPr/>
              </a:pPr>
              <a:t>89</a:t>
            </a:fld>
            <a:r>
              <a:rPr lang="fr-CH" altLang="en-US"/>
              <a:t> </a:t>
            </a:r>
            <a:endParaRPr lang="fr-FR" altLang="en-US"/>
          </a:p>
        </p:txBody>
      </p:sp>
      <mc:AlternateContent xmlns:mc="http://schemas.openxmlformats.org/markup-compatibility/2006" xmlns:a14="http://schemas.microsoft.com/office/drawing/2010/main">
        <mc:Choice Requires="a14">
          <p:sp>
            <p:nvSpPr>
              <p:cNvPr id="3" name="TextovéPole 2"/>
              <p:cNvSpPr txBox="1"/>
              <p:nvPr/>
            </p:nvSpPr>
            <p:spPr>
              <a:xfrm>
                <a:off x="7445565" y="26126"/>
                <a:ext cx="2215671" cy="590483"/>
              </a:xfrm>
              <a:prstGeom prst="rect">
                <a:avLst/>
              </a:prstGeom>
              <a:noFill/>
            </p:spPr>
            <p:txBody>
              <a:bodyPr wrap="none" rtlCol="0">
                <a:spAutoFit/>
              </a:bodyPr>
              <a:lstStyle/>
              <a:p>
                <a:r>
                  <a:rPr lang="en-US" b="1" dirty="0">
                    <a:solidFill>
                      <a:srgbClr val="FFFF00"/>
                    </a:solidFill>
                  </a:rPr>
                  <a:t>Fully </a:t>
                </a:r>
                <a:r>
                  <a:rPr lang="en-US" b="1" dirty="0" err="1">
                    <a:solidFill>
                      <a:srgbClr val="FFFF00"/>
                    </a:solidFill>
                  </a:rPr>
                  <a:t>leptonic</a:t>
                </a:r>
                <a:r>
                  <a:rPr lang="en-US" b="1" dirty="0">
                    <a:solidFill>
                      <a:srgbClr val="FFFF00"/>
                    </a:solidFill>
                  </a:rPr>
                  <a:t> decay:</a:t>
                </a:r>
              </a:p>
              <a:p>
                <a14:m>
                  <m:oMath xmlns:m="http://schemas.openxmlformats.org/officeDocument/2006/math">
                    <m:r>
                      <a:rPr lang="en-US" b="0" i="1" smtClean="0">
                        <a:solidFill>
                          <a:srgbClr val="FFFF00"/>
                        </a:solidFill>
                        <a:latin typeface="Cambria Math" panose="02040503050406030204" pitchFamily="18" charset="0"/>
                      </a:rPr>
                      <m:t>𝑡</m:t>
                    </m:r>
                    <m:acc>
                      <m:accPr>
                        <m:chr m:val="̅"/>
                        <m:ctrlPr>
                          <a:rPr lang="en-US" i="1" smtClean="0">
                            <a:solidFill>
                              <a:srgbClr val="FFFF00"/>
                            </a:solidFill>
                            <a:latin typeface="Cambria Math" panose="02040503050406030204" pitchFamily="18" charset="0"/>
                          </a:rPr>
                        </m:ctrlPr>
                      </m:accPr>
                      <m:e>
                        <m:r>
                          <a:rPr lang="en-US" b="0" i="1" smtClean="0">
                            <a:solidFill>
                              <a:srgbClr val="FFFF00"/>
                            </a:solidFill>
                            <a:latin typeface="Cambria Math" panose="02040503050406030204" pitchFamily="18" charset="0"/>
                          </a:rPr>
                          <m:t>𝑡</m:t>
                        </m:r>
                      </m:e>
                    </m:acc>
                  </m:oMath>
                </a14:m>
                <a:r>
                  <a:rPr lang="en-US" dirty="0">
                    <a:solidFill>
                      <a:srgbClr val="FFFF00"/>
                    </a:solidFill>
                  </a:rPr>
                  <a:t> → </a:t>
                </a:r>
                <a14:m>
                  <m:oMath xmlns:m="http://schemas.openxmlformats.org/officeDocument/2006/math">
                    <m:r>
                      <a:rPr lang="en-US" b="0" i="1" smtClean="0">
                        <a:solidFill>
                          <a:srgbClr val="FFFF00"/>
                        </a:solidFill>
                        <a:latin typeface="Cambria Math" panose="02040503050406030204" pitchFamily="18" charset="0"/>
                      </a:rPr>
                      <m:t>𝑏</m:t>
                    </m:r>
                    <m:sSup>
                      <m:sSupPr>
                        <m:ctrlPr>
                          <a:rPr lang="en-US" i="1" smtClean="0">
                            <a:solidFill>
                              <a:srgbClr val="FFFF00"/>
                            </a:solidFill>
                            <a:latin typeface="Cambria Math" panose="02040503050406030204" pitchFamily="18" charset="0"/>
                          </a:rPr>
                        </m:ctrlPr>
                      </m:sSupPr>
                      <m:e>
                        <m:r>
                          <a:rPr lang="en-US" b="0" i="1" smtClean="0">
                            <a:solidFill>
                              <a:srgbClr val="FFFF00"/>
                            </a:solidFill>
                            <a:latin typeface="Cambria Math" panose="02040503050406030204" pitchFamily="18" charset="0"/>
                          </a:rPr>
                          <m:t>𝑙</m:t>
                        </m:r>
                      </m:e>
                      <m:sup>
                        <m:r>
                          <a:rPr lang="en-US" b="0" i="1" smtClean="0">
                            <a:solidFill>
                              <a:srgbClr val="FFFF00"/>
                            </a:solidFill>
                            <a:latin typeface="Cambria Math" panose="02040503050406030204" pitchFamily="18" charset="0"/>
                          </a:rPr>
                          <m:t>+</m:t>
                        </m:r>
                      </m:sup>
                    </m:sSup>
                    <m:r>
                      <a:rPr lang="el-GR" b="0" i="1" smtClean="0">
                        <a:solidFill>
                          <a:srgbClr val="FFFF00"/>
                        </a:solidFill>
                        <a:latin typeface="Cambria Math" panose="02040503050406030204" pitchFamily="18" charset="0"/>
                      </a:rPr>
                      <m:t>𝜈</m:t>
                    </m:r>
                  </m:oMath>
                </a14:m>
                <a:r>
                  <a:rPr lang="en-US" dirty="0">
                    <a:solidFill>
                      <a:srgbClr val="FFFF00"/>
                    </a:solidFill>
                  </a:rPr>
                  <a:t> </a:t>
                </a:r>
                <a14:m>
                  <m:oMath xmlns:m="http://schemas.openxmlformats.org/officeDocument/2006/math">
                    <m:acc>
                      <m:accPr>
                        <m:chr m:val="̅"/>
                        <m:ctrlPr>
                          <a:rPr lang="en-US" i="1" dirty="0" smtClean="0">
                            <a:solidFill>
                              <a:srgbClr val="FFFF00"/>
                            </a:solidFill>
                            <a:latin typeface="Cambria Math" panose="02040503050406030204" pitchFamily="18" charset="0"/>
                          </a:rPr>
                        </m:ctrlPr>
                      </m:accPr>
                      <m:e>
                        <m:r>
                          <a:rPr lang="en-US" b="0" i="1" dirty="0" smtClean="0">
                            <a:solidFill>
                              <a:srgbClr val="FFFF00"/>
                            </a:solidFill>
                            <a:latin typeface="Cambria Math" panose="02040503050406030204" pitchFamily="18" charset="0"/>
                          </a:rPr>
                          <m:t>𝑏</m:t>
                        </m:r>
                      </m:e>
                    </m:acc>
                    <m:sSup>
                      <m:sSupPr>
                        <m:ctrlPr>
                          <a:rPr lang="en-US" i="1" dirty="0" smtClean="0">
                            <a:solidFill>
                              <a:srgbClr val="FFFF00"/>
                            </a:solidFill>
                            <a:latin typeface="Cambria Math" panose="02040503050406030204" pitchFamily="18" charset="0"/>
                          </a:rPr>
                        </m:ctrlPr>
                      </m:sSupPr>
                      <m:e>
                        <m:r>
                          <a:rPr lang="en-US" b="0" i="1" dirty="0" smtClean="0">
                            <a:solidFill>
                              <a:srgbClr val="FFFF00"/>
                            </a:solidFill>
                            <a:latin typeface="Cambria Math" panose="02040503050406030204" pitchFamily="18" charset="0"/>
                          </a:rPr>
                          <m:t>𝑙</m:t>
                        </m:r>
                      </m:e>
                      <m:sup>
                        <m:r>
                          <a:rPr lang="en-US" b="0" i="1" dirty="0" smtClean="0">
                            <a:solidFill>
                              <a:srgbClr val="FFFF00"/>
                            </a:solidFill>
                            <a:latin typeface="Cambria Math" panose="02040503050406030204" pitchFamily="18" charset="0"/>
                          </a:rPr>
                          <m:t>−</m:t>
                        </m:r>
                      </m:sup>
                    </m:sSup>
                    <m:acc>
                      <m:accPr>
                        <m:chr m:val="̅"/>
                        <m:ctrlPr>
                          <a:rPr lang="en-US" i="1" dirty="0" smtClean="0">
                            <a:solidFill>
                              <a:srgbClr val="FFFF00"/>
                            </a:solidFill>
                            <a:latin typeface="Cambria Math" panose="02040503050406030204" pitchFamily="18" charset="0"/>
                          </a:rPr>
                        </m:ctrlPr>
                      </m:accPr>
                      <m:e>
                        <m:r>
                          <a:rPr lang="el-GR" b="0" i="1" dirty="0" smtClean="0">
                            <a:solidFill>
                              <a:srgbClr val="FFFF00"/>
                            </a:solidFill>
                            <a:latin typeface="Cambria Math" panose="02040503050406030204" pitchFamily="18" charset="0"/>
                          </a:rPr>
                          <m:t>𝜈</m:t>
                        </m:r>
                      </m:e>
                    </m:acc>
                  </m:oMath>
                </a14:m>
                <a:endParaRPr lang="en-US" dirty="0"/>
              </a:p>
            </p:txBody>
          </p:sp>
        </mc:Choice>
        <mc:Fallback xmlns="">
          <p:sp>
            <p:nvSpPr>
              <p:cNvPr id="3" name="TextovéPole 2"/>
              <p:cNvSpPr txBox="1">
                <a:spLocks noRot="1" noChangeAspect="1" noMove="1" noResize="1" noEditPoints="1" noAdjustHandles="1" noChangeArrowheads="1" noChangeShapeType="1" noTextEdit="1"/>
              </p:cNvSpPr>
              <p:nvPr/>
            </p:nvSpPr>
            <p:spPr>
              <a:xfrm>
                <a:off x="7445565" y="26126"/>
                <a:ext cx="2215671" cy="590483"/>
              </a:xfrm>
              <a:prstGeom prst="rect">
                <a:avLst/>
              </a:prstGeom>
              <a:blipFill>
                <a:blip r:embed="rId3"/>
                <a:stretch>
                  <a:fillRect l="-1374" t="-3093" b="-12371"/>
                </a:stretch>
              </a:blipFill>
            </p:spPr>
            <p:txBody>
              <a:bodyPr/>
              <a:lstStyle/>
              <a:p>
                <a:r>
                  <a:rPr lang="en-US">
                    <a:noFill/>
                  </a:rPr>
                  <a:t> </a:t>
                </a:r>
              </a:p>
            </p:txBody>
          </p:sp>
        </mc:Fallback>
      </mc:AlternateContent>
    </p:spTree>
    <p:extLst>
      <p:ext uri="{BB962C8B-B14F-4D97-AF65-F5344CB8AC3E}">
        <p14:creationId xmlns:p14="http://schemas.microsoft.com/office/powerpoint/2010/main" val="18015053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7AD20-CD2B-CEA7-F0CA-FB9142F423DE}"/>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1D5DB533-DC16-9FAB-1414-511434CB654F}"/>
              </a:ext>
            </a:extLst>
          </p:cNvPr>
          <p:cNvSpPr>
            <a:spLocks noGrp="1"/>
          </p:cNvSpPr>
          <p:nvPr>
            <p:ph type="title"/>
          </p:nvPr>
        </p:nvSpPr>
        <p:spPr/>
        <p:txBody>
          <a:bodyPr/>
          <a:lstStyle/>
          <a:p>
            <a:r>
              <a:rPr lang="en-US" dirty="0"/>
              <a:t>LHC this year: </a:t>
            </a:r>
            <a:r>
              <a:rPr lang="en-US" dirty="0" err="1"/>
              <a:t>pO</a:t>
            </a:r>
            <a:r>
              <a:rPr lang="en-US" dirty="0"/>
              <a:t> and OO runs!</a:t>
            </a:r>
            <a:endParaRPr lang="cs-CZ" dirty="0"/>
          </a:p>
        </p:txBody>
      </p:sp>
      <p:sp>
        <p:nvSpPr>
          <p:cNvPr id="4" name="Zástupný symbol pro zápatí 3">
            <a:extLst>
              <a:ext uri="{FF2B5EF4-FFF2-40B4-BE49-F238E27FC236}">
                <a16:creationId xmlns:a16="http://schemas.microsoft.com/office/drawing/2014/main" id="{D8C239AB-F17D-AE57-820B-F8D904755788}"/>
              </a:ext>
            </a:extLst>
          </p:cNvPr>
          <p:cNvSpPr>
            <a:spLocks noGrp="1"/>
          </p:cNvSpPr>
          <p:nvPr>
            <p:ph type="ftr" sz="quarter" idx="11"/>
          </p:nvPr>
        </p:nvSpPr>
        <p:spPr/>
        <p:txBody>
          <a:bodyPr/>
          <a:lstStyle/>
          <a:p>
            <a:pPr>
              <a:defRPr/>
            </a:pPr>
            <a:r>
              <a:rPr lang="en-US"/>
              <a:t>Marek Taševský                        FZU seminar: Exclusivity as a road to New Physics</a:t>
            </a:r>
            <a:endParaRPr lang="fr-FR" i="1">
              <a:solidFill>
                <a:srgbClr val="006666"/>
              </a:solidFill>
            </a:endParaRPr>
          </a:p>
        </p:txBody>
      </p:sp>
      <p:sp>
        <p:nvSpPr>
          <p:cNvPr id="5" name="Zástupný symbol pro číslo snímku 4">
            <a:extLst>
              <a:ext uri="{FF2B5EF4-FFF2-40B4-BE49-F238E27FC236}">
                <a16:creationId xmlns:a16="http://schemas.microsoft.com/office/drawing/2014/main" id="{680F6044-5A03-10E0-E999-0605B68F3297}"/>
              </a:ext>
            </a:extLst>
          </p:cNvPr>
          <p:cNvSpPr>
            <a:spLocks noGrp="1"/>
          </p:cNvSpPr>
          <p:nvPr>
            <p:ph type="sldNum" sz="quarter" idx="12"/>
          </p:nvPr>
        </p:nvSpPr>
        <p:spPr/>
        <p:txBody>
          <a:bodyPr/>
          <a:lstStyle/>
          <a:p>
            <a:pPr>
              <a:defRPr/>
            </a:pPr>
            <a:fld id="{7F85D29B-CEBA-48ED-BF7C-3DA92537335C}" type="slidenum">
              <a:rPr lang="fr-CH" altLang="en-US" smtClean="0"/>
              <a:pPr>
                <a:defRPr/>
              </a:pPr>
              <a:t>9</a:t>
            </a:fld>
            <a:r>
              <a:rPr lang="fr-CH" altLang="en-US"/>
              <a:t> </a:t>
            </a:r>
            <a:endParaRPr lang="fr-FR" altLang="en-US"/>
          </a:p>
        </p:txBody>
      </p:sp>
      <p:pic>
        <p:nvPicPr>
          <p:cNvPr id="7" name="Obrázek 6">
            <a:extLst>
              <a:ext uri="{FF2B5EF4-FFF2-40B4-BE49-F238E27FC236}">
                <a16:creationId xmlns:a16="http://schemas.microsoft.com/office/drawing/2014/main" id="{8A937C67-EF25-8F69-5F9B-9EBF06BBA2DC}"/>
              </a:ext>
            </a:extLst>
          </p:cNvPr>
          <p:cNvPicPr>
            <a:picLocks/>
          </p:cNvPicPr>
          <p:nvPr/>
        </p:nvPicPr>
        <p:blipFill>
          <a:blip r:embed="rId2"/>
          <a:stretch>
            <a:fillRect/>
          </a:stretch>
        </p:blipFill>
        <p:spPr>
          <a:xfrm>
            <a:off x="457200" y="666750"/>
            <a:ext cx="9321114" cy="5855494"/>
          </a:xfrm>
          <a:prstGeom prst="rect">
            <a:avLst/>
          </a:prstGeom>
        </p:spPr>
      </p:pic>
      <p:pic>
        <p:nvPicPr>
          <p:cNvPr id="9" name="Obrázek 8">
            <a:extLst>
              <a:ext uri="{FF2B5EF4-FFF2-40B4-BE49-F238E27FC236}">
                <a16:creationId xmlns:a16="http://schemas.microsoft.com/office/drawing/2014/main" id="{1C0EE647-3B1D-A388-55CF-F3C19BDE666F}"/>
              </a:ext>
            </a:extLst>
          </p:cNvPr>
          <p:cNvPicPr>
            <a:picLocks noChangeAspect="1"/>
          </p:cNvPicPr>
          <p:nvPr/>
        </p:nvPicPr>
        <p:blipFill>
          <a:blip r:embed="rId3"/>
          <a:stretch>
            <a:fillRect/>
          </a:stretch>
        </p:blipFill>
        <p:spPr>
          <a:xfrm>
            <a:off x="1600200" y="3429000"/>
            <a:ext cx="2999619" cy="2351314"/>
          </a:xfrm>
          <a:prstGeom prst="rect">
            <a:avLst/>
          </a:prstGeom>
        </p:spPr>
      </p:pic>
      <p:sp>
        <p:nvSpPr>
          <p:cNvPr id="10" name="TextovéPole 9">
            <a:extLst>
              <a:ext uri="{FF2B5EF4-FFF2-40B4-BE49-F238E27FC236}">
                <a16:creationId xmlns:a16="http://schemas.microsoft.com/office/drawing/2014/main" id="{F4E05AB7-6F41-DB12-F7AA-EFA6D48C650F}"/>
              </a:ext>
            </a:extLst>
          </p:cNvPr>
          <p:cNvSpPr txBox="1"/>
          <p:nvPr/>
        </p:nvSpPr>
        <p:spPr>
          <a:xfrm>
            <a:off x="4953000" y="3471990"/>
            <a:ext cx="4749114" cy="2062103"/>
          </a:xfrm>
          <a:prstGeom prst="rect">
            <a:avLst/>
          </a:prstGeom>
          <a:solidFill>
            <a:schemeClr val="bg1"/>
          </a:solidFill>
        </p:spPr>
        <p:txBody>
          <a:bodyPr wrap="square" rtlCol="0">
            <a:spAutoFit/>
          </a:bodyPr>
          <a:lstStyle/>
          <a:p>
            <a:pPr marL="285750" indent="-285750">
              <a:buFont typeface="Wingdings" panose="05000000000000000000" pitchFamily="2" charset="2"/>
              <a:buChar char="q"/>
            </a:pPr>
            <a:r>
              <a:rPr lang="en-US" dirty="0">
                <a:solidFill>
                  <a:schemeClr val="tx1"/>
                </a:solidFill>
              </a:rPr>
              <a:t>Proton-Oxygen with </a:t>
            </a:r>
            <a:r>
              <a:rPr lang="en-US" dirty="0" err="1">
                <a:solidFill>
                  <a:schemeClr val="tx1"/>
                </a:solidFill>
              </a:rPr>
              <a:t>ATLAS+LHCf</a:t>
            </a:r>
            <a:r>
              <a:rPr lang="en-US" dirty="0">
                <a:solidFill>
                  <a:schemeClr val="tx1"/>
                </a:solidFill>
              </a:rPr>
              <a:t>:</a:t>
            </a:r>
          </a:p>
          <a:p>
            <a:r>
              <a:rPr lang="en-US" dirty="0">
                <a:solidFill>
                  <a:schemeClr val="tx1"/>
                </a:solidFill>
              </a:rPr>
              <a:t>Motivation: Particle identification in air showers </a:t>
            </a:r>
          </a:p>
          <a:p>
            <a:pPr marL="285750" indent="-285750">
              <a:buFont typeface="Arial" panose="020B0604020202020204" pitchFamily="34" charset="0"/>
              <a:buChar char="•"/>
            </a:pPr>
            <a:r>
              <a:rPr lang="en-US" dirty="0">
                <a:solidFill>
                  <a:schemeClr val="tx1"/>
                </a:solidFill>
              </a:rPr>
              <a:t>Low </a:t>
            </a:r>
            <a:r>
              <a:rPr lang="en-US" dirty="0" err="1">
                <a:solidFill>
                  <a:schemeClr val="tx1"/>
                </a:solidFill>
              </a:rPr>
              <a:t>en</a:t>
            </a:r>
            <a:r>
              <a:rPr lang="en-US" dirty="0">
                <a:solidFill>
                  <a:schemeClr val="tx1"/>
                </a:solidFill>
              </a:rPr>
              <a:t>: main background for Gamma-ray telescopes</a:t>
            </a:r>
          </a:p>
          <a:p>
            <a:pPr marL="285750" indent="-285750">
              <a:buFont typeface="Arial" panose="020B0604020202020204" pitchFamily="34" charset="0"/>
              <a:buChar char="•"/>
            </a:pPr>
            <a:r>
              <a:rPr lang="en-US" dirty="0">
                <a:solidFill>
                  <a:schemeClr val="tx1"/>
                </a:solidFill>
              </a:rPr>
              <a:t>High </a:t>
            </a:r>
            <a:r>
              <a:rPr lang="en-US" dirty="0" err="1">
                <a:solidFill>
                  <a:schemeClr val="tx1"/>
                </a:solidFill>
              </a:rPr>
              <a:t>en</a:t>
            </a:r>
            <a:r>
              <a:rPr lang="en-US" dirty="0">
                <a:solidFill>
                  <a:schemeClr val="tx1"/>
                </a:solidFill>
              </a:rPr>
              <a:t>: Muon puzzle: starts at ~ LHC </a:t>
            </a:r>
            <a:r>
              <a:rPr lang="en-US" dirty="0" err="1">
                <a:solidFill>
                  <a:schemeClr val="tx1"/>
                </a:solidFill>
              </a:rPr>
              <a:t>en</a:t>
            </a:r>
            <a:r>
              <a:rPr lang="en-US" dirty="0">
                <a:solidFill>
                  <a:schemeClr val="tx1"/>
                </a:solidFill>
              </a:rPr>
              <a:t>.</a:t>
            </a:r>
          </a:p>
          <a:p>
            <a:pPr marL="285750" indent="-285750">
              <a:buFont typeface="Arial" panose="020B0604020202020204" pitchFamily="34" charset="0"/>
              <a:buChar char="•"/>
            </a:pPr>
            <a:r>
              <a:rPr lang="en-US" dirty="0">
                <a:solidFill>
                  <a:schemeClr val="tx1"/>
                </a:solidFill>
              </a:rPr>
              <a:t>Of special interest: diffraction and pion exchange via forward neutrals (</a:t>
            </a:r>
            <a:r>
              <a:rPr lang="en-US" dirty="0" err="1">
                <a:solidFill>
                  <a:schemeClr val="tx1"/>
                </a:solidFill>
              </a:rPr>
              <a:t>LHCf</a:t>
            </a:r>
            <a:r>
              <a:rPr lang="en-US" dirty="0">
                <a:solidFill>
                  <a:schemeClr val="tx1"/>
                </a:solidFill>
              </a:rPr>
              <a:t>)</a:t>
            </a:r>
          </a:p>
          <a:p>
            <a:r>
              <a:rPr lang="en-US" dirty="0">
                <a:solidFill>
                  <a:schemeClr val="tx1"/>
                </a:solidFill>
              </a:rPr>
              <a:t>     and central activity (ATLAS)</a:t>
            </a:r>
            <a:endParaRPr lang="cs-CZ" dirty="0">
              <a:solidFill>
                <a:schemeClr val="tx1"/>
              </a:solidFill>
            </a:endParaRPr>
          </a:p>
        </p:txBody>
      </p:sp>
      <p:sp>
        <p:nvSpPr>
          <p:cNvPr id="3" name="TextovéPole 2">
            <a:extLst>
              <a:ext uri="{FF2B5EF4-FFF2-40B4-BE49-F238E27FC236}">
                <a16:creationId xmlns:a16="http://schemas.microsoft.com/office/drawing/2014/main" id="{38863E00-E0E4-8205-7C59-5A035FC2F8A2}"/>
              </a:ext>
            </a:extLst>
          </p:cNvPr>
          <p:cNvSpPr txBox="1"/>
          <p:nvPr/>
        </p:nvSpPr>
        <p:spPr>
          <a:xfrm>
            <a:off x="8498797" y="5961311"/>
            <a:ext cx="1279517" cy="523220"/>
          </a:xfrm>
          <a:prstGeom prst="rect">
            <a:avLst/>
          </a:prstGeom>
          <a:noFill/>
        </p:spPr>
        <p:txBody>
          <a:bodyPr wrap="none" rtlCol="0">
            <a:spAutoFit/>
          </a:bodyPr>
          <a:lstStyle/>
          <a:p>
            <a:r>
              <a:rPr lang="en-US" sz="1400" dirty="0">
                <a:solidFill>
                  <a:srgbClr val="FFFF00"/>
                </a:solidFill>
              </a:rPr>
              <a:t>slide by </a:t>
            </a:r>
            <a:r>
              <a:rPr lang="en-US" sz="1400" dirty="0" err="1">
                <a:solidFill>
                  <a:srgbClr val="FFFF00"/>
                </a:solidFill>
              </a:rPr>
              <a:t>J.Liu</a:t>
            </a:r>
            <a:endParaRPr lang="en-US" sz="1400" dirty="0">
              <a:solidFill>
                <a:srgbClr val="FFFF00"/>
              </a:solidFill>
            </a:endParaRPr>
          </a:p>
          <a:p>
            <a:r>
              <a:rPr lang="en-US" sz="1400" dirty="0">
                <a:solidFill>
                  <a:srgbClr val="FFFF00"/>
                </a:solidFill>
              </a:rPr>
              <a:t>&amp; </a:t>
            </a:r>
            <a:r>
              <a:rPr lang="en-US" sz="1400" dirty="0" err="1">
                <a:solidFill>
                  <a:srgbClr val="FFFF00"/>
                </a:solidFill>
              </a:rPr>
              <a:t>L.Beresford</a:t>
            </a:r>
            <a:endParaRPr lang="cs-CZ" sz="1400" dirty="0">
              <a:solidFill>
                <a:srgbClr val="FFFF00"/>
              </a:solidFill>
            </a:endParaRPr>
          </a:p>
        </p:txBody>
      </p:sp>
      <p:sp>
        <p:nvSpPr>
          <p:cNvPr id="6" name="TextovéPole 5">
            <a:extLst>
              <a:ext uri="{FF2B5EF4-FFF2-40B4-BE49-F238E27FC236}">
                <a16:creationId xmlns:a16="http://schemas.microsoft.com/office/drawing/2014/main" id="{00906FF9-2C14-BA26-9A25-B76E672CA12E}"/>
              </a:ext>
            </a:extLst>
          </p:cNvPr>
          <p:cNvSpPr txBox="1"/>
          <p:nvPr/>
        </p:nvSpPr>
        <p:spPr>
          <a:xfrm>
            <a:off x="4585403" y="5507869"/>
            <a:ext cx="1000595" cy="307777"/>
          </a:xfrm>
          <a:prstGeom prst="rect">
            <a:avLst/>
          </a:prstGeom>
          <a:noFill/>
        </p:spPr>
        <p:txBody>
          <a:bodyPr wrap="none" rtlCol="0">
            <a:spAutoFit/>
          </a:bodyPr>
          <a:lstStyle/>
          <a:p>
            <a:r>
              <a:rPr lang="en-US" sz="1400" dirty="0">
                <a:solidFill>
                  <a:srgbClr val="FFFF00"/>
                </a:solidFill>
              </a:rPr>
              <a:t>C. </a:t>
            </a:r>
            <a:r>
              <a:rPr lang="en-US" sz="1400" dirty="0" err="1">
                <a:solidFill>
                  <a:srgbClr val="FFFF00"/>
                </a:solidFill>
              </a:rPr>
              <a:t>Leitgeb</a:t>
            </a:r>
            <a:endParaRPr lang="en-US" sz="1400" dirty="0">
              <a:solidFill>
                <a:srgbClr val="FFFF00"/>
              </a:solidFill>
            </a:endParaRPr>
          </a:p>
        </p:txBody>
      </p:sp>
    </p:spTree>
    <p:extLst>
      <p:ext uri="{BB962C8B-B14F-4D97-AF65-F5344CB8AC3E}">
        <p14:creationId xmlns:p14="http://schemas.microsoft.com/office/powerpoint/2010/main" val="214599015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760A4-680E-5BF3-936F-E5827FC3DB6A}"/>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Nadpis 1">
                <a:extLst>
                  <a:ext uri="{FF2B5EF4-FFF2-40B4-BE49-F238E27FC236}">
                    <a16:creationId xmlns:a16="http://schemas.microsoft.com/office/drawing/2014/main" id="{B966432C-6A08-22D6-0B87-CFA6007EAA65}"/>
                  </a:ext>
                </a:extLst>
              </p:cNvPr>
              <p:cNvSpPr>
                <a:spLocks noGrp="1"/>
              </p:cNvSpPr>
              <p:nvPr>
                <p:ph type="title"/>
              </p:nvPr>
            </p:nvSpPr>
            <p:spPr>
              <a:xfrm>
                <a:off x="998010" y="65434"/>
                <a:ext cx="8382000" cy="514350"/>
              </a:xfrm>
            </p:spPr>
            <p:txBody>
              <a:bodyPr/>
              <a:lstStyle/>
              <a:p>
                <a14:m>
                  <m:oMath xmlns:m="http://schemas.openxmlformats.org/officeDocument/2006/math">
                    <m:r>
                      <a:rPr lang="en-US" sz="3200" b="1" i="1" smtClean="0">
                        <a:solidFill>
                          <a:schemeClr val="accent2"/>
                        </a:solidFill>
                        <a:latin typeface="Cambria Math" panose="02040503050406030204" pitchFamily="18" charset="0"/>
                        <a:ea typeface="Cambria Math" panose="02040503050406030204" pitchFamily="18" charset="0"/>
                      </a:rPr>
                      <m:t>𝒕</m:t>
                    </m:r>
                    <m:acc>
                      <m:accPr>
                        <m:chr m:val="̅"/>
                        <m:ctrlPr>
                          <a:rPr lang="en-US" sz="3200" b="1" i="1" dirty="0" smtClean="0">
                            <a:solidFill>
                              <a:schemeClr val="accent2"/>
                            </a:solidFill>
                            <a:latin typeface="Cambria Math" panose="02040503050406030204" pitchFamily="18" charset="0"/>
                          </a:rPr>
                        </m:ctrlPr>
                      </m:accPr>
                      <m:e>
                        <m:r>
                          <a:rPr lang="en-US" sz="3200" b="1" i="1" dirty="0" smtClean="0">
                            <a:solidFill>
                              <a:schemeClr val="accent2"/>
                            </a:solidFill>
                            <a:latin typeface="Cambria Math" panose="02040503050406030204" pitchFamily="18" charset="0"/>
                          </a:rPr>
                          <m:t>𝒕</m:t>
                        </m:r>
                      </m:e>
                    </m:acc>
                    <m:r>
                      <a:rPr lang="en-US" sz="3200" b="1" i="1" dirty="0" smtClean="0">
                        <a:solidFill>
                          <a:schemeClr val="accent2"/>
                        </a:solidFill>
                        <a:latin typeface="Cambria Math" panose="02040503050406030204" pitchFamily="18" charset="0"/>
                      </a:rPr>
                      <m:t> </m:t>
                    </m:r>
                  </m:oMath>
                </a14:m>
                <a:r>
                  <a:rPr lang="en-US" dirty="0"/>
                  <a:t>: Simulation of experimental output</a:t>
                </a:r>
              </a:p>
            </p:txBody>
          </p:sp>
        </mc:Choice>
        <mc:Fallback xmlns="">
          <p:sp>
            <p:nvSpPr>
              <p:cNvPr id="2" name="Nadpis 1">
                <a:extLst>
                  <a:ext uri="{FF2B5EF4-FFF2-40B4-BE49-F238E27FC236}">
                    <a16:creationId xmlns:a16="http://schemas.microsoft.com/office/drawing/2014/main" id="{B966432C-6A08-22D6-0B87-CFA6007EAA65}"/>
                  </a:ext>
                </a:extLst>
              </p:cNvPr>
              <p:cNvSpPr>
                <a:spLocks noGrp="1" noRot="1" noChangeAspect="1" noMove="1" noResize="1" noEditPoints="1" noAdjustHandles="1" noChangeArrowheads="1" noChangeShapeType="1" noTextEdit="1"/>
              </p:cNvSpPr>
              <p:nvPr>
                <p:ph type="title"/>
              </p:nvPr>
            </p:nvSpPr>
            <p:spPr>
              <a:xfrm>
                <a:off x="998010" y="65434"/>
                <a:ext cx="8382000" cy="514350"/>
              </a:xfrm>
              <a:blipFill>
                <a:blip r:embed="rId2"/>
                <a:stretch>
                  <a:fillRect t="-22619" b="-45238"/>
                </a:stretch>
              </a:blipFill>
            </p:spPr>
            <p:txBody>
              <a:bodyPr/>
              <a:lstStyle/>
              <a:p>
                <a:r>
                  <a:rPr lang="cs-CZ">
                    <a:noFill/>
                  </a:rPr>
                  <a:t> </a:t>
                </a:r>
              </a:p>
            </p:txBody>
          </p:sp>
        </mc:Fallback>
      </mc:AlternateContent>
      <p:sp>
        <p:nvSpPr>
          <p:cNvPr id="4" name="Zástupný symbol pro zápatí 3">
            <a:extLst>
              <a:ext uri="{FF2B5EF4-FFF2-40B4-BE49-F238E27FC236}">
                <a16:creationId xmlns:a16="http://schemas.microsoft.com/office/drawing/2014/main" id="{73DFBDD6-5253-26A3-B5C2-DD8A86F6D920}"/>
              </a:ext>
            </a:extLst>
          </p:cNvPr>
          <p:cNvSpPr>
            <a:spLocks noGrp="1"/>
          </p:cNvSpPr>
          <p:nvPr>
            <p:ph type="ftr" sz="quarter" idx="11"/>
          </p:nvPr>
        </p:nvSpPr>
        <p:spPr/>
        <p:txBody>
          <a:bodyPr/>
          <a:lstStyle/>
          <a:p>
            <a:pPr>
              <a:defRPr/>
            </a:pPr>
            <a:r>
              <a:rPr lang="en-US">
                <a:solidFill>
                  <a:srgbClr val="006600"/>
                </a:solidFill>
              </a:rPr>
              <a:t>Marek Taševský                        FZU seminar: Exclusivity as a road to New Physics</a:t>
            </a:r>
            <a:endParaRPr lang="fr-FR" i="1" dirty="0">
              <a:solidFill>
                <a:srgbClr val="006600"/>
              </a:solidFill>
            </a:endParaRPr>
          </a:p>
        </p:txBody>
      </p:sp>
      <p:pic>
        <p:nvPicPr>
          <p:cNvPr id="6" name="Obrázek 5">
            <a:extLst>
              <a:ext uri="{FF2B5EF4-FFF2-40B4-BE49-F238E27FC236}">
                <a16:creationId xmlns:a16="http://schemas.microsoft.com/office/drawing/2014/main" id="{DD4B7EF5-9664-F597-DF90-3BEA9A9C71E2}"/>
              </a:ext>
            </a:extLst>
          </p:cNvPr>
          <p:cNvPicPr>
            <a:picLocks noChangeAspect="1"/>
          </p:cNvPicPr>
          <p:nvPr/>
        </p:nvPicPr>
        <p:blipFill>
          <a:blip r:embed="rId3"/>
          <a:stretch>
            <a:fillRect/>
          </a:stretch>
        </p:blipFill>
        <p:spPr>
          <a:xfrm>
            <a:off x="260620" y="686699"/>
            <a:ext cx="3246507" cy="2236417"/>
          </a:xfrm>
          <a:prstGeom prst="rect">
            <a:avLst/>
          </a:prstGeom>
        </p:spPr>
      </p:pic>
      <mc:AlternateContent xmlns:mc="http://schemas.openxmlformats.org/markup-compatibility/2006" xmlns:a14="http://schemas.microsoft.com/office/drawing/2010/main">
        <mc:Choice Requires="a14">
          <p:sp>
            <p:nvSpPr>
              <p:cNvPr id="7" name="TextovéPole 6">
                <a:extLst>
                  <a:ext uri="{FF2B5EF4-FFF2-40B4-BE49-F238E27FC236}">
                    <a16:creationId xmlns:a16="http://schemas.microsoft.com/office/drawing/2014/main" id="{70F43B5F-423C-DB90-287A-B6F80457244F}"/>
                  </a:ext>
                </a:extLst>
              </p:cNvPr>
              <p:cNvSpPr txBox="1"/>
              <p:nvPr/>
            </p:nvSpPr>
            <p:spPr>
              <a:xfrm>
                <a:off x="3733800" y="773893"/>
                <a:ext cx="5494196" cy="830997"/>
              </a:xfrm>
              <a:prstGeom prst="rect">
                <a:avLst/>
              </a:prstGeom>
              <a:solidFill>
                <a:srgbClr val="002060"/>
              </a:solidFill>
            </p:spPr>
            <p:txBody>
              <a:bodyPr wrap="none" rtlCol="0">
                <a:spAutoFit/>
              </a:bodyPr>
              <a:lstStyle/>
              <a:p>
                <a:r>
                  <a:rPr lang="en-US" dirty="0">
                    <a:solidFill>
                      <a:srgbClr val="FFFF00"/>
                    </a:solidFill>
                  </a:rPr>
                  <a:t>For </a:t>
                </a:r>
                <a14:m>
                  <m:oMath xmlns:m="http://schemas.openxmlformats.org/officeDocument/2006/math">
                    <m:sSub>
                      <m:sSubPr>
                        <m:ctrlPr>
                          <a:rPr lang="en-US" i="1" smtClean="0">
                            <a:solidFill>
                              <a:srgbClr val="FFFF00"/>
                            </a:solidFill>
                            <a:latin typeface="Cambria Math" panose="02040503050406030204" pitchFamily="18" charset="0"/>
                          </a:rPr>
                        </m:ctrlPr>
                      </m:sSubPr>
                      <m:e>
                        <m:r>
                          <a:rPr lang="en-US" b="0" i="1" smtClean="0">
                            <a:solidFill>
                              <a:srgbClr val="FFFF00"/>
                            </a:solidFill>
                            <a:latin typeface="Cambria Math" panose="02040503050406030204" pitchFamily="18" charset="0"/>
                          </a:rPr>
                          <m:t>𝑁</m:t>
                        </m:r>
                      </m:e>
                      <m:sub>
                        <m:r>
                          <a:rPr lang="en-US" b="0" i="1" smtClean="0">
                            <a:solidFill>
                              <a:srgbClr val="FFFF00"/>
                            </a:solidFill>
                            <a:latin typeface="Cambria Math" panose="02040503050406030204" pitchFamily="18" charset="0"/>
                          </a:rPr>
                          <m:t>𝑡𝑟𝑎𝑐𝑘𝑠</m:t>
                        </m:r>
                      </m:sub>
                    </m:sSub>
                  </m:oMath>
                </a14:m>
                <a:r>
                  <a:rPr lang="en-US" dirty="0">
                    <a:solidFill>
                      <a:srgbClr val="FFFF00"/>
                    </a:solidFill>
                  </a:rPr>
                  <a:t>&lt; 20 and </a:t>
                </a:r>
                <a:r>
                  <a:rPr lang="en-US" dirty="0" err="1">
                    <a:solidFill>
                      <a:srgbClr val="FFFF00"/>
                    </a:solidFill>
                  </a:rPr>
                  <a:t>lumi</a:t>
                </a:r>
                <a:r>
                  <a:rPr lang="en-US" dirty="0">
                    <a:solidFill>
                      <a:srgbClr val="FFFF00"/>
                    </a:solidFill>
                  </a:rPr>
                  <a:t> scenario (5,10): </a:t>
                </a:r>
              </a:p>
              <a:p>
                <a:r>
                  <a:rPr lang="en-US" dirty="0">
                    <a:solidFill>
                      <a:srgbClr val="FFFF00"/>
                    </a:solidFill>
                  </a:rPr>
                  <a:t>good separation of signal (</a:t>
                </a:r>
                <a14:m>
                  <m:oMath xmlns:m="http://schemas.openxmlformats.org/officeDocument/2006/math">
                    <m:r>
                      <a:rPr lang="en-US" sz="1600" i="1" smtClean="0">
                        <a:solidFill>
                          <a:srgbClr val="FFFF00"/>
                        </a:solidFill>
                        <a:latin typeface="Cambria Math" panose="02040503050406030204" pitchFamily="18" charset="0"/>
                        <a:ea typeface="Cambria Math" panose="02040503050406030204" pitchFamily="18" charset="0"/>
                      </a:rPr>
                      <m:t>𝛾</m:t>
                    </m:r>
                    <m:r>
                      <a:rPr lang="en-US" sz="1600" b="0" i="1" smtClean="0">
                        <a:solidFill>
                          <a:srgbClr val="FFFF00"/>
                        </a:solidFill>
                        <a:latin typeface="Cambria Math" panose="02040503050406030204" pitchFamily="18" charset="0"/>
                        <a:ea typeface="Cambria Math" panose="02040503050406030204" pitchFamily="18" charset="0"/>
                      </a:rPr>
                      <m:t>𝐼𝑃</m:t>
                    </m:r>
                  </m:oMath>
                </a14:m>
                <a:r>
                  <a:rPr lang="en-US" sz="1600" dirty="0">
                    <a:solidFill>
                      <a:srgbClr val="FFFF00"/>
                    </a:solidFill>
                  </a:rPr>
                  <a:t> </a:t>
                </a:r>
                <a:r>
                  <a:rPr lang="en-US" dirty="0">
                    <a:solidFill>
                      <a:srgbClr val="FFFF00"/>
                    </a:solidFill>
                  </a:rPr>
                  <a:t>+</a:t>
                </a:r>
                <a:r>
                  <a:rPr lang="en-US" sz="1600" dirty="0">
                    <a:solidFill>
                      <a:srgbClr val="FFFF00"/>
                    </a:solidFill>
                  </a:rPr>
                  <a:t> </a:t>
                </a:r>
                <a14:m>
                  <m:oMath xmlns:m="http://schemas.openxmlformats.org/officeDocument/2006/math">
                    <m:r>
                      <a:rPr lang="en-US" sz="1600" b="0" i="1" smtClean="0">
                        <a:solidFill>
                          <a:srgbClr val="FFFF00"/>
                        </a:solidFill>
                        <a:latin typeface="Cambria Math" panose="02040503050406030204" pitchFamily="18" charset="0"/>
                      </a:rPr>
                      <m:t>𝐼𝑃𝐼𝑃</m:t>
                    </m:r>
                  </m:oMath>
                </a14:m>
                <a:r>
                  <a:rPr lang="en-US" sz="1600" dirty="0">
                    <a:solidFill>
                      <a:srgbClr val="FFFF00"/>
                    </a:solidFill>
                  </a:rPr>
                  <a:t>)</a:t>
                </a:r>
                <a:r>
                  <a:rPr lang="en-US" sz="1600" dirty="0">
                    <a:solidFill>
                      <a:schemeClr val="tx1"/>
                    </a:solidFill>
                  </a:rPr>
                  <a:t> </a:t>
                </a:r>
                <a:r>
                  <a:rPr lang="en-US" dirty="0">
                    <a:solidFill>
                      <a:srgbClr val="FFFF00"/>
                    </a:solidFill>
                  </a:rPr>
                  <a:t>from combinatorial </a:t>
                </a:r>
              </a:p>
              <a:p>
                <a:r>
                  <a:rPr lang="en-US" dirty="0">
                    <a:solidFill>
                      <a:srgbClr val="FFFF00"/>
                    </a:solidFill>
                  </a:rPr>
                  <a:t>background </a:t>
                </a:r>
                <a:r>
                  <a:rPr lang="en-US" dirty="0"/>
                  <a:t> </a:t>
                </a:r>
              </a:p>
            </p:txBody>
          </p:sp>
        </mc:Choice>
        <mc:Fallback xmlns="">
          <p:sp>
            <p:nvSpPr>
              <p:cNvPr id="7" name="TextovéPole 6">
                <a:extLst>
                  <a:ext uri="{FF2B5EF4-FFF2-40B4-BE49-F238E27FC236}">
                    <a16:creationId xmlns:a16="http://schemas.microsoft.com/office/drawing/2014/main" id="{70F43B5F-423C-DB90-287A-B6F80457244F}"/>
                  </a:ext>
                </a:extLst>
              </p:cNvPr>
              <p:cNvSpPr txBox="1">
                <a:spLocks noRot="1" noChangeAspect="1" noMove="1" noResize="1" noEditPoints="1" noAdjustHandles="1" noChangeArrowheads="1" noChangeShapeType="1" noTextEdit="1"/>
              </p:cNvSpPr>
              <p:nvPr/>
            </p:nvSpPr>
            <p:spPr>
              <a:xfrm>
                <a:off x="3733800" y="773893"/>
                <a:ext cx="5494196" cy="830997"/>
              </a:xfrm>
              <a:prstGeom prst="rect">
                <a:avLst/>
              </a:prstGeom>
              <a:blipFill>
                <a:blip r:embed="rId4"/>
                <a:stretch>
                  <a:fillRect l="-666" t="-2206" b="-8824"/>
                </a:stretch>
              </a:blipFill>
            </p:spPr>
            <p:txBody>
              <a:bodyPr/>
              <a:lstStyle/>
              <a:p>
                <a:r>
                  <a:rPr lang="cs-CZ">
                    <a:noFill/>
                  </a:rPr>
                  <a:t> </a:t>
                </a:r>
              </a:p>
            </p:txBody>
          </p:sp>
        </mc:Fallback>
      </mc:AlternateContent>
      <p:pic>
        <p:nvPicPr>
          <p:cNvPr id="8" name="Obrázek 7">
            <a:extLst>
              <a:ext uri="{FF2B5EF4-FFF2-40B4-BE49-F238E27FC236}">
                <a16:creationId xmlns:a16="http://schemas.microsoft.com/office/drawing/2014/main" id="{48E14981-305A-B949-6A15-B3E9551D30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86" y="6374571"/>
            <a:ext cx="2060571" cy="483429"/>
          </a:xfrm>
          <a:prstGeom prst="rect">
            <a:avLst/>
          </a:prstGeom>
        </p:spPr>
      </p:pic>
      <mc:AlternateContent xmlns:mc="http://schemas.openxmlformats.org/markup-compatibility/2006" xmlns:a14="http://schemas.microsoft.com/office/drawing/2010/main">
        <mc:Choice Requires="a14">
          <p:sp>
            <p:nvSpPr>
              <p:cNvPr id="3" name="TextovéPole 2">
                <a:extLst>
                  <a:ext uri="{FF2B5EF4-FFF2-40B4-BE49-F238E27FC236}">
                    <a16:creationId xmlns:a16="http://schemas.microsoft.com/office/drawing/2014/main" id="{2E20ECA1-488D-BF23-11F2-9C1ABDC56D7C}"/>
                  </a:ext>
                </a:extLst>
              </p:cNvPr>
              <p:cNvSpPr txBox="1"/>
              <p:nvPr/>
            </p:nvSpPr>
            <p:spPr>
              <a:xfrm>
                <a:off x="4110931" y="1656787"/>
                <a:ext cx="5497106" cy="646331"/>
              </a:xfrm>
              <a:prstGeom prst="rect">
                <a:avLst/>
              </a:prstGeom>
              <a:noFill/>
            </p:spPr>
            <p:txBody>
              <a:bodyPr wrap="square" rtlCol="0">
                <a:spAutoFit/>
              </a:bodyPr>
              <a:lstStyle/>
              <a:p>
                <a:r>
                  <a:rPr lang="en-US" sz="1800" dirty="0">
                    <a:solidFill>
                      <a:schemeClr val="tx1"/>
                    </a:solidFill>
                  </a:rPr>
                  <a:t>Is it possible to measure </a:t>
                </a:r>
                <a14:m>
                  <m:oMath xmlns:m="http://schemas.openxmlformats.org/officeDocument/2006/math">
                    <m:r>
                      <a:rPr lang="en-US" sz="1800" i="1" smtClean="0">
                        <a:solidFill>
                          <a:schemeClr val="tx1"/>
                        </a:solidFill>
                        <a:latin typeface="Cambria Math" panose="02040503050406030204" pitchFamily="18" charset="0"/>
                        <a:ea typeface="Cambria Math" panose="02040503050406030204" pitchFamily="18" charset="0"/>
                      </a:rPr>
                      <m:t>𝛾</m:t>
                    </m:r>
                    <m:r>
                      <a:rPr lang="en-US" sz="1800" b="0" i="1" smtClean="0">
                        <a:solidFill>
                          <a:schemeClr val="tx1"/>
                        </a:solidFill>
                        <a:latin typeface="Cambria Math" panose="02040503050406030204" pitchFamily="18" charset="0"/>
                        <a:ea typeface="Cambria Math" panose="02040503050406030204" pitchFamily="18" charset="0"/>
                      </a:rPr>
                      <m:t>𝐼𝑃</m:t>
                    </m:r>
                  </m:oMath>
                </a14:m>
                <a:r>
                  <a:rPr lang="en-US" sz="1800" dirty="0">
                    <a:solidFill>
                      <a:schemeClr val="tx1"/>
                    </a:solidFill>
                  </a:rPr>
                  <a:t> and </a:t>
                </a:r>
                <a14:m>
                  <m:oMath xmlns:m="http://schemas.openxmlformats.org/officeDocument/2006/math">
                    <m:r>
                      <a:rPr lang="en-US" sz="1800" b="0" i="1" smtClean="0">
                        <a:solidFill>
                          <a:schemeClr val="tx1"/>
                        </a:solidFill>
                        <a:latin typeface="Cambria Math" panose="02040503050406030204" pitchFamily="18" charset="0"/>
                      </a:rPr>
                      <m:t>𝐼𝑃𝐼𝑃</m:t>
                    </m:r>
                  </m:oMath>
                </a14:m>
                <a:r>
                  <a:rPr lang="en-US" sz="1800" dirty="0">
                    <a:solidFill>
                      <a:schemeClr val="tx1"/>
                    </a:solidFill>
                  </a:rPr>
                  <a:t> separately??</a:t>
                </a:r>
              </a:p>
              <a:p>
                <a:r>
                  <a:rPr lang="en-US" sz="1800" dirty="0">
                    <a:solidFill>
                      <a:schemeClr val="tx2"/>
                    </a:solidFill>
                  </a:rPr>
                  <a:t>It’s challenging!</a:t>
                </a:r>
              </a:p>
            </p:txBody>
          </p:sp>
        </mc:Choice>
        <mc:Fallback xmlns="">
          <p:sp>
            <p:nvSpPr>
              <p:cNvPr id="3" name="TextovéPole 2">
                <a:extLst>
                  <a:ext uri="{FF2B5EF4-FFF2-40B4-BE49-F238E27FC236}">
                    <a16:creationId xmlns:a16="http://schemas.microsoft.com/office/drawing/2014/main" id="{2E20ECA1-488D-BF23-11F2-9C1ABDC56D7C}"/>
                  </a:ext>
                </a:extLst>
              </p:cNvPr>
              <p:cNvSpPr txBox="1">
                <a:spLocks noRot="1" noChangeAspect="1" noMove="1" noResize="1" noEditPoints="1" noAdjustHandles="1" noChangeArrowheads="1" noChangeShapeType="1" noTextEdit="1"/>
              </p:cNvSpPr>
              <p:nvPr/>
            </p:nvSpPr>
            <p:spPr>
              <a:xfrm>
                <a:off x="4110931" y="1656787"/>
                <a:ext cx="5497106" cy="646331"/>
              </a:xfrm>
              <a:prstGeom prst="rect">
                <a:avLst/>
              </a:prstGeom>
              <a:blipFill>
                <a:blip r:embed="rId6"/>
                <a:stretch>
                  <a:fillRect l="-887" t="-5660" b="-14151"/>
                </a:stretch>
              </a:blipFill>
            </p:spPr>
            <p:txBody>
              <a:bodyPr/>
              <a:lstStyle/>
              <a:p>
                <a:r>
                  <a:rPr lang="cs-CZ">
                    <a:noFill/>
                  </a:rPr>
                  <a:t> </a:t>
                </a:r>
              </a:p>
            </p:txBody>
          </p:sp>
        </mc:Fallback>
      </mc:AlternateContent>
      <p:sp>
        <p:nvSpPr>
          <p:cNvPr id="5" name="Zástupný symbol pro číslo snímku 4">
            <a:extLst>
              <a:ext uri="{FF2B5EF4-FFF2-40B4-BE49-F238E27FC236}">
                <a16:creationId xmlns:a16="http://schemas.microsoft.com/office/drawing/2014/main" id="{00E8F7F6-3FF1-D431-DF57-95CA95003EBE}"/>
              </a:ext>
            </a:extLst>
          </p:cNvPr>
          <p:cNvSpPr>
            <a:spLocks noGrp="1"/>
          </p:cNvSpPr>
          <p:nvPr>
            <p:ph type="sldNum" sz="quarter" idx="12"/>
          </p:nvPr>
        </p:nvSpPr>
        <p:spPr/>
        <p:txBody>
          <a:bodyPr/>
          <a:lstStyle/>
          <a:p>
            <a:pPr>
              <a:defRPr/>
            </a:pPr>
            <a:fld id="{7F85D29B-CEBA-48ED-BF7C-3DA92537335C}" type="slidenum">
              <a:rPr lang="fr-CH" altLang="en-US" smtClean="0"/>
              <a:pPr>
                <a:defRPr/>
              </a:pPr>
              <a:t>90</a:t>
            </a:fld>
            <a:r>
              <a:rPr lang="fr-CH" altLang="en-US"/>
              <a:t> </a:t>
            </a:r>
            <a:endParaRPr lang="fr-FR" altLang="en-US"/>
          </a:p>
        </p:txBody>
      </p:sp>
      <p:pic>
        <p:nvPicPr>
          <p:cNvPr id="10" name="Obrázek 9">
            <a:extLst>
              <a:ext uri="{FF2B5EF4-FFF2-40B4-BE49-F238E27FC236}">
                <a16:creationId xmlns:a16="http://schemas.microsoft.com/office/drawing/2014/main" id="{A1BB6814-5898-E9D3-29C3-7A95043054E1}"/>
              </a:ext>
            </a:extLst>
          </p:cNvPr>
          <p:cNvPicPr>
            <a:picLocks noChangeAspect="1"/>
          </p:cNvPicPr>
          <p:nvPr/>
        </p:nvPicPr>
        <p:blipFill>
          <a:blip r:embed="rId7"/>
          <a:stretch>
            <a:fillRect/>
          </a:stretch>
        </p:blipFill>
        <p:spPr>
          <a:xfrm>
            <a:off x="4595043" y="2355015"/>
            <a:ext cx="5348805" cy="2076075"/>
          </a:xfrm>
          <a:prstGeom prst="rect">
            <a:avLst/>
          </a:prstGeom>
        </p:spPr>
      </p:pic>
      <p:pic>
        <p:nvPicPr>
          <p:cNvPr id="12" name="Obrázek 11">
            <a:extLst>
              <a:ext uri="{FF2B5EF4-FFF2-40B4-BE49-F238E27FC236}">
                <a16:creationId xmlns:a16="http://schemas.microsoft.com/office/drawing/2014/main" id="{FB87397B-E838-FCD3-BC1E-2241FCAB2C31}"/>
              </a:ext>
            </a:extLst>
          </p:cNvPr>
          <p:cNvPicPr>
            <a:picLocks noChangeAspect="1"/>
          </p:cNvPicPr>
          <p:nvPr/>
        </p:nvPicPr>
        <p:blipFill>
          <a:blip r:embed="rId8"/>
          <a:stretch>
            <a:fillRect/>
          </a:stretch>
        </p:blipFill>
        <p:spPr>
          <a:xfrm>
            <a:off x="54913" y="2958100"/>
            <a:ext cx="4577031" cy="3526778"/>
          </a:xfrm>
          <a:prstGeom prst="rect">
            <a:avLst/>
          </a:prstGeom>
        </p:spPr>
      </p:pic>
      <p:pic>
        <p:nvPicPr>
          <p:cNvPr id="14" name="Obrázek 13">
            <a:extLst>
              <a:ext uri="{FF2B5EF4-FFF2-40B4-BE49-F238E27FC236}">
                <a16:creationId xmlns:a16="http://schemas.microsoft.com/office/drawing/2014/main" id="{EB170F9B-8489-92FF-D93E-47A884A8AB7F}"/>
              </a:ext>
            </a:extLst>
          </p:cNvPr>
          <p:cNvPicPr>
            <a:picLocks noChangeAspect="1"/>
          </p:cNvPicPr>
          <p:nvPr/>
        </p:nvPicPr>
        <p:blipFill>
          <a:blip r:embed="rId9"/>
          <a:stretch>
            <a:fillRect/>
          </a:stretch>
        </p:blipFill>
        <p:spPr>
          <a:xfrm>
            <a:off x="4800600" y="4790453"/>
            <a:ext cx="2139406" cy="1698559"/>
          </a:xfrm>
          <a:prstGeom prst="rect">
            <a:avLst/>
          </a:prstGeom>
        </p:spPr>
      </p:pic>
      <p:sp>
        <p:nvSpPr>
          <p:cNvPr id="15" name="Šipka: doprava 14">
            <a:extLst>
              <a:ext uri="{FF2B5EF4-FFF2-40B4-BE49-F238E27FC236}">
                <a16:creationId xmlns:a16="http://schemas.microsoft.com/office/drawing/2014/main" id="{BAD70462-86DC-FE6E-D0FF-B523AEB4D982}"/>
              </a:ext>
            </a:extLst>
          </p:cNvPr>
          <p:cNvSpPr/>
          <p:nvPr/>
        </p:nvSpPr>
        <p:spPr bwMode="auto">
          <a:xfrm>
            <a:off x="6096000" y="2209800"/>
            <a:ext cx="978408" cy="484632"/>
          </a:xfrm>
          <a:prstGeom prst="rightArrow">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47625" cap="flat" cmpd="sng" algn="ctr">
                <a:solidFill>
                  <a:srgbClr val="CC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600" b="0" i="0" u="none" strike="noStrike" cap="none" normalizeH="0" baseline="0">
              <a:ln>
                <a:noFill/>
              </a:ln>
              <a:solidFill>
                <a:srgbClr val="0000CC"/>
              </a:solidFill>
              <a:effectLst/>
              <a:latin typeface="Arial" charset="0"/>
            </a:endParaRPr>
          </a:p>
        </p:txBody>
      </p:sp>
      <p:sp>
        <p:nvSpPr>
          <p:cNvPr id="16" name="Šipka: doprava 15">
            <a:extLst>
              <a:ext uri="{FF2B5EF4-FFF2-40B4-BE49-F238E27FC236}">
                <a16:creationId xmlns:a16="http://schemas.microsoft.com/office/drawing/2014/main" id="{BA6F3D79-998A-5CAB-D2E5-3AED92EA7C25}"/>
              </a:ext>
            </a:extLst>
          </p:cNvPr>
          <p:cNvSpPr/>
          <p:nvPr/>
        </p:nvSpPr>
        <p:spPr bwMode="auto">
          <a:xfrm rot="7099853">
            <a:off x="3845548" y="2556106"/>
            <a:ext cx="892139" cy="321922"/>
          </a:xfrm>
          <a:prstGeom prst="rightArrow">
            <a:avLst/>
          </a:prstGeom>
          <a:solidFill>
            <a:srgbClr val="00B050"/>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600" b="0" i="0" u="none" strike="noStrike" cap="none" normalizeH="0" baseline="0">
              <a:ln>
                <a:noFill/>
              </a:ln>
              <a:solidFill>
                <a:srgbClr val="0000CC"/>
              </a:solidFill>
              <a:effectLst/>
              <a:latin typeface="Arial" charset="0"/>
            </a:endParaRPr>
          </a:p>
        </p:txBody>
      </p:sp>
      <p:sp>
        <p:nvSpPr>
          <p:cNvPr id="17" name="Šipka: doprava 16">
            <a:extLst>
              <a:ext uri="{FF2B5EF4-FFF2-40B4-BE49-F238E27FC236}">
                <a16:creationId xmlns:a16="http://schemas.microsoft.com/office/drawing/2014/main" id="{878D3368-1AC8-EA3F-AF18-D2DF56576444}"/>
              </a:ext>
            </a:extLst>
          </p:cNvPr>
          <p:cNvSpPr/>
          <p:nvPr/>
        </p:nvSpPr>
        <p:spPr bwMode="auto">
          <a:xfrm rot="1311392">
            <a:off x="5918154" y="2237555"/>
            <a:ext cx="917314" cy="306139"/>
          </a:xfrm>
          <a:prstGeom prst="rightArrow">
            <a:avLst/>
          </a:prstGeom>
          <a:solidFill>
            <a:srgbClr val="00B050"/>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600" b="0" i="0" u="none" strike="noStrike" cap="none" normalizeH="0" baseline="0">
              <a:ln>
                <a:noFill/>
              </a:ln>
              <a:solidFill>
                <a:srgbClr val="0000CC"/>
              </a:solidFill>
              <a:effectLst/>
              <a:latin typeface="Arial" charset="0"/>
            </a:endParaRPr>
          </a:p>
        </p:txBody>
      </p:sp>
      <p:sp>
        <p:nvSpPr>
          <p:cNvPr id="18" name="TextovéPole 17">
            <a:extLst>
              <a:ext uri="{FF2B5EF4-FFF2-40B4-BE49-F238E27FC236}">
                <a16:creationId xmlns:a16="http://schemas.microsoft.com/office/drawing/2014/main" id="{183959D3-681D-15BC-FB04-B0BB4BBF453B}"/>
              </a:ext>
            </a:extLst>
          </p:cNvPr>
          <p:cNvSpPr txBox="1"/>
          <p:nvPr/>
        </p:nvSpPr>
        <p:spPr>
          <a:xfrm>
            <a:off x="7068963" y="5042485"/>
            <a:ext cx="2551789" cy="830997"/>
          </a:xfrm>
          <a:prstGeom prst="rect">
            <a:avLst/>
          </a:prstGeom>
          <a:solidFill>
            <a:srgbClr val="CCFFFF"/>
          </a:solidFill>
          <a:ln>
            <a:solidFill>
              <a:schemeClr val="tx1"/>
            </a:solidFill>
            <a:prstDash val="solid"/>
          </a:ln>
        </p:spPr>
        <p:txBody>
          <a:bodyPr wrap="none" rtlCol="0">
            <a:spAutoFit/>
          </a:bodyPr>
          <a:lstStyle/>
          <a:p>
            <a:r>
              <a:rPr lang="en-US" dirty="0"/>
              <a:t>Significance worsens with</a:t>
            </a:r>
          </a:p>
          <a:p>
            <a:r>
              <a:rPr lang="en-US" dirty="0"/>
              <a:t>worsening time resolution</a:t>
            </a:r>
          </a:p>
          <a:p>
            <a:r>
              <a:rPr lang="en-US" dirty="0"/>
              <a:t>(of course)</a:t>
            </a:r>
            <a:endParaRPr lang="cs-CZ" dirty="0"/>
          </a:p>
        </p:txBody>
      </p:sp>
    </p:spTree>
    <p:extLst>
      <p:ext uri="{BB962C8B-B14F-4D97-AF65-F5344CB8AC3E}">
        <p14:creationId xmlns:p14="http://schemas.microsoft.com/office/powerpoint/2010/main" val="24074467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0407" y="9201"/>
            <a:ext cx="9551576" cy="484856"/>
          </a:xfrm>
        </p:spPr>
        <p:txBody>
          <a:bodyPr/>
          <a:lstStyle/>
          <a:p>
            <a:r>
              <a:rPr lang="en-US" dirty="0"/>
              <a:t>New Physics in (Semi)exclusive </a:t>
            </a:r>
            <a:r>
              <a:rPr lang="en-US" dirty="0" err="1"/>
              <a:t>ttbar</a:t>
            </a:r>
            <a:endParaRPr lang="en-US" dirty="0"/>
          </a:p>
        </p:txBody>
      </p:sp>
      <p:sp>
        <p:nvSpPr>
          <p:cNvPr id="5" name="Zástupný symbol pro číslo snímku 4"/>
          <p:cNvSpPr>
            <a:spLocks noGrp="1"/>
          </p:cNvSpPr>
          <p:nvPr>
            <p:ph type="sldNum" sz="quarter" idx="12"/>
          </p:nvPr>
        </p:nvSpPr>
        <p:spPr/>
        <p:txBody>
          <a:bodyPr/>
          <a:lstStyle/>
          <a:p>
            <a:pPr>
              <a:defRPr/>
            </a:pPr>
            <a:fld id="{7F85D29B-CEBA-48ED-BF7C-3DA92537335C}" type="slidenum">
              <a:rPr lang="fr-CH" altLang="en-US" smtClean="0"/>
              <a:pPr>
                <a:defRPr/>
              </a:pPr>
              <a:t>91</a:t>
            </a:fld>
            <a:r>
              <a:rPr lang="fr-CH" altLang="en-US"/>
              <a:t> </a:t>
            </a:r>
            <a:endParaRPr lang="fr-FR" altLang="en-US"/>
          </a:p>
        </p:txBody>
      </p:sp>
      <p:sp>
        <p:nvSpPr>
          <p:cNvPr id="6" name="TextovéPole 5"/>
          <p:cNvSpPr txBox="1"/>
          <p:nvPr/>
        </p:nvSpPr>
        <p:spPr>
          <a:xfrm>
            <a:off x="160407" y="494057"/>
            <a:ext cx="8659743" cy="1077218"/>
          </a:xfrm>
          <a:prstGeom prst="rect">
            <a:avLst/>
          </a:prstGeom>
          <a:noFill/>
        </p:spPr>
        <p:txBody>
          <a:bodyPr wrap="none" rtlCol="0">
            <a:spAutoFit/>
          </a:bodyPr>
          <a:lstStyle/>
          <a:p>
            <a:r>
              <a:rPr lang="en-US" b="1" dirty="0">
                <a:solidFill>
                  <a:schemeClr val="tx1"/>
                </a:solidFill>
              </a:rPr>
              <a:t>SM:</a:t>
            </a:r>
            <a:r>
              <a:rPr lang="en-US" dirty="0">
                <a:solidFill>
                  <a:schemeClr val="tx1"/>
                </a:solidFill>
              </a:rPr>
              <a:t> Top pair production in diffractive </a:t>
            </a:r>
            <a:r>
              <a:rPr lang="en-US" dirty="0" err="1">
                <a:solidFill>
                  <a:schemeClr val="tx1"/>
                </a:solidFill>
              </a:rPr>
              <a:t>photoproduction</a:t>
            </a:r>
            <a:r>
              <a:rPr lang="en-US" dirty="0">
                <a:solidFill>
                  <a:schemeClr val="tx1"/>
                </a:solidFill>
              </a:rPr>
              <a:t> never measured!</a:t>
            </a:r>
          </a:p>
          <a:p>
            <a:r>
              <a:rPr lang="en-US" dirty="0">
                <a:solidFill>
                  <a:schemeClr val="tx1"/>
                </a:solidFill>
              </a:rPr>
              <a:t>        Single top production: direct measurement of CKM matrix element </a:t>
            </a:r>
            <a:r>
              <a:rPr lang="en-US" dirty="0" err="1">
                <a:solidFill>
                  <a:schemeClr val="tx1"/>
                </a:solidFill>
              </a:rPr>
              <a:t>Vtb</a:t>
            </a:r>
            <a:r>
              <a:rPr lang="en-US" dirty="0">
                <a:solidFill>
                  <a:schemeClr val="tx1"/>
                </a:solidFill>
              </a:rPr>
              <a:t>, study </a:t>
            </a:r>
            <a:r>
              <a:rPr lang="en-US" dirty="0" err="1">
                <a:solidFill>
                  <a:schemeClr val="tx1"/>
                </a:solidFill>
              </a:rPr>
              <a:t>Wtb</a:t>
            </a:r>
            <a:r>
              <a:rPr lang="en-US" dirty="0">
                <a:solidFill>
                  <a:schemeClr val="tx1"/>
                </a:solidFill>
              </a:rPr>
              <a:t> vertex</a:t>
            </a:r>
          </a:p>
          <a:p>
            <a:endParaRPr lang="en-US" dirty="0">
              <a:solidFill>
                <a:schemeClr val="tx1"/>
              </a:solidFill>
            </a:endParaRPr>
          </a:p>
          <a:p>
            <a:r>
              <a:rPr lang="en-US" b="1" dirty="0">
                <a:solidFill>
                  <a:schemeClr val="tx1"/>
                </a:solidFill>
              </a:rPr>
              <a:t>BSM:</a:t>
            </a:r>
          </a:p>
        </p:txBody>
      </p:sp>
      <p:pic>
        <p:nvPicPr>
          <p:cNvPr id="7" name="Obrázek 6"/>
          <p:cNvPicPr>
            <a:picLocks noChangeAspect="1"/>
          </p:cNvPicPr>
          <p:nvPr/>
        </p:nvPicPr>
        <p:blipFill>
          <a:blip r:embed="rId2"/>
          <a:stretch>
            <a:fillRect/>
          </a:stretch>
        </p:blipFill>
        <p:spPr>
          <a:xfrm>
            <a:off x="819181" y="1308096"/>
            <a:ext cx="7482001" cy="3615534"/>
          </a:xfrm>
          <a:prstGeom prst="rect">
            <a:avLst/>
          </a:prstGeom>
        </p:spPr>
      </p:pic>
      <p:pic>
        <p:nvPicPr>
          <p:cNvPr id="8" name="Obrázek 7"/>
          <p:cNvPicPr>
            <a:picLocks/>
          </p:cNvPicPr>
          <p:nvPr/>
        </p:nvPicPr>
        <p:blipFill>
          <a:blip r:embed="rId3"/>
          <a:stretch>
            <a:fillRect/>
          </a:stretch>
        </p:blipFill>
        <p:spPr>
          <a:xfrm>
            <a:off x="782289" y="4897655"/>
            <a:ext cx="6710581" cy="1964097"/>
          </a:xfrm>
          <a:prstGeom prst="rect">
            <a:avLst/>
          </a:prstGeom>
        </p:spPr>
      </p:pic>
      <p:sp>
        <p:nvSpPr>
          <p:cNvPr id="10" name="TextovéPole 9"/>
          <p:cNvSpPr txBox="1"/>
          <p:nvPr/>
        </p:nvSpPr>
        <p:spPr>
          <a:xfrm>
            <a:off x="7797037" y="4897655"/>
            <a:ext cx="1587294" cy="338554"/>
          </a:xfrm>
          <a:prstGeom prst="rect">
            <a:avLst/>
          </a:prstGeom>
          <a:noFill/>
          <a:ln w="19050">
            <a:solidFill>
              <a:schemeClr val="tx1"/>
            </a:solidFill>
          </a:ln>
        </p:spPr>
        <p:txBody>
          <a:bodyPr wrap="none" rtlCol="0">
            <a:spAutoFit/>
          </a:bodyPr>
          <a:lstStyle/>
          <a:p>
            <a:r>
              <a:rPr lang="en-US" dirty="0">
                <a:solidFill>
                  <a:schemeClr val="tx1"/>
                </a:solidFill>
              </a:rPr>
              <a:t>Photon-photon</a:t>
            </a:r>
          </a:p>
        </p:txBody>
      </p:sp>
      <p:sp>
        <p:nvSpPr>
          <p:cNvPr id="11" name="TextovéPole 10"/>
          <p:cNvSpPr txBox="1"/>
          <p:nvPr/>
        </p:nvSpPr>
        <p:spPr>
          <a:xfrm>
            <a:off x="7736570" y="5375871"/>
            <a:ext cx="2111475" cy="830997"/>
          </a:xfrm>
          <a:prstGeom prst="rect">
            <a:avLst/>
          </a:prstGeom>
          <a:noFill/>
          <a:ln w="19050">
            <a:solidFill>
              <a:schemeClr val="tx1"/>
            </a:solidFill>
          </a:ln>
        </p:spPr>
        <p:txBody>
          <a:bodyPr wrap="none" rtlCol="0">
            <a:spAutoFit/>
          </a:bodyPr>
          <a:lstStyle/>
          <a:p>
            <a:r>
              <a:rPr lang="en-US" dirty="0">
                <a:solidFill>
                  <a:schemeClr val="tx1"/>
                </a:solidFill>
              </a:rPr>
              <a:t>Similarly for</a:t>
            </a:r>
          </a:p>
          <a:p>
            <a:r>
              <a:rPr lang="en-US" dirty="0">
                <a:solidFill>
                  <a:schemeClr val="tx1"/>
                </a:solidFill>
              </a:rPr>
              <a:t>Photon-</a:t>
            </a:r>
            <a:r>
              <a:rPr lang="en-US" dirty="0" err="1">
                <a:solidFill>
                  <a:schemeClr val="tx1"/>
                </a:solidFill>
              </a:rPr>
              <a:t>Pomeron</a:t>
            </a:r>
            <a:endParaRPr lang="en-US" dirty="0">
              <a:solidFill>
                <a:schemeClr val="tx1"/>
              </a:solidFill>
            </a:endParaRPr>
          </a:p>
          <a:p>
            <a:r>
              <a:rPr lang="en-US" dirty="0">
                <a:solidFill>
                  <a:schemeClr val="tx1"/>
                </a:solidFill>
              </a:rPr>
              <a:t>&amp; </a:t>
            </a:r>
            <a:r>
              <a:rPr lang="en-US" dirty="0" err="1">
                <a:solidFill>
                  <a:schemeClr val="tx1"/>
                </a:solidFill>
              </a:rPr>
              <a:t>Pomeron-Pomeron</a:t>
            </a:r>
            <a:endParaRPr lang="en-US" dirty="0">
              <a:solidFill>
                <a:schemeClr val="tx1"/>
              </a:solidFill>
            </a:endParaRPr>
          </a:p>
        </p:txBody>
      </p:sp>
      <p:sp>
        <p:nvSpPr>
          <p:cNvPr id="12" name="Šipka doleva 11"/>
          <p:cNvSpPr/>
          <p:nvPr/>
        </p:nvSpPr>
        <p:spPr bwMode="auto">
          <a:xfrm>
            <a:off x="7010400" y="4923630"/>
            <a:ext cx="786637" cy="312579"/>
          </a:xfrm>
          <a:prstGeom prst="leftArrow">
            <a:avLst/>
          </a:prstGeom>
          <a:solidFill>
            <a:srgbClr val="00B0F0"/>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rgbClr val="0000CC"/>
              </a:solidFill>
              <a:effectLst/>
              <a:latin typeface="Arial" charset="0"/>
            </a:endParaRPr>
          </a:p>
        </p:txBody>
      </p:sp>
      <p:sp>
        <p:nvSpPr>
          <p:cNvPr id="4" name="Zástupný symbol pro zápatí 3">
            <a:extLst>
              <a:ext uri="{FF2B5EF4-FFF2-40B4-BE49-F238E27FC236}">
                <a16:creationId xmlns:a16="http://schemas.microsoft.com/office/drawing/2014/main" id="{D9B6172E-84ED-1BB1-708D-ED38EC8C97E5}"/>
              </a:ext>
            </a:extLst>
          </p:cNvPr>
          <p:cNvSpPr>
            <a:spLocks noGrp="1"/>
          </p:cNvSpPr>
          <p:nvPr>
            <p:ph type="ftr" sz="quarter" idx="11"/>
          </p:nvPr>
        </p:nvSpPr>
        <p:spPr/>
        <p:txBody>
          <a:bodyPr/>
          <a:lstStyle/>
          <a:p>
            <a:pPr>
              <a:defRPr/>
            </a:pPr>
            <a:r>
              <a:rPr lang="en-US"/>
              <a:t>Marek Taševský                        FZU seminar: Exclusivity as a road to New Physics</a:t>
            </a:r>
            <a:endParaRPr lang="fr-FR" i="1">
              <a:solidFill>
                <a:srgbClr val="006666"/>
              </a:solidFill>
            </a:endParaRPr>
          </a:p>
        </p:txBody>
      </p:sp>
      <p:pic>
        <p:nvPicPr>
          <p:cNvPr id="9" name="Obrázek 8">
            <a:extLst>
              <a:ext uri="{FF2B5EF4-FFF2-40B4-BE49-F238E27FC236}">
                <a16:creationId xmlns:a16="http://schemas.microsoft.com/office/drawing/2014/main" id="{52E2CA20-1B5A-0742-3FDE-9099A0DF94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86" y="6374571"/>
            <a:ext cx="2060571" cy="483429"/>
          </a:xfrm>
          <a:prstGeom prst="rect">
            <a:avLst/>
          </a:prstGeom>
        </p:spPr>
      </p:pic>
    </p:spTree>
    <p:extLst>
      <p:ext uri="{BB962C8B-B14F-4D97-AF65-F5344CB8AC3E}">
        <p14:creationId xmlns:p14="http://schemas.microsoft.com/office/powerpoint/2010/main" val="207518493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8E026A-FB17-0040-FBED-8E8F5104502F}"/>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D66D24AC-17EA-155A-7469-69B0035EA6DC}"/>
              </a:ext>
            </a:extLst>
          </p:cNvPr>
          <p:cNvSpPr>
            <a:spLocks noGrp="1"/>
          </p:cNvSpPr>
          <p:nvPr>
            <p:ph type="title"/>
          </p:nvPr>
        </p:nvSpPr>
        <p:spPr>
          <a:xfrm>
            <a:off x="0" y="14287"/>
            <a:ext cx="9906000" cy="643669"/>
          </a:xfrm>
        </p:spPr>
        <p:txBody>
          <a:bodyPr/>
          <a:lstStyle/>
          <a:p>
            <a:r>
              <a:rPr lang="en-US" dirty="0"/>
              <a:t>Di-photon resonance search in exclusive mode</a:t>
            </a:r>
          </a:p>
        </p:txBody>
      </p:sp>
      <p:sp>
        <p:nvSpPr>
          <p:cNvPr id="4" name="Zástupný symbol pro zápatí 3">
            <a:extLst>
              <a:ext uri="{FF2B5EF4-FFF2-40B4-BE49-F238E27FC236}">
                <a16:creationId xmlns:a16="http://schemas.microsoft.com/office/drawing/2014/main" id="{7B667C3C-EE87-F7D5-C630-A8891B762C23}"/>
              </a:ext>
            </a:extLst>
          </p:cNvPr>
          <p:cNvSpPr>
            <a:spLocks noGrp="1"/>
          </p:cNvSpPr>
          <p:nvPr>
            <p:ph type="ftr" sz="quarter" idx="11"/>
          </p:nvPr>
        </p:nvSpPr>
        <p:spPr/>
        <p:txBody>
          <a:bodyPr/>
          <a:lstStyle/>
          <a:p>
            <a:pPr>
              <a:defRPr/>
            </a:pPr>
            <a:r>
              <a:rPr lang="en-US">
                <a:solidFill>
                  <a:srgbClr val="006600"/>
                </a:solidFill>
              </a:rPr>
              <a:t>Marek Taševský                        FZU seminar: Exclusivity as a road to New Physics</a:t>
            </a:r>
            <a:endParaRPr lang="fr-FR" i="1" dirty="0">
              <a:solidFill>
                <a:srgbClr val="006600"/>
              </a:solidFill>
            </a:endParaRPr>
          </a:p>
        </p:txBody>
      </p:sp>
      <p:grpSp>
        <p:nvGrpSpPr>
          <p:cNvPr id="6" name="Group 51">
            <a:extLst>
              <a:ext uri="{FF2B5EF4-FFF2-40B4-BE49-F238E27FC236}">
                <a16:creationId xmlns:a16="http://schemas.microsoft.com/office/drawing/2014/main" id="{4A09DD71-1A91-74AC-3E1F-3CF0E51B8CD8}"/>
              </a:ext>
            </a:extLst>
          </p:cNvPr>
          <p:cNvGrpSpPr>
            <a:grpSpLocks/>
          </p:cNvGrpSpPr>
          <p:nvPr/>
        </p:nvGrpSpPr>
        <p:grpSpPr bwMode="auto">
          <a:xfrm>
            <a:off x="1236794" y="3427953"/>
            <a:ext cx="7429500" cy="1889125"/>
            <a:chOff x="211138" y="3810000"/>
            <a:chExt cx="6857999" cy="1889125"/>
          </a:xfrm>
        </p:grpSpPr>
        <p:sp>
          <p:nvSpPr>
            <p:cNvPr id="7" name="AutoShape 10">
              <a:extLst>
                <a:ext uri="{FF2B5EF4-FFF2-40B4-BE49-F238E27FC236}">
                  <a16:creationId xmlns:a16="http://schemas.microsoft.com/office/drawing/2014/main" id="{61C9DE74-5B55-0277-AA2C-204243DF8443}"/>
                </a:ext>
              </a:extLst>
            </p:cNvPr>
            <p:cNvSpPr>
              <a:spLocks noChangeArrowheads="1"/>
            </p:cNvSpPr>
            <p:nvPr/>
          </p:nvSpPr>
          <p:spPr bwMode="auto">
            <a:xfrm>
              <a:off x="5791200" y="4953000"/>
              <a:ext cx="211137" cy="228600"/>
            </a:xfrm>
            <a:prstGeom prst="can">
              <a:avLst>
                <a:gd name="adj" fmla="val 27068"/>
              </a:avLst>
            </a:prstGeom>
            <a:solidFill>
              <a:srgbClr val="00B0F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endParaRPr lang="cs-CZ" altLang="en-US" b="1"/>
            </a:p>
          </p:txBody>
        </p:sp>
        <p:sp>
          <p:nvSpPr>
            <p:cNvPr id="8" name="AutoShape 10">
              <a:extLst>
                <a:ext uri="{FF2B5EF4-FFF2-40B4-BE49-F238E27FC236}">
                  <a16:creationId xmlns:a16="http://schemas.microsoft.com/office/drawing/2014/main" id="{C2C53BA2-C6DE-DD72-AFDD-7AD3733C2486}"/>
                </a:ext>
              </a:extLst>
            </p:cNvPr>
            <p:cNvSpPr>
              <a:spLocks noChangeArrowheads="1"/>
            </p:cNvSpPr>
            <p:nvPr/>
          </p:nvSpPr>
          <p:spPr bwMode="auto">
            <a:xfrm>
              <a:off x="762000" y="4876800"/>
              <a:ext cx="211137" cy="228600"/>
            </a:xfrm>
            <a:prstGeom prst="can">
              <a:avLst>
                <a:gd name="adj" fmla="val 27068"/>
              </a:avLst>
            </a:prstGeom>
            <a:solidFill>
              <a:srgbClr val="CC0099"/>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endParaRPr lang="cs-CZ" altLang="en-US" b="1"/>
            </a:p>
          </p:txBody>
        </p:sp>
        <p:sp>
          <p:nvSpPr>
            <p:cNvPr id="9" name="Arc 12">
              <a:extLst>
                <a:ext uri="{FF2B5EF4-FFF2-40B4-BE49-F238E27FC236}">
                  <a16:creationId xmlns:a16="http://schemas.microsoft.com/office/drawing/2014/main" id="{8E93D91B-3F50-97D5-5925-786CA0E66D8D}"/>
                </a:ext>
              </a:extLst>
            </p:cNvPr>
            <p:cNvSpPr>
              <a:spLocks/>
            </p:cNvSpPr>
            <p:nvPr/>
          </p:nvSpPr>
          <p:spPr bwMode="auto">
            <a:xfrm rot="1882380" flipH="1">
              <a:off x="1120775" y="4125913"/>
              <a:ext cx="660400" cy="979488"/>
            </a:xfrm>
            <a:custGeom>
              <a:avLst/>
              <a:gdLst>
                <a:gd name="T0" fmla="*/ 0 w 21600"/>
                <a:gd name="T1" fmla="*/ 0 h 21283"/>
                <a:gd name="T2" fmla="*/ 0 w 21600"/>
                <a:gd name="T3" fmla="*/ 0 h 21283"/>
                <a:gd name="T4" fmla="*/ 0 w 21600"/>
                <a:gd name="T5" fmla="*/ 0 h 21283"/>
                <a:gd name="T6" fmla="*/ 0 60000 65536"/>
                <a:gd name="T7" fmla="*/ 0 60000 65536"/>
                <a:gd name="T8" fmla="*/ 0 60000 65536"/>
                <a:gd name="T9" fmla="*/ 0 w 21600"/>
                <a:gd name="T10" fmla="*/ 0 h 21283"/>
                <a:gd name="T11" fmla="*/ 21600 w 21600"/>
                <a:gd name="T12" fmla="*/ 21283 h 21283"/>
              </a:gdLst>
              <a:ahLst/>
              <a:cxnLst>
                <a:cxn ang="T6">
                  <a:pos x="T0" y="T1"/>
                </a:cxn>
                <a:cxn ang="T7">
                  <a:pos x="T2" y="T3"/>
                </a:cxn>
                <a:cxn ang="T8">
                  <a:pos x="T4" y="T5"/>
                </a:cxn>
              </a:cxnLst>
              <a:rect l="T9" t="T10" r="T11" b="T12"/>
              <a:pathLst>
                <a:path w="21600" h="21283" fill="none" extrusionOk="0">
                  <a:moveTo>
                    <a:pt x="3686" y="0"/>
                  </a:moveTo>
                  <a:cubicBezTo>
                    <a:pt x="14039" y="1793"/>
                    <a:pt x="21600" y="10776"/>
                    <a:pt x="21600" y="21283"/>
                  </a:cubicBezTo>
                </a:path>
                <a:path w="21600" h="21283" stroke="0" extrusionOk="0">
                  <a:moveTo>
                    <a:pt x="3686" y="0"/>
                  </a:moveTo>
                  <a:cubicBezTo>
                    <a:pt x="14039" y="1793"/>
                    <a:pt x="21600" y="10776"/>
                    <a:pt x="21600" y="21283"/>
                  </a:cubicBezTo>
                  <a:lnTo>
                    <a:pt x="0" y="21283"/>
                  </a:lnTo>
                  <a:close/>
                </a:path>
              </a:pathLst>
            </a:custGeom>
            <a:noFill/>
            <a:ln w="95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 name="Text Box 14">
              <a:extLst>
                <a:ext uri="{FF2B5EF4-FFF2-40B4-BE49-F238E27FC236}">
                  <a16:creationId xmlns:a16="http://schemas.microsoft.com/office/drawing/2014/main" id="{2BB8E903-D12C-8DCD-E0F7-DEF61637E0BD}"/>
                </a:ext>
              </a:extLst>
            </p:cNvPr>
            <p:cNvSpPr txBox="1">
              <a:spLocks noChangeArrowheads="1"/>
            </p:cNvSpPr>
            <p:nvPr/>
          </p:nvSpPr>
          <p:spPr bwMode="auto">
            <a:xfrm>
              <a:off x="211138" y="3810000"/>
              <a:ext cx="682869"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r>
                <a:rPr lang="en-US" altLang="en-US" sz="1800" dirty="0">
                  <a:latin typeface="Comic Sans MS" panose="030F0702030302020204" pitchFamily="66" charset="0"/>
                </a:rPr>
                <a:t>beam</a:t>
              </a:r>
            </a:p>
          </p:txBody>
        </p:sp>
        <p:sp>
          <p:nvSpPr>
            <p:cNvPr id="11" name="Text Box 15">
              <a:extLst>
                <a:ext uri="{FF2B5EF4-FFF2-40B4-BE49-F238E27FC236}">
                  <a16:creationId xmlns:a16="http://schemas.microsoft.com/office/drawing/2014/main" id="{C464B28E-21E0-E3C7-D5B2-ED4042DC72E2}"/>
                </a:ext>
              </a:extLst>
            </p:cNvPr>
            <p:cNvSpPr txBox="1">
              <a:spLocks noChangeArrowheads="1"/>
            </p:cNvSpPr>
            <p:nvPr/>
          </p:nvSpPr>
          <p:spPr bwMode="auto">
            <a:xfrm>
              <a:off x="1125538" y="4648200"/>
              <a:ext cx="320919"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r>
                <a:rPr lang="en-US" altLang="en-US" sz="1800">
                  <a:latin typeface="Comic Sans MS" panose="030F0702030302020204" pitchFamily="66" charset="0"/>
                </a:rPr>
                <a:t>p’</a:t>
              </a:r>
            </a:p>
          </p:txBody>
        </p:sp>
        <p:sp>
          <p:nvSpPr>
            <p:cNvPr id="12" name="Text Box 16">
              <a:extLst>
                <a:ext uri="{FF2B5EF4-FFF2-40B4-BE49-F238E27FC236}">
                  <a16:creationId xmlns:a16="http://schemas.microsoft.com/office/drawing/2014/main" id="{608CA697-8BA0-52D5-8B71-4E300E80112F}"/>
                </a:ext>
              </a:extLst>
            </p:cNvPr>
            <p:cNvSpPr txBox="1">
              <a:spLocks noChangeArrowheads="1"/>
            </p:cNvSpPr>
            <p:nvPr/>
          </p:nvSpPr>
          <p:spPr bwMode="auto">
            <a:xfrm>
              <a:off x="5334122" y="5029200"/>
              <a:ext cx="320919"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r>
                <a:rPr lang="en-US" altLang="en-US" sz="1800">
                  <a:latin typeface="Comic Sans MS" panose="030F0702030302020204" pitchFamily="66" charset="0"/>
                </a:rPr>
                <a:t>p’</a:t>
              </a:r>
            </a:p>
          </p:txBody>
        </p:sp>
        <p:sp>
          <p:nvSpPr>
            <p:cNvPr id="13" name="Text Box 17">
              <a:extLst>
                <a:ext uri="{FF2B5EF4-FFF2-40B4-BE49-F238E27FC236}">
                  <a16:creationId xmlns:a16="http://schemas.microsoft.com/office/drawing/2014/main" id="{AE886CA6-3ECD-61DD-0666-07FD542D4578}"/>
                </a:ext>
              </a:extLst>
            </p:cNvPr>
            <p:cNvSpPr txBox="1">
              <a:spLocks noChangeArrowheads="1"/>
            </p:cNvSpPr>
            <p:nvPr/>
          </p:nvSpPr>
          <p:spPr bwMode="auto">
            <a:xfrm>
              <a:off x="457323" y="5181600"/>
              <a:ext cx="1528396"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r>
                <a:rPr lang="en-US" altLang="en-US" sz="1800">
                  <a:latin typeface="Comic Sans MS" panose="030F0702030302020204" pitchFamily="66" charset="0"/>
                </a:rPr>
                <a:t>AFP Detector</a:t>
              </a:r>
            </a:p>
          </p:txBody>
        </p:sp>
        <p:sp>
          <p:nvSpPr>
            <p:cNvPr id="14" name="Line 19">
              <a:extLst>
                <a:ext uri="{FF2B5EF4-FFF2-40B4-BE49-F238E27FC236}">
                  <a16:creationId xmlns:a16="http://schemas.microsoft.com/office/drawing/2014/main" id="{9BC9A2D3-DB80-5DD5-F964-94B2AB94C3D8}"/>
                </a:ext>
              </a:extLst>
            </p:cNvPr>
            <p:cNvSpPr>
              <a:spLocks noChangeShapeType="1"/>
            </p:cNvSpPr>
            <p:nvPr/>
          </p:nvSpPr>
          <p:spPr bwMode="auto">
            <a:xfrm>
              <a:off x="4360863" y="4572000"/>
              <a:ext cx="2601912" cy="3810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5" name="Line 20">
              <a:extLst>
                <a:ext uri="{FF2B5EF4-FFF2-40B4-BE49-F238E27FC236}">
                  <a16:creationId xmlns:a16="http://schemas.microsoft.com/office/drawing/2014/main" id="{0626AAC8-6844-40C7-1D36-C1A5B76C4E45}"/>
                </a:ext>
              </a:extLst>
            </p:cNvPr>
            <p:cNvSpPr>
              <a:spLocks noChangeShapeType="1"/>
            </p:cNvSpPr>
            <p:nvPr/>
          </p:nvSpPr>
          <p:spPr bwMode="auto">
            <a:xfrm flipH="1" flipV="1">
              <a:off x="914400" y="4191000"/>
              <a:ext cx="1970087" cy="2286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6" name="AutoShape 21">
              <a:extLst>
                <a:ext uri="{FF2B5EF4-FFF2-40B4-BE49-F238E27FC236}">
                  <a16:creationId xmlns:a16="http://schemas.microsoft.com/office/drawing/2014/main" id="{9DA17492-268F-98FC-5417-8C902208443F}"/>
                </a:ext>
              </a:extLst>
            </p:cNvPr>
            <p:cNvSpPr>
              <a:spLocks noChangeArrowheads="1"/>
            </p:cNvSpPr>
            <p:nvPr/>
          </p:nvSpPr>
          <p:spPr bwMode="auto">
            <a:xfrm rot="480000" flipV="1">
              <a:off x="4852988" y="4572000"/>
              <a:ext cx="565150" cy="268288"/>
            </a:xfrm>
            <a:prstGeom prst="cube">
              <a:avLst>
                <a:gd name="adj" fmla="val 25000"/>
              </a:avLst>
            </a:prstGeom>
            <a:solidFill>
              <a:srgbClr val="99CC00"/>
            </a:solidFill>
            <a:ln w="9525">
              <a:solidFill>
                <a:schemeClr val="tx1"/>
              </a:solidFill>
              <a:miter lim="800000"/>
              <a:headEnd/>
              <a:tailEnd/>
            </a:ln>
          </p:spPr>
          <p:txBody>
            <a:bodyPr rot="10800000"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endParaRPr lang="cs-CZ" altLang="en-US" b="1"/>
            </a:p>
          </p:txBody>
        </p:sp>
        <p:sp>
          <p:nvSpPr>
            <p:cNvPr id="17" name="AutoShape 22">
              <a:extLst>
                <a:ext uri="{FF2B5EF4-FFF2-40B4-BE49-F238E27FC236}">
                  <a16:creationId xmlns:a16="http://schemas.microsoft.com/office/drawing/2014/main" id="{A7FB46D8-8162-6613-4F59-69D23DA18100}"/>
                </a:ext>
              </a:extLst>
            </p:cNvPr>
            <p:cNvSpPr>
              <a:spLocks noChangeArrowheads="1"/>
            </p:cNvSpPr>
            <p:nvPr/>
          </p:nvSpPr>
          <p:spPr bwMode="auto">
            <a:xfrm rot="480000" flipV="1">
              <a:off x="1970088" y="4191000"/>
              <a:ext cx="563562" cy="268288"/>
            </a:xfrm>
            <a:prstGeom prst="cube">
              <a:avLst>
                <a:gd name="adj" fmla="val 25000"/>
              </a:avLst>
            </a:prstGeom>
            <a:solidFill>
              <a:srgbClr val="99CC00"/>
            </a:solidFill>
            <a:ln w="9525">
              <a:solidFill>
                <a:schemeClr val="tx1"/>
              </a:solidFill>
              <a:miter lim="800000"/>
              <a:headEnd/>
              <a:tailEnd/>
            </a:ln>
          </p:spPr>
          <p:txBody>
            <a:bodyPr rot="10800000"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endParaRPr lang="cs-CZ" altLang="en-US" b="1"/>
            </a:p>
          </p:txBody>
        </p:sp>
        <p:sp>
          <p:nvSpPr>
            <p:cNvPr id="18" name="Arc 13">
              <a:extLst>
                <a:ext uri="{FF2B5EF4-FFF2-40B4-BE49-F238E27FC236}">
                  <a16:creationId xmlns:a16="http://schemas.microsoft.com/office/drawing/2014/main" id="{3138649F-8BB4-DDF0-1AFD-7627A62BBE19}"/>
                </a:ext>
              </a:extLst>
            </p:cNvPr>
            <p:cNvSpPr>
              <a:spLocks/>
            </p:cNvSpPr>
            <p:nvPr/>
          </p:nvSpPr>
          <p:spPr bwMode="auto">
            <a:xfrm rot="1314465">
              <a:off x="5414963" y="4772025"/>
              <a:ext cx="430212" cy="927100"/>
            </a:xfrm>
            <a:custGeom>
              <a:avLst/>
              <a:gdLst>
                <a:gd name="T0" fmla="*/ 0 w 15989"/>
                <a:gd name="T1" fmla="*/ 0 h 21449"/>
                <a:gd name="T2" fmla="*/ 0 w 15989"/>
                <a:gd name="T3" fmla="*/ 0 h 21449"/>
                <a:gd name="T4" fmla="*/ 0 w 15989"/>
                <a:gd name="T5" fmla="*/ 0 h 21449"/>
                <a:gd name="T6" fmla="*/ 0 60000 65536"/>
                <a:gd name="T7" fmla="*/ 0 60000 65536"/>
                <a:gd name="T8" fmla="*/ 0 60000 65536"/>
                <a:gd name="T9" fmla="*/ 0 w 15989"/>
                <a:gd name="T10" fmla="*/ 0 h 21449"/>
                <a:gd name="T11" fmla="*/ 15989 w 15989"/>
                <a:gd name="T12" fmla="*/ 21449 h 21449"/>
              </a:gdLst>
              <a:ahLst/>
              <a:cxnLst>
                <a:cxn ang="T6">
                  <a:pos x="T0" y="T1"/>
                </a:cxn>
                <a:cxn ang="T7">
                  <a:pos x="T2" y="T3"/>
                </a:cxn>
                <a:cxn ang="T8">
                  <a:pos x="T4" y="T5"/>
                </a:cxn>
              </a:cxnLst>
              <a:rect l="T9" t="T10" r="T11" b="T12"/>
              <a:pathLst>
                <a:path w="15989" h="21449" fill="none" extrusionOk="0">
                  <a:moveTo>
                    <a:pt x="2547" y="-1"/>
                  </a:moveTo>
                  <a:cubicBezTo>
                    <a:pt x="7715" y="613"/>
                    <a:pt x="12489" y="3073"/>
                    <a:pt x="15988" y="6926"/>
                  </a:cubicBezTo>
                </a:path>
                <a:path w="15989" h="21449" stroke="0" extrusionOk="0">
                  <a:moveTo>
                    <a:pt x="2547" y="-1"/>
                  </a:moveTo>
                  <a:cubicBezTo>
                    <a:pt x="7715" y="613"/>
                    <a:pt x="12489" y="3073"/>
                    <a:pt x="15988" y="6926"/>
                  </a:cubicBezTo>
                  <a:lnTo>
                    <a:pt x="0" y="21449"/>
                  </a:lnTo>
                  <a:close/>
                </a:path>
              </a:pathLst>
            </a:custGeom>
            <a:noFill/>
            <a:ln w="95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19" name="Picture 51">
              <a:extLst>
                <a:ext uri="{FF2B5EF4-FFF2-40B4-BE49-F238E27FC236}">
                  <a16:creationId xmlns:a16="http://schemas.microsoft.com/office/drawing/2014/main" id="{37BAFB94-DECB-831E-A270-32DA8921854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3200" y="3886200"/>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AutoShape 10">
              <a:extLst>
                <a:ext uri="{FF2B5EF4-FFF2-40B4-BE49-F238E27FC236}">
                  <a16:creationId xmlns:a16="http://schemas.microsoft.com/office/drawing/2014/main" id="{9B8D781F-6E20-A8C0-546F-4F70D501565E}"/>
                </a:ext>
              </a:extLst>
            </p:cNvPr>
            <p:cNvSpPr>
              <a:spLocks noChangeArrowheads="1"/>
            </p:cNvSpPr>
            <p:nvPr/>
          </p:nvSpPr>
          <p:spPr bwMode="auto">
            <a:xfrm>
              <a:off x="1600200" y="4343400"/>
              <a:ext cx="211137" cy="228600"/>
            </a:xfrm>
            <a:prstGeom prst="can">
              <a:avLst>
                <a:gd name="adj" fmla="val 27068"/>
              </a:avLst>
            </a:prstGeom>
            <a:solidFill>
              <a:srgbClr val="00B0F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endParaRPr lang="cs-CZ" altLang="en-US" b="1"/>
            </a:p>
          </p:txBody>
        </p:sp>
        <p:sp>
          <p:nvSpPr>
            <p:cNvPr id="21" name="AutoShape 10">
              <a:extLst>
                <a:ext uri="{FF2B5EF4-FFF2-40B4-BE49-F238E27FC236}">
                  <a16:creationId xmlns:a16="http://schemas.microsoft.com/office/drawing/2014/main" id="{1C124A29-C9A4-D578-6DBC-53B6CACDDCB2}"/>
                </a:ext>
              </a:extLst>
            </p:cNvPr>
            <p:cNvSpPr>
              <a:spLocks noChangeArrowheads="1"/>
            </p:cNvSpPr>
            <p:nvPr/>
          </p:nvSpPr>
          <p:spPr bwMode="auto">
            <a:xfrm>
              <a:off x="6858000" y="5029200"/>
              <a:ext cx="211137" cy="228600"/>
            </a:xfrm>
            <a:prstGeom prst="can">
              <a:avLst>
                <a:gd name="adj" fmla="val 27068"/>
              </a:avLst>
            </a:prstGeom>
            <a:solidFill>
              <a:srgbClr val="CC0099"/>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endParaRPr lang="cs-CZ" altLang="en-US" b="1"/>
            </a:p>
          </p:txBody>
        </p:sp>
        <p:sp>
          <p:nvSpPr>
            <p:cNvPr id="22" name="Text Box 23">
              <a:extLst>
                <a:ext uri="{FF2B5EF4-FFF2-40B4-BE49-F238E27FC236}">
                  <a16:creationId xmlns:a16="http://schemas.microsoft.com/office/drawing/2014/main" id="{9A6897C2-79C7-E75F-4B8B-3D74662AD146}"/>
                </a:ext>
              </a:extLst>
            </p:cNvPr>
            <p:cNvSpPr txBox="1">
              <a:spLocks noChangeArrowheads="1"/>
            </p:cNvSpPr>
            <p:nvPr/>
          </p:nvSpPr>
          <p:spPr bwMode="auto">
            <a:xfrm>
              <a:off x="1506538" y="3810000"/>
              <a:ext cx="130712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127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r>
                <a:rPr lang="en-US" altLang="en-US" sz="1600">
                  <a:latin typeface="Comic Sans MS" panose="030F0702030302020204" pitchFamily="66" charset="0"/>
                </a:rPr>
                <a:t>LHC magnets</a:t>
              </a:r>
            </a:p>
          </p:txBody>
        </p:sp>
      </p:grpSp>
      <mc:AlternateContent xmlns:mc="http://schemas.openxmlformats.org/markup-compatibility/2006" xmlns:a14="http://schemas.microsoft.com/office/drawing/2010/main">
        <mc:Choice Requires="a14">
          <p:sp>
            <p:nvSpPr>
              <p:cNvPr id="23" name="AutoShape 32">
                <a:extLst>
                  <a:ext uri="{FF2B5EF4-FFF2-40B4-BE49-F238E27FC236}">
                    <a16:creationId xmlns:a16="http://schemas.microsoft.com/office/drawing/2014/main" id="{6C62493D-4844-36E5-5159-04E55573679C}"/>
                  </a:ext>
                </a:extLst>
              </p:cNvPr>
              <p:cNvSpPr>
                <a:spLocks noChangeArrowheads="1"/>
              </p:cNvSpPr>
              <p:nvPr/>
            </p:nvSpPr>
            <p:spPr bwMode="auto">
              <a:xfrm>
                <a:off x="4516437" y="4113753"/>
                <a:ext cx="990600" cy="914400"/>
              </a:xfrm>
              <a:prstGeom prst="irregularSeal1">
                <a:avLst/>
              </a:prstGeom>
              <a:solidFill>
                <a:srgbClr val="FFFF00">
                  <a:alpha val="45097"/>
                </a:srgbClr>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ctr"/>
                <a14:m>
                  <m:oMathPara xmlns:m="http://schemas.openxmlformats.org/officeDocument/2006/math">
                    <m:oMathParaPr>
                      <m:jc m:val="centerGroup"/>
                    </m:oMathParaPr>
                    <m:oMath xmlns:m="http://schemas.openxmlformats.org/officeDocument/2006/math">
                      <m:r>
                        <m:rPr>
                          <m:sty m:val="p"/>
                        </m:rPr>
                        <a:rPr lang="el-GR" altLang="en-US" sz="2800" b="1" i="1" smtClean="0">
                          <a:solidFill>
                            <a:srgbClr val="FF0000"/>
                          </a:solidFill>
                          <a:latin typeface="Cambria Math" panose="02040503050406030204" pitchFamily="18" charset="0"/>
                        </a:rPr>
                        <m:t>γγ</m:t>
                      </m:r>
                    </m:oMath>
                  </m:oMathPara>
                </a14:m>
                <a:endParaRPr lang="en-US" altLang="en-US" sz="2800" b="1" dirty="0">
                  <a:solidFill>
                    <a:srgbClr val="FF0000"/>
                  </a:solidFill>
                </a:endParaRPr>
              </a:p>
            </p:txBody>
          </p:sp>
        </mc:Choice>
        <mc:Fallback xmlns="">
          <p:sp>
            <p:nvSpPr>
              <p:cNvPr id="23" name="AutoShape 32">
                <a:extLst>
                  <a:ext uri="{FF2B5EF4-FFF2-40B4-BE49-F238E27FC236}">
                    <a16:creationId xmlns:a16="http://schemas.microsoft.com/office/drawing/2014/main" id="{6C62493D-4844-36E5-5159-04E55573679C}"/>
                  </a:ext>
                </a:extLst>
              </p:cNvPr>
              <p:cNvSpPr>
                <a:spLocks noRot="1" noChangeAspect="1" noMove="1" noResize="1" noEditPoints="1" noAdjustHandles="1" noChangeArrowheads="1" noChangeShapeType="1" noTextEdit="1"/>
              </p:cNvSpPr>
              <p:nvPr/>
            </p:nvSpPr>
            <p:spPr bwMode="auto">
              <a:xfrm>
                <a:off x="4516437" y="4113753"/>
                <a:ext cx="990600" cy="914400"/>
              </a:xfrm>
              <a:prstGeom prst="irregularSeal1">
                <a:avLst/>
              </a:prstGeom>
              <a:blipFill>
                <a:blip r:embed="rId3"/>
                <a:stretch>
                  <a:fillRect/>
                </a:stretch>
              </a:blipFill>
              <a:ln w="9525">
                <a:solidFill>
                  <a:schemeClr val="tx1"/>
                </a:solidFill>
                <a:miter lim="800000"/>
                <a:headEnd/>
                <a:tailEnd/>
              </a:ln>
            </p:spPr>
            <p:txBody>
              <a:bodyPr/>
              <a:lstStyle/>
              <a:p>
                <a:r>
                  <a:rPr lang="cs-CZ">
                    <a:noFill/>
                  </a:rPr>
                  <a:t> </a:t>
                </a:r>
              </a:p>
            </p:txBody>
          </p:sp>
        </mc:Fallback>
      </mc:AlternateContent>
      <p:sp>
        <p:nvSpPr>
          <p:cNvPr id="29" name="TextovéPole 28">
            <a:extLst>
              <a:ext uri="{FF2B5EF4-FFF2-40B4-BE49-F238E27FC236}">
                <a16:creationId xmlns:a16="http://schemas.microsoft.com/office/drawing/2014/main" id="{5F7608D1-ED49-F0E3-F1F0-6112BA67DB89}"/>
              </a:ext>
            </a:extLst>
          </p:cNvPr>
          <p:cNvSpPr txBox="1"/>
          <p:nvPr/>
        </p:nvSpPr>
        <p:spPr>
          <a:xfrm>
            <a:off x="990600" y="5390103"/>
            <a:ext cx="6354625" cy="707886"/>
          </a:xfrm>
          <a:prstGeom prst="rect">
            <a:avLst/>
          </a:prstGeom>
          <a:gradFill flip="none" rotWithShape="1">
            <a:gsLst>
              <a:gs pos="0">
                <a:srgbClr val="FB717E"/>
              </a:gs>
              <a:gs pos="50000">
                <a:schemeClr val="accent1">
                  <a:tint val="44500"/>
                  <a:satMod val="160000"/>
                </a:schemeClr>
              </a:gs>
              <a:gs pos="100000">
                <a:srgbClr val="FFFF00"/>
              </a:gs>
            </a:gsLst>
            <a:path path="circle">
              <a:fillToRect l="100000" t="100000"/>
            </a:path>
            <a:tileRect r="-100000" b="-100000"/>
          </a:gradFill>
          <a:ln>
            <a:solidFill>
              <a:srgbClr val="FF0000"/>
            </a:solidFill>
          </a:ln>
        </p:spPr>
        <p:txBody>
          <a:bodyPr wrap="none">
            <a:spAutoFit/>
          </a:bodyPr>
          <a:lstStyle/>
          <a:p>
            <a:pPr marL="171450" indent="-171450">
              <a:buFont typeface="Wingdings" panose="05000000000000000000" pitchFamily="2" charset="2"/>
              <a:buChar char="Ø"/>
              <a:defRPr/>
            </a:pPr>
            <a:r>
              <a:rPr lang="en-US" sz="2000" dirty="0">
                <a:solidFill>
                  <a:schemeClr val="tx1"/>
                </a:solidFill>
                <a:latin typeface="Times New Roman" panose="02020603050405020304" pitchFamily="18" charset="0"/>
                <a:cs typeface="Times New Roman" panose="02020603050405020304" pitchFamily="18" charset="0"/>
              </a:rPr>
              <a:t> Source of New Physics</a:t>
            </a:r>
          </a:p>
          <a:p>
            <a:pPr marL="171450" indent="-171450">
              <a:buFont typeface="Wingdings" panose="05000000000000000000" pitchFamily="2" charset="2"/>
              <a:buChar char="Ø"/>
              <a:defRPr/>
            </a:pPr>
            <a:r>
              <a:rPr lang="en-US" sz="2000" dirty="0">
                <a:solidFill>
                  <a:schemeClr val="tx1"/>
                </a:solidFill>
                <a:latin typeface="Times New Roman" panose="02020603050405020304" pitchFamily="18" charset="0"/>
                <a:cs typeface="Times New Roman" panose="02020603050405020304" pitchFamily="18" charset="0"/>
              </a:rPr>
              <a:t> Novel technique for modeling combinatorial background </a:t>
            </a:r>
          </a:p>
        </p:txBody>
      </p:sp>
      <mc:AlternateContent xmlns:mc="http://schemas.openxmlformats.org/markup-compatibility/2006" xmlns:a14="http://schemas.microsoft.com/office/drawing/2010/main">
        <mc:Choice Requires="a14">
          <p:sp>
            <p:nvSpPr>
              <p:cNvPr id="31" name="TextovéPole 30">
                <a:extLst>
                  <a:ext uri="{FF2B5EF4-FFF2-40B4-BE49-F238E27FC236}">
                    <a16:creationId xmlns:a16="http://schemas.microsoft.com/office/drawing/2014/main" id="{C2763364-DE45-30ED-9B7C-8B7065C550E9}"/>
                  </a:ext>
                </a:extLst>
              </p:cNvPr>
              <p:cNvSpPr txBox="1"/>
              <p:nvPr/>
            </p:nvSpPr>
            <p:spPr>
              <a:xfrm>
                <a:off x="155931" y="2045855"/>
                <a:ext cx="3823931"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1" i="1" smtClean="0">
                          <a:solidFill>
                            <a:schemeClr val="tx1"/>
                          </a:solidFill>
                          <a:latin typeface="Cambria Math" panose="02040503050406030204" pitchFamily="18" charset="0"/>
                        </a:rPr>
                        <m:t>𝒑𝒑</m:t>
                      </m:r>
                      <m:r>
                        <a:rPr lang="en-US" sz="2400" b="1" i="1" smtClean="0">
                          <a:solidFill>
                            <a:schemeClr val="tx1"/>
                          </a:solidFill>
                          <a:latin typeface="Cambria Math" panose="02040503050406030204" pitchFamily="18" charset="0"/>
                        </a:rPr>
                        <m:t> →</m:t>
                      </m:r>
                      <m:r>
                        <a:rPr lang="en-US" sz="2400" b="1" i="1">
                          <a:solidFill>
                            <a:schemeClr val="tx1"/>
                          </a:solidFill>
                          <a:latin typeface="Cambria Math" panose="02040503050406030204" pitchFamily="18" charset="0"/>
                          <a:ea typeface="Cambria Math" panose="02040503050406030204" pitchFamily="18" charset="0"/>
                        </a:rPr>
                        <m:t>𝒑</m:t>
                      </m:r>
                      <m:r>
                        <a:rPr lang="el-GR" sz="2400" b="1" i="1">
                          <a:solidFill>
                            <a:schemeClr val="tx1"/>
                          </a:solidFill>
                          <a:latin typeface="Cambria Math" panose="02040503050406030204" pitchFamily="18" charset="0"/>
                          <a:ea typeface="Cambria Math" panose="02040503050406030204" pitchFamily="18" charset="0"/>
                        </a:rPr>
                        <m:t>𝜸𝜸</m:t>
                      </m:r>
                      <m:r>
                        <a:rPr lang="en-US" sz="2400" b="1" i="1">
                          <a:solidFill>
                            <a:schemeClr val="tx1"/>
                          </a:solidFill>
                          <a:latin typeface="Cambria Math" panose="02040503050406030204" pitchFamily="18" charset="0"/>
                          <a:ea typeface="Cambria Math" panose="02040503050406030204" pitchFamily="18" charset="0"/>
                        </a:rPr>
                        <m:t>𝒑</m:t>
                      </m:r>
                      <m:r>
                        <a:rPr lang="en-US" sz="2400" b="1" i="1">
                          <a:solidFill>
                            <a:schemeClr val="tx1"/>
                          </a:solidFill>
                          <a:latin typeface="Cambria Math" panose="02040503050406030204" pitchFamily="18" charset="0"/>
                          <a:ea typeface="Cambria Math" panose="02040503050406030204" pitchFamily="18" charset="0"/>
                        </a:rPr>
                        <m:t> →</m:t>
                      </m:r>
                      <m:r>
                        <a:rPr lang="en-US" sz="2400" b="1" i="1">
                          <a:solidFill>
                            <a:schemeClr val="tx1"/>
                          </a:solidFill>
                          <a:latin typeface="Cambria Math" panose="02040503050406030204" pitchFamily="18" charset="0"/>
                          <a:ea typeface="Cambria Math" panose="02040503050406030204" pitchFamily="18" charset="0"/>
                        </a:rPr>
                        <m:t>𝒑</m:t>
                      </m:r>
                      <m:r>
                        <a:rPr lang="en-US" sz="2400" b="1" i="1">
                          <a:solidFill>
                            <a:schemeClr val="tx1"/>
                          </a:solidFill>
                          <a:latin typeface="Cambria Math" panose="02040503050406030204" pitchFamily="18" charset="0"/>
                          <a:ea typeface="Cambria Math" panose="02040503050406030204" pitchFamily="18" charset="0"/>
                        </a:rPr>
                        <m:t> </m:t>
                      </m:r>
                      <m:box>
                        <m:boxPr>
                          <m:ctrlPr>
                            <a:rPr lang="en-US" sz="2400" b="1" i="1">
                              <a:solidFill>
                                <a:schemeClr val="tx1"/>
                              </a:solidFill>
                              <a:latin typeface="Cambria Math" panose="02040503050406030204" pitchFamily="18" charset="0"/>
                              <a:ea typeface="Cambria Math" panose="02040503050406030204" pitchFamily="18" charset="0"/>
                            </a:rPr>
                          </m:ctrlPr>
                        </m:boxPr>
                        <m:e>
                          <m:r>
                            <a:rPr lang="en-US" sz="2400" b="1" i="1">
                              <a:solidFill>
                                <a:schemeClr val="tx1"/>
                              </a:solidFill>
                              <a:latin typeface="Cambria Math" panose="02040503050406030204" pitchFamily="18" charset="0"/>
                              <a:ea typeface="Cambria Math" panose="02040503050406030204" pitchFamily="18" charset="0"/>
                            </a:rPr>
                            <m:t>□</m:t>
                          </m:r>
                        </m:e>
                      </m:box>
                      <m:r>
                        <a:rPr lang="en-US" sz="2400" b="1" i="1">
                          <a:solidFill>
                            <a:schemeClr val="tx1"/>
                          </a:solidFill>
                          <a:latin typeface="Cambria Math" panose="02040503050406030204" pitchFamily="18" charset="0"/>
                          <a:ea typeface="Cambria Math" panose="02040503050406030204" pitchFamily="18" charset="0"/>
                        </a:rPr>
                        <m:t> </m:t>
                      </m:r>
                      <m:r>
                        <a:rPr lang="el-GR" sz="2400" b="1" i="1" smtClean="0">
                          <a:solidFill>
                            <a:schemeClr val="tx1"/>
                          </a:solidFill>
                          <a:latin typeface="Cambria Math" panose="02040503050406030204" pitchFamily="18" charset="0"/>
                          <a:ea typeface="Cambria Math" panose="02040503050406030204" pitchFamily="18" charset="0"/>
                        </a:rPr>
                        <m:t>𝜸𝜸</m:t>
                      </m:r>
                      <m:r>
                        <a:rPr lang="en-US" sz="2400" b="1" i="1" smtClean="0">
                          <a:solidFill>
                            <a:schemeClr val="tx1"/>
                          </a:solidFill>
                          <a:latin typeface="Cambria Math" panose="02040503050406030204" pitchFamily="18" charset="0"/>
                        </a:rPr>
                        <m:t> </m:t>
                      </m:r>
                      <m:r>
                        <a:rPr lang="en-US" sz="2400" b="1" i="1">
                          <a:solidFill>
                            <a:schemeClr val="tx1"/>
                          </a:solidFill>
                          <a:latin typeface="Cambria Math" panose="02040503050406030204" pitchFamily="18" charset="0"/>
                          <a:ea typeface="Cambria Math" panose="02040503050406030204" pitchFamily="18" charset="0"/>
                        </a:rPr>
                        <m:t>□ </m:t>
                      </m:r>
                      <m:r>
                        <a:rPr lang="en-US" sz="2400" b="1" i="1">
                          <a:solidFill>
                            <a:schemeClr val="tx1"/>
                          </a:solidFill>
                          <a:latin typeface="Cambria Math" panose="02040503050406030204" pitchFamily="18" charset="0"/>
                          <a:ea typeface="Cambria Math" panose="02040503050406030204" pitchFamily="18" charset="0"/>
                        </a:rPr>
                        <m:t>𝒑</m:t>
                      </m:r>
                    </m:oMath>
                  </m:oMathPara>
                </a14:m>
                <a:endParaRPr lang="en-US" sz="2400" b="1" dirty="0">
                  <a:solidFill>
                    <a:schemeClr val="tx1"/>
                  </a:solidFill>
                </a:endParaRPr>
              </a:p>
            </p:txBody>
          </p:sp>
        </mc:Choice>
        <mc:Fallback xmlns="">
          <p:sp>
            <p:nvSpPr>
              <p:cNvPr id="31" name="TextovéPole 30">
                <a:extLst>
                  <a:ext uri="{FF2B5EF4-FFF2-40B4-BE49-F238E27FC236}">
                    <a16:creationId xmlns:a16="http://schemas.microsoft.com/office/drawing/2014/main" id="{C2763364-DE45-30ED-9B7C-8B7065C550E9}"/>
                  </a:ext>
                </a:extLst>
              </p:cNvPr>
              <p:cNvSpPr txBox="1">
                <a:spLocks noRot="1" noChangeAspect="1" noMove="1" noResize="1" noEditPoints="1" noAdjustHandles="1" noChangeArrowheads="1" noChangeShapeType="1" noTextEdit="1"/>
              </p:cNvSpPr>
              <p:nvPr/>
            </p:nvSpPr>
            <p:spPr>
              <a:xfrm>
                <a:off x="155931" y="2045855"/>
                <a:ext cx="3823931" cy="461665"/>
              </a:xfrm>
              <a:prstGeom prst="rect">
                <a:avLst/>
              </a:prstGeom>
              <a:blipFill>
                <a:blip r:embed="rId4"/>
                <a:stretch>
                  <a:fillRect b="-14667"/>
                </a:stretch>
              </a:blipFill>
            </p:spPr>
            <p:txBody>
              <a:bodyPr/>
              <a:lstStyle/>
              <a:p>
                <a:r>
                  <a:rPr lang="cs-CZ">
                    <a:noFill/>
                  </a:rPr>
                  <a:t> </a:t>
                </a:r>
              </a:p>
            </p:txBody>
          </p:sp>
        </mc:Fallback>
      </mc:AlternateContent>
      <p:pic>
        <p:nvPicPr>
          <p:cNvPr id="32" name="Obrázek 31">
            <a:extLst>
              <a:ext uri="{FF2B5EF4-FFF2-40B4-BE49-F238E27FC236}">
                <a16:creationId xmlns:a16="http://schemas.microsoft.com/office/drawing/2014/main" id="{F399AD41-CA63-E232-7026-370DC2953C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86" y="6374571"/>
            <a:ext cx="2060571" cy="483429"/>
          </a:xfrm>
          <a:prstGeom prst="rect">
            <a:avLst/>
          </a:prstGeom>
        </p:spPr>
      </p:pic>
      <p:sp>
        <p:nvSpPr>
          <p:cNvPr id="33" name="TextovéPole 32">
            <a:extLst>
              <a:ext uri="{FF2B5EF4-FFF2-40B4-BE49-F238E27FC236}">
                <a16:creationId xmlns:a16="http://schemas.microsoft.com/office/drawing/2014/main" id="{53C4D202-10A8-F94A-B99C-0656D4CC9FFC}"/>
              </a:ext>
            </a:extLst>
          </p:cNvPr>
          <p:cNvSpPr txBox="1"/>
          <p:nvPr/>
        </p:nvSpPr>
        <p:spPr>
          <a:xfrm>
            <a:off x="57828" y="625444"/>
            <a:ext cx="2517228" cy="400110"/>
          </a:xfrm>
          <a:prstGeom prst="rect">
            <a:avLst/>
          </a:prstGeom>
          <a:solidFill>
            <a:srgbClr val="CCFFFF"/>
          </a:solidFill>
          <a:ln w="28575">
            <a:solidFill>
              <a:srgbClr val="002060"/>
            </a:solidFill>
          </a:ln>
        </p:spPr>
        <p:txBody>
          <a:bodyPr wrap="none" rtlCol="0">
            <a:spAutoFit/>
          </a:bodyPr>
          <a:lstStyle/>
          <a:p>
            <a:r>
              <a:rPr lang="en-US" sz="2000" b="1" dirty="0">
                <a:solidFill>
                  <a:srgbClr val="FF0000"/>
                </a:solidFill>
              </a:rPr>
              <a:t>JHEP 07 (2023) 234</a:t>
            </a:r>
            <a:endParaRPr lang="en-US" sz="2000" dirty="0">
              <a:solidFill>
                <a:srgbClr val="FF0000"/>
              </a:solidFill>
            </a:endParaRPr>
          </a:p>
        </p:txBody>
      </p:sp>
      <p:sp>
        <p:nvSpPr>
          <p:cNvPr id="3" name="Zástupný symbol pro číslo snímku 2">
            <a:extLst>
              <a:ext uri="{FF2B5EF4-FFF2-40B4-BE49-F238E27FC236}">
                <a16:creationId xmlns:a16="http://schemas.microsoft.com/office/drawing/2014/main" id="{F27981EE-26D4-F131-DBC9-123DB898DC01}"/>
              </a:ext>
            </a:extLst>
          </p:cNvPr>
          <p:cNvSpPr>
            <a:spLocks noGrp="1"/>
          </p:cNvSpPr>
          <p:nvPr>
            <p:ph type="sldNum" sz="quarter" idx="12"/>
          </p:nvPr>
        </p:nvSpPr>
        <p:spPr/>
        <p:txBody>
          <a:bodyPr/>
          <a:lstStyle/>
          <a:p>
            <a:pPr>
              <a:defRPr/>
            </a:pPr>
            <a:fld id="{7F85D29B-CEBA-48ED-BF7C-3DA92537335C}" type="slidenum">
              <a:rPr lang="fr-CH" altLang="en-US" smtClean="0"/>
              <a:pPr>
                <a:defRPr/>
              </a:pPr>
              <a:t>92</a:t>
            </a:fld>
            <a:r>
              <a:rPr lang="fr-CH" altLang="en-US"/>
              <a:t> </a:t>
            </a:r>
            <a:endParaRPr lang="fr-FR" altLang="en-US"/>
          </a:p>
        </p:txBody>
      </p:sp>
      <p:pic>
        <p:nvPicPr>
          <p:cNvPr id="25" name="Obrázek 24">
            <a:extLst>
              <a:ext uri="{FF2B5EF4-FFF2-40B4-BE49-F238E27FC236}">
                <a16:creationId xmlns:a16="http://schemas.microsoft.com/office/drawing/2014/main" id="{7AE5C9EF-DDCB-08C0-C226-5A9E137EF163}"/>
              </a:ext>
            </a:extLst>
          </p:cNvPr>
          <p:cNvPicPr>
            <a:picLocks noChangeAspect="1"/>
          </p:cNvPicPr>
          <p:nvPr/>
        </p:nvPicPr>
        <p:blipFill>
          <a:blip r:embed="rId6"/>
          <a:stretch>
            <a:fillRect/>
          </a:stretch>
        </p:blipFill>
        <p:spPr>
          <a:xfrm>
            <a:off x="4424196" y="1571084"/>
            <a:ext cx="5253204" cy="1888792"/>
          </a:xfrm>
          <a:prstGeom prst="rect">
            <a:avLst/>
          </a:prstGeom>
        </p:spPr>
      </p:pic>
      <p:sp>
        <p:nvSpPr>
          <p:cNvPr id="26" name="TextovéPole 25">
            <a:extLst>
              <a:ext uri="{FF2B5EF4-FFF2-40B4-BE49-F238E27FC236}">
                <a16:creationId xmlns:a16="http://schemas.microsoft.com/office/drawing/2014/main" id="{AFEDA942-9640-A336-C8FD-4448D2D9CFF4}"/>
              </a:ext>
            </a:extLst>
          </p:cNvPr>
          <p:cNvSpPr txBox="1"/>
          <p:nvPr/>
        </p:nvSpPr>
        <p:spPr>
          <a:xfrm>
            <a:off x="4489691" y="856822"/>
            <a:ext cx="5197257" cy="584775"/>
          </a:xfrm>
          <a:prstGeom prst="rect">
            <a:avLst/>
          </a:prstGeom>
          <a:noFill/>
        </p:spPr>
        <p:txBody>
          <a:bodyPr wrap="none" rtlCol="0">
            <a:spAutoFit/>
          </a:bodyPr>
          <a:lstStyle/>
          <a:p>
            <a:pPr marL="285750" indent="-285750">
              <a:buFont typeface="Wingdings" panose="05000000000000000000" pitchFamily="2" charset="2"/>
              <a:buChar char="§"/>
            </a:pPr>
            <a:r>
              <a:rPr lang="en-US" dirty="0">
                <a:solidFill>
                  <a:schemeClr val="tx1"/>
                </a:solidFill>
              </a:rPr>
              <a:t>At least 1 proton tagged required → signal is a sum </a:t>
            </a:r>
          </a:p>
          <a:p>
            <a:r>
              <a:rPr lang="en-US" dirty="0">
                <a:solidFill>
                  <a:schemeClr val="tx1"/>
                </a:solidFill>
              </a:rPr>
              <a:t>of pure exclusive and Single-Dissociation</a:t>
            </a:r>
          </a:p>
        </p:txBody>
      </p:sp>
    </p:spTree>
    <p:extLst>
      <p:ext uri="{BB962C8B-B14F-4D97-AF65-F5344CB8AC3E}">
        <p14:creationId xmlns:p14="http://schemas.microsoft.com/office/powerpoint/2010/main" val="318006062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97AD9AA-4D19-427C-880C-8E2EBF048DC3}"/>
              </a:ext>
            </a:extLst>
          </p:cNvPr>
          <p:cNvSpPr>
            <a:spLocks noGrp="1"/>
          </p:cNvSpPr>
          <p:nvPr>
            <p:ph type="title"/>
          </p:nvPr>
        </p:nvSpPr>
        <p:spPr>
          <a:xfrm>
            <a:off x="990600" y="16639"/>
            <a:ext cx="8382000" cy="514350"/>
          </a:xfrm>
        </p:spPr>
        <p:txBody>
          <a:bodyPr/>
          <a:lstStyle/>
          <a:p>
            <a:r>
              <a:rPr lang="en-US" dirty="0"/>
              <a:t>Di-photon resonance search with FPD</a:t>
            </a:r>
            <a:endParaRPr lang="cs-CZ" dirty="0"/>
          </a:p>
        </p:txBody>
      </p:sp>
      <p:sp>
        <p:nvSpPr>
          <p:cNvPr id="4" name="Zástupný symbol pro zápatí 3">
            <a:extLst>
              <a:ext uri="{FF2B5EF4-FFF2-40B4-BE49-F238E27FC236}">
                <a16:creationId xmlns:a16="http://schemas.microsoft.com/office/drawing/2014/main" id="{9CF80B31-1AC7-8B52-1464-50F4D3C86B52}"/>
              </a:ext>
            </a:extLst>
          </p:cNvPr>
          <p:cNvSpPr>
            <a:spLocks noGrp="1"/>
          </p:cNvSpPr>
          <p:nvPr>
            <p:ph type="ftr" sz="quarter" idx="11"/>
          </p:nvPr>
        </p:nvSpPr>
        <p:spPr/>
        <p:txBody>
          <a:bodyPr/>
          <a:lstStyle/>
          <a:p>
            <a:pPr>
              <a:defRPr/>
            </a:pPr>
            <a:r>
              <a:rPr lang="en-US"/>
              <a:t>Marek Taševský                        FZU seminar: Exclusivity as a road to New Physics</a:t>
            </a:r>
            <a:endParaRPr lang="fr-FR" i="1">
              <a:solidFill>
                <a:srgbClr val="006666"/>
              </a:solidFill>
            </a:endParaRPr>
          </a:p>
        </p:txBody>
      </p:sp>
      <p:sp>
        <p:nvSpPr>
          <p:cNvPr id="5" name="Zástupný symbol pro číslo snímku 4">
            <a:extLst>
              <a:ext uri="{FF2B5EF4-FFF2-40B4-BE49-F238E27FC236}">
                <a16:creationId xmlns:a16="http://schemas.microsoft.com/office/drawing/2014/main" id="{73B1FC9F-BBC3-E608-98B7-38F73249D1A6}"/>
              </a:ext>
            </a:extLst>
          </p:cNvPr>
          <p:cNvSpPr>
            <a:spLocks noGrp="1"/>
          </p:cNvSpPr>
          <p:nvPr>
            <p:ph type="sldNum" sz="quarter" idx="12"/>
          </p:nvPr>
        </p:nvSpPr>
        <p:spPr/>
        <p:txBody>
          <a:bodyPr/>
          <a:lstStyle/>
          <a:p>
            <a:pPr>
              <a:defRPr/>
            </a:pPr>
            <a:fld id="{7F85D29B-CEBA-48ED-BF7C-3DA92537335C}" type="slidenum">
              <a:rPr lang="fr-CH" altLang="en-US" smtClean="0"/>
              <a:pPr>
                <a:defRPr/>
              </a:pPr>
              <a:t>93</a:t>
            </a:fld>
            <a:r>
              <a:rPr lang="fr-CH" altLang="en-US"/>
              <a:t> </a:t>
            </a:r>
            <a:endParaRPr lang="fr-FR" altLang="en-US"/>
          </a:p>
        </p:txBody>
      </p:sp>
      <p:pic>
        <p:nvPicPr>
          <p:cNvPr id="9" name="Obrázek 8">
            <a:extLst>
              <a:ext uri="{FF2B5EF4-FFF2-40B4-BE49-F238E27FC236}">
                <a16:creationId xmlns:a16="http://schemas.microsoft.com/office/drawing/2014/main" id="{0A5311BE-788D-4E6E-11EE-AEFC7AF68D7F}"/>
              </a:ext>
            </a:extLst>
          </p:cNvPr>
          <p:cNvPicPr>
            <a:picLocks noChangeAspect="1"/>
          </p:cNvPicPr>
          <p:nvPr/>
        </p:nvPicPr>
        <p:blipFill>
          <a:blip r:embed="rId2"/>
          <a:stretch>
            <a:fillRect/>
          </a:stretch>
        </p:blipFill>
        <p:spPr>
          <a:xfrm>
            <a:off x="304798" y="883227"/>
            <a:ext cx="3856543" cy="2948819"/>
          </a:xfrm>
          <a:prstGeom prst="rect">
            <a:avLst/>
          </a:prstGeom>
        </p:spPr>
      </p:pic>
      <p:sp>
        <p:nvSpPr>
          <p:cNvPr id="10" name="TextovéPole 9">
            <a:extLst>
              <a:ext uri="{FF2B5EF4-FFF2-40B4-BE49-F238E27FC236}">
                <a16:creationId xmlns:a16="http://schemas.microsoft.com/office/drawing/2014/main" id="{77CFB3A6-A9B4-B3B6-6DF9-BF1A6E7586BB}"/>
              </a:ext>
            </a:extLst>
          </p:cNvPr>
          <p:cNvSpPr txBox="1"/>
          <p:nvPr/>
        </p:nvSpPr>
        <p:spPr>
          <a:xfrm>
            <a:off x="322406" y="530989"/>
            <a:ext cx="5697394" cy="338554"/>
          </a:xfrm>
          <a:prstGeom prst="rect">
            <a:avLst/>
          </a:prstGeom>
          <a:noFill/>
        </p:spPr>
        <p:txBody>
          <a:bodyPr wrap="none" rtlCol="0">
            <a:spAutoFit/>
          </a:bodyPr>
          <a:lstStyle/>
          <a:p>
            <a:r>
              <a:rPr lang="en-US" dirty="0">
                <a:solidFill>
                  <a:schemeClr val="tx1"/>
                </a:solidFill>
              </a:rPr>
              <a:t>Predicted signal event yields from </a:t>
            </a:r>
            <a:r>
              <a:rPr lang="en-US" dirty="0" err="1">
                <a:solidFill>
                  <a:schemeClr val="tx1"/>
                </a:solidFill>
              </a:rPr>
              <a:t>SuperChic</a:t>
            </a:r>
            <a:r>
              <a:rPr lang="en-US" dirty="0">
                <a:solidFill>
                  <a:schemeClr val="tx1"/>
                </a:solidFill>
              </a:rPr>
              <a:t> 4.1+Pythia 8.2 </a:t>
            </a:r>
            <a:endParaRPr lang="cs-CZ" dirty="0">
              <a:solidFill>
                <a:schemeClr val="tx1"/>
              </a:solidFill>
            </a:endParaRPr>
          </a:p>
        </p:txBody>
      </p:sp>
      <p:sp>
        <p:nvSpPr>
          <p:cNvPr id="11" name="TextovéPole 10">
            <a:extLst>
              <a:ext uri="{FF2B5EF4-FFF2-40B4-BE49-F238E27FC236}">
                <a16:creationId xmlns:a16="http://schemas.microsoft.com/office/drawing/2014/main" id="{B3B62B9C-535A-2C1F-1C67-D204445596ED}"/>
              </a:ext>
            </a:extLst>
          </p:cNvPr>
          <p:cNvSpPr txBox="1"/>
          <p:nvPr/>
        </p:nvSpPr>
        <p:spPr>
          <a:xfrm>
            <a:off x="3699463" y="922222"/>
            <a:ext cx="2964273" cy="400110"/>
          </a:xfrm>
          <a:prstGeom prst="rect">
            <a:avLst/>
          </a:prstGeom>
          <a:solidFill>
            <a:srgbClr val="CCFFFF"/>
          </a:solidFill>
          <a:ln w="28575">
            <a:solidFill>
              <a:srgbClr val="002060"/>
            </a:solidFill>
          </a:ln>
        </p:spPr>
        <p:txBody>
          <a:bodyPr wrap="none" rtlCol="0">
            <a:spAutoFit/>
          </a:bodyPr>
          <a:lstStyle/>
          <a:p>
            <a:r>
              <a:rPr lang="en-US" sz="2000" b="1" dirty="0">
                <a:solidFill>
                  <a:srgbClr val="FF0000"/>
                </a:solidFill>
              </a:rPr>
              <a:t>PRD 107 (2023) 033001</a:t>
            </a:r>
            <a:endParaRPr lang="en-US" sz="2000" dirty="0">
              <a:solidFill>
                <a:srgbClr val="FF0000"/>
              </a:solidFill>
            </a:endParaRPr>
          </a:p>
        </p:txBody>
      </p:sp>
      <p:pic>
        <p:nvPicPr>
          <p:cNvPr id="13" name="Obrázek 12">
            <a:extLst>
              <a:ext uri="{FF2B5EF4-FFF2-40B4-BE49-F238E27FC236}">
                <a16:creationId xmlns:a16="http://schemas.microsoft.com/office/drawing/2014/main" id="{B07271C7-5619-4F6D-CF6F-0114F722A5DD}"/>
              </a:ext>
            </a:extLst>
          </p:cNvPr>
          <p:cNvPicPr>
            <a:picLocks noChangeAspect="1"/>
          </p:cNvPicPr>
          <p:nvPr/>
        </p:nvPicPr>
        <p:blipFill>
          <a:blip r:embed="rId3"/>
          <a:stretch>
            <a:fillRect/>
          </a:stretch>
        </p:blipFill>
        <p:spPr>
          <a:xfrm>
            <a:off x="5440818" y="2206752"/>
            <a:ext cx="3406019" cy="3299581"/>
          </a:xfrm>
          <a:prstGeom prst="rect">
            <a:avLst/>
          </a:prstGeom>
        </p:spPr>
      </p:pic>
      <p:pic>
        <p:nvPicPr>
          <p:cNvPr id="15" name="Obrázek 14">
            <a:extLst>
              <a:ext uri="{FF2B5EF4-FFF2-40B4-BE49-F238E27FC236}">
                <a16:creationId xmlns:a16="http://schemas.microsoft.com/office/drawing/2014/main" id="{FC15909F-6B03-0A40-93FB-306744128600}"/>
              </a:ext>
            </a:extLst>
          </p:cNvPr>
          <p:cNvPicPr>
            <a:picLocks noChangeAspect="1"/>
          </p:cNvPicPr>
          <p:nvPr/>
        </p:nvPicPr>
        <p:blipFill>
          <a:blip r:embed="rId4"/>
          <a:stretch>
            <a:fillRect/>
          </a:stretch>
        </p:blipFill>
        <p:spPr>
          <a:xfrm>
            <a:off x="430620" y="3885520"/>
            <a:ext cx="3491170" cy="2634343"/>
          </a:xfrm>
          <a:prstGeom prst="rect">
            <a:avLst/>
          </a:prstGeom>
        </p:spPr>
      </p:pic>
      <p:sp>
        <p:nvSpPr>
          <p:cNvPr id="18" name="TextovéPole 17">
            <a:extLst>
              <a:ext uri="{FF2B5EF4-FFF2-40B4-BE49-F238E27FC236}">
                <a16:creationId xmlns:a16="http://schemas.microsoft.com/office/drawing/2014/main" id="{D18DBA14-5EC3-5500-D41E-115F4642F648}"/>
              </a:ext>
            </a:extLst>
          </p:cNvPr>
          <p:cNvSpPr txBox="1"/>
          <p:nvPr/>
        </p:nvSpPr>
        <p:spPr>
          <a:xfrm>
            <a:off x="4343400" y="5574401"/>
            <a:ext cx="5418471" cy="584775"/>
          </a:xfrm>
          <a:prstGeom prst="rect">
            <a:avLst/>
          </a:prstGeom>
          <a:solidFill>
            <a:srgbClr val="002060"/>
          </a:solidFill>
        </p:spPr>
        <p:txBody>
          <a:bodyPr wrap="none" rtlCol="0">
            <a:spAutoFit/>
          </a:bodyPr>
          <a:lstStyle/>
          <a:p>
            <a:r>
              <a:rPr lang="en-US" dirty="0">
                <a:solidFill>
                  <a:srgbClr val="FFFF00"/>
                </a:solidFill>
              </a:rPr>
              <a:t>Background: estimated by mixed events (shifted events).</a:t>
            </a:r>
          </a:p>
          <a:p>
            <a:r>
              <a:rPr lang="en-US" dirty="0">
                <a:solidFill>
                  <a:srgbClr val="FFFF00"/>
                </a:solidFill>
              </a:rPr>
              <a:t>→ novel technique at LHC to model the combinatorial bg.</a:t>
            </a:r>
          </a:p>
        </p:txBody>
      </p:sp>
      <p:sp>
        <p:nvSpPr>
          <p:cNvPr id="6" name="Šipka: doleva 5">
            <a:extLst>
              <a:ext uri="{FF2B5EF4-FFF2-40B4-BE49-F238E27FC236}">
                <a16:creationId xmlns:a16="http://schemas.microsoft.com/office/drawing/2014/main" id="{C310FC21-B78B-513F-EFDA-2A29FC4641E4}"/>
              </a:ext>
            </a:extLst>
          </p:cNvPr>
          <p:cNvSpPr/>
          <p:nvPr/>
        </p:nvSpPr>
        <p:spPr bwMode="auto">
          <a:xfrm rot="1468916">
            <a:off x="3403896" y="5509327"/>
            <a:ext cx="1035789" cy="283972"/>
          </a:xfrm>
          <a:prstGeom prst="leftArrow">
            <a:avLst/>
          </a:prstGeom>
          <a:solidFill>
            <a:schemeClr val="accent2"/>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600" b="0" i="0" u="none" strike="noStrike" cap="none" normalizeH="0" baseline="0">
              <a:ln>
                <a:noFill/>
              </a:ln>
              <a:solidFill>
                <a:srgbClr val="0000CC"/>
              </a:solidFill>
              <a:effectLst/>
              <a:latin typeface="Arial" charset="0"/>
            </a:endParaRPr>
          </a:p>
        </p:txBody>
      </p:sp>
      <p:sp>
        <p:nvSpPr>
          <p:cNvPr id="7" name="TextovéPole 6">
            <a:extLst>
              <a:ext uri="{FF2B5EF4-FFF2-40B4-BE49-F238E27FC236}">
                <a16:creationId xmlns:a16="http://schemas.microsoft.com/office/drawing/2014/main" id="{23052188-9A2C-779A-0045-60476932853A}"/>
              </a:ext>
            </a:extLst>
          </p:cNvPr>
          <p:cNvSpPr txBox="1"/>
          <p:nvPr/>
        </p:nvSpPr>
        <p:spPr>
          <a:xfrm>
            <a:off x="6396045" y="1775120"/>
            <a:ext cx="1313180" cy="338554"/>
          </a:xfrm>
          <a:prstGeom prst="rect">
            <a:avLst/>
          </a:prstGeom>
          <a:noFill/>
        </p:spPr>
        <p:txBody>
          <a:bodyPr wrap="none" rtlCol="0">
            <a:spAutoFit/>
          </a:bodyPr>
          <a:lstStyle/>
          <a:p>
            <a:r>
              <a:rPr lang="en-US" dirty="0"/>
              <a:t>Acceptance </a:t>
            </a:r>
            <a:endParaRPr lang="cs-CZ" dirty="0"/>
          </a:p>
        </p:txBody>
      </p:sp>
      <p:pic>
        <p:nvPicPr>
          <p:cNvPr id="8" name="Obrázek 7">
            <a:extLst>
              <a:ext uri="{FF2B5EF4-FFF2-40B4-BE49-F238E27FC236}">
                <a16:creationId xmlns:a16="http://schemas.microsoft.com/office/drawing/2014/main" id="{AF7FB824-8407-B92F-BABA-B2DE44C34C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86" y="6374571"/>
            <a:ext cx="2060571" cy="483429"/>
          </a:xfrm>
          <a:prstGeom prst="rect">
            <a:avLst/>
          </a:prstGeom>
        </p:spPr>
      </p:pic>
    </p:spTree>
    <p:extLst>
      <p:ext uri="{BB962C8B-B14F-4D97-AF65-F5344CB8AC3E}">
        <p14:creationId xmlns:p14="http://schemas.microsoft.com/office/powerpoint/2010/main" val="167035443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CBDCFF5-C592-98D2-0541-6054EE5AC032}"/>
              </a:ext>
            </a:extLst>
          </p:cNvPr>
          <p:cNvSpPr>
            <a:spLocks noGrp="1"/>
          </p:cNvSpPr>
          <p:nvPr>
            <p:ph type="title"/>
          </p:nvPr>
        </p:nvSpPr>
        <p:spPr>
          <a:xfrm>
            <a:off x="76200" y="-7412"/>
            <a:ext cx="9829800" cy="493149"/>
          </a:xfrm>
        </p:spPr>
        <p:txBody>
          <a:bodyPr/>
          <a:lstStyle/>
          <a:p>
            <a:r>
              <a:rPr lang="en-US" dirty="0"/>
              <a:t>4</a:t>
            </a:r>
            <a:r>
              <a:rPr lang="en-US" sz="3200" dirty="0"/>
              <a:t>) </a:t>
            </a:r>
            <a:r>
              <a:rPr lang="en-US" dirty="0"/>
              <a:t>Data-driven estimate of combinatorial </a:t>
            </a:r>
            <a:r>
              <a:rPr lang="en-US" dirty="0" err="1"/>
              <a:t>bg</a:t>
            </a:r>
            <a:endParaRPr lang="cs-CZ" dirty="0"/>
          </a:p>
        </p:txBody>
      </p:sp>
      <p:sp>
        <p:nvSpPr>
          <p:cNvPr id="4" name="Zástupný symbol pro zápatí 3">
            <a:extLst>
              <a:ext uri="{FF2B5EF4-FFF2-40B4-BE49-F238E27FC236}">
                <a16:creationId xmlns:a16="http://schemas.microsoft.com/office/drawing/2014/main" id="{06865859-16BD-B49D-6949-62769570C330}"/>
              </a:ext>
            </a:extLst>
          </p:cNvPr>
          <p:cNvSpPr>
            <a:spLocks noGrp="1"/>
          </p:cNvSpPr>
          <p:nvPr>
            <p:ph type="ftr" sz="quarter" idx="11"/>
          </p:nvPr>
        </p:nvSpPr>
        <p:spPr/>
        <p:txBody>
          <a:bodyPr/>
          <a:lstStyle/>
          <a:p>
            <a:pPr>
              <a:defRPr/>
            </a:pPr>
            <a:r>
              <a:rPr lang="en-US"/>
              <a:t>Marek Taševský                        FZU seminar: Exclusivity as a road to New Physics</a:t>
            </a:r>
            <a:endParaRPr lang="fr-FR" i="1">
              <a:solidFill>
                <a:srgbClr val="006666"/>
              </a:solidFill>
            </a:endParaRPr>
          </a:p>
        </p:txBody>
      </p:sp>
      <p:sp>
        <p:nvSpPr>
          <p:cNvPr id="5" name="Zástupný symbol pro číslo snímku 4">
            <a:extLst>
              <a:ext uri="{FF2B5EF4-FFF2-40B4-BE49-F238E27FC236}">
                <a16:creationId xmlns:a16="http://schemas.microsoft.com/office/drawing/2014/main" id="{581B9FAD-1519-231B-891F-0C972E231647}"/>
              </a:ext>
            </a:extLst>
          </p:cNvPr>
          <p:cNvSpPr>
            <a:spLocks noGrp="1"/>
          </p:cNvSpPr>
          <p:nvPr>
            <p:ph type="sldNum" sz="quarter" idx="12"/>
          </p:nvPr>
        </p:nvSpPr>
        <p:spPr/>
        <p:txBody>
          <a:bodyPr/>
          <a:lstStyle/>
          <a:p>
            <a:pPr>
              <a:defRPr/>
            </a:pPr>
            <a:fld id="{7F85D29B-CEBA-48ED-BF7C-3DA92537335C}" type="slidenum">
              <a:rPr lang="fr-CH" altLang="en-US" smtClean="0"/>
              <a:pPr>
                <a:defRPr/>
              </a:pPr>
              <a:t>94</a:t>
            </a:fld>
            <a:r>
              <a:rPr lang="fr-CH" altLang="en-US"/>
              <a:t> </a:t>
            </a:r>
            <a:endParaRPr lang="fr-FR" altLang="en-US"/>
          </a:p>
        </p:txBody>
      </p:sp>
      <p:sp>
        <p:nvSpPr>
          <p:cNvPr id="6" name="TextovéPole 5">
            <a:extLst>
              <a:ext uri="{FF2B5EF4-FFF2-40B4-BE49-F238E27FC236}">
                <a16:creationId xmlns:a16="http://schemas.microsoft.com/office/drawing/2014/main" id="{2A5E3D8B-9F54-8D03-8C2D-21856930B68D}"/>
              </a:ext>
            </a:extLst>
          </p:cNvPr>
          <p:cNvSpPr txBox="1"/>
          <p:nvPr/>
        </p:nvSpPr>
        <p:spPr>
          <a:xfrm>
            <a:off x="549760" y="475386"/>
            <a:ext cx="9480480" cy="5970865"/>
          </a:xfrm>
          <a:prstGeom prst="rect">
            <a:avLst/>
          </a:prstGeom>
          <a:noFill/>
        </p:spPr>
        <p:txBody>
          <a:bodyPr wrap="none" rtlCol="0">
            <a:spAutoFit/>
          </a:bodyPr>
          <a:lstStyle/>
          <a:p>
            <a:r>
              <a:rPr lang="en-US" dirty="0">
                <a:solidFill>
                  <a:schemeClr val="tx1"/>
                </a:solidFill>
              </a:rPr>
              <a:t>Combinatorial background can be estimated by the so called </a:t>
            </a:r>
            <a:r>
              <a:rPr lang="en-US" b="1" dirty="0">
                <a:solidFill>
                  <a:srgbClr val="0070C0"/>
                </a:solidFill>
              </a:rPr>
              <a:t>EVENT MIXING</a:t>
            </a:r>
            <a:r>
              <a:rPr lang="en-US" dirty="0">
                <a:solidFill>
                  <a:schemeClr val="tx1"/>
                </a:solidFill>
              </a:rPr>
              <a:t>:</a:t>
            </a:r>
          </a:p>
          <a:p>
            <a:r>
              <a:rPr lang="en-US" dirty="0">
                <a:solidFill>
                  <a:schemeClr val="tx1"/>
                </a:solidFill>
              </a:rPr>
              <a:t> </a:t>
            </a:r>
          </a:p>
          <a:p>
            <a:pPr marL="285750" indent="-285750">
              <a:buFont typeface="Wingdings" panose="05000000000000000000" pitchFamily="2" charset="2"/>
              <a:buChar char="§"/>
            </a:pPr>
            <a:r>
              <a:rPr lang="en-US" dirty="0">
                <a:solidFill>
                  <a:schemeClr val="tx1"/>
                </a:solidFill>
              </a:rPr>
              <a:t>combine protons from the nth event with central data from the (</a:t>
            </a:r>
            <a:r>
              <a:rPr lang="en-US" dirty="0" err="1">
                <a:solidFill>
                  <a:schemeClr val="tx1"/>
                </a:solidFill>
              </a:rPr>
              <a:t>n+i</a:t>
            </a:r>
            <a:r>
              <a:rPr lang="en-US" dirty="0">
                <a:solidFill>
                  <a:schemeClr val="tx1"/>
                </a:solidFill>
              </a:rPr>
              <a:t>)</a:t>
            </a:r>
            <a:r>
              <a:rPr lang="en-US" dirty="0" err="1">
                <a:solidFill>
                  <a:schemeClr val="tx1"/>
                </a:solidFill>
              </a:rPr>
              <a:t>th</a:t>
            </a:r>
            <a:r>
              <a:rPr lang="en-US" dirty="0">
                <a:solidFill>
                  <a:schemeClr val="tx1"/>
                </a:solidFill>
              </a:rPr>
              <a:t> event </a:t>
            </a:r>
          </a:p>
          <a:p>
            <a:pPr marL="285750" indent="-285750">
              <a:buFont typeface="Wingdings" panose="05000000000000000000" pitchFamily="2" charset="2"/>
              <a:buChar char="§"/>
            </a:pPr>
            <a:r>
              <a:rPr lang="en-US" dirty="0">
                <a:solidFill>
                  <a:schemeClr val="tx1"/>
                </a:solidFill>
              </a:rPr>
              <a:t>Protons and leptons are uncorrelated, as in background</a:t>
            </a:r>
          </a:p>
          <a:p>
            <a:pPr marL="285750" indent="-285750">
              <a:buFont typeface="Wingdings" panose="05000000000000000000" pitchFamily="2" charset="2"/>
              <a:buChar char="§"/>
            </a:pPr>
            <a:endParaRPr lang="en-US" dirty="0">
              <a:solidFill>
                <a:schemeClr val="tx1"/>
              </a:solidFill>
            </a:endParaRPr>
          </a:p>
          <a:p>
            <a:pPr marL="285750" indent="-285750">
              <a:buFont typeface="Wingdings" panose="05000000000000000000" pitchFamily="2" charset="2"/>
              <a:buChar char="§"/>
            </a:pPr>
            <a:endParaRPr lang="en-US" dirty="0">
              <a:solidFill>
                <a:schemeClr val="tx1"/>
              </a:solidFill>
            </a:endParaRPr>
          </a:p>
          <a:p>
            <a:pPr marL="285750" indent="-285750">
              <a:buFont typeface="Wingdings" panose="05000000000000000000" pitchFamily="2" charset="2"/>
              <a:buChar char="§"/>
            </a:pPr>
            <a:endParaRPr lang="en-US" dirty="0">
              <a:solidFill>
                <a:schemeClr val="tx1"/>
              </a:solidFill>
            </a:endParaRPr>
          </a:p>
          <a:p>
            <a:pPr marL="285750" indent="-285750">
              <a:buFont typeface="Wingdings" panose="05000000000000000000" pitchFamily="2" charset="2"/>
              <a:buChar char="§"/>
            </a:pPr>
            <a:endParaRPr lang="en-US" dirty="0">
              <a:solidFill>
                <a:schemeClr val="tx1"/>
              </a:solidFill>
            </a:endParaRPr>
          </a:p>
          <a:p>
            <a:pPr marL="285750" indent="-285750">
              <a:buFont typeface="Wingdings" panose="05000000000000000000" pitchFamily="2" charset="2"/>
              <a:buChar char="§"/>
            </a:pPr>
            <a:endParaRPr lang="en-US" dirty="0">
              <a:solidFill>
                <a:schemeClr val="tx1"/>
              </a:solidFill>
            </a:endParaRPr>
          </a:p>
          <a:p>
            <a:pPr marL="285750" indent="-285750">
              <a:buFont typeface="Wingdings" panose="05000000000000000000" pitchFamily="2" charset="2"/>
              <a:buChar char="§"/>
            </a:pPr>
            <a:endParaRPr lang="en-US" dirty="0">
              <a:solidFill>
                <a:schemeClr val="tx1"/>
              </a:solidFill>
            </a:endParaRPr>
          </a:p>
          <a:p>
            <a:pPr marL="285750" indent="-285750">
              <a:buFont typeface="Wingdings" panose="05000000000000000000" pitchFamily="2" charset="2"/>
              <a:buChar char="§"/>
            </a:pPr>
            <a:endParaRPr lang="en-US" dirty="0">
              <a:solidFill>
                <a:schemeClr val="tx1"/>
              </a:solidFill>
            </a:endParaRPr>
          </a:p>
          <a:p>
            <a:pPr marL="285750" indent="-285750">
              <a:buFont typeface="Wingdings" panose="05000000000000000000" pitchFamily="2" charset="2"/>
              <a:buChar char="§"/>
            </a:pPr>
            <a:endParaRPr lang="en-US" dirty="0">
              <a:solidFill>
                <a:schemeClr val="tx1"/>
              </a:solidFill>
            </a:endParaRPr>
          </a:p>
          <a:p>
            <a:pPr marL="285750" indent="-285750">
              <a:buFont typeface="Wingdings" panose="05000000000000000000" pitchFamily="2" charset="2"/>
              <a:buChar char="§"/>
            </a:pPr>
            <a:endParaRPr lang="en-US" dirty="0">
              <a:solidFill>
                <a:schemeClr val="tx1"/>
              </a:solidFill>
            </a:endParaRPr>
          </a:p>
          <a:p>
            <a:pPr marL="285750" indent="-285750">
              <a:buFont typeface="Wingdings" panose="05000000000000000000" pitchFamily="2" charset="2"/>
              <a:buChar char="§"/>
            </a:pPr>
            <a:endParaRPr lang="en-US" dirty="0">
              <a:solidFill>
                <a:schemeClr val="tx1"/>
              </a:solidFill>
            </a:endParaRPr>
          </a:p>
          <a:p>
            <a:pPr algn="l"/>
            <a:endParaRPr lang="en-US" dirty="0">
              <a:solidFill>
                <a:schemeClr val="tx1"/>
              </a:solidFill>
            </a:endParaRPr>
          </a:p>
          <a:p>
            <a:pPr algn="l"/>
            <a:endParaRPr lang="en-US" sz="1800" dirty="0">
              <a:solidFill>
                <a:schemeClr val="tx1"/>
              </a:solidFill>
              <a:latin typeface="TitilliumWeb-Regular"/>
            </a:endParaRPr>
          </a:p>
          <a:p>
            <a:pPr marL="285750" indent="-285750" algn="l">
              <a:buFont typeface="Wingdings" panose="05000000000000000000" pitchFamily="2" charset="2"/>
              <a:buChar char="§"/>
            </a:pPr>
            <a:r>
              <a:rPr lang="en-US" sz="1800" b="0" i="0" u="none" strike="noStrike" baseline="0" dirty="0">
                <a:solidFill>
                  <a:schemeClr val="tx1"/>
                </a:solidFill>
                <a:latin typeface="TitilliumWeb-Regular"/>
              </a:rPr>
              <a:t>run the analysis with event shifts of </a:t>
            </a:r>
            <a:r>
              <a:rPr lang="en-US" sz="1800" b="0" i="0" u="none" strike="noStrike" baseline="0" dirty="0" err="1">
                <a:solidFill>
                  <a:schemeClr val="tx1"/>
                </a:solidFill>
                <a:latin typeface="TitilliumWeb-Regular"/>
              </a:rPr>
              <a:t>i</a:t>
            </a:r>
            <a:r>
              <a:rPr lang="en-US" sz="1800" b="0" i="0" u="none" strike="noStrike" baseline="0" dirty="0">
                <a:solidFill>
                  <a:schemeClr val="tx1"/>
                </a:solidFill>
                <a:latin typeface="TitilliumWeb-Regular"/>
              </a:rPr>
              <a:t> = 2, 3, 4….N and then take the average of the resulting </a:t>
            </a:r>
          </a:p>
          <a:p>
            <a:pPr algn="l"/>
            <a:r>
              <a:rPr lang="en-US" sz="1800" dirty="0">
                <a:solidFill>
                  <a:schemeClr val="tx1"/>
                </a:solidFill>
                <a:latin typeface="TitilliumWeb-Regular"/>
              </a:rPr>
              <a:t>      </a:t>
            </a:r>
            <a:r>
              <a:rPr lang="en-US" sz="1800" b="0" i="0" u="none" strike="noStrike" baseline="0" dirty="0">
                <a:solidFill>
                  <a:schemeClr val="tx1"/>
                </a:solidFill>
                <a:latin typeface="TitilliumWeb-Regular"/>
              </a:rPr>
              <a:t>distributions, bin by bin</a:t>
            </a:r>
          </a:p>
          <a:p>
            <a:pPr algn="l"/>
            <a:endParaRPr lang="en-US" sz="1800" dirty="0">
              <a:solidFill>
                <a:schemeClr val="tx1"/>
              </a:solidFill>
              <a:latin typeface="TitilliumWeb-Regular"/>
            </a:endParaRPr>
          </a:p>
          <a:p>
            <a:pPr algn="l"/>
            <a:endParaRPr lang="en-US" sz="1800" dirty="0">
              <a:solidFill>
                <a:schemeClr val="tx1"/>
              </a:solidFill>
              <a:latin typeface="TitilliumWeb-Regular"/>
            </a:endParaRPr>
          </a:p>
          <a:p>
            <a:pPr algn="l"/>
            <a:r>
              <a:rPr lang="en-US" sz="1800" dirty="0">
                <a:solidFill>
                  <a:schemeClr val="tx1"/>
                </a:solidFill>
                <a:latin typeface="TitilliumWeb-Regular"/>
              </a:rPr>
              <a:t>                                                                                                           </a:t>
            </a:r>
            <a:r>
              <a:rPr lang="en-US" i="1" dirty="0">
                <a:solidFill>
                  <a:schemeClr val="tx1"/>
                </a:solidFill>
                <a:latin typeface="TitilliumWeb-Regular"/>
              </a:rPr>
              <a:t>used in AFP exclusive publications</a:t>
            </a:r>
          </a:p>
          <a:p>
            <a:pPr algn="l"/>
            <a:r>
              <a:rPr lang="en-US" i="1" dirty="0">
                <a:solidFill>
                  <a:schemeClr val="tx1"/>
                </a:solidFill>
                <a:latin typeface="TitilliumWeb-Regular"/>
              </a:rPr>
              <a:t>                                                                                                                          PRL 125 (2021) 261801, JHEP 07 (2023) 234</a:t>
            </a:r>
          </a:p>
          <a:p>
            <a:pPr algn="l"/>
            <a:r>
              <a:rPr lang="en-US" sz="1800" dirty="0">
                <a:latin typeface="TitilliumWeb-Regular"/>
              </a:rPr>
              <a:t>                                                                                                                  </a:t>
            </a:r>
            <a:endParaRPr lang="cs-CZ" dirty="0"/>
          </a:p>
        </p:txBody>
      </p:sp>
      <p:pic>
        <p:nvPicPr>
          <p:cNvPr id="8" name="Obrázek 7">
            <a:extLst>
              <a:ext uri="{FF2B5EF4-FFF2-40B4-BE49-F238E27FC236}">
                <a16:creationId xmlns:a16="http://schemas.microsoft.com/office/drawing/2014/main" id="{3E08E628-9984-4BAE-770B-D2D6737752A4}"/>
              </a:ext>
            </a:extLst>
          </p:cNvPr>
          <p:cNvPicPr>
            <a:picLocks noChangeAspect="1"/>
          </p:cNvPicPr>
          <p:nvPr/>
        </p:nvPicPr>
        <p:blipFill>
          <a:blip r:embed="rId2"/>
          <a:stretch>
            <a:fillRect/>
          </a:stretch>
        </p:blipFill>
        <p:spPr>
          <a:xfrm>
            <a:off x="3276600" y="4774962"/>
            <a:ext cx="2804160" cy="1425448"/>
          </a:xfrm>
          <a:prstGeom prst="rect">
            <a:avLst/>
          </a:prstGeom>
        </p:spPr>
      </p:pic>
      <p:pic>
        <p:nvPicPr>
          <p:cNvPr id="10" name="Obrázek 9">
            <a:extLst>
              <a:ext uri="{FF2B5EF4-FFF2-40B4-BE49-F238E27FC236}">
                <a16:creationId xmlns:a16="http://schemas.microsoft.com/office/drawing/2014/main" id="{A1DE702F-50BF-BCB6-2823-1B9124797132}"/>
              </a:ext>
            </a:extLst>
          </p:cNvPr>
          <p:cNvPicPr>
            <a:picLocks noChangeAspect="1"/>
          </p:cNvPicPr>
          <p:nvPr/>
        </p:nvPicPr>
        <p:blipFill>
          <a:blip r:embed="rId3"/>
          <a:stretch>
            <a:fillRect/>
          </a:stretch>
        </p:blipFill>
        <p:spPr>
          <a:xfrm>
            <a:off x="1371600" y="1524000"/>
            <a:ext cx="6130835" cy="2768164"/>
          </a:xfrm>
          <a:prstGeom prst="rect">
            <a:avLst/>
          </a:prstGeom>
        </p:spPr>
      </p:pic>
      <p:sp>
        <p:nvSpPr>
          <p:cNvPr id="11" name="TextovéPole 10">
            <a:extLst>
              <a:ext uri="{FF2B5EF4-FFF2-40B4-BE49-F238E27FC236}">
                <a16:creationId xmlns:a16="http://schemas.microsoft.com/office/drawing/2014/main" id="{55E2D01D-62DF-B318-051A-4C38466A0C69}"/>
              </a:ext>
            </a:extLst>
          </p:cNvPr>
          <p:cNvSpPr txBox="1"/>
          <p:nvPr/>
        </p:nvSpPr>
        <p:spPr>
          <a:xfrm>
            <a:off x="0" y="5405839"/>
            <a:ext cx="3090911" cy="1077218"/>
          </a:xfrm>
          <a:prstGeom prst="rect">
            <a:avLst/>
          </a:prstGeom>
          <a:solidFill>
            <a:srgbClr val="7030A0"/>
          </a:solidFill>
          <a:ln w="57150">
            <a:solidFill>
              <a:srgbClr val="FF99FF"/>
            </a:solidFill>
          </a:ln>
        </p:spPr>
        <p:txBody>
          <a:bodyPr wrap="none" rtlCol="0">
            <a:spAutoFit/>
          </a:bodyPr>
          <a:lstStyle/>
          <a:p>
            <a:r>
              <a:rPr lang="en-US" dirty="0">
                <a:solidFill>
                  <a:srgbClr val="FFFF00"/>
                </a:solidFill>
              </a:rPr>
              <a:t>Such data, e.g. for </a:t>
            </a:r>
            <a:r>
              <a:rPr lang="en-US" dirty="0" err="1">
                <a:solidFill>
                  <a:srgbClr val="FFFF00"/>
                </a:solidFill>
              </a:rPr>
              <a:t>i</a:t>
            </a:r>
            <a:r>
              <a:rPr lang="en-US" dirty="0">
                <a:solidFill>
                  <a:srgbClr val="FFFF00"/>
                </a:solidFill>
              </a:rPr>
              <a:t>=1, can be </a:t>
            </a:r>
          </a:p>
          <a:p>
            <a:r>
              <a:rPr lang="en-US" dirty="0">
                <a:solidFill>
                  <a:srgbClr val="FFFF00"/>
                </a:solidFill>
              </a:rPr>
              <a:t>used as blinded data! </a:t>
            </a:r>
          </a:p>
          <a:p>
            <a:r>
              <a:rPr lang="en-US" dirty="0">
                <a:solidFill>
                  <a:srgbClr val="FFFF00"/>
                </a:solidFill>
              </a:rPr>
              <a:t>(So no need to define control </a:t>
            </a:r>
          </a:p>
          <a:p>
            <a:r>
              <a:rPr lang="en-US" dirty="0">
                <a:solidFill>
                  <a:srgbClr val="FFFF00"/>
                </a:solidFill>
              </a:rPr>
              <a:t>regions and verification regions)</a:t>
            </a:r>
            <a:endParaRPr lang="cs-CZ" dirty="0">
              <a:solidFill>
                <a:srgbClr val="FFFF00"/>
              </a:solidFill>
            </a:endParaRPr>
          </a:p>
        </p:txBody>
      </p:sp>
      <p:pic>
        <p:nvPicPr>
          <p:cNvPr id="7" name="Obrázek 6">
            <a:extLst>
              <a:ext uri="{FF2B5EF4-FFF2-40B4-BE49-F238E27FC236}">
                <a16:creationId xmlns:a16="http://schemas.microsoft.com/office/drawing/2014/main" id="{6620E3E5-6C72-0324-708E-F2FBC4C219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86" y="6374571"/>
            <a:ext cx="2060571" cy="483429"/>
          </a:xfrm>
          <a:prstGeom prst="rect">
            <a:avLst/>
          </a:prstGeom>
        </p:spPr>
      </p:pic>
    </p:spTree>
    <p:extLst>
      <p:ext uri="{BB962C8B-B14F-4D97-AF65-F5344CB8AC3E}">
        <p14:creationId xmlns:p14="http://schemas.microsoft.com/office/powerpoint/2010/main" val="348694582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D6478B4-DFDE-3116-A087-71315F3DA555}"/>
              </a:ext>
            </a:extLst>
          </p:cNvPr>
          <p:cNvSpPr>
            <a:spLocks noGrp="1"/>
          </p:cNvSpPr>
          <p:nvPr>
            <p:ph type="title"/>
          </p:nvPr>
        </p:nvSpPr>
        <p:spPr/>
        <p:txBody>
          <a:bodyPr/>
          <a:lstStyle/>
          <a:p>
            <a:r>
              <a:rPr lang="en-US" dirty="0"/>
              <a:t>Di-photon resonance search with FPD</a:t>
            </a:r>
            <a:endParaRPr lang="cs-CZ" dirty="0"/>
          </a:p>
        </p:txBody>
      </p:sp>
      <p:sp>
        <p:nvSpPr>
          <p:cNvPr id="4" name="Zástupný symbol pro zápatí 3">
            <a:extLst>
              <a:ext uri="{FF2B5EF4-FFF2-40B4-BE49-F238E27FC236}">
                <a16:creationId xmlns:a16="http://schemas.microsoft.com/office/drawing/2014/main" id="{29367B73-3FD2-AB65-FA64-C44381B19541}"/>
              </a:ext>
            </a:extLst>
          </p:cNvPr>
          <p:cNvSpPr>
            <a:spLocks noGrp="1"/>
          </p:cNvSpPr>
          <p:nvPr>
            <p:ph type="ftr" sz="quarter" idx="11"/>
          </p:nvPr>
        </p:nvSpPr>
        <p:spPr/>
        <p:txBody>
          <a:bodyPr/>
          <a:lstStyle/>
          <a:p>
            <a:pPr>
              <a:defRPr/>
            </a:pPr>
            <a:r>
              <a:rPr lang="en-US"/>
              <a:t>Marek Taševský                        FZU seminar: Exclusivity as a road to New Physics</a:t>
            </a:r>
            <a:endParaRPr lang="fr-FR" i="1">
              <a:solidFill>
                <a:srgbClr val="006666"/>
              </a:solidFill>
            </a:endParaRPr>
          </a:p>
        </p:txBody>
      </p:sp>
      <p:sp>
        <p:nvSpPr>
          <p:cNvPr id="5" name="Zástupný symbol pro číslo snímku 4">
            <a:extLst>
              <a:ext uri="{FF2B5EF4-FFF2-40B4-BE49-F238E27FC236}">
                <a16:creationId xmlns:a16="http://schemas.microsoft.com/office/drawing/2014/main" id="{0823F5C9-16F6-F246-12EE-6441A962B965}"/>
              </a:ext>
            </a:extLst>
          </p:cNvPr>
          <p:cNvSpPr>
            <a:spLocks noGrp="1"/>
          </p:cNvSpPr>
          <p:nvPr>
            <p:ph type="sldNum" sz="quarter" idx="12"/>
          </p:nvPr>
        </p:nvSpPr>
        <p:spPr/>
        <p:txBody>
          <a:bodyPr/>
          <a:lstStyle/>
          <a:p>
            <a:pPr>
              <a:defRPr/>
            </a:pPr>
            <a:fld id="{7F85D29B-CEBA-48ED-BF7C-3DA92537335C}" type="slidenum">
              <a:rPr lang="fr-CH" altLang="en-US" smtClean="0"/>
              <a:pPr>
                <a:defRPr/>
              </a:pPr>
              <a:t>95</a:t>
            </a:fld>
            <a:r>
              <a:rPr lang="fr-CH" altLang="en-US"/>
              <a:t> </a:t>
            </a:r>
            <a:endParaRPr lang="fr-FR" altLang="en-US"/>
          </a:p>
        </p:txBody>
      </p:sp>
      <p:pic>
        <p:nvPicPr>
          <p:cNvPr id="6" name="Obrázek 5">
            <a:extLst>
              <a:ext uri="{FF2B5EF4-FFF2-40B4-BE49-F238E27FC236}">
                <a16:creationId xmlns:a16="http://schemas.microsoft.com/office/drawing/2014/main" id="{208EBBAE-7F4B-205F-8D2D-2DDFFB541DE5}"/>
              </a:ext>
            </a:extLst>
          </p:cNvPr>
          <p:cNvPicPr>
            <a:picLocks noChangeAspect="1"/>
          </p:cNvPicPr>
          <p:nvPr/>
        </p:nvPicPr>
        <p:blipFill>
          <a:blip r:embed="rId2"/>
          <a:stretch>
            <a:fillRect/>
          </a:stretch>
        </p:blipFill>
        <p:spPr>
          <a:xfrm>
            <a:off x="912544" y="1905000"/>
            <a:ext cx="8336231" cy="3750443"/>
          </a:xfrm>
          <a:prstGeom prst="rect">
            <a:avLst/>
          </a:prstGeom>
        </p:spPr>
      </p:pic>
      <p:sp>
        <p:nvSpPr>
          <p:cNvPr id="7" name="TextovéPole 6">
            <a:extLst>
              <a:ext uri="{FF2B5EF4-FFF2-40B4-BE49-F238E27FC236}">
                <a16:creationId xmlns:a16="http://schemas.microsoft.com/office/drawing/2014/main" id="{EAC05A56-80AC-94A7-8573-B3691A224AE0}"/>
              </a:ext>
            </a:extLst>
          </p:cNvPr>
          <p:cNvSpPr txBox="1"/>
          <p:nvPr/>
        </p:nvSpPr>
        <p:spPr>
          <a:xfrm>
            <a:off x="4079845" y="1131060"/>
            <a:ext cx="1939955" cy="400110"/>
          </a:xfrm>
          <a:prstGeom prst="rect">
            <a:avLst/>
          </a:prstGeom>
          <a:noFill/>
        </p:spPr>
        <p:txBody>
          <a:bodyPr wrap="none" rtlCol="0">
            <a:spAutoFit/>
          </a:bodyPr>
          <a:lstStyle/>
          <a:p>
            <a:r>
              <a:rPr lang="en-US" sz="2000" dirty="0">
                <a:solidFill>
                  <a:srgbClr val="FF0000"/>
                </a:solidFill>
              </a:rPr>
              <a:t>Exclusion limits</a:t>
            </a:r>
            <a:endParaRPr lang="cs-CZ" sz="2000" dirty="0">
              <a:solidFill>
                <a:srgbClr val="FF0000"/>
              </a:solidFill>
            </a:endParaRPr>
          </a:p>
        </p:txBody>
      </p:sp>
      <p:pic>
        <p:nvPicPr>
          <p:cNvPr id="8" name="Obrázek 7">
            <a:extLst>
              <a:ext uri="{FF2B5EF4-FFF2-40B4-BE49-F238E27FC236}">
                <a16:creationId xmlns:a16="http://schemas.microsoft.com/office/drawing/2014/main" id="{BC58F934-42D5-C482-5AA8-FB0E1E3731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86" y="6374571"/>
            <a:ext cx="2060571" cy="483429"/>
          </a:xfrm>
          <a:prstGeom prst="rect">
            <a:avLst/>
          </a:prstGeom>
        </p:spPr>
      </p:pic>
    </p:spTree>
    <p:extLst>
      <p:ext uri="{BB962C8B-B14F-4D97-AF65-F5344CB8AC3E}">
        <p14:creationId xmlns:p14="http://schemas.microsoft.com/office/powerpoint/2010/main" val="10883134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4618E-BBEA-F7A3-4737-6DA8898BA3F1}"/>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86429E2B-27BD-9498-997E-B151C7A197E2}"/>
              </a:ext>
            </a:extLst>
          </p:cNvPr>
          <p:cNvSpPr>
            <a:spLocks noGrp="1"/>
          </p:cNvSpPr>
          <p:nvPr>
            <p:ph type="title"/>
          </p:nvPr>
        </p:nvSpPr>
        <p:spPr>
          <a:xfrm>
            <a:off x="0" y="14287"/>
            <a:ext cx="9906000" cy="643669"/>
          </a:xfrm>
        </p:spPr>
        <p:txBody>
          <a:bodyPr/>
          <a:lstStyle/>
          <a:p>
            <a:r>
              <a:rPr lang="en-US" dirty="0"/>
              <a:t>QCD instanton searches with proton tagging</a:t>
            </a:r>
          </a:p>
        </p:txBody>
      </p:sp>
      <p:sp>
        <p:nvSpPr>
          <p:cNvPr id="4" name="Zástupný symbol pro zápatí 3">
            <a:extLst>
              <a:ext uri="{FF2B5EF4-FFF2-40B4-BE49-F238E27FC236}">
                <a16:creationId xmlns:a16="http://schemas.microsoft.com/office/drawing/2014/main" id="{4BAEF988-89DB-7E88-4B85-615692C85EF1}"/>
              </a:ext>
            </a:extLst>
          </p:cNvPr>
          <p:cNvSpPr>
            <a:spLocks noGrp="1"/>
          </p:cNvSpPr>
          <p:nvPr>
            <p:ph type="ftr" sz="quarter" idx="11"/>
          </p:nvPr>
        </p:nvSpPr>
        <p:spPr/>
        <p:txBody>
          <a:bodyPr/>
          <a:lstStyle/>
          <a:p>
            <a:pPr>
              <a:defRPr/>
            </a:pPr>
            <a:r>
              <a:rPr lang="en-US">
                <a:solidFill>
                  <a:srgbClr val="006600"/>
                </a:solidFill>
              </a:rPr>
              <a:t>Marek Taševský                        FZU seminar: Exclusivity as a road to New Physics</a:t>
            </a:r>
            <a:endParaRPr lang="fr-FR" i="1" dirty="0">
              <a:solidFill>
                <a:srgbClr val="006600"/>
              </a:solidFill>
            </a:endParaRPr>
          </a:p>
        </p:txBody>
      </p:sp>
      <p:grpSp>
        <p:nvGrpSpPr>
          <p:cNvPr id="6" name="Group 51">
            <a:extLst>
              <a:ext uri="{FF2B5EF4-FFF2-40B4-BE49-F238E27FC236}">
                <a16:creationId xmlns:a16="http://schemas.microsoft.com/office/drawing/2014/main" id="{E6838AAF-C316-F0DD-CC4B-918C6EDF8622}"/>
              </a:ext>
            </a:extLst>
          </p:cNvPr>
          <p:cNvGrpSpPr>
            <a:grpSpLocks/>
          </p:cNvGrpSpPr>
          <p:nvPr/>
        </p:nvGrpSpPr>
        <p:grpSpPr bwMode="auto">
          <a:xfrm>
            <a:off x="990599" y="4396919"/>
            <a:ext cx="6191255" cy="1393582"/>
            <a:chOff x="211138" y="3810000"/>
            <a:chExt cx="6857999" cy="1889125"/>
          </a:xfrm>
        </p:grpSpPr>
        <p:sp>
          <p:nvSpPr>
            <p:cNvPr id="7" name="AutoShape 10">
              <a:extLst>
                <a:ext uri="{FF2B5EF4-FFF2-40B4-BE49-F238E27FC236}">
                  <a16:creationId xmlns:a16="http://schemas.microsoft.com/office/drawing/2014/main" id="{EA021166-3EFF-65E5-5183-AE0EB0DDFCE7}"/>
                </a:ext>
              </a:extLst>
            </p:cNvPr>
            <p:cNvSpPr>
              <a:spLocks noChangeArrowheads="1"/>
            </p:cNvSpPr>
            <p:nvPr/>
          </p:nvSpPr>
          <p:spPr bwMode="auto">
            <a:xfrm>
              <a:off x="5791200" y="4953000"/>
              <a:ext cx="211137" cy="228600"/>
            </a:xfrm>
            <a:prstGeom prst="can">
              <a:avLst>
                <a:gd name="adj" fmla="val 27068"/>
              </a:avLst>
            </a:prstGeom>
            <a:solidFill>
              <a:srgbClr val="00B0F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endParaRPr lang="cs-CZ" altLang="en-US" b="1"/>
            </a:p>
          </p:txBody>
        </p:sp>
        <p:sp>
          <p:nvSpPr>
            <p:cNvPr id="8" name="AutoShape 10">
              <a:extLst>
                <a:ext uri="{FF2B5EF4-FFF2-40B4-BE49-F238E27FC236}">
                  <a16:creationId xmlns:a16="http://schemas.microsoft.com/office/drawing/2014/main" id="{56BC6802-72FF-51B3-0173-9CC058FF78CA}"/>
                </a:ext>
              </a:extLst>
            </p:cNvPr>
            <p:cNvSpPr>
              <a:spLocks noChangeArrowheads="1"/>
            </p:cNvSpPr>
            <p:nvPr/>
          </p:nvSpPr>
          <p:spPr bwMode="auto">
            <a:xfrm>
              <a:off x="762000" y="4876800"/>
              <a:ext cx="211137" cy="228600"/>
            </a:xfrm>
            <a:prstGeom prst="can">
              <a:avLst>
                <a:gd name="adj" fmla="val 27068"/>
              </a:avLst>
            </a:prstGeom>
            <a:solidFill>
              <a:srgbClr val="CC0099"/>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endParaRPr lang="cs-CZ" altLang="en-US" b="1"/>
            </a:p>
          </p:txBody>
        </p:sp>
        <p:sp>
          <p:nvSpPr>
            <p:cNvPr id="9" name="Arc 12">
              <a:extLst>
                <a:ext uri="{FF2B5EF4-FFF2-40B4-BE49-F238E27FC236}">
                  <a16:creationId xmlns:a16="http://schemas.microsoft.com/office/drawing/2014/main" id="{CA0A51AE-7E0A-51C5-9001-178515DE6B16}"/>
                </a:ext>
              </a:extLst>
            </p:cNvPr>
            <p:cNvSpPr>
              <a:spLocks/>
            </p:cNvSpPr>
            <p:nvPr/>
          </p:nvSpPr>
          <p:spPr bwMode="auto">
            <a:xfrm rot="1882380" flipH="1">
              <a:off x="1120775" y="4125913"/>
              <a:ext cx="660400" cy="979488"/>
            </a:xfrm>
            <a:custGeom>
              <a:avLst/>
              <a:gdLst>
                <a:gd name="T0" fmla="*/ 0 w 21600"/>
                <a:gd name="T1" fmla="*/ 0 h 21283"/>
                <a:gd name="T2" fmla="*/ 0 w 21600"/>
                <a:gd name="T3" fmla="*/ 0 h 21283"/>
                <a:gd name="T4" fmla="*/ 0 w 21600"/>
                <a:gd name="T5" fmla="*/ 0 h 21283"/>
                <a:gd name="T6" fmla="*/ 0 60000 65536"/>
                <a:gd name="T7" fmla="*/ 0 60000 65536"/>
                <a:gd name="T8" fmla="*/ 0 60000 65536"/>
                <a:gd name="T9" fmla="*/ 0 w 21600"/>
                <a:gd name="T10" fmla="*/ 0 h 21283"/>
                <a:gd name="T11" fmla="*/ 21600 w 21600"/>
                <a:gd name="T12" fmla="*/ 21283 h 21283"/>
              </a:gdLst>
              <a:ahLst/>
              <a:cxnLst>
                <a:cxn ang="T6">
                  <a:pos x="T0" y="T1"/>
                </a:cxn>
                <a:cxn ang="T7">
                  <a:pos x="T2" y="T3"/>
                </a:cxn>
                <a:cxn ang="T8">
                  <a:pos x="T4" y="T5"/>
                </a:cxn>
              </a:cxnLst>
              <a:rect l="T9" t="T10" r="T11" b="T12"/>
              <a:pathLst>
                <a:path w="21600" h="21283" fill="none" extrusionOk="0">
                  <a:moveTo>
                    <a:pt x="3686" y="0"/>
                  </a:moveTo>
                  <a:cubicBezTo>
                    <a:pt x="14039" y="1793"/>
                    <a:pt x="21600" y="10776"/>
                    <a:pt x="21600" y="21283"/>
                  </a:cubicBezTo>
                </a:path>
                <a:path w="21600" h="21283" stroke="0" extrusionOk="0">
                  <a:moveTo>
                    <a:pt x="3686" y="0"/>
                  </a:moveTo>
                  <a:cubicBezTo>
                    <a:pt x="14039" y="1793"/>
                    <a:pt x="21600" y="10776"/>
                    <a:pt x="21600" y="21283"/>
                  </a:cubicBezTo>
                  <a:lnTo>
                    <a:pt x="0" y="21283"/>
                  </a:lnTo>
                  <a:close/>
                </a:path>
              </a:pathLst>
            </a:custGeom>
            <a:noFill/>
            <a:ln w="95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 name="Text Box 14">
              <a:extLst>
                <a:ext uri="{FF2B5EF4-FFF2-40B4-BE49-F238E27FC236}">
                  <a16:creationId xmlns:a16="http://schemas.microsoft.com/office/drawing/2014/main" id="{C0D08200-C019-F0A6-2604-12E1DE624BFC}"/>
                </a:ext>
              </a:extLst>
            </p:cNvPr>
            <p:cNvSpPr txBox="1">
              <a:spLocks noChangeArrowheads="1"/>
            </p:cNvSpPr>
            <p:nvPr/>
          </p:nvSpPr>
          <p:spPr bwMode="auto">
            <a:xfrm>
              <a:off x="211138" y="3810000"/>
              <a:ext cx="682869"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r>
                <a:rPr lang="en-US" altLang="en-US" sz="1800" dirty="0">
                  <a:latin typeface="Comic Sans MS" panose="030F0702030302020204" pitchFamily="66" charset="0"/>
                </a:rPr>
                <a:t>beam</a:t>
              </a:r>
            </a:p>
          </p:txBody>
        </p:sp>
        <p:sp>
          <p:nvSpPr>
            <p:cNvPr id="11" name="Text Box 15">
              <a:extLst>
                <a:ext uri="{FF2B5EF4-FFF2-40B4-BE49-F238E27FC236}">
                  <a16:creationId xmlns:a16="http://schemas.microsoft.com/office/drawing/2014/main" id="{24AC39E9-C683-44A7-D6F7-6223EC835F48}"/>
                </a:ext>
              </a:extLst>
            </p:cNvPr>
            <p:cNvSpPr txBox="1">
              <a:spLocks noChangeArrowheads="1"/>
            </p:cNvSpPr>
            <p:nvPr/>
          </p:nvSpPr>
          <p:spPr bwMode="auto">
            <a:xfrm>
              <a:off x="1125538" y="4648200"/>
              <a:ext cx="320919"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r>
                <a:rPr lang="en-US" altLang="en-US" sz="1800">
                  <a:latin typeface="Comic Sans MS" panose="030F0702030302020204" pitchFamily="66" charset="0"/>
                </a:rPr>
                <a:t>p’</a:t>
              </a:r>
            </a:p>
          </p:txBody>
        </p:sp>
        <p:sp>
          <p:nvSpPr>
            <p:cNvPr id="12" name="Text Box 16">
              <a:extLst>
                <a:ext uri="{FF2B5EF4-FFF2-40B4-BE49-F238E27FC236}">
                  <a16:creationId xmlns:a16="http://schemas.microsoft.com/office/drawing/2014/main" id="{13292669-7F55-3D0C-6531-F380CA68D4A6}"/>
                </a:ext>
              </a:extLst>
            </p:cNvPr>
            <p:cNvSpPr txBox="1">
              <a:spLocks noChangeArrowheads="1"/>
            </p:cNvSpPr>
            <p:nvPr/>
          </p:nvSpPr>
          <p:spPr bwMode="auto">
            <a:xfrm>
              <a:off x="5334122" y="5029200"/>
              <a:ext cx="320919"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r>
                <a:rPr lang="en-US" altLang="en-US" sz="1800">
                  <a:latin typeface="Comic Sans MS" panose="030F0702030302020204" pitchFamily="66" charset="0"/>
                </a:rPr>
                <a:t>p’</a:t>
              </a:r>
            </a:p>
          </p:txBody>
        </p:sp>
        <p:sp>
          <p:nvSpPr>
            <p:cNvPr id="13" name="Text Box 17">
              <a:extLst>
                <a:ext uri="{FF2B5EF4-FFF2-40B4-BE49-F238E27FC236}">
                  <a16:creationId xmlns:a16="http://schemas.microsoft.com/office/drawing/2014/main" id="{99D34B18-0887-B1FB-F4A8-FB7FB35418A3}"/>
                </a:ext>
              </a:extLst>
            </p:cNvPr>
            <p:cNvSpPr txBox="1">
              <a:spLocks noChangeArrowheads="1"/>
            </p:cNvSpPr>
            <p:nvPr/>
          </p:nvSpPr>
          <p:spPr bwMode="auto">
            <a:xfrm>
              <a:off x="457323" y="5181600"/>
              <a:ext cx="1528396"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r>
                <a:rPr lang="en-US" altLang="en-US" sz="1800">
                  <a:latin typeface="Comic Sans MS" panose="030F0702030302020204" pitchFamily="66" charset="0"/>
                </a:rPr>
                <a:t>AFP Detector</a:t>
              </a:r>
            </a:p>
          </p:txBody>
        </p:sp>
        <p:sp>
          <p:nvSpPr>
            <p:cNvPr id="14" name="Line 19">
              <a:extLst>
                <a:ext uri="{FF2B5EF4-FFF2-40B4-BE49-F238E27FC236}">
                  <a16:creationId xmlns:a16="http://schemas.microsoft.com/office/drawing/2014/main" id="{6933D253-8626-054C-C429-F8CA7D995221}"/>
                </a:ext>
              </a:extLst>
            </p:cNvPr>
            <p:cNvSpPr>
              <a:spLocks noChangeShapeType="1"/>
            </p:cNvSpPr>
            <p:nvPr/>
          </p:nvSpPr>
          <p:spPr bwMode="auto">
            <a:xfrm>
              <a:off x="4360863" y="4572000"/>
              <a:ext cx="2601912" cy="3810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5" name="Line 20">
              <a:extLst>
                <a:ext uri="{FF2B5EF4-FFF2-40B4-BE49-F238E27FC236}">
                  <a16:creationId xmlns:a16="http://schemas.microsoft.com/office/drawing/2014/main" id="{D05A9EFA-1459-8FF0-5B81-AD66401507CB}"/>
                </a:ext>
              </a:extLst>
            </p:cNvPr>
            <p:cNvSpPr>
              <a:spLocks noChangeShapeType="1"/>
            </p:cNvSpPr>
            <p:nvPr/>
          </p:nvSpPr>
          <p:spPr bwMode="auto">
            <a:xfrm flipH="1" flipV="1">
              <a:off x="914400" y="4191000"/>
              <a:ext cx="1970087" cy="2286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6" name="AutoShape 21">
              <a:extLst>
                <a:ext uri="{FF2B5EF4-FFF2-40B4-BE49-F238E27FC236}">
                  <a16:creationId xmlns:a16="http://schemas.microsoft.com/office/drawing/2014/main" id="{14276536-D753-8BA8-A4C1-CDA954904108}"/>
                </a:ext>
              </a:extLst>
            </p:cNvPr>
            <p:cNvSpPr>
              <a:spLocks noChangeArrowheads="1"/>
            </p:cNvSpPr>
            <p:nvPr/>
          </p:nvSpPr>
          <p:spPr bwMode="auto">
            <a:xfrm rot="480000" flipV="1">
              <a:off x="4852988" y="4572000"/>
              <a:ext cx="565150" cy="268288"/>
            </a:xfrm>
            <a:prstGeom prst="cube">
              <a:avLst>
                <a:gd name="adj" fmla="val 25000"/>
              </a:avLst>
            </a:prstGeom>
            <a:solidFill>
              <a:srgbClr val="99CC00"/>
            </a:solidFill>
            <a:ln w="9525">
              <a:solidFill>
                <a:schemeClr val="tx1"/>
              </a:solidFill>
              <a:miter lim="800000"/>
              <a:headEnd/>
              <a:tailEnd/>
            </a:ln>
          </p:spPr>
          <p:txBody>
            <a:bodyPr rot="10800000"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endParaRPr lang="cs-CZ" altLang="en-US" b="1"/>
            </a:p>
          </p:txBody>
        </p:sp>
        <p:sp>
          <p:nvSpPr>
            <p:cNvPr id="17" name="AutoShape 22">
              <a:extLst>
                <a:ext uri="{FF2B5EF4-FFF2-40B4-BE49-F238E27FC236}">
                  <a16:creationId xmlns:a16="http://schemas.microsoft.com/office/drawing/2014/main" id="{059ED0E4-1078-9706-3097-264D3593748A}"/>
                </a:ext>
              </a:extLst>
            </p:cNvPr>
            <p:cNvSpPr>
              <a:spLocks noChangeArrowheads="1"/>
            </p:cNvSpPr>
            <p:nvPr/>
          </p:nvSpPr>
          <p:spPr bwMode="auto">
            <a:xfrm rot="480000" flipV="1">
              <a:off x="1970088" y="4191000"/>
              <a:ext cx="563562" cy="268288"/>
            </a:xfrm>
            <a:prstGeom prst="cube">
              <a:avLst>
                <a:gd name="adj" fmla="val 25000"/>
              </a:avLst>
            </a:prstGeom>
            <a:solidFill>
              <a:srgbClr val="99CC00"/>
            </a:solidFill>
            <a:ln w="9525">
              <a:solidFill>
                <a:schemeClr val="tx1"/>
              </a:solidFill>
              <a:miter lim="800000"/>
              <a:headEnd/>
              <a:tailEnd/>
            </a:ln>
          </p:spPr>
          <p:txBody>
            <a:bodyPr rot="10800000"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endParaRPr lang="cs-CZ" altLang="en-US" b="1"/>
            </a:p>
          </p:txBody>
        </p:sp>
        <p:sp>
          <p:nvSpPr>
            <p:cNvPr id="18" name="Arc 13">
              <a:extLst>
                <a:ext uri="{FF2B5EF4-FFF2-40B4-BE49-F238E27FC236}">
                  <a16:creationId xmlns:a16="http://schemas.microsoft.com/office/drawing/2014/main" id="{4ACCCAC0-B941-6A2E-10A6-9027593E1CB7}"/>
                </a:ext>
              </a:extLst>
            </p:cNvPr>
            <p:cNvSpPr>
              <a:spLocks/>
            </p:cNvSpPr>
            <p:nvPr/>
          </p:nvSpPr>
          <p:spPr bwMode="auto">
            <a:xfrm rot="1314465">
              <a:off x="5414963" y="4772025"/>
              <a:ext cx="430212" cy="927100"/>
            </a:xfrm>
            <a:custGeom>
              <a:avLst/>
              <a:gdLst>
                <a:gd name="T0" fmla="*/ 0 w 15989"/>
                <a:gd name="T1" fmla="*/ 0 h 21449"/>
                <a:gd name="T2" fmla="*/ 0 w 15989"/>
                <a:gd name="T3" fmla="*/ 0 h 21449"/>
                <a:gd name="T4" fmla="*/ 0 w 15989"/>
                <a:gd name="T5" fmla="*/ 0 h 21449"/>
                <a:gd name="T6" fmla="*/ 0 60000 65536"/>
                <a:gd name="T7" fmla="*/ 0 60000 65536"/>
                <a:gd name="T8" fmla="*/ 0 60000 65536"/>
                <a:gd name="T9" fmla="*/ 0 w 15989"/>
                <a:gd name="T10" fmla="*/ 0 h 21449"/>
                <a:gd name="T11" fmla="*/ 15989 w 15989"/>
                <a:gd name="T12" fmla="*/ 21449 h 21449"/>
              </a:gdLst>
              <a:ahLst/>
              <a:cxnLst>
                <a:cxn ang="T6">
                  <a:pos x="T0" y="T1"/>
                </a:cxn>
                <a:cxn ang="T7">
                  <a:pos x="T2" y="T3"/>
                </a:cxn>
                <a:cxn ang="T8">
                  <a:pos x="T4" y="T5"/>
                </a:cxn>
              </a:cxnLst>
              <a:rect l="T9" t="T10" r="T11" b="T12"/>
              <a:pathLst>
                <a:path w="15989" h="21449" fill="none" extrusionOk="0">
                  <a:moveTo>
                    <a:pt x="2547" y="-1"/>
                  </a:moveTo>
                  <a:cubicBezTo>
                    <a:pt x="7715" y="613"/>
                    <a:pt x="12489" y="3073"/>
                    <a:pt x="15988" y="6926"/>
                  </a:cubicBezTo>
                </a:path>
                <a:path w="15989" h="21449" stroke="0" extrusionOk="0">
                  <a:moveTo>
                    <a:pt x="2547" y="-1"/>
                  </a:moveTo>
                  <a:cubicBezTo>
                    <a:pt x="7715" y="613"/>
                    <a:pt x="12489" y="3073"/>
                    <a:pt x="15988" y="6926"/>
                  </a:cubicBezTo>
                  <a:lnTo>
                    <a:pt x="0" y="21449"/>
                  </a:lnTo>
                  <a:close/>
                </a:path>
              </a:pathLst>
            </a:custGeom>
            <a:noFill/>
            <a:ln w="95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19" name="Picture 51">
              <a:extLst>
                <a:ext uri="{FF2B5EF4-FFF2-40B4-BE49-F238E27FC236}">
                  <a16:creationId xmlns:a16="http://schemas.microsoft.com/office/drawing/2014/main" id="{C1D24663-130D-E3D7-50B4-97D56325BD9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3200" y="3886200"/>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AutoShape 10">
              <a:extLst>
                <a:ext uri="{FF2B5EF4-FFF2-40B4-BE49-F238E27FC236}">
                  <a16:creationId xmlns:a16="http://schemas.microsoft.com/office/drawing/2014/main" id="{E154CB13-7FA7-904D-6BAA-56F1CDE950DF}"/>
                </a:ext>
              </a:extLst>
            </p:cNvPr>
            <p:cNvSpPr>
              <a:spLocks noChangeArrowheads="1"/>
            </p:cNvSpPr>
            <p:nvPr/>
          </p:nvSpPr>
          <p:spPr bwMode="auto">
            <a:xfrm>
              <a:off x="1600200" y="4343400"/>
              <a:ext cx="211137" cy="228600"/>
            </a:xfrm>
            <a:prstGeom prst="can">
              <a:avLst>
                <a:gd name="adj" fmla="val 27068"/>
              </a:avLst>
            </a:prstGeom>
            <a:solidFill>
              <a:srgbClr val="00B0F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endParaRPr lang="cs-CZ" altLang="en-US" b="1"/>
            </a:p>
          </p:txBody>
        </p:sp>
        <p:sp>
          <p:nvSpPr>
            <p:cNvPr id="21" name="AutoShape 10">
              <a:extLst>
                <a:ext uri="{FF2B5EF4-FFF2-40B4-BE49-F238E27FC236}">
                  <a16:creationId xmlns:a16="http://schemas.microsoft.com/office/drawing/2014/main" id="{1E4DF710-C825-695B-DC12-1A25D37ED0D5}"/>
                </a:ext>
              </a:extLst>
            </p:cNvPr>
            <p:cNvSpPr>
              <a:spLocks noChangeArrowheads="1"/>
            </p:cNvSpPr>
            <p:nvPr/>
          </p:nvSpPr>
          <p:spPr bwMode="auto">
            <a:xfrm>
              <a:off x="6858000" y="5029200"/>
              <a:ext cx="211137" cy="228600"/>
            </a:xfrm>
            <a:prstGeom prst="can">
              <a:avLst>
                <a:gd name="adj" fmla="val 27068"/>
              </a:avLst>
            </a:prstGeom>
            <a:solidFill>
              <a:srgbClr val="CC0099"/>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endParaRPr lang="cs-CZ" altLang="en-US" b="1"/>
            </a:p>
          </p:txBody>
        </p:sp>
        <p:sp>
          <p:nvSpPr>
            <p:cNvPr id="22" name="Text Box 23">
              <a:extLst>
                <a:ext uri="{FF2B5EF4-FFF2-40B4-BE49-F238E27FC236}">
                  <a16:creationId xmlns:a16="http://schemas.microsoft.com/office/drawing/2014/main" id="{B1142ED7-CDD7-F940-64D8-082C871A1734}"/>
                </a:ext>
              </a:extLst>
            </p:cNvPr>
            <p:cNvSpPr txBox="1">
              <a:spLocks noChangeArrowheads="1"/>
            </p:cNvSpPr>
            <p:nvPr/>
          </p:nvSpPr>
          <p:spPr bwMode="auto">
            <a:xfrm>
              <a:off x="1506538" y="3810000"/>
              <a:ext cx="130712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127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r>
                <a:rPr lang="en-US" altLang="en-US" sz="1600">
                  <a:latin typeface="Comic Sans MS" panose="030F0702030302020204" pitchFamily="66" charset="0"/>
                </a:rPr>
                <a:t>LHC magnets</a:t>
              </a:r>
            </a:p>
          </p:txBody>
        </p:sp>
      </p:grpSp>
      <p:sp>
        <p:nvSpPr>
          <p:cNvPr id="29" name="TextovéPole 28">
            <a:extLst>
              <a:ext uri="{FF2B5EF4-FFF2-40B4-BE49-F238E27FC236}">
                <a16:creationId xmlns:a16="http://schemas.microsoft.com/office/drawing/2014/main" id="{00A6020B-B83F-59EE-A061-1D4CF05EE908}"/>
              </a:ext>
            </a:extLst>
          </p:cNvPr>
          <p:cNvSpPr txBox="1"/>
          <p:nvPr/>
        </p:nvSpPr>
        <p:spPr>
          <a:xfrm>
            <a:off x="1143000" y="5775530"/>
            <a:ext cx="6490879" cy="707886"/>
          </a:xfrm>
          <a:prstGeom prst="rect">
            <a:avLst/>
          </a:prstGeom>
          <a:gradFill flip="none" rotWithShape="1">
            <a:gsLst>
              <a:gs pos="0">
                <a:srgbClr val="FB717E"/>
              </a:gs>
              <a:gs pos="50000">
                <a:schemeClr val="accent1">
                  <a:tint val="44500"/>
                  <a:satMod val="160000"/>
                </a:schemeClr>
              </a:gs>
              <a:gs pos="100000">
                <a:srgbClr val="FFFF00"/>
              </a:gs>
            </a:gsLst>
            <a:path path="circle">
              <a:fillToRect l="100000" t="100000"/>
            </a:path>
            <a:tileRect r="-100000" b="-100000"/>
          </a:gradFill>
          <a:ln>
            <a:solidFill>
              <a:srgbClr val="FF0000"/>
            </a:solidFill>
          </a:ln>
        </p:spPr>
        <p:txBody>
          <a:bodyPr wrap="none">
            <a:spAutoFit/>
          </a:bodyPr>
          <a:lstStyle/>
          <a:p>
            <a:pPr marL="171450" indent="-171450">
              <a:buFont typeface="Wingdings" panose="05000000000000000000" pitchFamily="2" charset="2"/>
              <a:buChar char="Ø"/>
              <a:defRPr/>
            </a:pPr>
            <a:r>
              <a:rPr lang="en-US" sz="2000" dirty="0">
                <a:solidFill>
                  <a:schemeClr val="tx1"/>
                </a:solidFill>
                <a:latin typeface="Times New Roman" panose="02020603050405020304" pitchFamily="18" charset="0"/>
                <a:cs typeface="Times New Roman" panose="02020603050405020304" pitchFamily="18" charset="0"/>
              </a:rPr>
              <a:t> Interplay between soft QCD and hard QCD</a:t>
            </a:r>
          </a:p>
          <a:p>
            <a:pPr marL="171450" indent="-171450">
              <a:buFont typeface="Wingdings" panose="05000000000000000000" pitchFamily="2" charset="2"/>
              <a:buChar char="Ø"/>
              <a:defRPr/>
            </a:pPr>
            <a:r>
              <a:rPr lang="en-US" sz="2000" dirty="0">
                <a:solidFill>
                  <a:schemeClr val="tx1"/>
                </a:solidFill>
                <a:latin typeface="Times New Roman" panose="02020603050405020304" pitchFamily="18" charset="0"/>
                <a:cs typeface="Times New Roman" panose="02020603050405020304" pitchFamily="18" charset="0"/>
              </a:rPr>
              <a:t> Challenging and long sought object (HERA, now at LHC) </a:t>
            </a:r>
          </a:p>
        </p:txBody>
      </p:sp>
      <p:pic>
        <p:nvPicPr>
          <p:cNvPr id="32" name="Obrázek 31">
            <a:extLst>
              <a:ext uri="{FF2B5EF4-FFF2-40B4-BE49-F238E27FC236}">
                <a16:creationId xmlns:a16="http://schemas.microsoft.com/office/drawing/2014/main" id="{B23ACB71-3E20-63EA-C481-0CDA6AE2E9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86" y="6374571"/>
            <a:ext cx="2060571" cy="483429"/>
          </a:xfrm>
          <a:prstGeom prst="rect">
            <a:avLst/>
          </a:prstGeom>
        </p:spPr>
      </p:pic>
      <p:sp>
        <p:nvSpPr>
          <p:cNvPr id="33" name="TextovéPole 32">
            <a:extLst>
              <a:ext uri="{FF2B5EF4-FFF2-40B4-BE49-F238E27FC236}">
                <a16:creationId xmlns:a16="http://schemas.microsoft.com/office/drawing/2014/main" id="{BC35D130-C51F-EA1B-424F-68C910F54D51}"/>
              </a:ext>
            </a:extLst>
          </p:cNvPr>
          <p:cNvSpPr txBox="1"/>
          <p:nvPr/>
        </p:nvSpPr>
        <p:spPr>
          <a:xfrm>
            <a:off x="57828" y="625444"/>
            <a:ext cx="2662908" cy="400110"/>
          </a:xfrm>
          <a:prstGeom prst="rect">
            <a:avLst/>
          </a:prstGeom>
          <a:solidFill>
            <a:srgbClr val="CCFFFF"/>
          </a:solidFill>
          <a:ln w="28575">
            <a:solidFill>
              <a:srgbClr val="002060"/>
            </a:solidFill>
          </a:ln>
        </p:spPr>
        <p:txBody>
          <a:bodyPr wrap="none" rtlCol="0">
            <a:spAutoFit/>
          </a:bodyPr>
          <a:lstStyle/>
          <a:p>
            <a:r>
              <a:rPr lang="en-US" sz="2000" b="1" dirty="0">
                <a:solidFill>
                  <a:srgbClr val="FF0000"/>
                </a:solidFill>
              </a:rPr>
              <a:t>EPJC 83 (2023) 1, 35</a:t>
            </a:r>
            <a:endParaRPr lang="en-US" sz="2000" dirty="0">
              <a:solidFill>
                <a:srgbClr val="FF0000"/>
              </a:solidFill>
            </a:endParaRPr>
          </a:p>
        </p:txBody>
      </p:sp>
      <p:sp>
        <p:nvSpPr>
          <p:cNvPr id="3" name="Zástupný symbol pro číslo snímku 2">
            <a:extLst>
              <a:ext uri="{FF2B5EF4-FFF2-40B4-BE49-F238E27FC236}">
                <a16:creationId xmlns:a16="http://schemas.microsoft.com/office/drawing/2014/main" id="{96C1A333-9E11-C43A-D85C-38212798C427}"/>
              </a:ext>
            </a:extLst>
          </p:cNvPr>
          <p:cNvSpPr>
            <a:spLocks noGrp="1"/>
          </p:cNvSpPr>
          <p:nvPr>
            <p:ph type="sldNum" sz="quarter" idx="12"/>
          </p:nvPr>
        </p:nvSpPr>
        <p:spPr/>
        <p:txBody>
          <a:bodyPr/>
          <a:lstStyle/>
          <a:p>
            <a:pPr>
              <a:defRPr/>
            </a:pPr>
            <a:fld id="{7F85D29B-CEBA-48ED-BF7C-3DA92537335C}" type="slidenum">
              <a:rPr lang="fr-CH" altLang="en-US" smtClean="0"/>
              <a:pPr>
                <a:defRPr/>
              </a:pPr>
              <a:t>96</a:t>
            </a:fld>
            <a:r>
              <a:rPr lang="fr-CH" altLang="en-US"/>
              <a:t> </a:t>
            </a:r>
            <a:endParaRPr lang="fr-FR" altLang="en-US"/>
          </a:p>
        </p:txBody>
      </p:sp>
      <p:sp>
        <p:nvSpPr>
          <p:cNvPr id="26" name="TextovéPole 25">
            <a:extLst>
              <a:ext uri="{FF2B5EF4-FFF2-40B4-BE49-F238E27FC236}">
                <a16:creationId xmlns:a16="http://schemas.microsoft.com/office/drawing/2014/main" id="{21E00946-BD09-E7F5-6583-0F54E7C98B16}"/>
              </a:ext>
            </a:extLst>
          </p:cNvPr>
          <p:cNvSpPr txBox="1"/>
          <p:nvPr/>
        </p:nvSpPr>
        <p:spPr>
          <a:xfrm>
            <a:off x="4426684" y="735626"/>
            <a:ext cx="4575291" cy="338554"/>
          </a:xfrm>
          <a:prstGeom prst="rect">
            <a:avLst/>
          </a:prstGeom>
          <a:noFill/>
        </p:spPr>
        <p:txBody>
          <a:bodyPr wrap="none" rtlCol="0">
            <a:spAutoFit/>
          </a:bodyPr>
          <a:lstStyle/>
          <a:p>
            <a:pPr marL="285750" indent="-285750">
              <a:buFont typeface="Wingdings" panose="05000000000000000000" pitchFamily="2" charset="2"/>
              <a:buChar char="§"/>
            </a:pPr>
            <a:r>
              <a:rPr lang="en-US" dirty="0">
                <a:solidFill>
                  <a:schemeClr val="tx1"/>
                </a:solidFill>
              </a:rPr>
              <a:t>Single-tag and Double-tag signatures studied</a:t>
            </a:r>
          </a:p>
        </p:txBody>
      </p:sp>
      <mc:AlternateContent xmlns:mc="http://schemas.openxmlformats.org/markup-compatibility/2006" xmlns:a14="http://schemas.microsoft.com/office/drawing/2010/main">
        <mc:Choice Requires="a14">
          <p:sp>
            <p:nvSpPr>
              <p:cNvPr id="24" name="TextovéPole 23">
                <a:extLst>
                  <a:ext uri="{FF2B5EF4-FFF2-40B4-BE49-F238E27FC236}">
                    <a16:creationId xmlns:a16="http://schemas.microsoft.com/office/drawing/2014/main" id="{F543E138-8EE3-1171-0B09-ABB24F9B2B5B}"/>
                  </a:ext>
                </a:extLst>
              </p:cNvPr>
              <p:cNvSpPr txBox="1"/>
              <p:nvPr/>
            </p:nvSpPr>
            <p:spPr>
              <a:xfrm>
                <a:off x="-20045" y="1159584"/>
                <a:ext cx="3223930" cy="456151"/>
              </a:xfrm>
              <a:prstGeom prst="rect">
                <a:avLst/>
              </a:prstGeom>
              <a:noFill/>
            </p:spPr>
            <p:txBody>
              <a:bodyPr wrap="square">
                <a:spAutoFit/>
              </a:bodyPr>
              <a:lstStyle/>
              <a:p>
                <a:r>
                  <a:rPr lang="en-US" b="1" dirty="0">
                    <a:solidFill>
                      <a:schemeClr val="tx1"/>
                    </a:solidFill>
                  </a:rPr>
                  <a:t>S</a:t>
                </a:r>
                <a:r>
                  <a:rPr lang="en-US" dirty="0">
                    <a:solidFill>
                      <a:schemeClr val="tx1"/>
                    </a:solidFill>
                  </a:rPr>
                  <a:t>: </a:t>
                </a:r>
                <a:r>
                  <a:rPr lang="en-US" dirty="0" err="1">
                    <a:solidFill>
                      <a:schemeClr val="tx1"/>
                    </a:solidFill>
                  </a:rPr>
                  <a:t>g+g</a:t>
                </a:r>
                <a:r>
                  <a:rPr lang="en-US" dirty="0">
                    <a:solidFill>
                      <a:schemeClr val="tx1"/>
                    </a:solidFill>
                  </a:rPr>
                  <a:t> → </a:t>
                </a:r>
                <a14:m>
                  <m:oMath xmlns:m="http://schemas.openxmlformats.org/officeDocument/2006/math">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𝑛</m:t>
                        </m:r>
                      </m:e>
                      <m:sub>
                        <m:r>
                          <a:rPr lang="en-US" b="0" i="1" smtClean="0">
                            <a:solidFill>
                              <a:schemeClr val="tx1"/>
                            </a:solidFill>
                            <a:latin typeface="Cambria Math" panose="02040503050406030204" pitchFamily="18" charset="0"/>
                          </a:rPr>
                          <m:t>𝑔</m:t>
                        </m:r>
                      </m:sub>
                    </m:sSub>
                  </m:oMath>
                </a14:m>
                <a:r>
                  <a:rPr lang="en-US" dirty="0">
                    <a:solidFill>
                      <a:schemeClr val="tx1"/>
                    </a:solidFill>
                  </a:rPr>
                  <a:t>x g + </a:t>
                </a:r>
                <a14:m>
                  <m:oMath xmlns:m="http://schemas.openxmlformats.org/officeDocument/2006/math">
                    <m:nary>
                      <m:naryPr>
                        <m:chr m:val="∑"/>
                        <m:ctrlPr>
                          <a:rPr lang="en-US" i="1" smtClean="0">
                            <a:solidFill>
                              <a:schemeClr val="tx1"/>
                            </a:solidFill>
                            <a:latin typeface="Cambria Math" panose="02040503050406030204" pitchFamily="18" charset="0"/>
                          </a:rPr>
                        </m:ctrlPr>
                      </m:naryPr>
                      <m:sub>
                        <m:r>
                          <m:rPr>
                            <m:brk m:alnAt="23"/>
                          </m:rPr>
                          <a:rPr lang="en-US" b="0" i="1" smtClean="0">
                            <a:solidFill>
                              <a:schemeClr val="tx1"/>
                            </a:solidFill>
                            <a:latin typeface="Cambria Math" panose="02040503050406030204" pitchFamily="18" charset="0"/>
                          </a:rPr>
                          <m:t>𝑓</m:t>
                        </m:r>
                        <m:r>
                          <a:rPr lang="en-US" b="0" i="1" smtClean="0">
                            <a:solidFill>
                              <a:schemeClr val="tx1"/>
                            </a:solidFill>
                            <a:latin typeface="Cambria Math" panose="02040503050406030204" pitchFamily="18" charset="0"/>
                          </a:rPr>
                          <m:t>=1</m:t>
                        </m:r>
                      </m:sub>
                      <m:sup>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𝑁</m:t>
                            </m:r>
                          </m:e>
                          <m:sub>
                            <m:r>
                              <a:rPr lang="en-US" b="0" i="1" smtClean="0">
                                <a:solidFill>
                                  <a:schemeClr val="tx1"/>
                                </a:solidFill>
                                <a:latin typeface="Cambria Math" panose="02040503050406030204" pitchFamily="18" charset="0"/>
                              </a:rPr>
                              <m:t>𝑓</m:t>
                            </m:r>
                          </m:sub>
                        </m:sSub>
                      </m:sup>
                      <m:e>
                        <m:r>
                          <a:rPr lang="en-US" b="0" i="1" smtClean="0">
                            <a:solidFill>
                              <a:schemeClr val="tx1"/>
                            </a:solidFill>
                            <a:latin typeface="Cambria Math" panose="02040503050406030204" pitchFamily="18" charset="0"/>
                          </a:rPr>
                          <m:t>(</m:t>
                        </m:r>
                      </m:e>
                    </m:nary>
                    <m:sSub>
                      <m:sSubPr>
                        <m:ctrlPr>
                          <a:rPr lang="en-US" i="1" dirty="0" smtClean="0">
                            <a:solidFill>
                              <a:schemeClr val="tx1"/>
                            </a:solidFill>
                            <a:latin typeface="Cambria Math" panose="02040503050406030204" pitchFamily="18" charset="0"/>
                          </a:rPr>
                        </m:ctrlPr>
                      </m:sSubPr>
                      <m:e>
                        <m:r>
                          <a:rPr lang="en-US" b="0" i="1" dirty="0" smtClean="0">
                            <a:solidFill>
                              <a:schemeClr val="tx1"/>
                            </a:solidFill>
                            <a:latin typeface="Cambria Math" panose="02040503050406030204" pitchFamily="18" charset="0"/>
                          </a:rPr>
                          <m:t>𝑞</m:t>
                        </m:r>
                      </m:e>
                      <m:sub>
                        <m:r>
                          <a:rPr lang="en-US" b="0" i="1" dirty="0" smtClean="0">
                            <a:solidFill>
                              <a:schemeClr val="tx1"/>
                            </a:solidFill>
                            <a:latin typeface="Cambria Math" panose="02040503050406030204" pitchFamily="18" charset="0"/>
                          </a:rPr>
                          <m:t>𝑅𝑓</m:t>
                        </m:r>
                      </m:sub>
                    </m:sSub>
                  </m:oMath>
                </a14:m>
                <a:r>
                  <a:rPr lang="en-US" dirty="0">
                    <a:solidFill>
                      <a:schemeClr val="tx1"/>
                    </a:solidFill>
                  </a:rPr>
                  <a:t>+</a:t>
                </a:r>
                <a14:m>
                  <m:oMath xmlns:m="http://schemas.openxmlformats.org/officeDocument/2006/math">
                    <m:sSub>
                      <m:sSubPr>
                        <m:ctrlPr>
                          <a:rPr lang="en-US" i="1" dirty="0" smtClean="0">
                            <a:solidFill>
                              <a:schemeClr val="tx1"/>
                            </a:solidFill>
                            <a:latin typeface="Cambria Math" panose="02040503050406030204" pitchFamily="18" charset="0"/>
                          </a:rPr>
                        </m:ctrlPr>
                      </m:sSubPr>
                      <m:e>
                        <m:r>
                          <a:rPr lang="en-US" b="0" i="1" dirty="0" smtClean="0">
                            <a:solidFill>
                              <a:schemeClr val="tx1"/>
                            </a:solidFill>
                            <a:latin typeface="Cambria Math" panose="02040503050406030204" pitchFamily="18" charset="0"/>
                          </a:rPr>
                          <m:t>𝑞</m:t>
                        </m:r>
                      </m:e>
                      <m:sub>
                        <m:r>
                          <a:rPr lang="en-US" b="0" i="1" dirty="0" smtClean="0">
                            <a:solidFill>
                              <a:schemeClr val="tx1"/>
                            </a:solidFill>
                            <a:latin typeface="Cambria Math" panose="02040503050406030204" pitchFamily="18" charset="0"/>
                          </a:rPr>
                          <m:t>𝐿𝑓</m:t>
                        </m:r>
                      </m:sub>
                    </m:sSub>
                  </m:oMath>
                </a14:m>
                <a:r>
                  <a:rPr lang="en-US" dirty="0">
                    <a:solidFill>
                      <a:schemeClr val="tx1"/>
                    </a:solidFill>
                  </a:rPr>
                  <a:t>)</a:t>
                </a:r>
                <a:endParaRPr lang="cs-CZ" dirty="0"/>
              </a:p>
            </p:txBody>
          </p:sp>
        </mc:Choice>
        <mc:Fallback xmlns="">
          <p:sp>
            <p:nvSpPr>
              <p:cNvPr id="24" name="TextovéPole 23">
                <a:extLst>
                  <a:ext uri="{FF2B5EF4-FFF2-40B4-BE49-F238E27FC236}">
                    <a16:creationId xmlns:a16="http://schemas.microsoft.com/office/drawing/2014/main" id="{F543E138-8EE3-1171-0B09-ABB24F9B2B5B}"/>
                  </a:ext>
                </a:extLst>
              </p:cNvPr>
              <p:cNvSpPr txBox="1">
                <a:spLocks noRot="1" noChangeAspect="1" noMove="1" noResize="1" noEditPoints="1" noAdjustHandles="1" noChangeArrowheads="1" noChangeShapeType="1" noTextEdit="1"/>
              </p:cNvSpPr>
              <p:nvPr/>
            </p:nvSpPr>
            <p:spPr>
              <a:xfrm>
                <a:off x="-20045" y="1159584"/>
                <a:ext cx="3223930" cy="456151"/>
              </a:xfrm>
              <a:prstGeom prst="rect">
                <a:avLst/>
              </a:prstGeom>
              <a:blipFill>
                <a:blip r:embed="rId4"/>
                <a:stretch>
                  <a:fillRect l="-1134" t="-66667" b="-114667"/>
                </a:stretch>
              </a:blipFill>
            </p:spPr>
            <p:txBody>
              <a:bodyPr/>
              <a:lstStyle/>
              <a:p>
                <a:r>
                  <a:rPr lang="cs-CZ">
                    <a:noFill/>
                  </a:rPr>
                  <a:t> </a:t>
                </a:r>
              </a:p>
            </p:txBody>
          </p:sp>
        </mc:Fallback>
      </mc:AlternateContent>
      <p:pic>
        <p:nvPicPr>
          <p:cNvPr id="27" name="Obrázek 26">
            <a:extLst>
              <a:ext uri="{FF2B5EF4-FFF2-40B4-BE49-F238E27FC236}">
                <a16:creationId xmlns:a16="http://schemas.microsoft.com/office/drawing/2014/main" id="{F961C7EE-6AF2-BE3B-28E9-B4B8CE9C915C}"/>
              </a:ext>
            </a:extLst>
          </p:cNvPr>
          <p:cNvPicPr>
            <a:picLocks noChangeAspect="1"/>
          </p:cNvPicPr>
          <p:nvPr/>
        </p:nvPicPr>
        <p:blipFill>
          <a:blip r:embed="rId5"/>
          <a:stretch>
            <a:fillRect/>
          </a:stretch>
        </p:blipFill>
        <p:spPr>
          <a:xfrm>
            <a:off x="3588706" y="1753958"/>
            <a:ext cx="2032000" cy="1736876"/>
          </a:xfrm>
          <a:prstGeom prst="rect">
            <a:avLst/>
          </a:prstGeom>
        </p:spPr>
      </p:pic>
      <p:pic>
        <p:nvPicPr>
          <p:cNvPr id="28" name="Obrázek 27">
            <a:extLst>
              <a:ext uri="{FF2B5EF4-FFF2-40B4-BE49-F238E27FC236}">
                <a16:creationId xmlns:a16="http://schemas.microsoft.com/office/drawing/2014/main" id="{66D23893-4022-2E1F-9E62-43DC0878CEF4}"/>
              </a:ext>
            </a:extLst>
          </p:cNvPr>
          <p:cNvPicPr>
            <a:picLocks noChangeAspect="1"/>
          </p:cNvPicPr>
          <p:nvPr/>
        </p:nvPicPr>
        <p:blipFill>
          <a:blip r:embed="rId6"/>
          <a:stretch>
            <a:fillRect/>
          </a:stretch>
        </p:blipFill>
        <p:spPr>
          <a:xfrm>
            <a:off x="7181854" y="1871184"/>
            <a:ext cx="2130891" cy="1642195"/>
          </a:xfrm>
          <a:prstGeom prst="rect">
            <a:avLst/>
          </a:prstGeom>
        </p:spPr>
      </p:pic>
      <p:pic>
        <p:nvPicPr>
          <p:cNvPr id="30" name="Obrázek 29">
            <a:extLst>
              <a:ext uri="{FF2B5EF4-FFF2-40B4-BE49-F238E27FC236}">
                <a16:creationId xmlns:a16="http://schemas.microsoft.com/office/drawing/2014/main" id="{B22A2EF1-AD0F-3C92-9C4A-8E304E37F835}"/>
              </a:ext>
            </a:extLst>
          </p:cNvPr>
          <p:cNvPicPr>
            <a:picLocks noChangeAspect="1"/>
          </p:cNvPicPr>
          <p:nvPr/>
        </p:nvPicPr>
        <p:blipFill>
          <a:blip r:embed="rId7"/>
          <a:stretch>
            <a:fillRect/>
          </a:stretch>
        </p:blipFill>
        <p:spPr>
          <a:xfrm>
            <a:off x="4516437" y="1130572"/>
            <a:ext cx="3304858" cy="541967"/>
          </a:xfrm>
          <a:prstGeom prst="rect">
            <a:avLst/>
          </a:prstGeom>
        </p:spPr>
      </p:pic>
      <p:sp>
        <p:nvSpPr>
          <p:cNvPr id="31" name="TextovéPole 30">
            <a:extLst>
              <a:ext uri="{FF2B5EF4-FFF2-40B4-BE49-F238E27FC236}">
                <a16:creationId xmlns:a16="http://schemas.microsoft.com/office/drawing/2014/main" id="{1CD7E9BE-2BB4-4530-A5EA-AE1D4BFF9C3C}"/>
              </a:ext>
            </a:extLst>
          </p:cNvPr>
          <p:cNvSpPr txBox="1"/>
          <p:nvPr/>
        </p:nvSpPr>
        <p:spPr>
          <a:xfrm>
            <a:off x="3201391" y="1252263"/>
            <a:ext cx="1338828" cy="307777"/>
          </a:xfrm>
          <a:prstGeom prst="rect">
            <a:avLst/>
          </a:prstGeom>
          <a:noFill/>
        </p:spPr>
        <p:txBody>
          <a:bodyPr wrap="none" rtlCol="0">
            <a:spAutoFit/>
          </a:bodyPr>
          <a:lstStyle/>
          <a:p>
            <a:r>
              <a:rPr lang="en-US" sz="1400" b="1" dirty="0">
                <a:solidFill>
                  <a:schemeClr val="tx1"/>
                </a:solidFill>
              </a:rPr>
              <a:t>BG1: minijets</a:t>
            </a:r>
            <a:endParaRPr lang="cs-CZ" sz="1400" b="1" dirty="0">
              <a:solidFill>
                <a:schemeClr val="tx1"/>
              </a:solidFill>
            </a:endParaRPr>
          </a:p>
        </p:txBody>
      </p:sp>
      <p:sp>
        <p:nvSpPr>
          <p:cNvPr id="34" name="TextovéPole 33">
            <a:extLst>
              <a:ext uri="{FF2B5EF4-FFF2-40B4-BE49-F238E27FC236}">
                <a16:creationId xmlns:a16="http://schemas.microsoft.com/office/drawing/2014/main" id="{7C128E4F-D718-3C07-BC86-51C9C09D7C40}"/>
              </a:ext>
            </a:extLst>
          </p:cNvPr>
          <p:cNvSpPr txBox="1"/>
          <p:nvPr/>
        </p:nvSpPr>
        <p:spPr>
          <a:xfrm>
            <a:off x="7893911" y="1247666"/>
            <a:ext cx="2012089" cy="307777"/>
          </a:xfrm>
          <a:prstGeom prst="rect">
            <a:avLst/>
          </a:prstGeom>
          <a:noFill/>
        </p:spPr>
        <p:txBody>
          <a:bodyPr wrap="none" rtlCol="0">
            <a:spAutoFit/>
          </a:bodyPr>
          <a:lstStyle/>
          <a:p>
            <a:r>
              <a:rPr lang="en-US" sz="1400" b="1" dirty="0">
                <a:solidFill>
                  <a:schemeClr val="tx1"/>
                </a:solidFill>
              </a:rPr>
              <a:t>BG2: Multi-</a:t>
            </a:r>
            <a:r>
              <a:rPr lang="en-US" sz="1400" b="1" dirty="0" err="1">
                <a:solidFill>
                  <a:schemeClr val="tx1"/>
                </a:solidFill>
              </a:rPr>
              <a:t>parton</a:t>
            </a:r>
            <a:r>
              <a:rPr lang="en-US" sz="1400" b="1" dirty="0">
                <a:solidFill>
                  <a:schemeClr val="tx1"/>
                </a:solidFill>
              </a:rPr>
              <a:t> int.</a:t>
            </a:r>
            <a:endParaRPr lang="cs-CZ" sz="1400" b="1" dirty="0">
              <a:solidFill>
                <a:schemeClr val="tx1"/>
              </a:solidFill>
            </a:endParaRPr>
          </a:p>
        </p:txBody>
      </p:sp>
      <p:pic>
        <p:nvPicPr>
          <p:cNvPr id="36" name="Obrázek 35">
            <a:extLst>
              <a:ext uri="{FF2B5EF4-FFF2-40B4-BE49-F238E27FC236}">
                <a16:creationId xmlns:a16="http://schemas.microsoft.com/office/drawing/2014/main" id="{165DAB46-EF00-3DAD-3691-E7ACFB79CA08}"/>
              </a:ext>
            </a:extLst>
          </p:cNvPr>
          <p:cNvPicPr>
            <a:picLocks noChangeAspect="1"/>
          </p:cNvPicPr>
          <p:nvPr/>
        </p:nvPicPr>
        <p:blipFill>
          <a:blip r:embed="rId8"/>
          <a:stretch>
            <a:fillRect/>
          </a:stretch>
        </p:blipFill>
        <p:spPr>
          <a:xfrm>
            <a:off x="3842841" y="4791871"/>
            <a:ext cx="536734" cy="532541"/>
          </a:xfrm>
          <a:prstGeom prst="rect">
            <a:avLst/>
          </a:prstGeom>
        </p:spPr>
      </p:pic>
      <mc:AlternateContent xmlns:mc="http://schemas.openxmlformats.org/markup-compatibility/2006" xmlns:a14="http://schemas.microsoft.com/office/drawing/2010/main">
        <mc:Choice Requires="a14">
          <p:sp>
            <p:nvSpPr>
              <p:cNvPr id="37" name="TextovéPole 36">
                <a:extLst>
                  <a:ext uri="{FF2B5EF4-FFF2-40B4-BE49-F238E27FC236}">
                    <a16:creationId xmlns:a16="http://schemas.microsoft.com/office/drawing/2014/main" id="{6116981C-41FA-C68B-9A92-FDF23E751D43}"/>
                  </a:ext>
                </a:extLst>
              </p:cNvPr>
              <p:cNvSpPr txBox="1"/>
              <p:nvPr/>
            </p:nvSpPr>
            <p:spPr>
              <a:xfrm>
                <a:off x="2019778" y="2143388"/>
                <a:ext cx="1805302" cy="984885"/>
              </a:xfrm>
              <a:prstGeom prst="rect">
                <a:avLst/>
              </a:prstGeom>
              <a:noFill/>
            </p:spPr>
            <p:txBody>
              <a:bodyPr wrap="none" rtlCol="0">
                <a:spAutoFit/>
              </a:bodyPr>
              <a:lstStyle/>
              <a:p>
                <a:r>
                  <a:rPr lang="en-US" sz="1400" dirty="0">
                    <a:solidFill>
                      <a:schemeClr val="tx1"/>
                    </a:solidFill>
                  </a:rPr>
                  <a:t>High trans. </a:t>
                </a:r>
              </a:p>
              <a:p>
                <a:r>
                  <a:rPr lang="en-US" sz="1400" dirty="0">
                    <a:solidFill>
                      <a:schemeClr val="tx1"/>
                    </a:solidFill>
                  </a:rPr>
                  <a:t>sphericity </a:t>
                </a:r>
                <a14:m>
                  <m:oMath xmlns:m="http://schemas.openxmlformats.org/officeDocument/2006/math">
                    <m:sSub>
                      <m:sSubPr>
                        <m:ctrlPr>
                          <a:rPr lang="en-US" sz="1400" i="1" smtClean="0">
                            <a:solidFill>
                              <a:schemeClr val="tx1"/>
                            </a:solidFill>
                            <a:latin typeface="Cambria Math" panose="02040503050406030204" pitchFamily="18" charset="0"/>
                          </a:rPr>
                        </m:ctrlPr>
                      </m:sSubPr>
                      <m:e>
                        <m:r>
                          <a:rPr lang="en-US" sz="1400" b="0" i="1" smtClean="0">
                            <a:solidFill>
                              <a:schemeClr val="tx1"/>
                            </a:solidFill>
                            <a:latin typeface="Cambria Math" panose="02040503050406030204" pitchFamily="18" charset="0"/>
                          </a:rPr>
                          <m:t>𝑆</m:t>
                        </m:r>
                      </m:e>
                      <m:sub>
                        <m:r>
                          <a:rPr lang="en-US" sz="1400" b="0" i="1" smtClean="0">
                            <a:solidFill>
                              <a:schemeClr val="tx1"/>
                            </a:solidFill>
                            <a:latin typeface="Cambria Math" panose="02040503050406030204" pitchFamily="18" charset="0"/>
                          </a:rPr>
                          <m:t>𝑇</m:t>
                        </m:r>
                      </m:sub>
                    </m:sSub>
                  </m:oMath>
                </a14:m>
                <a:r>
                  <a:rPr lang="en-US" sz="1400" dirty="0">
                    <a:solidFill>
                      <a:schemeClr val="tx1"/>
                    </a:solidFill>
                  </a:rPr>
                  <a:t>. </a:t>
                </a:r>
              </a:p>
              <a:p>
                <a:r>
                  <a:rPr lang="en-US" sz="1400" dirty="0">
                    <a:solidFill>
                      <a:schemeClr val="tx1"/>
                    </a:solidFill>
                  </a:rPr>
                  <a:t>Large x-sections for </a:t>
                </a:r>
              </a:p>
              <a:p>
                <a14:m>
                  <m:oMath xmlns:m="http://schemas.openxmlformats.org/officeDocument/2006/math">
                    <m:sSub>
                      <m:sSubPr>
                        <m:ctrlPr>
                          <a:rPr lang="en-US" sz="1400" i="1" smtClean="0">
                            <a:solidFill>
                              <a:schemeClr val="tx1"/>
                            </a:solidFill>
                            <a:latin typeface="Cambria Math" panose="02040503050406030204" pitchFamily="18" charset="0"/>
                          </a:rPr>
                        </m:ctrlPr>
                      </m:sSubPr>
                      <m:e>
                        <m:r>
                          <a:rPr lang="en-US" sz="1400" b="0" i="1" smtClean="0">
                            <a:solidFill>
                              <a:schemeClr val="tx1"/>
                            </a:solidFill>
                            <a:latin typeface="Cambria Math" panose="02040503050406030204" pitchFamily="18" charset="0"/>
                          </a:rPr>
                          <m:t>𝑀</m:t>
                        </m:r>
                      </m:e>
                      <m:sub>
                        <m:r>
                          <a:rPr lang="en-US" sz="1400" b="0" i="1" smtClean="0">
                            <a:solidFill>
                              <a:schemeClr val="tx1"/>
                            </a:solidFill>
                            <a:latin typeface="Cambria Math" panose="02040503050406030204" pitchFamily="18" charset="0"/>
                          </a:rPr>
                          <m:t>𝑖𝑛𝑠𝑡</m:t>
                        </m:r>
                      </m:sub>
                    </m:sSub>
                    <m:r>
                      <a:rPr lang="en-US" sz="1400" b="0" i="1" smtClean="0">
                        <a:solidFill>
                          <a:schemeClr val="tx1"/>
                        </a:solidFill>
                        <a:latin typeface="Cambria Math" panose="02040503050406030204" pitchFamily="18" charset="0"/>
                      </a:rPr>
                      <m:t> </m:t>
                    </m:r>
                  </m:oMath>
                </a14:m>
                <a:r>
                  <a:rPr lang="en-US" sz="1400" dirty="0">
                    <a:solidFill>
                      <a:schemeClr val="tx1"/>
                    </a:solidFill>
                  </a:rPr>
                  <a:t>&lt; 200 GeV</a:t>
                </a:r>
                <a:r>
                  <a:rPr lang="en-US" dirty="0">
                    <a:solidFill>
                      <a:schemeClr val="tx1"/>
                    </a:solidFill>
                  </a:rPr>
                  <a:t> </a:t>
                </a:r>
                <a:endParaRPr lang="cs-CZ" dirty="0">
                  <a:solidFill>
                    <a:schemeClr val="tx1"/>
                  </a:solidFill>
                </a:endParaRPr>
              </a:p>
            </p:txBody>
          </p:sp>
        </mc:Choice>
        <mc:Fallback xmlns="">
          <p:sp>
            <p:nvSpPr>
              <p:cNvPr id="37" name="TextovéPole 36">
                <a:extLst>
                  <a:ext uri="{FF2B5EF4-FFF2-40B4-BE49-F238E27FC236}">
                    <a16:creationId xmlns:a16="http://schemas.microsoft.com/office/drawing/2014/main" id="{6116981C-41FA-C68B-9A92-FDF23E751D43}"/>
                  </a:ext>
                </a:extLst>
              </p:cNvPr>
              <p:cNvSpPr txBox="1">
                <a:spLocks noRot="1" noChangeAspect="1" noMove="1" noResize="1" noEditPoints="1" noAdjustHandles="1" noChangeArrowheads="1" noChangeShapeType="1" noTextEdit="1"/>
              </p:cNvSpPr>
              <p:nvPr/>
            </p:nvSpPr>
            <p:spPr>
              <a:xfrm>
                <a:off x="2019778" y="2143388"/>
                <a:ext cx="1805302" cy="984885"/>
              </a:xfrm>
              <a:prstGeom prst="rect">
                <a:avLst/>
              </a:prstGeom>
              <a:blipFill>
                <a:blip r:embed="rId9"/>
                <a:stretch>
                  <a:fillRect l="-1014" t="-1242" b="-4969"/>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38" name="TextovéPole 37">
                <a:extLst>
                  <a:ext uri="{FF2B5EF4-FFF2-40B4-BE49-F238E27FC236}">
                    <a16:creationId xmlns:a16="http://schemas.microsoft.com/office/drawing/2014/main" id="{9F1F486A-0B6B-29C7-8B25-CB45EE1EC38A}"/>
                  </a:ext>
                </a:extLst>
              </p:cNvPr>
              <p:cNvSpPr txBox="1"/>
              <p:nvPr/>
            </p:nvSpPr>
            <p:spPr>
              <a:xfrm>
                <a:off x="5615520" y="2015398"/>
                <a:ext cx="1788310" cy="553998"/>
              </a:xfrm>
              <a:prstGeom prst="rect">
                <a:avLst/>
              </a:prstGeom>
              <a:noFill/>
            </p:spPr>
            <p:txBody>
              <a:bodyPr wrap="none" rtlCol="0">
                <a:spAutoFit/>
              </a:bodyPr>
              <a:lstStyle/>
              <a:p>
                <a:r>
                  <a:rPr lang="en-US" sz="1400" dirty="0">
                    <a:solidFill>
                      <a:schemeClr val="tx1"/>
                    </a:solidFill>
                  </a:rPr>
                  <a:t>Dominant </a:t>
                </a:r>
              </a:p>
              <a:p>
                <a:r>
                  <a:rPr lang="en-US" sz="1400" dirty="0">
                    <a:solidFill>
                      <a:schemeClr val="tx1"/>
                    </a:solidFill>
                  </a:rPr>
                  <a:t>at </a:t>
                </a:r>
                <a14:m>
                  <m:oMath xmlns:m="http://schemas.openxmlformats.org/officeDocument/2006/math">
                    <m:sSub>
                      <m:sSubPr>
                        <m:ctrlPr>
                          <a:rPr lang="en-US" sz="1400" i="1" smtClean="0">
                            <a:solidFill>
                              <a:schemeClr val="tx1"/>
                            </a:solidFill>
                            <a:latin typeface="Cambria Math" panose="02040503050406030204" pitchFamily="18" charset="0"/>
                          </a:rPr>
                        </m:ctrlPr>
                      </m:sSubPr>
                      <m:e>
                        <m:r>
                          <a:rPr lang="en-US" sz="1400" b="0" i="1" smtClean="0">
                            <a:solidFill>
                              <a:schemeClr val="tx1"/>
                            </a:solidFill>
                            <a:latin typeface="Cambria Math" panose="02040503050406030204" pitchFamily="18" charset="0"/>
                          </a:rPr>
                          <m:t>𝑀</m:t>
                        </m:r>
                      </m:e>
                      <m:sub>
                        <m:r>
                          <a:rPr lang="en-US" sz="1400" b="0" i="1" smtClean="0">
                            <a:solidFill>
                              <a:schemeClr val="tx1"/>
                            </a:solidFill>
                            <a:latin typeface="Cambria Math" panose="02040503050406030204" pitchFamily="18" charset="0"/>
                          </a:rPr>
                          <m:t>𝑖𝑛𝑠𝑡</m:t>
                        </m:r>
                      </m:sub>
                    </m:sSub>
                    <m:r>
                      <a:rPr lang="en-US" sz="1400" b="0" i="0" smtClean="0">
                        <a:solidFill>
                          <a:schemeClr val="tx1"/>
                        </a:solidFill>
                        <a:latin typeface="Cambria Math" panose="02040503050406030204" pitchFamily="18" charset="0"/>
                      </a:rPr>
                      <m:t>&gt;</m:t>
                    </m:r>
                  </m:oMath>
                </a14:m>
                <a:r>
                  <a:rPr lang="en-US" sz="1400" dirty="0">
                    <a:solidFill>
                      <a:schemeClr val="tx1"/>
                    </a:solidFill>
                  </a:rPr>
                  <a:t> 200 GeV</a:t>
                </a:r>
                <a:r>
                  <a:rPr lang="en-US" dirty="0">
                    <a:solidFill>
                      <a:schemeClr val="tx1"/>
                    </a:solidFill>
                  </a:rPr>
                  <a:t> </a:t>
                </a:r>
                <a:endParaRPr lang="cs-CZ" dirty="0">
                  <a:solidFill>
                    <a:schemeClr val="tx1"/>
                  </a:solidFill>
                </a:endParaRPr>
              </a:p>
            </p:txBody>
          </p:sp>
        </mc:Choice>
        <mc:Fallback xmlns="">
          <p:sp>
            <p:nvSpPr>
              <p:cNvPr id="38" name="TextovéPole 37">
                <a:extLst>
                  <a:ext uri="{FF2B5EF4-FFF2-40B4-BE49-F238E27FC236}">
                    <a16:creationId xmlns:a16="http://schemas.microsoft.com/office/drawing/2014/main" id="{9F1F486A-0B6B-29C7-8B25-CB45EE1EC38A}"/>
                  </a:ext>
                </a:extLst>
              </p:cNvPr>
              <p:cNvSpPr txBox="1">
                <a:spLocks noRot="1" noChangeAspect="1" noMove="1" noResize="1" noEditPoints="1" noAdjustHandles="1" noChangeArrowheads="1" noChangeShapeType="1" noTextEdit="1"/>
              </p:cNvSpPr>
              <p:nvPr/>
            </p:nvSpPr>
            <p:spPr>
              <a:xfrm>
                <a:off x="5615520" y="2015398"/>
                <a:ext cx="1788310" cy="553998"/>
              </a:xfrm>
              <a:prstGeom prst="rect">
                <a:avLst/>
              </a:prstGeom>
              <a:blipFill>
                <a:blip r:embed="rId10"/>
                <a:stretch>
                  <a:fillRect l="-1020" t="-2222" b="-10000"/>
                </a:stretch>
              </a:blipFill>
            </p:spPr>
            <p:txBody>
              <a:bodyPr/>
              <a:lstStyle/>
              <a:p>
                <a:r>
                  <a:rPr lang="cs-CZ">
                    <a:noFill/>
                  </a:rPr>
                  <a:t> </a:t>
                </a:r>
              </a:p>
            </p:txBody>
          </p:sp>
        </mc:Fallback>
      </mc:AlternateContent>
      <p:pic>
        <p:nvPicPr>
          <p:cNvPr id="42" name="Obrázek 41">
            <a:extLst>
              <a:ext uri="{FF2B5EF4-FFF2-40B4-BE49-F238E27FC236}">
                <a16:creationId xmlns:a16="http://schemas.microsoft.com/office/drawing/2014/main" id="{5FB52F59-3AD2-9C08-8B4D-BE6A24220B6E}"/>
              </a:ext>
            </a:extLst>
          </p:cNvPr>
          <p:cNvPicPr>
            <a:picLocks noChangeAspect="1"/>
          </p:cNvPicPr>
          <p:nvPr/>
        </p:nvPicPr>
        <p:blipFill>
          <a:blip r:embed="rId11"/>
          <a:stretch>
            <a:fillRect/>
          </a:stretch>
        </p:blipFill>
        <p:spPr>
          <a:xfrm>
            <a:off x="14910" y="1691869"/>
            <a:ext cx="2012648" cy="1949752"/>
          </a:xfrm>
          <a:prstGeom prst="rect">
            <a:avLst/>
          </a:prstGeom>
        </p:spPr>
      </p:pic>
      <mc:AlternateContent xmlns:mc="http://schemas.openxmlformats.org/markup-compatibility/2006" xmlns:a14="http://schemas.microsoft.com/office/drawing/2010/main">
        <mc:Choice Requires="a14">
          <p:sp>
            <p:nvSpPr>
              <p:cNvPr id="44" name="TextovéPole 43">
                <a:extLst>
                  <a:ext uri="{FF2B5EF4-FFF2-40B4-BE49-F238E27FC236}">
                    <a16:creationId xmlns:a16="http://schemas.microsoft.com/office/drawing/2014/main" id="{F27B02D6-5268-B714-919C-398E99A3C34A}"/>
                  </a:ext>
                </a:extLst>
              </p:cNvPr>
              <p:cNvSpPr txBox="1"/>
              <p:nvPr/>
            </p:nvSpPr>
            <p:spPr>
              <a:xfrm>
                <a:off x="8374429" y="3414641"/>
                <a:ext cx="1549270" cy="769441"/>
              </a:xfrm>
              <a:prstGeom prst="rect">
                <a:avLst/>
              </a:prstGeom>
              <a:noFill/>
            </p:spPr>
            <p:txBody>
              <a:bodyPr wrap="none" rtlCol="0">
                <a:spAutoFit/>
              </a:bodyPr>
              <a:lstStyle/>
              <a:p>
                <a:r>
                  <a:rPr lang="en-US" sz="1400" dirty="0">
                    <a:solidFill>
                      <a:schemeClr val="tx1"/>
                    </a:solidFill>
                  </a:rPr>
                  <a:t>High </a:t>
                </a:r>
                <a14:m>
                  <m:oMath xmlns:m="http://schemas.openxmlformats.org/officeDocument/2006/math">
                    <m:sSub>
                      <m:sSubPr>
                        <m:ctrlPr>
                          <a:rPr lang="en-US" sz="1400" i="1" smtClean="0">
                            <a:solidFill>
                              <a:schemeClr val="tx1"/>
                            </a:solidFill>
                            <a:latin typeface="Cambria Math" panose="02040503050406030204" pitchFamily="18" charset="0"/>
                          </a:rPr>
                        </m:ctrlPr>
                      </m:sSubPr>
                      <m:e>
                        <m:r>
                          <a:rPr lang="en-US" sz="1400" b="0" i="1" smtClean="0">
                            <a:solidFill>
                              <a:schemeClr val="tx1"/>
                            </a:solidFill>
                            <a:latin typeface="Cambria Math" panose="02040503050406030204" pitchFamily="18" charset="0"/>
                          </a:rPr>
                          <m:t>𝑆</m:t>
                        </m:r>
                      </m:e>
                      <m:sub>
                        <m:r>
                          <a:rPr lang="en-US" sz="1400" b="0" i="1" smtClean="0">
                            <a:solidFill>
                              <a:schemeClr val="tx1"/>
                            </a:solidFill>
                            <a:latin typeface="Cambria Math" panose="02040503050406030204" pitchFamily="18" charset="0"/>
                          </a:rPr>
                          <m:t>𝑇</m:t>
                        </m:r>
                      </m:sub>
                    </m:sSub>
                  </m:oMath>
                </a14:m>
                <a:r>
                  <a:rPr lang="en-US" sz="1400" dirty="0">
                    <a:solidFill>
                      <a:schemeClr val="tx1"/>
                    </a:solidFill>
                  </a:rPr>
                  <a:t>. </a:t>
                </a:r>
              </a:p>
              <a:p>
                <a:r>
                  <a:rPr lang="en-US" sz="1400" dirty="0">
                    <a:solidFill>
                      <a:schemeClr val="tx1"/>
                    </a:solidFill>
                  </a:rPr>
                  <a:t>Dominant at </a:t>
                </a:r>
              </a:p>
              <a:p>
                <a14:m>
                  <m:oMath xmlns:m="http://schemas.openxmlformats.org/officeDocument/2006/math">
                    <m:sSub>
                      <m:sSubPr>
                        <m:ctrlPr>
                          <a:rPr lang="en-US" sz="1400" i="1" smtClean="0">
                            <a:solidFill>
                              <a:schemeClr val="tx1"/>
                            </a:solidFill>
                            <a:latin typeface="Cambria Math" panose="02040503050406030204" pitchFamily="18" charset="0"/>
                          </a:rPr>
                        </m:ctrlPr>
                      </m:sSubPr>
                      <m:e>
                        <m:r>
                          <a:rPr lang="en-US" sz="1400" b="0" i="1" smtClean="0">
                            <a:solidFill>
                              <a:schemeClr val="tx1"/>
                            </a:solidFill>
                            <a:latin typeface="Cambria Math" panose="02040503050406030204" pitchFamily="18" charset="0"/>
                          </a:rPr>
                          <m:t>𝑀</m:t>
                        </m:r>
                      </m:e>
                      <m:sub>
                        <m:r>
                          <a:rPr lang="en-US" sz="1400" b="0" i="1" smtClean="0">
                            <a:solidFill>
                              <a:schemeClr val="tx1"/>
                            </a:solidFill>
                            <a:latin typeface="Cambria Math" panose="02040503050406030204" pitchFamily="18" charset="0"/>
                          </a:rPr>
                          <m:t>𝑖𝑛𝑠𝑡</m:t>
                        </m:r>
                      </m:sub>
                    </m:sSub>
                    <m:r>
                      <a:rPr lang="en-US" sz="1400" b="0" i="1" smtClean="0">
                        <a:solidFill>
                          <a:schemeClr val="tx1"/>
                        </a:solidFill>
                        <a:latin typeface="Cambria Math" panose="02040503050406030204" pitchFamily="18" charset="0"/>
                      </a:rPr>
                      <m:t> </m:t>
                    </m:r>
                  </m:oMath>
                </a14:m>
                <a:r>
                  <a:rPr lang="en-US" sz="1400" dirty="0">
                    <a:solidFill>
                      <a:schemeClr val="tx1"/>
                    </a:solidFill>
                  </a:rPr>
                  <a:t>&lt; 200 GeV</a:t>
                </a:r>
                <a:r>
                  <a:rPr lang="en-US" dirty="0">
                    <a:solidFill>
                      <a:schemeClr val="tx1"/>
                    </a:solidFill>
                  </a:rPr>
                  <a:t> </a:t>
                </a:r>
                <a:endParaRPr lang="cs-CZ" dirty="0"/>
              </a:p>
            </p:txBody>
          </p:sp>
        </mc:Choice>
        <mc:Fallback xmlns="">
          <p:sp>
            <p:nvSpPr>
              <p:cNvPr id="44" name="TextovéPole 43">
                <a:extLst>
                  <a:ext uri="{FF2B5EF4-FFF2-40B4-BE49-F238E27FC236}">
                    <a16:creationId xmlns:a16="http://schemas.microsoft.com/office/drawing/2014/main" id="{F27B02D6-5268-B714-919C-398E99A3C34A}"/>
                  </a:ext>
                </a:extLst>
              </p:cNvPr>
              <p:cNvSpPr txBox="1">
                <a:spLocks noRot="1" noChangeAspect="1" noMove="1" noResize="1" noEditPoints="1" noAdjustHandles="1" noChangeArrowheads="1" noChangeShapeType="1" noTextEdit="1"/>
              </p:cNvSpPr>
              <p:nvPr/>
            </p:nvSpPr>
            <p:spPr>
              <a:xfrm>
                <a:off x="8374429" y="3414641"/>
                <a:ext cx="1549270" cy="769441"/>
              </a:xfrm>
              <a:prstGeom prst="rect">
                <a:avLst/>
              </a:prstGeom>
              <a:blipFill>
                <a:blip r:embed="rId12"/>
                <a:stretch>
                  <a:fillRect l="-1181" t="-1587" b="-7143"/>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46" name="TextovéPole 45">
                <a:extLst>
                  <a:ext uri="{FF2B5EF4-FFF2-40B4-BE49-F238E27FC236}">
                    <a16:creationId xmlns:a16="http://schemas.microsoft.com/office/drawing/2014/main" id="{78170D50-E3C7-8C5F-6F84-08B5549ECC13}"/>
                  </a:ext>
                </a:extLst>
              </p:cNvPr>
              <p:cNvSpPr txBox="1"/>
              <p:nvPr/>
            </p:nvSpPr>
            <p:spPr>
              <a:xfrm>
                <a:off x="46579" y="3937390"/>
                <a:ext cx="8197052" cy="338554"/>
              </a:xfrm>
              <a:prstGeom prst="rect">
                <a:avLst/>
              </a:prstGeom>
              <a:solidFill>
                <a:srgbClr val="FF0000"/>
              </a:solidFill>
            </p:spPr>
            <p:txBody>
              <a:bodyPr wrap="none" rtlCol="0">
                <a:spAutoFit/>
              </a:bodyPr>
              <a:lstStyle/>
              <a:p>
                <a:r>
                  <a:rPr lang="en-US" dirty="0">
                    <a:solidFill>
                      <a:srgbClr val="FFFF00"/>
                    </a:solidFill>
                  </a:rPr>
                  <a:t>Reach </a:t>
                </a:r>
                <a14:m>
                  <m:oMath xmlns:m="http://schemas.openxmlformats.org/officeDocument/2006/math">
                    <m:sSub>
                      <m:sSubPr>
                        <m:ctrlPr>
                          <a:rPr lang="en-US" i="1" smtClean="0">
                            <a:solidFill>
                              <a:srgbClr val="FFFF00"/>
                            </a:solidFill>
                            <a:latin typeface="Cambria Math" panose="02040503050406030204" pitchFamily="18" charset="0"/>
                          </a:rPr>
                        </m:ctrlPr>
                      </m:sSubPr>
                      <m:e>
                        <m:r>
                          <a:rPr lang="en-US" b="0" i="1" smtClean="0">
                            <a:solidFill>
                              <a:srgbClr val="FFFF00"/>
                            </a:solidFill>
                            <a:latin typeface="Cambria Math" panose="02040503050406030204" pitchFamily="18" charset="0"/>
                          </a:rPr>
                          <m:t>𝑀</m:t>
                        </m:r>
                      </m:e>
                      <m:sub>
                        <m:r>
                          <a:rPr lang="en-US" b="0" i="1" smtClean="0">
                            <a:solidFill>
                              <a:srgbClr val="FFFF00"/>
                            </a:solidFill>
                            <a:latin typeface="Cambria Math" panose="02040503050406030204" pitchFamily="18" charset="0"/>
                          </a:rPr>
                          <m:t>𝑖𝑛𝑠𝑡</m:t>
                        </m:r>
                      </m:sub>
                    </m:sSub>
                    <m:r>
                      <a:rPr lang="en-US" b="0" i="1" smtClean="0">
                        <a:solidFill>
                          <a:srgbClr val="FFFF00"/>
                        </a:solidFill>
                        <a:latin typeface="Cambria Math" panose="02040503050406030204" pitchFamily="18" charset="0"/>
                      </a:rPr>
                      <m:t> </m:t>
                    </m:r>
                  </m:oMath>
                </a14:m>
                <a:r>
                  <a:rPr lang="en-US" dirty="0">
                    <a:solidFill>
                      <a:srgbClr val="FFFF00"/>
                    </a:solidFill>
                  </a:rPr>
                  <a:t>&lt; 200 GeV and suppress MPI? Go to large rapidity gaps (or proton tagging)!</a:t>
                </a:r>
                <a:endParaRPr lang="cs-CZ" dirty="0">
                  <a:solidFill>
                    <a:srgbClr val="FFFF00"/>
                  </a:solidFill>
                </a:endParaRPr>
              </a:p>
            </p:txBody>
          </p:sp>
        </mc:Choice>
        <mc:Fallback xmlns="">
          <p:sp>
            <p:nvSpPr>
              <p:cNvPr id="46" name="TextovéPole 45">
                <a:extLst>
                  <a:ext uri="{FF2B5EF4-FFF2-40B4-BE49-F238E27FC236}">
                    <a16:creationId xmlns:a16="http://schemas.microsoft.com/office/drawing/2014/main" id="{78170D50-E3C7-8C5F-6F84-08B5549ECC13}"/>
                  </a:ext>
                </a:extLst>
              </p:cNvPr>
              <p:cNvSpPr txBox="1">
                <a:spLocks noRot="1" noChangeAspect="1" noMove="1" noResize="1" noEditPoints="1" noAdjustHandles="1" noChangeArrowheads="1" noChangeShapeType="1" noTextEdit="1"/>
              </p:cNvSpPr>
              <p:nvPr/>
            </p:nvSpPr>
            <p:spPr>
              <a:xfrm>
                <a:off x="46579" y="3937390"/>
                <a:ext cx="8197052" cy="338554"/>
              </a:xfrm>
              <a:prstGeom prst="rect">
                <a:avLst/>
              </a:prstGeom>
              <a:blipFill>
                <a:blip r:embed="rId13"/>
                <a:stretch>
                  <a:fillRect l="-446" t="-5455" b="-23636"/>
                </a:stretch>
              </a:blipFill>
            </p:spPr>
            <p:txBody>
              <a:bodyPr/>
              <a:lstStyle/>
              <a:p>
                <a:r>
                  <a:rPr lang="cs-CZ">
                    <a:noFill/>
                  </a:rPr>
                  <a:t> </a:t>
                </a:r>
              </a:p>
            </p:txBody>
          </p:sp>
        </mc:Fallback>
      </mc:AlternateContent>
    </p:spTree>
    <p:extLst>
      <p:ext uri="{BB962C8B-B14F-4D97-AF65-F5344CB8AC3E}">
        <p14:creationId xmlns:p14="http://schemas.microsoft.com/office/powerpoint/2010/main" val="63895080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4800" y="117415"/>
            <a:ext cx="9136625" cy="548210"/>
          </a:xfrm>
        </p:spPr>
        <p:txBody>
          <a:bodyPr/>
          <a:lstStyle/>
          <a:p>
            <a:r>
              <a:rPr lang="en-US" dirty="0"/>
              <a:t>Single-tag: results at generator level</a:t>
            </a:r>
          </a:p>
        </p:txBody>
      </p:sp>
      <p:sp>
        <p:nvSpPr>
          <p:cNvPr id="5" name="Zástupný symbol pro zápatí 4"/>
          <p:cNvSpPr>
            <a:spLocks noGrp="1"/>
          </p:cNvSpPr>
          <p:nvPr>
            <p:ph type="ftr" sz="quarter" idx="11"/>
          </p:nvPr>
        </p:nvSpPr>
        <p:spPr/>
        <p:txBody>
          <a:bodyPr/>
          <a:lstStyle/>
          <a:p>
            <a:pPr>
              <a:defRPr/>
            </a:pPr>
            <a:r>
              <a:rPr lang="en-US"/>
              <a:t>Marek Taševský                        FZU seminar: Exclusivity as a road to New Physics</a:t>
            </a:r>
            <a:endParaRPr lang="fr-FR" i="1">
              <a:solidFill>
                <a:srgbClr val="006666"/>
              </a:solidFill>
            </a:endParaRPr>
          </a:p>
        </p:txBody>
      </p:sp>
      <p:sp>
        <p:nvSpPr>
          <p:cNvPr id="6" name="Zástupný symbol pro číslo snímku 5"/>
          <p:cNvSpPr>
            <a:spLocks noGrp="1"/>
          </p:cNvSpPr>
          <p:nvPr>
            <p:ph type="sldNum" sz="quarter" idx="12"/>
          </p:nvPr>
        </p:nvSpPr>
        <p:spPr/>
        <p:txBody>
          <a:bodyPr/>
          <a:lstStyle/>
          <a:p>
            <a:pPr>
              <a:defRPr/>
            </a:pPr>
            <a:fld id="{7F85D29B-CEBA-48ED-BF7C-3DA92537335C}" type="slidenum">
              <a:rPr lang="fr-CH" altLang="en-US" smtClean="0"/>
              <a:pPr>
                <a:defRPr/>
              </a:pPr>
              <a:t>97</a:t>
            </a:fld>
            <a:r>
              <a:rPr lang="fr-CH" altLang="en-US"/>
              <a:t> </a:t>
            </a:r>
            <a:endParaRPr lang="fr-FR" altLang="en-US"/>
          </a:p>
        </p:txBody>
      </p:sp>
      <mc:AlternateContent xmlns:mc="http://schemas.openxmlformats.org/markup-compatibility/2006" xmlns:a14="http://schemas.microsoft.com/office/drawing/2010/main">
        <mc:Choice Requires="a14">
          <p:sp>
            <p:nvSpPr>
              <p:cNvPr id="7" name="TextovéPole 6"/>
              <p:cNvSpPr txBox="1"/>
              <p:nvPr/>
            </p:nvSpPr>
            <p:spPr>
              <a:xfrm>
                <a:off x="4419600" y="2571731"/>
                <a:ext cx="4876800" cy="478721"/>
              </a:xfrm>
              <a:prstGeom prst="rect">
                <a:avLst/>
              </a:prstGeom>
              <a:noFill/>
            </p:spPr>
            <p:txBody>
              <a:bodyPr wrap="square" rtlCol="0">
                <a:spAutoFit/>
              </a:bodyPr>
              <a:lstStyle/>
              <a:p>
                <a14:m>
                  <m:oMath xmlns:m="http://schemas.openxmlformats.org/officeDocument/2006/math">
                    <m:sSub>
                      <m:sSubPr>
                        <m:ctrlPr>
                          <a:rPr lang="en-US" sz="2000" b="1" i="1" smtClean="0">
                            <a:solidFill>
                              <a:srgbClr val="FF0000"/>
                            </a:solidFill>
                            <a:latin typeface="Cambria Math" panose="02040503050406030204" pitchFamily="18" charset="0"/>
                          </a:rPr>
                        </m:ctrlPr>
                      </m:sSubPr>
                      <m:e>
                        <m:r>
                          <a:rPr lang="en-US" sz="2000" b="1" i="1">
                            <a:solidFill>
                              <a:srgbClr val="FF0000"/>
                            </a:solidFill>
                            <a:latin typeface="Cambria Math" panose="02040503050406030204" pitchFamily="18" charset="0"/>
                          </a:rPr>
                          <m:t>𝑵</m:t>
                        </m:r>
                      </m:e>
                      <m:sub>
                        <m:r>
                          <a:rPr lang="en-US" sz="2000" b="1" i="1">
                            <a:solidFill>
                              <a:srgbClr val="FF0000"/>
                            </a:solidFill>
                            <a:latin typeface="Cambria Math" panose="02040503050406030204" pitchFamily="18" charset="0"/>
                          </a:rPr>
                          <m:t>𝒄𝒉</m:t>
                        </m:r>
                        <m:r>
                          <a:rPr lang="en-US" sz="2000" b="1" i="1">
                            <a:solidFill>
                              <a:srgbClr val="FF0000"/>
                            </a:solidFill>
                            <a:latin typeface="Cambria Math" panose="02040503050406030204" pitchFamily="18" charset="0"/>
                          </a:rPr>
                          <m:t>𝟎𝟓</m:t>
                        </m:r>
                      </m:sub>
                    </m:sSub>
                  </m:oMath>
                </a14:m>
                <a:r>
                  <a:rPr lang="en-US" sz="2000" b="1" dirty="0">
                    <a:solidFill>
                      <a:srgbClr val="FF0000"/>
                    </a:solidFill>
                  </a:rPr>
                  <a:t> &gt; 40 ˄ </a:t>
                </a:r>
                <a14:m>
                  <m:oMath xmlns:m="http://schemas.openxmlformats.org/officeDocument/2006/math">
                    <m:sSub>
                      <m:sSubPr>
                        <m:ctrlPr>
                          <a:rPr lang="en-US" sz="2000" b="1" i="1">
                            <a:solidFill>
                              <a:srgbClr val="FF0000"/>
                            </a:solidFill>
                            <a:latin typeface="Cambria Math" panose="02040503050406030204" pitchFamily="18" charset="0"/>
                          </a:rPr>
                        </m:ctrlPr>
                      </m:sSubPr>
                      <m:e>
                        <m:r>
                          <a:rPr lang="en-US" sz="2000" b="1" i="1">
                            <a:solidFill>
                              <a:srgbClr val="FF0000"/>
                            </a:solidFill>
                            <a:latin typeface="Cambria Math" panose="02040503050406030204" pitchFamily="18" charset="0"/>
                          </a:rPr>
                          <m:t>𝑵</m:t>
                        </m:r>
                      </m:e>
                      <m:sub>
                        <m:r>
                          <a:rPr lang="en-US" sz="2000" b="1" i="1">
                            <a:solidFill>
                              <a:srgbClr val="FF0000"/>
                            </a:solidFill>
                            <a:latin typeface="Cambria Math" panose="02040503050406030204" pitchFamily="18" charset="0"/>
                          </a:rPr>
                          <m:t>𝒄𝒉</m:t>
                        </m:r>
                        <m:r>
                          <a:rPr lang="en-US" sz="2000" b="1" i="1">
                            <a:solidFill>
                              <a:srgbClr val="FF0000"/>
                            </a:solidFill>
                            <a:latin typeface="Cambria Math" panose="02040503050406030204" pitchFamily="18" charset="0"/>
                          </a:rPr>
                          <m:t>𝟐𝟓</m:t>
                        </m:r>
                      </m:sub>
                    </m:sSub>
                  </m:oMath>
                </a14:m>
                <a:r>
                  <a:rPr lang="en-US" sz="2000" b="1" dirty="0">
                    <a:solidFill>
                      <a:srgbClr val="FF0000"/>
                    </a:solidFill>
                  </a:rPr>
                  <a:t> = 0 ˄  </a:t>
                </a:r>
                <a14:m>
                  <m:oMath xmlns:m="http://schemas.openxmlformats.org/officeDocument/2006/math">
                    <m:nary>
                      <m:naryPr>
                        <m:chr m:val="∑"/>
                        <m:subHide m:val="on"/>
                        <m:supHide m:val="on"/>
                        <m:ctrlPr>
                          <a:rPr lang="en-US" sz="2000" b="1" i="1">
                            <a:solidFill>
                              <a:srgbClr val="FF0000"/>
                            </a:solidFill>
                            <a:latin typeface="Cambria Math" panose="02040503050406030204" pitchFamily="18" charset="0"/>
                          </a:rPr>
                        </m:ctrlPr>
                      </m:naryPr>
                      <m:sub/>
                      <m:sup/>
                      <m:e>
                        <m:sSubSup>
                          <m:sSubSupPr>
                            <m:ctrlPr>
                              <a:rPr lang="en-US" sz="2000" b="1" i="1">
                                <a:solidFill>
                                  <a:srgbClr val="FF0000"/>
                                </a:solidFill>
                                <a:latin typeface="Cambria Math" panose="02040503050406030204" pitchFamily="18" charset="0"/>
                              </a:rPr>
                            </m:ctrlPr>
                          </m:sSubSupPr>
                          <m:e>
                            <m:r>
                              <a:rPr lang="en-US" sz="2000" b="1" i="1">
                                <a:solidFill>
                                  <a:srgbClr val="FF0000"/>
                                </a:solidFill>
                                <a:latin typeface="Cambria Math" panose="02040503050406030204" pitchFamily="18" charset="0"/>
                              </a:rPr>
                              <m:t>𝑬</m:t>
                            </m:r>
                          </m:e>
                          <m:sub>
                            <m:r>
                              <a:rPr lang="en-US" sz="2000" b="1" i="1">
                                <a:solidFill>
                                  <a:srgbClr val="FF0000"/>
                                </a:solidFill>
                                <a:latin typeface="Cambria Math" panose="02040503050406030204" pitchFamily="18" charset="0"/>
                              </a:rPr>
                              <m:t>𝑻</m:t>
                            </m:r>
                          </m:sub>
                          <m:sup>
                            <m:r>
                              <a:rPr lang="en-US" sz="2000" b="1" i="1">
                                <a:solidFill>
                                  <a:srgbClr val="FF0000"/>
                                </a:solidFill>
                                <a:latin typeface="Cambria Math" panose="02040503050406030204" pitchFamily="18" charset="0"/>
                              </a:rPr>
                              <m:t>𝒇𝒘</m:t>
                            </m:r>
                          </m:sup>
                        </m:sSubSup>
                      </m:e>
                    </m:nary>
                  </m:oMath>
                </a14:m>
                <a:r>
                  <a:rPr lang="en-US" sz="2000" b="1" dirty="0">
                    <a:solidFill>
                      <a:srgbClr val="FF0000"/>
                    </a:solidFill>
                  </a:rPr>
                  <a:t> &lt; 4 GeV</a:t>
                </a:r>
              </a:p>
            </p:txBody>
          </p:sp>
        </mc:Choice>
        <mc:Fallback xmlns="">
          <p:sp>
            <p:nvSpPr>
              <p:cNvPr id="7" name="TextovéPole 6"/>
              <p:cNvSpPr txBox="1">
                <a:spLocks noRot="1" noChangeAspect="1" noMove="1" noResize="1" noEditPoints="1" noAdjustHandles="1" noChangeArrowheads="1" noChangeShapeType="1" noTextEdit="1"/>
              </p:cNvSpPr>
              <p:nvPr/>
            </p:nvSpPr>
            <p:spPr>
              <a:xfrm>
                <a:off x="4419600" y="2571731"/>
                <a:ext cx="4876800" cy="478721"/>
              </a:xfrm>
              <a:prstGeom prst="rect">
                <a:avLst/>
              </a:prstGeom>
              <a:blipFill>
                <a:blip r:embed="rId2"/>
                <a:stretch>
                  <a:fillRect t="-89744" b="-152564"/>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8" name="TextovéPole 7"/>
              <p:cNvSpPr txBox="1"/>
              <p:nvPr/>
            </p:nvSpPr>
            <p:spPr>
              <a:xfrm>
                <a:off x="3280785" y="5929092"/>
                <a:ext cx="3184654" cy="400110"/>
              </a:xfrm>
              <a:prstGeom prst="rect">
                <a:avLst/>
              </a:prstGeom>
              <a:noFill/>
            </p:spPr>
            <p:txBody>
              <a:bodyPr wrap="none" rtlCol="0">
                <a:spAutoFit/>
              </a:bodyPr>
              <a:lstStyle/>
              <a:p>
                <a14:m>
                  <m:oMath xmlns:m="http://schemas.openxmlformats.org/officeDocument/2006/math">
                    <m:sSub>
                      <m:sSubPr>
                        <m:ctrlPr>
                          <a:rPr lang="en-US" sz="200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𝑀</m:t>
                        </m:r>
                      </m:e>
                      <m:sub>
                        <m:r>
                          <a:rPr lang="en-US" sz="2000" b="0" i="1" smtClean="0">
                            <a:solidFill>
                              <a:schemeClr val="tx1"/>
                            </a:solidFill>
                            <a:latin typeface="Cambria Math" panose="02040503050406030204" pitchFamily="18" charset="0"/>
                          </a:rPr>
                          <m:t>𝑖𝑛𝑠𝑡</m:t>
                        </m:r>
                      </m:sub>
                    </m:sSub>
                  </m:oMath>
                </a14:m>
                <a:r>
                  <a:rPr lang="en-US" sz="2000" dirty="0">
                    <a:solidFill>
                      <a:schemeClr val="tx1"/>
                    </a:solidFill>
                  </a:rPr>
                  <a:t> &gt; 60 GeV: S/B = 2.3 </a:t>
                </a:r>
                <a:endParaRPr lang="en-US" sz="2000" dirty="0"/>
              </a:p>
            </p:txBody>
          </p:sp>
        </mc:Choice>
        <mc:Fallback xmlns="">
          <p:sp>
            <p:nvSpPr>
              <p:cNvPr id="8" name="TextovéPole 7"/>
              <p:cNvSpPr txBox="1">
                <a:spLocks noRot="1" noChangeAspect="1" noMove="1" noResize="1" noEditPoints="1" noAdjustHandles="1" noChangeArrowheads="1" noChangeShapeType="1" noTextEdit="1"/>
              </p:cNvSpPr>
              <p:nvPr/>
            </p:nvSpPr>
            <p:spPr>
              <a:xfrm>
                <a:off x="3280785" y="5929092"/>
                <a:ext cx="3184654" cy="400110"/>
              </a:xfrm>
              <a:prstGeom prst="rect">
                <a:avLst/>
              </a:prstGeom>
              <a:blipFill>
                <a:blip r:embed="rId3"/>
                <a:stretch>
                  <a:fillRect t="-7692" r="-956" b="-29231"/>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10" name="TextovéPole 9"/>
              <p:cNvSpPr txBox="1"/>
              <p:nvPr/>
            </p:nvSpPr>
            <p:spPr>
              <a:xfrm>
                <a:off x="6629400" y="5941504"/>
                <a:ext cx="3327321" cy="400110"/>
              </a:xfrm>
              <a:prstGeom prst="rect">
                <a:avLst/>
              </a:prstGeom>
              <a:noFill/>
            </p:spPr>
            <p:txBody>
              <a:bodyPr wrap="none" rtlCol="0">
                <a:spAutoFit/>
              </a:bodyPr>
              <a:lstStyle/>
              <a:p>
                <a14:m>
                  <m:oMath xmlns:m="http://schemas.openxmlformats.org/officeDocument/2006/math">
                    <m:sSub>
                      <m:sSubPr>
                        <m:ctrlPr>
                          <a:rPr lang="en-US" sz="200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𝑀</m:t>
                        </m:r>
                      </m:e>
                      <m:sub>
                        <m:r>
                          <a:rPr lang="en-US" sz="2000" b="0" i="1" smtClean="0">
                            <a:solidFill>
                              <a:schemeClr val="tx1"/>
                            </a:solidFill>
                            <a:latin typeface="Cambria Math" panose="02040503050406030204" pitchFamily="18" charset="0"/>
                          </a:rPr>
                          <m:t>𝑖𝑛𝑠𝑡</m:t>
                        </m:r>
                      </m:sub>
                    </m:sSub>
                  </m:oMath>
                </a14:m>
                <a:r>
                  <a:rPr lang="en-US" sz="2000" dirty="0">
                    <a:solidFill>
                      <a:schemeClr val="tx1"/>
                    </a:solidFill>
                  </a:rPr>
                  <a:t> &gt; 100 GeV: S/B = 2.1 </a:t>
                </a:r>
                <a:endParaRPr lang="en-US" sz="2000" dirty="0"/>
              </a:p>
            </p:txBody>
          </p:sp>
        </mc:Choice>
        <mc:Fallback xmlns="">
          <p:sp>
            <p:nvSpPr>
              <p:cNvPr id="10" name="TextovéPole 9"/>
              <p:cNvSpPr txBox="1">
                <a:spLocks noRot="1" noChangeAspect="1" noMove="1" noResize="1" noEditPoints="1" noAdjustHandles="1" noChangeArrowheads="1" noChangeShapeType="1" noTextEdit="1"/>
              </p:cNvSpPr>
              <p:nvPr/>
            </p:nvSpPr>
            <p:spPr>
              <a:xfrm>
                <a:off x="6629400" y="5941504"/>
                <a:ext cx="3327321" cy="400110"/>
              </a:xfrm>
              <a:prstGeom prst="rect">
                <a:avLst/>
              </a:prstGeom>
              <a:blipFill>
                <a:blip r:embed="rId4"/>
                <a:stretch>
                  <a:fillRect t="-7692" r="-917" b="-29231"/>
                </a:stretch>
              </a:blipFill>
            </p:spPr>
            <p:txBody>
              <a:bodyPr/>
              <a:lstStyle/>
              <a:p>
                <a:r>
                  <a:rPr lang="cs-CZ">
                    <a:noFill/>
                  </a:rPr>
                  <a:t> </a:t>
                </a:r>
              </a:p>
            </p:txBody>
          </p:sp>
        </mc:Fallback>
      </mc:AlternateContent>
      <p:pic>
        <p:nvPicPr>
          <p:cNvPr id="13" name="Obrázek 12">
            <a:extLst>
              <a:ext uri="{FF2B5EF4-FFF2-40B4-BE49-F238E27FC236}">
                <a16:creationId xmlns:a16="http://schemas.microsoft.com/office/drawing/2014/main" id="{B3320359-5D6A-54B1-D87B-833BEAEE7F41}"/>
              </a:ext>
            </a:extLst>
          </p:cNvPr>
          <p:cNvPicPr>
            <a:picLocks noChangeAspect="1"/>
          </p:cNvPicPr>
          <p:nvPr/>
        </p:nvPicPr>
        <p:blipFill>
          <a:blip r:embed="rId5"/>
          <a:stretch>
            <a:fillRect/>
          </a:stretch>
        </p:blipFill>
        <p:spPr>
          <a:xfrm>
            <a:off x="2743200" y="3050452"/>
            <a:ext cx="7063619" cy="2922210"/>
          </a:xfrm>
          <a:prstGeom prst="rect">
            <a:avLst/>
          </a:prstGeom>
        </p:spPr>
      </p:pic>
      <p:pic>
        <p:nvPicPr>
          <p:cNvPr id="3" name="Obrázek 2">
            <a:extLst>
              <a:ext uri="{FF2B5EF4-FFF2-40B4-BE49-F238E27FC236}">
                <a16:creationId xmlns:a16="http://schemas.microsoft.com/office/drawing/2014/main" id="{572545E6-B44D-8C2C-96E6-2DDF5765E0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86" y="6374571"/>
            <a:ext cx="2060571" cy="483429"/>
          </a:xfrm>
          <a:prstGeom prst="rect">
            <a:avLst/>
          </a:prstGeom>
        </p:spPr>
      </p:pic>
      <p:pic>
        <p:nvPicPr>
          <p:cNvPr id="4" name="Obrázek 3">
            <a:extLst>
              <a:ext uri="{FF2B5EF4-FFF2-40B4-BE49-F238E27FC236}">
                <a16:creationId xmlns:a16="http://schemas.microsoft.com/office/drawing/2014/main" id="{66FD95A2-C4D3-DDDF-5C81-37B90BFDF95F}"/>
              </a:ext>
            </a:extLst>
          </p:cNvPr>
          <p:cNvPicPr>
            <a:picLocks noChangeAspect="1"/>
          </p:cNvPicPr>
          <p:nvPr/>
        </p:nvPicPr>
        <p:blipFill>
          <a:blip r:embed="rId7"/>
          <a:stretch>
            <a:fillRect/>
          </a:stretch>
        </p:blipFill>
        <p:spPr>
          <a:xfrm>
            <a:off x="228600" y="665625"/>
            <a:ext cx="3214566" cy="2472744"/>
          </a:xfrm>
          <a:prstGeom prst="rect">
            <a:avLst/>
          </a:prstGeom>
        </p:spPr>
      </p:pic>
      <p:sp>
        <p:nvSpPr>
          <p:cNvPr id="9" name="TextovéPole 8">
            <a:extLst>
              <a:ext uri="{FF2B5EF4-FFF2-40B4-BE49-F238E27FC236}">
                <a16:creationId xmlns:a16="http://schemas.microsoft.com/office/drawing/2014/main" id="{20666A5A-2F25-4E71-B731-0348C96E1AEF}"/>
              </a:ext>
            </a:extLst>
          </p:cNvPr>
          <p:cNvSpPr txBox="1"/>
          <p:nvPr/>
        </p:nvSpPr>
        <p:spPr>
          <a:xfrm>
            <a:off x="3583875" y="757788"/>
            <a:ext cx="6147837" cy="1754326"/>
          </a:xfrm>
          <a:prstGeom prst="rect">
            <a:avLst/>
          </a:prstGeom>
          <a:noFill/>
        </p:spPr>
        <p:txBody>
          <a:bodyPr wrap="none" rtlCol="0">
            <a:spAutoFit/>
          </a:bodyPr>
          <a:lstStyle/>
          <a:p>
            <a:r>
              <a:rPr lang="en-US" sz="1800" dirty="0">
                <a:solidFill>
                  <a:schemeClr val="tx1"/>
                </a:solidFill>
              </a:rPr>
              <a:t>Inclusive searches very challenging. Study what requiring</a:t>
            </a:r>
          </a:p>
          <a:p>
            <a:r>
              <a:rPr lang="en-US" sz="1800" dirty="0">
                <a:solidFill>
                  <a:schemeClr val="tx1"/>
                </a:solidFill>
              </a:rPr>
              <a:t>one large rapidity gap (0 &lt; η &lt; 2) brings and be as realistic</a:t>
            </a:r>
          </a:p>
          <a:p>
            <a:r>
              <a:rPr lang="en-US" sz="1800" dirty="0">
                <a:solidFill>
                  <a:schemeClr val="tx1"/>
                </a:solidFill>
              </a:rPr>
              <a:t>as possible → include:  </a:t>
            </a:r>
          </a:p>
          <a:p>
            <a:pPr marL="285750" indent="-285750">
              <a:buFont typeface="Wingdings" panose="05000000000000000000" pitchFamily="2" charset="2"/>
              <a:buChar char="§"/>
            </a:pPr>
            <a:r>
              <a:rPr lang="en-US" sz="1800" dirty="0">
                <a:solidFill>
                  <a:schemeClr val="tx1"/>
                </a:solidFill>
              </a:rPr>
              <a:t>MPI</a:t>
            </a:r>
          </a:p>
          <a:p>
            <a:pPr marL="285750" indent="-285750">
              <a:buFont typeface="Wingdings" panose="05000000000000000000" pitchFamily="2" charset="2"/>
              <a:buChar char="§"/>
            </a:pPr>
            <a:r>
              <a:rPr lang="en-US" sz="1800" dirty="0">
                <a:solidFill>
                  <a:schemeClr val="tx1"/>
                </a:solidFill>
              </a:rPr>
              <a:t>Pile-up</a:t>
            </a:r>
          </a:p>
          <a:p>
            <a:pPr marL="285750" indent="-285750">
              <a:buFont typeface="Wingdings" panose="05000000000000000000" pitchFamily="2" charset="2"/>
              <a:buChar char="§"/>
            </a:pPr>
            <a:r>
              <a:rPr lang="en-US" sz="1800" dirty="0">
                <a:solidFill>
                  <a:schemeClr val="tx1"/>
                </a:solidFill>
              </a:rPr>
              <a:t>Detector simulation</a:t>
            </a:r>
            <a:endParaRPr lang="cs-CZ" sz="1800" dirty="0">
              <a:solidFill>
                <a:schemeClr val="tx1"/>
              </a:solidFill>
            </a:endParaRPr>
          </a:p>
        </p:txBody>
      </p:sp>
    </p:spTree>
    <p:extLst>
      <p:ext uri="{BB962C8B-B14F-4D97-AF65-F5344CB8AC3E}">
        <p14:creationId xmlns:p14="http://schemas.microsoft.com/office/powerpoint/2010/main" val="357874672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3400" y="65936"/>
            <a:ext cx="8908025" cy="644585"/>
          </a:xfrm>
        </p:spPr>
        <p:txBody>
          <a:bodyPr/>
          <a:lstStyle/>
          <a:p>
            <a:r>
              <a:rPr lang="en-US" dirty="0"/>
              <a:t>Single-tag: results at detector level</a:t>
            </a:r>
          </a:p>
        </p:txBody>
      </p:sp>
      <p:sp>
        <p:nvSpPr>
          <p:cNvPr id="5" name="Zástupný symbol pro zápatí 4"/>
          <p:cNvSpPr>
            <a:spLocks noGrp="1"/>
          </p:cNvSpPr>
          <p:nvPr>
            <p:ph type="ftr" sz="quarter" idx="11"/>
          </p:nvPr>
        </p:nvSpPr>
        <p:spPr/>
        <p:txBody>
          <a:bodyPr/>
          <a:lstStyle/>
          <a:p>
            <a:pPr>
              <a:defRPr/>
            </a:pPr>
            <a:r>
              <a:rPr lang="en-US"/>
              <a:t>Marek Taševský                        FZU seminar: Exclusivity as a road to New Physics</a:t>
            </a:r>
            <a:endParaRPr lang="fr-FR" i="1">
              <a:solidFill>
                <a:srgbClr val="006666"/>
              </a:solidFill>
            </a:endParaRPr>
          </a:p>
        </p:txBody>
      </p:sp>
      <p:sp>
        <p:nvSpPr>
          <p:cNvPr id="6" name="Zástupný symbol pro číslo snímku 5"/>
          <p:cNvSpPr>
            <a:spLocks noGrp="1"/>
          </p:cNvSpPr>
          <p:nvPr>
            <p:ph type="sldNum" sz="quarter" idx="12"/>
          </p:nvPr>
        </p:nvSpPr>
        <p:spPr/>
        <p:txBody>
          <a:bodyPr/>
          <a:lstStyle/>
          <a:p>
            <a:pPr>
              <a:defRPr/>
            </a:pPr>
            <a:fld id="{7F85D29B-CEBA-48ED-BF7C-3DA92537335C}" type="slidenum">
              <a:rPr lang="fr-CH" altLang="en-US" smtClean="0"/>
              <a:pPr>
                <a:defRPr/>
              </a:pPr>
              <a:t>98</a:t>
            </a:fld>
            <a:r>
              <a:rPr lang="fr-CH" altLang="en-US"/>
              <a:t> </a:t>
            </a:r>
            <a:endParaRPr lang="fr-FR" altLang="en-US"/>
          </a:p>
        </p:txBody>
      </p:sp>
      <mc:AlternateContent xmlns:mc="http://schemas.openxmlformats.org/markup-compatibility/2006" xmlns:a14="http://schemas.microsoft.com/office/drawing/2010/main">
        <mc:Choice Requires="a14">
          <p:sp>
            <p:nvSpPr>
              <p:cNvPr id="7" name="TextovéPole 6"/>
              <p:cNvSpPr txBox="1"/>
              <p:nvPr/>
            </p:nvSpPr>
            <p:spPr>
              <a:xfrm>
                <a:off x="838200" y="710521"/>
                <a:ext cx="6990375" cy="478721"/>
              </a:xfrm>
              <a:prstGeom prst="rect">
                <a:avLst/>
              </a:prstGeom>
              <a:noFill/>
            </p:spPr>
            <p:txBody>
              <a:bodyPr wrap="none" rtlCol="0">
                <a:spAutoFit/>
              </a:bodyPr>
              <a:lstStyle/>
              <a:p>
                <a14:m>
                  <m:oMath xmlns:m="http://schemas.openxmlformats.org/officeDocument/2006/math">
                    <m:sSub>
                      <m:sSubPr>
                        <m:ctrlPr>
                          <a:rPr lang="en-US" sz="2000" b="1" i="1" smtClean="0">
                            <a:solidFill>
                              <a:srgbClr val="FF0000"/>
                            </a:solidFill>
                            <a:latin typeface="Cambria Math" panose="02040503050406030204" pitchFamily="18" charset="0"/>
                          </a:rPr>
                        </m:ctrlPr>
                      </m:sSubPr>
                      <m:e>
                        <m:r>
                          <a:rPr lang="en-US" sz="2000" b="1" i="1">
                            <a:solidFill>
                              <a:srgbClr val="FF0000"/>
                            </a:solidFill>
                            <a:latin typeface="Cambria Math" panose="02040503050406030204" pitchFamily="18" charset="0"/>
                          </a:rPr>
                          <m:t>𝑵</m:t>
                        </m:r>
                      </m:e>
                      <m:sub>
                        <m:r>
                          <a:rPr lang="en-US" sz="2000" b="1" i="1" smtClean="0">
                            <a:solidFill>
                              <a:srgbClr val="FF0000"/>
                            </a:solidFill>
                            <a:latin typeface="Cambria Math" panose="02040503050406030204" pitchFamily="18" charset="0"/>
                          </a:rPr>
                          <m:t>𝒕𝒓</m:t>
                        </m:r>
                        <m:r>
                          <a:rPr lang="en-US" sz="2000" b="1" i="1">
                            <a:solidFill>
                              <a:srgbClr val="FF0000"/>
                            </a:solidFill>
                            <a:latin typeface="Cambria Math" panose="02040503050406030204" pitchFamily="18" charset="0"/>
                          </a:rPr>
                          <m:t>𝟎𝟓</m:t>
                        </m:r>
                      </m:sub>
                    </m:sSub>
                  </m:oMath>
                </a14:m>
                <a:r>
                  <a:rPr lang="en-US" sz="2000" b="1" dirty="0">
                    <a:solidFill>
                      <a:srgbClr val="FF0000"/>
                    </a:solidFill>
                  </a:rPr>
                  <a:t> &gt; 25 ˄ </a:t>
                </a:r>
                <a14:m>
                  <m:oMath xmlns:m="http://schemas.openxmlformats.org/officeDocument/2006/math">
                    <m:sSub>
                      <m:sSubPr>
                        <m:ctrlPr>
                          <a:rPr lang="en-US" sz="2000" b="1" i="1">
                            <a:solidFill>
                              <a:srgbClr val="FF0000"/>
                            </a:solidFill>
                            <a:latin typeface="Cambria Math" panose="02040503050406030204" pitchFamily="18" charset="0"/>
                          </a:rPr>
                        </m:ctrlPr>
                      </m:sSubPr>
                      <m:e>
                        <m:r>
                          <a:rPr lang="en-US" sz="2000" b="1" i="1">
                            <a:solidFill>
                              <a:srgbClr val="FF0000"/>
                            </a:solidFill>
                            <a:latin typeface="Cambria Math" panose="02040503050406030204" pitchFamily="18" charset="0"/>
                          </a:rPr>
                          <m:t>𝑵</m:t>
                        </m:r>
                      </m:e>
                      <m:sub>
                        <m:r>
                          <a:rPr lang="en-US" sz="2000" b="1" i="1" smtClean="0">
                            <a:solidFill>
                              <a:srgbClr val="FF0000"/>
                            </a:solidFill>
                            <a:latin typeface="Cambria Math" panose="02040503050406030204" pitchFamily="18" charset="0"/>
                          </a:rPr>
                          <m:t>𝒕𝒓</m:t>
                        </m:r>
                        <m:r>
                          <a:rPr lang="en-US" sz="2000" b="1" i="1">
                            <a:solidFill>
                              <a:srgbClr val="FF0000"/>
                            </a:solidFill>
                            <a:latin typeface="Cambria Math" panose="02040503050406030204" pitchFamily="18" charset="0"/>
                          </a:rPr>
                          <m:t>𝟐</m:t>
                        </m:r>
                        <m:r>
                          <a:rPr lang="en-US" sz="2000" b="1" i="1" smtClean="0">
                            <a:solidFill>
                              <a:srgbClr val="FF0000"/>
                            </a:solidFill>
                            <a:latin typeface="Cambria Math" panose="02040503050406030204" pitchFamily="18" charset="0"/>
                          </a:rPr>
                          <m:t>𝟎</m:t>
                        </m:r>
                      </m:sub>
                    </m:sSub>
                  </m:oMath>
                </a14:m>
                <a:r>
                  <a:rPr lang="en-US" sz="2000" b="1" dirty="0">
                    <a:solidFill>
                      <a:srgbClr val="FF0000"/>
                    </a:solidFill>
                  </a:rPr>
                  <a:t> = 0 ˄  </a:t>
                </a:r>
                <a14:m>
                  <m:oMath xmlns:m="http://schemas.openxmlformats.org/officeDocument/2006/math">
                    <m:nary>
                      <m:naryPr>
                        <m:chr m:val="∑"/>
                        <m:subHide m:val="on"/>
                        <m:supHide m:val="on"/>
                        <m:ctrlPr>
                          <a:rPr lang="en-US" sz="2000" b="1" i="1">
                            <a:solidFill>
                              <a:srgbClr val="FF0000"/>
                            </a:solidFill>
                            <a:latin typeface="Cambria Math" panose="02040503050406030204" pitchFamily="18" charset="0"/>
                          </a:rPr>
                        </m:ctrlPr>
                      </m:naryPr>
                      <m:sub/>
                      <m:sup/>
                      <m:e>
                        <m:sSubSup>
                          <m:sSubSupPr>
                            <m:ctrlPr>
                              <a:rPr lang="en-US" sz="2000" b="1" i="1">
                                <a:solidFill>
                                  <a:srgbClr val="FF0000"/>
                                </a:solidFill>
                                <a:latin typeface="Cambria Math" panose="02040503050406030204" pitchFamily="18" charset="0"/>
                              </a:rPr>
                            </m:ctrlPr>
                          </m:sSubSupPr>
                          <m:e>
                            <m:r>
                              <a:rPr lang="en-US" sz="2000" b="1" i="1">
                                <a:solidFill>
                                  <a:srgbClr val="FF0000"/>
                                </a:solidFill>
                                <a:latin typeface="Cambria Math" panose="02040503050406030204" pitchFamily="18" charset="0"/>
                              </a:rPr>
                              <m:t>𝑬</m:t>
                            </m:r>
                          </m:e>
                          <m:sub>
                            <m:r>
                              <a:rPr lang="en-US" sz="2000" b="1" i="1">
                                <a:solidFill>
                                  <a:srgbClr val="FF0000"/>
                                </a:solidFill>
                                <a:latin typeface="Cambria Math" panose="02040503050406030204" pitchFamily="18" charset="0"/>
                              </a:rPr>
                              <m:t>𝑻</m:t>
                            </m:r>
                          </m:sub>
                          <m:sup>
                            <m:r>
                              <a:rPr lang="en-US" sz="2000" b="1" i="1">
                                <a:solidFill>
                                  <a:srgbClr val="FF0000"/>
                                </a:solidFill>
                                <a:latin typeface="Cambria Math" panose="02040503050406030204" pitchFamily="18" charset="0"/>
                              </a:rPr>
                              <m:t>𝒇𝒘</m:t>
                            </m:r>
                            <m:r>
                              <a:rPr lang="en-US" sz="2000" b="1" i="1" smtClean="0">
                                <a:solidFill>
                                  <a:srgbClr val="FF0000"/>
                                </a:solidFill>
                                <a:latin typeface="Cambria Math" panose="02040503050406030204" pitchFamily="18" charset="0"/>
                              </a:rPr>
                              <m:t>𝒄𝒂𝒍𝒐</m:t>
                            </m:r>
                          </m:sup>
                        </m:sSubSup>
                      </m:e>
                    </m:nary>
                  </m:oMath>
                </a14:m>
                <a:r>
                  <a:rPr lang="en-US" sz="2000" b="1" dirty="0">
                    <a:solidFill>
                      <a:srgbClr val="FF0000"/>
                    </a:solidFill>
                  </a:rPr>
                  <a:t> &lt; 5 GeV ˄ </a:t>
                </a:r>
                <a14:m>
                  <m:oMath xmlns:m="http://schemas.openxmlformats.org/officeDocument/2006/math">
                    <m:sSup>
                      <m:sSupPr>
                        <m:ctrlPr>
                          <a:rPr lang="en-US" sz="2000" b="1" i="1" smtClean="0">
                            <a:solidFill>
                              <a:srgbClr val="FF0000"/>
                            </a:solidFill>
                            <a:latin typeface="Cambria Math" panose="02040503050406030204" pitchFamily="18" charset="0"/>
                          </a:rPr>
                        </m:ctrlPr>
                      </m:sSupPr>
                      <m:e>
                        <m:r>
                          <m:rPr>
                            <m:sty m:val="p"/>
                          </m:rPr>
                          <a:rPr lang="el-GR" sz="2000" b="1" i="1" smtClean="0">
                            <a:solidFill>
                              <a:srgbClr val="FF0000"/>
                            </a:solidFill>
                            <a:latin typeface="Cambria Math" panose="02040503050406030204" pitchFamily="18" charset="0"/>
                          </a:rPr>
                          <m:t>ξ</m:t>
                        </m:r>
                      </m:e>
                      <m:sup>
                        <m:r>
                          <a:rPr lang="en-US" sz="2000" b="1" i="1" smtClean="0">
                            <a:solidFill>
                              <a:srgbClr val="FF0000"/>
                            </a:solidFill>
                            <a:latin typeface="Cambria Math" panose="02040503050406030204" pitchFamily="18" charset="0"/>
                          </a:rPr>
                          <m:t>𝒄𝒂𝒍𝒐</m:t>
                        </m:r>
                      </m:sup>
                    </m:sSup>
                  </m:oMath>
                </a14:m>
                <a:r>
                  <a:rPr lang="en-US" sz="2000" b="1" dirty="0">
                    <a:solidFill>
                      <a:srgbClr val="FF0000"/>
                    </a:solidFill>
                  </a:rPr>
                  <a:t> &lt; 0.025 </a:t>
                </a:r>
              </a:p>
            </p:txBody>
          </p:sp>
        </mc:Choice>
        <mc:Fallback xmlns="">
          <p:sp>
            <p:nvSpPr>
              <p:cNvPr id="7" name="TextovéPole 6"/>
              <p:cNvSpPr txBox="1">
                <a:spLocks noRot="1" noChangeAspect="1" noMove="1" noResize="1" noEditPoints="1" noAdjustHandles="1" noChangeArrowheads="1" noChangeShapeType="1" noTextEdit="1"/>
              </p:cNvSpPr>
              <p:nvPr/>
            </p:nvSpPr>
            <p:spPr>
              <a:xfrm>
                <a:off x="838200" y="710521"/>
                <a:ext cx="6990375" cy="478721"/>
              </a:xfrm>
              <a:prstGeom prst="rect">
                <a:avLst/>
              </a:prstGeom>
              <a:blipFill>
                <a:blip r:embed="rId2"/>
                <a:stretch>
                  <a:fillRect t="-89744" b="-152564"/>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12" name="TextovéPole 11"/>
              <p:cNvSpPr txBox="1"/>
              <p:nvPr/>
            </p:nvSpPr>
            <p:spPr>
              <a:xfrm>
                <a:off x="6400179" y="1387403"/>
                <a:ext cx="3408305" cy="3293209"/>
              </a:xfrm>
              <a:prstGeom prst="rect">
                <a:avLst/>
              </a:prstGeom>
              <a:noFill/>
            </p:spPr>
            <p:txBody>
              <a:bodyPr wrap="none" rtlCol="0">
                <a:spAutoFit/>
              </a:bodyPr>
              <a:lstStyle/>
              <a:p>
                <a14:m>
                  <m:oMath xmlns:m="http://schemas.openxmlformats.org/officeDocument/2006/math">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𝑀</m:t>
                        </m:r>
                      </m:e>
                      <m:sub>
                        <m:r>
                          <a:rPr lang="en-US" b="0" i="1" smtClean="0">
                            <a:solidFill>
                              <a:schemeClr val="tx1"/>
                            </a:solidFill>
                            <a:latin typeface="Cambria Math" panose="02040503050406030204" pitchFamily="18" charset="0"/>
                          </a:rPr>
                          <m:t>𝑖𝑛𝑠𝑡</m:t>
                        </m:r>
                      </m:sub>
                    </m:sSub>
                  </m:oMath>
                </a14:m>
                <a:r>
                  <a:rPr lang="en-US" dirty="0">
                    <a:solidFill>
                      <a:schemeClr val="tx1"/>
                    </a:solidFill>
                  </a:rPr>
                  <a:t> &gt; 60 GeV:</a:t>
                </a:r>
              </a:p>
              <a:p>
                <a:endParaRPr lang="en-US" dirty="0">
                  <a:solidFill>
                    <a:schemeClr val="tx1"/>
                  </a:solidFill>
                </a:endParaRPr>
              </a:p>
              <a:p>
                <a:pPr marL="285750" indent="-285750">
                  <a:buFont typeface="Arial" panose="020B0604020202020204" pitchFamily="34" charset="0"/>
                  <a:buChar char="•"/>
                </a:pPr>
                <a:r>
                  <a:rPr lang="en-US" dirty="0">
                    <a:solidFill>
                      <a:schemeClr val="tx1"/>
                    </a:solidFill>
                  </a:rPr>
                  <a:t>Fast simulation of detector </a:t>
                </a:r>
              </a:p>
              <a:p>
                <a:r>
                  <a:rPr lang="en-US" dirty="0">
                    <a:solidFill>
                      <a:schemeClr val="tx1"/>
                    </a:solidFill>
                  </a:rPr>
                  <a:t>effects using DELPHES</a:t>
                </a:r>
              </a:p>
              <a:p>
                <a:endParaRPr lang="en-US" dirty="0">
                  <a:solidFill>
                    <a:schemeClr val="tx1"/>
                  </a:solidFill>
                </a:endParaRPr>
              </a:p>
              <a:p>
                <a:pPr marL="285750" indent="-285750">
                  <a:buFont typeface="Arial" panose="020B0604020202020204" pitchFamily="34" charset="0"/>
                  <a:buChar char="•"/>
                </a:pPr>
                <a:r>
                  <a:rPr lang="en-US" dirty="0">
                    <a:solidFill>
                      <a:schemeClr val="tx1"/>
                    </a:solidFill>
                  </a:rPr>
                  <a:t>Pile-up effects included in signal</a:t>
                </a:r>
              </a:p>
              <a:p>
                <a:r>
                  <a:rPr lang="en-US" dirty="0">
                    <a:solidFill>
                      <a:schemeClr val="tx1"/>
                    </a:solidFill>
                  </a:rPr>
                  <a:t>as well as SD and ND backgrounds</a:t>
                </a:r>
              </a:p>
              <a:p>
                <a:endParaRPr lang="en-US" dirty="0">
                  <a:solidFill>
                    <a:schemeClr val="tx1"/>
                  </a:solidFill>
                </a:endParaRPr>
              </a:p>
              <a:p>
                <a:pPr marL="285750" indent="-285750">
                  <a:buFont typeface="Arial" panose="020B0604020202020204" pitchFamily="34" charset="0"/>
                  <a:buChar char="•"/>
                </a:pPr>
                <a:r>
                  <a:rPr lang="en-US" dirty="0">
                    <a:solidFill>
                      <a:schemeClr val="tx1"/>
                    </a:solidFill>
                  </a:rPr>
                  <a:t>Four luminosity scenarios </a:t>
                </a:r>
              </a:p>
              <a:p>
                <a:r>
                  <a:rPr lang="en-US" dirty="0">
                    <a:solidFill>
                      <a:schemeClr val="tx1"/>
                    </a:solidFill>
                  </a:rPr>
                  <a:t>Evaluated</a:t>
                </a:r>
              </a:p>
              <a:p>
                <a:endParaRPr lang="en-US" dirty="0">
                  <a:solidFill>
                    <a:schemeClr val="tx1"/>
                  </a:solidFill>
                </a:endParaRPr>
              </a:p>
              <a:p>
                <a:r>
                  <a:rPr lang="en-US" i="1" dirty="0">
                    <a:solidFill>
                      <a:srgbClr val="0070C0"/>
                    </a:solidFill>
                  </a:rPr>
                  <a:t>Event yields:</a:t>
                </a:r>
              </a:p>
              <a:p>
                <a:endParaRPr lang="en-US" dirty="0"/>
              </a:p>
            </p:txBody>
          </p:sp>
        </mc:Choice>
        <mc:Fallback xmlns="">
          <p:sp>
            <p:nvSpPr>
              <p:cNvPr id="12" name="TextovéPole 11"/>
              <p:cNvSpPr txBox="1">
                <a:spLocks noRot="1" noChangeAspect="1" noMove="1" noResize="1" noEditPoints="1" noAdjustHandles="1" noChangeArrowheads="1" noChangeShapeType="1" noTextEdit="1"/>
              </p:cNvSpPr>
              <p:nvPr/>
            </p:nvSpPr>
            <p:spPr>
              <a:xfrm>
                <a:off x="6400179" y="1387403"/>
                <a:ext cx="3408305" cy="3293209"/>
              </a:xfrm>
              <a:prstGeom prst="rect">
                <a:avLst/>
              </a:prstGeom>
              <a:blipFill>
                <a:blip r:embed="rId3"/>
                <a:stretch>
                  <a:fillRect l="-1073" t="-556"/>
                </a:stretch>
              </a:blipFill>
            </p:spPr>
            <p:txBody>
              <a:bodyPr/>
              <a:lstStyle/>
              <a:p>
                <a:r>
                  <a:rPr lang="cs-CZ">
                    <a:noFill/>
                  </a:rPr>
                  <a:t> </a:t>
                </a:r>
              </a:p>
            </p:txBody>
          </p:sp>
        </mc:Fallback>
      </mc:AlternateContent>
      <p:pic>
        <p:nvPicPr>
          <p:cNvPr id="8" name="Obrázek 7">
            <a:extLst>
              <a:ext uri="{FF2B5EF4-FFF2-40B4-BE49-F238E27FC236}">
                <a16:creationId xmlns:a16="http://schemas.microsoft.com/office/drawing/2014/main" id="{3A51AAF2-A739-033C-15B5-7B5217206DBB}"/>
              </a:ext>
            </a:extLst>
          </p:cNvPr>
          <p:cNvPicPr>
            <a:picLocks noChangeAspect="1"/>
          </p:cNvPicPr>
          <p:nvPr/>
        </p:nvPicPr>
        <p:blipFill>
          <a:blip r:embed="rId4"/>
          <a:stretch>
            <a:fillRect/>
          </a:stretch>
        </p:blipFill>
        <p:spPr>
          <a:xfrm>
            <a:off x="18167" y="1291791"/>
            <a:ext cx="6181924" cy="5270815"/>
          </a:xfrm>
          <a:prstGeom prst="rect">
            <a:avLst/>
          </a:prstGeom>
        </p:spPr>
      </p:pic>
      <mc:AlternateContent xmlns:mc="http://schemas.openxmlformats.org/markup-compatibility/2006" xmlns:a14="http://schemas.microsoft.com/office/drawing/2010/main">
        <mc:Choice Requires="a14">
          <p:sp>
            <p:nvSpPr>
              <p:cNvPr id="3" name="TextovéPole 2">
                <a:extLst>
                  <a:ext uri="{FF2B5EF4-FFF2-40B4-BE49-F238E27FC236}">
                    <a16:creationId xmlns:a16="http://schemas.microsoft.com/office/drawing/2014/main" id="{3C75F118-DB73-7025-0672-EF2BA759C671}"/>
                  </a:ext>
                </a:extLst>
              </p:cNvPr>
              <p:cNvSpPr txBox="1"/>
              <p:nvPr/>
            </p:nvSpPr>
            <p:spPr>
              <a:xfrm>
                <a:off x="6400179" y="1371600"/>
                <a:ext cx="1602233" cy="338554"/>
              </a:xfrm>
              <a:prstGeom prst="rect">
                <a:avLst/>
              </a:prstGeom>
              <a:solidFill>
                <a:srgbClr val="FFFF00"/>
              </a:solidFill>
              <a:ln w="19050">
                <a:solidFill>
                  <a:schemeClr val="tx1"/>
                </a:solidFill>
              </a:ln>
            </p:spPr>
            <p:txBody>
              <a:bodyPr wrap="none" rtlCol="0">
                <a:spAutoFit/>
              </a:bodyPr>
              <a:lstStyle/>
              <a:p>
                <a14:m>
                  <m:oMath xmlns:m="http://schemas.openxmlformats.org/officeDocument/2006/math">
                    <m:sSub>
                      <m:sSubPr>
                        <m:ctrlPr>
                          <a:rPr lang="en-US" b="1" i="1" smtClean="0">
                            <a:solidFill>
                              <a:schemeClr val="accent2"/>
                            </a:solidFill>
                            <a:highlight>
                              <a:srgbClr val="FFFF00"/>
                            </a:highlight>
                            <a:latin typeface="Cambria Math" panose="02040503050406030204" pitchFamily="18" charset="0"/>
                          </a:rPr>
                        </m:ctrlPr>
                      </m:sSubPr>
                      <m:e>
                        <m:r>
                          <a:rPr lang="en-US" b="1" i="1" smtClean="0">
                            <a:solidFill>
                              <a:schemeClr val="accent2"/>
                            </a:solidFill>
                            <a:highlight>
                              <a:srgbClr val="FFFF00"/>
                            </a:highlight>
                            <a:latin typeface="Cambria Math" panose="02040503050406030204" pitchFamily="18" charset="0"/>
                          </a:rPr>
                          <m:t>𝑴</m:t>
                        </m:r>
                      </m:e>
                      <m:sub>
                        <m:r>
                          <a:rPr lang="en-US" b="1" i="1" smtClean="0">
                            <a:solidFill>
                              <a:schemeClr val="accent2"/>
                            </a:solidFill>
                            <a:highlight>
                              <a:srgbClr val="FFFF00"/>
                            </a:highlight>
                            <a:latin typeface="Cambria Math" panose="02040503050406030204" pitchFamily="18" charset="0"/>
                          </a:rPr>
                          <m:t>𝒊𝒏𝒔𝒕</m:t>
                        </m:r>
                      </m:sub>
                    </m:sSub>
                  </m:oMath>
                </a14:m>
                <a:r>
                  <a:rPr lang="en-US" b="1" dirty="0">
                    <a:solidFill>
                      <a:schemeClr val="accent2"/>
                    </a:solidFill>
                    <a:highlight>
                      <a:srgbClr val="FFFF00"/>
                    </a:highlight>
                  </a:rPr>
                  <a:t> &gt; 60 GeV</a:t>
                </a:r>
                <a:endParaRPr lang="cs-CZ" b="1" dirty="0">
                  <a:highlight>
                    <a:srgbClr val="FFFF00"/>
                  </a:highlight>
                </a:endParaRPr>
              </a:p>
            </p:txBody>
          </p:sp>
        </mc:Choice>
        <mc:Fallback xmlns="">
          <p:sp>
            <p:nvSpPr>
              <p:cNvPr id="3" name="TextovéPole 2">
                <a:extLst>
                  <a:ext uri="{FF2B5EF4-FFF2-40B4-BE49-F238E27FC236}">
                    <a16:creationId xmlns:a16="http://schemas.microsoft.com/office/drawing/2014/main" id="{3C75F118-DB73-7025-0672-EF2BA759C671}"/>
                  </a:ext>
                </a:extLst>
              </p:cNvPr>
              <p:cNvSpPr txBox="1">
                <a:spLocks noRot="1" noChangeAspect="1" noMove="1" noResize="1" noEditPoints="1" noAdjustHandles="1" noChangeArrowheads="1" noChangeShapeType="1" noTextEdit="1"/>
              </p:cNvSpPr>
              <p:nvPr/>
            </p:nvSpPr>
            <p:spPr>
              <a:xfrm>
                <a:off x="6400179" y="1371600"/>
                <a:ext cx="1602233" cy="338554"/>
              </a:xfrm>
              <a:prstGeom prst="rect">
                <a:avLst/>
              </a:prstGeom>
              <a:blipFill>
                <a:blip r:embed="rId5"/>
                <a:stretch>
                  <a:fillRect t="-3390" b="-16949"/>
                </a:stretch>
              </a:blipFill>
              <a:ln w="19050">
                <a:solidFill>
                  <a:schemeClr val="tx1"/>
                </a:solidFill>
              </a:ln>
            </p:spPr>
            <p:txBody>
              <a:bodyPr/>
              <a:lstStyle/>
              <a:p>
                <a:r>
                  <a:rPr lang="cs-CZ">
                    <a:noFill/>
                  </a:rPr>
                  <a:t> </a:t>
                </a:r>
              </a:p>
            </p:txBody>
          </p:sp>
        </mc:Fallback>
      </mc:AlternateContent>
      <p:pic>
        <p:nvPicPr>
          <p:cNvPr id="9" name="Obrázek 8">
            <a:extLst>
              <a:ext uri="{FF2B5EF4-FFF2-40B4-BE49-F238E27FC236}">
                <a16:creationId xmlns:a16="http://schemas.microsoft.com/office/drawing/2014/main" id="{811CD54A-3D0A-92FA-F415-06D2ACCB67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86" y="6374571"/>
            <a:ext cx="2060571" cy="483429"/>
          </a:xfrm>
          <a:prstGeom prst="rect">
            <a:avLst/>
          </a:prstGeom>
        </p:spPr>
      </p:pic>
      <p:pic>
        <p:nvPicPr>
          <p:cNvPr id="4" name="Obrázek 3">
            <a:extLst>
              <a:ext uri="{FF2B5EF4-FFF2-40B4-BE49-F238E27FC236}">
                <a16:creationId xmlns:a16="http://schemas.microsoft.com/office/drawing/2014/main" id="{2601EAD7-CEA4-2715-314D-0C208B418C4E}"/>
              </a:ext>
            </a:extLst>
          </p:cNvPr>
          <p:cNvPicPr>
            <a:picLocks/>
          </p:cNvPicPr>
          <p:nvPr/>
        </p:nvPicPr>
        <p:blipFill>
          <a:blip r:embed="rId7"/>
          <a:stretch>
            <a:fillRect/>
          </a:stretch>
        </p:blipFill>
        <p:spPr>
          <a:xfrm>
            <a:off x="6257944" y="4482288"/>
            <a:ext cx="3644440" cy="1356796"/>
          </a:xfrm>
          <a:prstGeom prst="rect">
            <a:avLst/>
          </a:prstGeom>
        </p:spPr>
      </p:pic>
    </p:spTree>
    <p:extLst>
      <p:ext uri="{BB962C8B-B14F-4D97-AF65-F5344CB8AC3E}">
        <p14:creationId xmlns:p14="http://schemas.microsoft.com/office/powerpoint/2010/main" val="88773128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32162" y="-11953"/>
            <a:ext cx="9372600" cy="660705"/>
          </a:xfrm>
        </p:spPr>
        <p:txBody>
          <a:bodyPr/>
          <a:lstStyle/>
          <a:p>
            <a:r>
              <a:rPr lang="en-US" dirty="0"/>
              <a:t>Gluon Wigner function using Exclusive process</a:t>
            </a:r>
          </a:p>
        </p:txBody>
      </p:sp>
      <p:sp>
        <p:nvSpPr>
          <p:cNvPr id="4" name="Zástupný symbol pro zápatí 3"/>
          <p:cNvSpPr>
            <a:spLocks noGrp="1"/>
          </p:cNvSpPr>
          <p:nvPr>
            <p:ph type="ftr" sz="quarter" idx="11"/>
          </p:nvPr>
        </p:nvSpPr>
        <p:spPr/>
        <p:txBody>
          <a:bodyPr/>
          <a:lstStyle/>
          <a:p>
            <a:pPr>
              <a:defRPr/>
            </a:pPr>
            <a:r>
              <a:rPr lang="en-US">
                <a:solidFill>
                  <a:srgbClr val="006600"/>
                </a:solidFill>
              </a:rPr>
              <a:t>Marek Taševský                        FZU seminar: Exclusivity as a road to New Physics</a:t>
            </a:r>
            <a:endParaRPr lang="fr-FR" i="1" dirty="0">
              <a:solidFill>
                <a:srgbClr val="006600"/>
              </a:solidFill>
            </a:endParaRPr>
          </a:p>
        </p:txBody>
      </p:sp>
      <p:grpSp>
        <p:nvGrpSpPr>
          <p:cNvPr id="6" name="Group 51"/>
          <p:cNvGrpSpPr>
            <a:grpSpLocks/>
          </p:cNvGrpSpPr>
          <p:nvPr/>
        </p:nvGrpSpPr>
        <p:grpSpPr bwMode="auto">
          <a:xfrm>
            <a:off x="1143000" y="3131220"/>
            <a:ext cx="7429500" cy="1889125"/>
            <a:chOff x="211138" y="3810000"/>
            <a:chExt cx="6857999" cy="1889125"/>
          </a:xfrm>
        </p:grpSpPr>
        <p:sp>
          <p:nvSpPr>
            <p:cNvPr id="7" name="AutoShape 10"/>
            <p:cNvSpPr>
              <a:spLocks noChangeArrowheads="1"/>
            </p:cNvSpPr>
            <p:nvPr/>
          </p:nvSpPr>
          <p:spPr bwMode="auto">
            <a:xfrm>
              <a:off x="5791200" y="4953000"/>
              <a:ext cx="211137" cy="228600"/>
            </a:xfrm>
            <a:prstGeom prst="can">
              <a:avLst>
                <a:gd name="adj" fmla="val 27068"/>
              </a:avLst>
            </a:prstGeom>
            <a:solidFill>
              <a:srgbClr val="00B0F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endParaRPr lang="cs-CZ" altLang="en-US" b="1"/>
            </a:p>
          </p:txBody>
        </p:sp>
        <p:sp>
          <p:nvSpPr>
            <p:cNvPr id="8" name="AutoShape 10"/>
            <p:cNvSpPr>
              <a:spLocks noChangeArrowheads="1"/>
            </p:cNvSpPr>
            <p:nvPr/>
          </p:nvSpPr>
          <p:spPr bwMode="auto">
            <a:xfrm>
              <a:off x="762000" y="4876800"/>
              <a:ext cx="211137" cy="228600"/>
            </a:xfrm>
            <a:prstGeom prst="can">
              <a:avLst>
                <a:gd name="adj" fmla="val 27068"/>
              </a:avLst>
            </a:prstGeom>
            <a:solidFill>
              <a:srgbClr val="CC0099"/>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endParaRPr lang="cs-CZ" altLang="en-US" b="1"/>
            </a:p>
          </p:txBody>
        </p:sp>
        <p:sp>
          <p:nvSpPr>
            <p:cNvPr id="9" name="Arc 12"/>
            <p:cNvSpPr>
              <a:spLocks/>
            </p:cNvSpPr>
            <p:nvPr/>
          </p:nvSpPr>
          <p:spPr bwMode="auto">
            <a:xfrm rot="1882380" flipH="1">
              <a:off x="1120775" y="4125913"/>
              <a:ext cx="660400" cy="979488"/>
            </a:xfrm>
            <a:custGeom>
              <a:avLst/>
              <a:gdLst>
                <a:gd name="T0" fmla="*/ 0 w 21600"/>
                <a:gd name="T1" fmla="*/ 0 h 21283"/>
                <a:gd name="T2" fmla="*/ 0 w 21600"/>
                <a:gd name="T3" fmla="*/ 0 h 21283"/>
                <a:gd name="T4" fmla="*/ 0 w 21600"/>
                <a:gd name="T5" fmla="*/ 0 h 21283"/>
                <a:gd name="T6" fmla="*/ 0 60000 65536"/>
                <a:gd name="T7" fmla="*/ 0 60000 65536"/>
                <a:gd name="T8" fmla="*/ 0 60000 65536"/>
                <a:gd name="T9" fmla="*/ 0 w 21600"/>
                <a:gd name="T10" fmla="*/ 0 h 21283"/>
                <a:gd name="T11" fmla="*/ 21600 w 21600"/>
                <a:gd name="T12" fmla="*/ 21283 h 21283"/>
              </a:gdLst>
              <a:ahLst/>
              <a:cxnLst>
                <a:cxn ang="T6">
                  <a:pos x="T0" y="T1"/>
                </a:cxn>
                <a:cxn ang="T7">
                  <a:pos x="T2" y="T3"/>
                </a:cxn>
                <a:cxn ang="T8">
                  <a:pos x="T4" y="T5"/>
                </a:cxn>
              </a:cxnLst>
              <a:rect l="T9" t="T10" r="T11" b="T12"/>
              <a:pathLst>
                <a:path w="21600" h="21283" fill="none" extrusionOk="0">
                  <a:moveTo>
                    <a:pt x="3686" y="0"/>
                  </a:moveTo>
                  <a:cubicBezTo>
                    <a:pt x="14039" y="1793"/>
                    <a:pt x="21600" y="10776"/>
                    <a:pt x="21600" y="21283"/>
                  </a:cubicBezTo>
                </a:path>
                <a:path w="21600" h="21283" stroke="0" extrusionOk="0">
                  <a:moveTo>
                    <a:pt x="3686" y="0"/>
                  </a:moveTo>
                  <a:cubicBezTo>
                    <a:pt x="14039" y="1793"/>
                    <a:pt x="21600" y="10776"/>
                    <a:pt x="21600" y="21283"/>
                  </a:cubicBezTo>
                  <a:lnTo>
                    <a:pt x="0" y="21283"/>
                  </a:lnTo>
                  <a:close/>
                </a:path>
              </a:pathLst>
            </a:custGeom>
            <a:noFill/>
            <a:ln w="95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 name="Text Box 14"/>
            <p:cNvSpPr txBox="1">
              <a:spLocks noChangeArrowheads="1"/>
            </p:cNvSpPr>
            <p:nvPr/>
          </p:nvSpPr>
          <p:spPr bwMode="auto">
            <a:xfrm>
              <a:off x="211138" y="3810000"/>
              <a:ext cx="682869"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r>
                <a:rPr lang="en-US" altLang="en-US" sz="1800" dirty="0">
                  <a:latin typeface="Comic Sans MS" panose="030F0702030302020204" pitchFamily="66" charset="0"/>
                </a:rPr>
                <a:t>beam</a:t>
              </a:r>
            </a:p>
          </p:txBody>
        </p:sp>
        <p:sp>
          <p:nvSpPr>
            <p:cNvPr id="11" name="Text Box 15"/>
            <p:cNvSpPr txBox="1">
              <a:spLocks noChangeArrowheads="1"/>
            </p:cNvSpPr>
            <p:nvPr/>
          </p:nvSpPr>
          <p:spPr bwMode="auto">
            <a:xfrm>
              <a:off x="1125538" y="4648200"/>
              <a:ext cx="320919"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r>
                <a:rPr lang="en-US" altLang="en-US" sz="1800">
                  <a:latin typeface="Comic Sans MS" panose="030F0702030302020204" pitchFamily="66" charset="0"/>
                </a:rPr>
                <a:t>p’</a:t>
              </a:r>
            </a:p>
          </p:txBody>
        </p:sp>
        <p:sp>
          <p:nvSpPr>
            <p:cNvPr id="12" name="Text Box 16"/>
            <p:cNvSpPr txBox="1">
              <a:spLocks noChangeArrowheads="1"/>
            </p:cNvSpPr>
            <p:nvPr/>
          </p:nvSpPr>
          <p:spPr bwMode="auto">
            <a:xfrm>
              <a:off x="5334122" y="5029200"/>
              <a:ext cx="320919"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r>
                <a:rPr lang="en-US" altLang="en-US" sz="1800">
                  <a:latin typeface="Comic Sans MS" panose="030F0702030302020204" pitchFamily="66" charset="0"/>
                </a:rPr>
                <a:t>p’</a:t>
              </a:r>
            </a:p>
          </p:txBody>
        </p:sp>
        <p:sp>
          <p:nvSpPr>
            <p:cNvPr id="13" name="Text Box 17"/>
            <p:cNvSpPr txBox="1">
              <a:spLocks noChangeArrowheads="1"/>
            </p:cNvSpPr>
            <p:nvPr/>
          </p:nvSpPr>
          <p:spPr bwMode="auto">
            <a:xfrm>
              <a:off x="457323" y="5181600"/>
              <a:ext cx="1528396"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r>
                <a:rPr lang="en-US" altLang="en-US" sz="1800">
                  <a:latin typeface="Comic Sans MS" panose="030F0702030302020204" pitchFamily="66" charset="0"/>
                </a:rPr>
                <a:t>AFP Detector</a:t>
              </a:r>
            </a:p>
          </p:txBody>
        </p:sp>
        <p:sp>
          <p:nvSpPr>
            <p:cNvPr id="14" name="Line 19"/>
            <p:cNvSpPr>
              <a:spLocks noChangeShapeType="1"/>
            </p:cNvSpPr>
            <p:nvPr/>
          </p:nvSpPr>
          <p:spPr bwMode="auto">
            <a:xfrm>
              <a:off x="4360863" y="4572000"/>
              <a:ext cx="2601912" cy="3810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5" name="Line 20"/>
            <p:cNvSpPr>
              <a:spLocks noChangeShapeType="1"/>
            </p:cNvSpPr>
            <p:nvPr/>
          </p:nvSpPr>
          <p:spPr bwMode="auto">
            <a:xfrm flipH="1" flipV="1">
              <a:off x="914400" y="4191000"/>
              <a:ext cx="1970087" cy="2286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6" name="AutoShape 21"/>
            <p:cNvSpPr>
              <a:spLocks noChangeArrowheads="1"/>
            </p:cNvSpPr>
            <p:nvPr/>
          </p:nvSpPr>
          <p:spPr bwMode="auto">
            <a:xfrm rot="480000" flipV="1">
              <a:off x="4852988" y="4572000"/>
              <a:ext cx="565150" cy="268288"/>
            </a:xfrm>
            <a:prstGeom prst="cube">
              <a:avLst>
                <a:gd name="adj" fmla="val 25000"/>
              </a:avLst>
            </a:prstGeom>
            <a:solidFill>
              <a:srgbClr val="99CC00"/>
            </a:solidFill>
            <a:ln w="9525">
              <a:solidFill>
                <a:schemeClr val="tx1"/>
              </a:solidFill>
              <a:miter lim="800000"/>
              <a:headEnd/>
              <a:tailEnd/>
            </a:ln>
          </p:spPr>
          <p:txBody>
            <a:bodyPr rot="10800000"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endParaRPr lang="cs-CZ" altLang="en-US" b="1"/>
            </a:p>
          </p:txBody>
        </p:sp>
        <p:sp>
          <p:nvSpPr>
            <p:cNvPr id="17" name="AutoShape 22"/>
            <p:cNvSpPr>
              <a:spLocks noChangeArrowheads="1"/>
            </p:cNvSpPr>
            <p:nvPr/>
          </p:nvSpPr>
          <p:spPr bwMode="auto">
            <a:xfrm rot="480000" flipV="1">
              <a:off x="1970088" y="4191000"/>
              <a:ext cx="563562" cy="268288"/>
            </a:xfrm>
            <a:prstGeom prst="cube">
              <a:avLst>
                <a:gd name="adj" fmla="val 25000"/>
              </a:avLst>
            </a:prstGeom>
            <a:solidFill>
              <a:srgbClr val="99CC00"/>
            </a:solidFill>
            <a:ln w="9525">
              <a:solidFill>
                <a:schemeClr val="tx1"/>
              </a:solidFill>
              <a:miter lim="800000"/>
              <a:headEnd/>
              <a:tailEnd/>
            </a:ln>
          </p:spPr>
          <p:txBody>
            <a:bodyPr rot="10800000"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endParaRPr lang="cs-CZ" altLang="en-US" b="1"/>
            </a:p>
          </p:txBody>
        </p:sp>
        <p:sp>
          <p:nvSpPr>
            <p:cNvPr id="18" name="Arc 13"/>
            <p:cNvSpPr>
              <a:spLocks/>
            </p:cNvSpPr>
            <p:nvPr/>
          </p:nvSpPr>
          <p:spPr bwMode="auto">
            <a:xfrm rot="1314465">
              <a:off x="5414963" y="4772025"/>
              <a:ext cx="430212" cy="927100"/>
            </a:xfrm>
            <a:custGeom>
              <a:avLst/>
              <a:gdLst>
                <a:gd name="T0" fmla="*/ 0 w 15989"/>
                <a:gd name="T1" fmla="*/ 0 h 21449"/>
                <a:gd name="T2" fmla="*/ 0 w 15989"/>
                <a:gd name="T3" fmla="*/ 0 h 21449"/>
                <a:gd name="T4" fmla="*/ 0 w 15989"/>
                <a:gd name="T5" fmla="*/ 0 h 21449"/>
                <a:gd name="T6" fmla="*/ 0 60000 65536"/>
                <a:gd name="T7" fmla="*/ 0 60000 65536"/>
                <a:gd name="T8" fmla="*/ 0 60000 65536"/>
                <a:gd name="T9" fmla="*/ 0 w 15989"/>
                <a:gd name="T10" fmla="*/ 0 h 21449"/>
                <a:gd name="T11" fmla="*/ 15989 w 15989"/>
                <a:gd name="T12" fmla="*/ 21449 h 21449"/>
              </a:gdLst>
              <a:ahLst/>
              <a:cxnLst>
                <a:cxn ang="T6">
                  <a:pos x="T0" y="T1"/>
                </a:cxn>
                <a:cxn ang="T7">
                  <a:pos x="T2" y="T3"/>
                </a:cxn>
                <a:cxn ang="T8">
                  <a:pos x="T4" y="T5"/>
                </a:cxn>
              </a:cxnLst>
              <a:rect l="T9" t="T10" r="T11" b="T12"/>
              <a:pathLst>
                <a:path w="15989" h="21449" fill="none" extrusionOk="0">
                  <a:moveTo>
                    <a:pt x="2547" y="-1"/>
                  </a:moveTo>
                  <a:cubicBezTo>
                    <a:pt x="7715" y="613"/>
                    <a:pt x="12489" y="3073"/>
                    <a:pt x="15988" y="6926"/>
                  </a:cubicBezTo>
                </a:path>
                <a:path w="15989" h="21449" stroke="0" extrusionOk="0">
                  <a:moveTo>
                    <a:pt x="2547" y="-1"/>
                  </a:moveTo>
                  <a:cubicBezTo>
                    <a:pt x="7715" y="613"/>
                    <a:pt x="12489" y="3073"/>
                    <a:pt x="15988" y="6926"/>
                  </a:cubicBezTo>
                  <a:lnTo>
                    <a:pt x="0" y="21449"/>
                  </a:lnTo>
                  <a:close/>
                </a:path>
              </a:pathLst>
            </a:custGeom>
            <a:noFill/>
            <a:ln w="95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19" name="Picture 5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3200" y="3886200"/>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AutoShape 10"/>
            <p:cNvSpPr>
              <a:spLocks noChangeArrowheads="1"/>
            </p:cNvSpPr>
            <p:nvPr/>
          </p:nvSpPr>
          <p:spPr bwMode="auto">
            <a:xfrm>
              <a:off x="1600200" y="4343400"/>
              <a:ext cx="211137" cy="228600"/>
            </a:xfrm>
            <a:prstGeom prst="can">
              <a:avLst>
                <a:gd name="adj" fmla="val 27068"/>
              </a:avLst>
            </a:prstGeom>
            <a:solidFill>
              <a:srgbClr val="00B0F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endParaRPr lang="cs-CZ" altLang="en-US" b="1"/>
            </a:p>
          </p:txBody>
        </p:sp>
        <p:sp>
          <p:nvSpPr>
            <p:cNvPr id="21" name="AutoShape 10"/>
            <p:cNvSpPr>
              <a:spLocks noChangeArrowheads="1"/>
            </p:cNvSpPr>
            <p:nvPr/>
          </p:nvSpPr>
          <p:spPr bwMode="auto">
            <a:xfrm>
              <a:off x="6858000" y="5029200"/>
              <a:ext cx="211137" cy="228600"/>
            </a:xfrm>
            <a:prstGeom prst="can">
              <a:avLst>
                <a:gd name="adj" fmla="val 27068"/>
              </a:avLst>
            </a:prstGeom>
            <a:solidFill>
              <a:srgbClr val="CC0099"/>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endParaRPr lang="cs-CZ" altLang="en-US" b="1"/>
            </a:p>
          </p:txBody>
        </p:sp>
        <p:sp>
          <p:nvSpPr>
            <p:cNvPr id="22" name="Text Box 23"/>
            <p:cNvSpPr txBox="1">
              <a:spLocks noChangeArrowheads="1"/>
            </p:cNvSpPr>
            <p:nvPr/>
          </p:nvSpPr>
          <p:spPr bwMode="auto">
            <a:xfrm>
              <a:off x="1506538" y="3810000"/>
              <a:ext cx="130712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127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r>
                <a:rPr lang="en-US" altLang="en-US" sz="1600">
                  <a:latin typeface="Comic Sans MS" panose="030F0702030302020204" pitchFamily="66" charset="0"/>
                </a:rPr>
                <a:t>LHC magnets</a:t>
              </a:r>
            </a:p>
          </p:txBody>
        </p:sp>
      </p:grpSp>
      <p:sp>
        <p:nvSpPr>
          <p:cNvPr id="23" name="AutoShape 32"/>
          <p:cNvSpPr>
            <a:spLocks noChangeArrowheads="1"/>
          </p:cNvSpPr>
          <p:nvPr/>
        </p:nvSpPr>
        <p:spPr bwMode="auto">
          <a:xfrm>
            <a:off x="4461126" y="3710306"/>
            <a:ext cx="990600" cy="914400"/>
          </a:xfrm>
          <a:prstGeom prst="irregularSeal1">
            <a:avLst/>
          </a:prstGeom>
          <a:solidFill>
            <a:srgbClr val="FFFF00">
              <a:alpha val="45097"/>
            </a:srgbClr>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ctr"/>
            <a:r>
              <a:rPr lang="en-US" sz="2800" b="1" dirty="0">
                <a:solidFill>
                  <a:srgbClr val="FF0000"/>
                </a:solidFill>
                <a:ea typeface="Cambria Math" panose="02040503050406030204" pitchFamily="18" charset="0"/>
              </a:rPr>
              <a:t> jet </a:t>
            </a:r>
            <a:r>
              <a:rPr lang="en-US" sz="2800" b="1" dirty="0" err="1">
                <a:solidFill>
                  <a:srgbClr val="FF0000"/>
                </a:solidFill>
                <a:ea typeface="Cambria Math" panose="02040503050406030204" pitchFamily="18" charset="0"/>
              </a:rPr>
              <a:t>jet</a:t>
            </a:r>
            <a:endParaRPr lang="en-US" altLang="en-US" sz="2800" b="1" dirty="0">
              <a:solidFill>
                <a:srgbClr val="FF0000"/>
              </a:solidFill>
            </a:endParaRPr>
          </a:p>
        </p:txBody>
      </p:sp>
      <p:pic>
        <p:nvPicPr>
          <p:cNvPr id="26" name="図 6"/>
          <p:cNvPicPr>
            <a:picLocks noChangeAspect="1"/>
          </p:cNvPicPr>
          <p:nvPr/>
        </p:nvPicPr>
        <p:blipFill>
          <a:blip r:embed="rId3"/>
          <a:stretch>
            <a:fillRect/>
          </a:stretch>
        </p:blipFill>
        <p:spPr>
          <a:xfrm>
            <a:off x="5160424" y="1190390"/>
            <a:ext cx="3880320" cy="2431028"/>
          </a:xfrm>
          <a:prstGeom prst="rect">
            <a:avLst/>
          </a:prstGeom>
        </p:spPr>
      </p:pic>
      <p:sp>
        <p:nvSpPr>
          <p:cNvPr id="27" name="楕円 10"/>
          <p:cNvSpPr/>
          <p:nvPr/>
        </p:nvSpPr>
        <p:spPr>
          <a:xfrm>
            <a:off x="4991130" y="1172205"/>
            <a:ext cx="548653" cy="12086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楕円 23"/>
          <p:cNvSpPr/>
          <p:nvPr/>
        </p:nvSpPr>
        <p:spPr>
          <a:xfrm>
            <a:off x="5094768" y="1187426"/>
            <a:ext cx="259245" cy="2476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楕円 23"/>
          <p:cNvSpPr/>
          <p:nvPr/>
        </p:nvSpPr>
        <p:spPr>
          <a:xfrm>
            <a:off x="5023830" y="1344262"/>
            <a:ext cx="259245" cy="2476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楕円 23"/>
          <p:cNvSpPr/>
          <p:nvPr/>
        </p:nvSpPr>
        <p:spPr>
          <a:xfrm>
            <a:off x="5235016" y="1326472"/>
            <a:ext cx="259245" cy="2476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楕円 23"/>
          <p:cNvSpPr/>
          <p:nvPr/>
        </p:nvSpPr>
        <p:spPr>
          <a:xfrm>
            <a:off x="4999492" y="1553837"/>
            <a:ext cx="259245" cy="2476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楕円 23"/>
          <p:cNvSpPr/>
          <p:nvPr/>
        </p:nvSpPr>
        <p:spPr>
          <a:xfrm>
            <a:off x="5262813" y="1512072"/>
            <a:ext cx="259245" cy="2476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楕円 23"/>
          <p:cNvSpPr/>
          <p:nvPr/>
        </p:nvSpPr>
        <p:spPr>
          <a:xfrm>
            <a:off x="5193557" y="1659670"/>
            <a:ext cx="259245" cy="2476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楕円 23"/>
          <p:cNvSpPr/>
          <p:nvPr/>
        </p:nvSpPr>
        <p:spPr>
          <a:xfrm>
            <a:off x="5018462" y="1771003"/>
            <a:ext cx="259245" cy="2476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楕円 23"/>
          <p:cNvSpPr/>
          <p:nvPr/>
        </p:nvSpPr>
        <p:spPr>
          <a:xfrm>
            <a:off x="5288900" y="1731930"/>
            <a:ext cx="259245" cy="2476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楕円 23"/>
          <p:cNvSpPr/>
          <p:nvPr/>
        </p:nvSpPr>
        <p:spPr>
          <a:xfrm>
            <a:off x="5231596" y="1924730"/>
            <a:ext cx="259245" cy="2476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楕円 23"/>
          <p:cNvSpPr/>
          <p:nvPr/>
        </p:nvSpPr>
        <p:spPr>
          <a:xfrm>
            <a:off x="5082023" y="2039613"/>
            <a:ext cx="259245" cy="2476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右矢印 13"/>
          <p:cNvSpPr/>
          <p:nvPr/>
        </p:nvSpPr>
        <p:spPr>
          <a:xfrm>
            <a:off x="8353004" y="1358428"/>
            <a:ext cx="735093" cy="4005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右矢印 13"/>
          <p:cNvSpPr/>
          <p:nvPr/>
        </p:nvSpPr>
        <p:spPr>
          <a:xfrm>
            <a:off x="8349141" y="1886109"/>
            <a:ext cx="735093" cy="4005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TextovéPole 23"/>
          <p:cNvSpPr txBox="1"/>
          <p:nvPr/>
        </p:nvSpPr>
        <p:spPr>
          <a:xfrm>
            <a:off x="9131800" y="1311251"/>
            <a:ext cx="768159" cy="1015663"/>
          </a:xfrm>
          <a:prstGeom prst="rect">
            <a:avLst/>
          </a:prstGeom>
          <a:noFill/>
        </p:spPr>
        <p:txBody>
          <a:bodyPr wrap="none" rtlCol="0">
            <a:spAutoFit/>
          </a:bodyPr>
          <a:lstStyle/>
          <a:p>
            <a:r>
              <a:rPr lang="en-US" sz="2000" b="1" dirty="0">
                <a:solidFill>
                  <a:schemeClr val="tx1"/>
                </a:solidFill>
              </a:rPr>
              <a:t>Jet 1</a:t>
            </a:r>
          </a:p>
          <a:p>
            <a:endParaRPr lang="en-US" sz="2000" b="1" dirty="0">
              <a:solidFill>
                <a:schemeClr val="tx1"/>
              </a:solidFill>
            </a:endParaRPr>
          </a:p>
          <a:p>
            <a:r>
              <a:rPr lang="en-US" sz="2000" b="1" dirty="0">
                <a:solidFill>
                  <a:schemeClr val="tx1"/>
                </a:solidFill>
              </a:rPr>
              <a:t>Jet 2</a:t>
            </a:r>
          </a:p>
        </p:txBody>
      </p:sp>
      <mc:AlternateContent xmlns:mc="http://schemas.openxmlformats.org/markup-compatibility/2006" xmlns:a14="http://schemas.microsoft.com/office/drawing/2010/main">
        <mc:Choice Requires="a14">
          <p:sp>
            <p:nvSpPr>
              <p:cNvPr id="40" name="TextovéPole 39"/>
              <p:cNvSpPr txBox="1"/>
              <p:nvPr/>
            </p:nvSpPr>
            <p:spPr>
              <a:xfrm>
                <a:off x="990600" y="1651022"/>
                <a:ext cx="3729354"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1" i="1">
                          <a:solidFill>
                            <a:schemeClr val="tx1"/>
                          </a:solidFill>
                          <a:latin typeface="Cambria Math" panose="02040503050406030204" pitchFamily="18" charset="0"/>
                        </a:rPr>
                        <m:t>𝒑𝑷𝒃</m:t>
                      </m:r>
                      <m:r>
                        <a:rPr lang="en-US" sz="2400" b="1" i="1">
                          <a:solidFill>
                            <a:schemeClr val="tx1"/>
                          </a:solidFill>
                          <a:latin typeface="Cambria Math" panose="02040503050406030204" pitchFamily="18" charset="0"/>
                        </a:rPr>
                        <m:t> →</m:t>
                      </m:r>
                      <m:r>
                        <a:rPr lang="en-US" sz="2400" b="1" i="1">
                          <a:solidFill>
                            <a:schemeClr val="tx1"/>
                          </a:solidFill>
                          <a:latin typeface="Cambria Math" panose="02040503050406030204" pitchFamily="18" charset="0"/>
                          <a:ea typeface="Cambria Math" panose="02040503050406030204" pitchFamily="18" charset="0"/>
                        </a:rPr>
                        <m:t>𝒑</m:t>
                      </m:r>
                      <m:r>
                        <m:rPr>
                          <m:sty m:val="p"/>
                        </m:rPr>
                        <a:rPr lang="el-GR" sz="2400" b="1" i="1">
                          <a:solidFill>
                            <a:schemeClr val="tx1"/>
                          </a:solidFill>
                          <a:latin typeface="Cambria Math" panose="02040503050406030204" pitchFamily="18" charset="0"/>
                          <a:ea typeface="Cambria Math" panose="02040503050406030204" pitchFamily="18" charset="0"/>
                        </a:rPr>
                        <m:t>γ</m:t>
                      </m:r>
                      <m:r>
                        <a:rPr lang="en-US" sz="2400" b="1" i="1">
                          <a:solidFill>
                            <a:schemeClr val="tx1"/>
                          </a:solidFill>
                          <a:latin typeface="Cambria Math" panose="02040503050406030204" pitchFamily="18" charset="0"/>
                          <a:ea typeface="Cambria Math" panose="02040503050406030204" pitchFamily="18" charset="0"/>
                        </a:rPr>
                        <m:t>𝑿</m:t>
                      </m:r>
                      <m:r>
                        <a:rPr lang="en-US" sz="2400" b="1" i="1">
                          <a:solidFill>
                            <a:schemeClr val="tx1"/>
                          </a:solidFill>
                          <a:latin typeface="Cambria Math" panose="02040503050406030204" pitchFamily="18" charset="0"/>
                          <a:ea typeface="Cambria Math" panose="02040503050406030204" pitchFamily="18" charset="0"/>
                        </a:rPr>
                        <m:t> →</m:t>
                      </m:r>
                      <m:r>
                        <a:rPr lang="en-US" sz="2400" b="1" i="1">
                          <a:solidFill>
                            <a:schemeClr val="tx1"/>
                          </a:solidFill>
                          <a:latin typeface="Cambria Math" panose="02040503050406030204" pitchFamily="18" charset="0"/>
                          <a:ea typeface="Cambria Math" panose="02040503050406030204" pitchFamily="18" charset="0"/>
                        </a:rPr>
                        <m:t>𝒑</m:t>
                      </m:r>
                      <m:r>
                        <a:rPr lang="en-US" sz="2400" b="1" i="1">
                          <a:solidFill>
                            <a:schemeClr val="tx1"/>
                          </a:solidFill>
                          <a:latin typeface="Cambria Math" panose="02040503050406030204" pitchFamily="18" charset="0"/>
                          <a:ea typeface="Cambria Math" panose="02040503050406030204" pitchFamily="18" charset="0"/>
                        </a:rPr>
                        <m:t> </m:t>
                      </m:r>
                      <m:box>
                        <m:boxPr>
                          <m:ctrlPr>
                            <a:rPr lang="en-US" sz="2400" b="1" i="1">
                              <a:solidFill>
                                <a:schemeClr val="tx1"/>
                              </a:solidFill>
                              <a:latin typeface="Cambria Math" panose="02040503050406030204" pitchFamily="18" charset="0"/>
                              <a:ea typeface="Cambria Math" panose="02040503050406030204" pitchFamily="18" charset="0"/>
                            </a:rPr>
                          </m:ctrlPr>
                        </m:boxPr>
                        <m:e>
                          <m:r>
                            <a:rPr lang="en-US" sz="2400" b="1" i="1">
                              <a:solidFill>
                                <a:schemeClr val="tx1"/>
                              </a:solidFill>
                              <a:latin typeface="Cambria Math" panose="02040503050406030204" pitchFamily="18" charset="0"/>
                              <a:ea typeface="Cambria Math" panose="02040503050406030204" pitchFamily="18" charset="0"/>
                            </a:rPr>
                            <m:t>□</m:t>
                          </m:r>
                        </m:e>
                      </m:box>
                      <m:r>
                        <a:rPr lang="en-US" sz="2400" b="1" i="1">
                          <a:solidFill>
                            <a:schemeClr val="tx1"/>
                          </a:solidFill>
                          <a:latin typeface="Cambria Math" panose="02040503050406030204" pitchFamily="18" charset="0"/>
                          <a:ea typeface="Cambria Math" panose="02040503050406030204" pitchFamily="18" charset="0"/>
                        </a:rPr>
                        <m:t> </m:t>
                      </m:r>
                      <m:r>
                        <a:rPr lang="en-US" sz="2400" b="1" i="1">
                          <a:solidFill>
                            <a:schemeClr val="tx1"/>
                          </a:solidFill>
                          <a:latin typeface="Cambria Math" panose="02040503050406030204" pitchFamily="18" charset="0"/>
                          <a:ea typeface="Cambria Math" panose="02040503050406030204" pitchFamily="18" charset="0"/>
                        </a:rPr>
                        <m:t>𝒋𝒋</m:t>
                      </m:r>
                      <m:r>
                        <a:rPr lang="en-US" sz="2400" b="1" i="1">
                          <a:solidFill>
                            <a:schemeClr val="tx1"/>
                          </a:solidFill>
                          <a:latin typeface="Cambria Math" panose="02040503050406030204" pitchFamily="18" charset="0"/>
                        </a:rPr>
                        <m:t> </m:t>
                      </m:r>
                      <m:r>
                        <a:rPr lang="en-US" sz="2400" b="1" i="1">
                          <a:solidFill>
                            <a:schemeClr val="tx1"/>
                          </a:solidFill>
                          <a:latin typeface="Cambria Math" panose="02040503050406030204" pitchFamily="18" charset="0"/>
                          <a:ea typeface="Cambria Math" panose="02040503050406030204" pitchFamily="18" charset="0"/>
                        </a:rPr>
                        <m:t>□ </m:t>
                      </m:r>
                      <m:r>
                        <a:rPr lang="en-US" sz="2400" b="1" i="1">
                          <a:solidFill>
                            <a:schemeClr val="tx1"/>
                          </a:solidFill>
                          <a:latin typeface="Cambria Math" panose="02040503050406030204" pitchFamily="18" charset="0"/>
                          <a:ea typeface="Cambria Math" panose="02040503050406030204" pitchFamily="18" charset="0"/>
                        </a:rPr>
                        <m:t>𝑿</m:t>
                      </m:r>
                    </m:oMath>
                  </m:oMathPara>
                </a14:m>
                <a:endParaRPr lang="en-US" sz="2400" b="1" dirty="0">
                  <a:solidFill>
                    <a:schemeClr val="tx1"/>
                  </a:solidFill>
                </a:endParaRPr>
              </a:p>
            </p:txBody>
          </p:sp>
        </mc:Choice>
        <mc:Fallback xmlns="">
          <p:sp>
            <p:nvSpPr>
              <p:cNvPr id="40" name="TextovéPole 39"/>
              <p:cNvSpPr txBox="1">
                <a:spLocks noRot="1" noChangeAspect="1" noMove="1" noResize="1" noEditPoints="1" noAdjustHandles="1" noChangeArrowheads="1" noChangeShapeType="1" noTextEdit="1"/>
              </p:cNvSpPr>
              <p:nvPr/>
            </p:nvSpPr>
            <p:spPr>
              <a:xfrm>
                <a:off x="990600" y="1651022"/>
                <a:ext cx="3729354" cy="461665"/>
              </a:xfrm>
              <a:prstGeom prst="rect">
                <a:avLst/>
              </a:prstGeom>
              <a:blipFill>
                <a:blip r:embed="rId4"/>
                <a:stretch>
                  <a:fillRect b="-19737"/>
                </a:stretch>
              </a:blipFill>
            </p:spPr>
            <p:txBody>
              <a:bodyPr/>
              <a:lstStyle/>
              <a:p>
                <a:r>
                  <a:rPr lang="en-US">
                    <a:noFill/>
                  </a:rPr>
                  <a:t> </a:t>
                </a:r>
              </a:p>
            </p:txBody>
          </p:sp>
        </mc:Fallback>
      </mc:AlternateContent>
      <p:sp>
        <p:nvSpPr>
          <p:cNvPr id="41" name="TextovéPole 40"/>
          <p:cNvSpPr txBox="1"/>
          <p:nvPr/>
        </p:nvSpPr>
        <p:spPr>
          <a:xfrm>
            <a:off x="1143000" y="4818360"/>
            <a:ext cx="4887235" cy="1785104"/>
          </a:xfrm>
          <a:prstGeom prst="rect">
            <a:avLst/>
          </a:prstGeom>
          <a:gradFill flip="none" rotWithShape="1">
            <a:gsLst>
              <a:gs pos="0">
                <a:srgbClr val="FB717E"/>
              </a:gs>
              <a:gs pos="50000">
                <a:schemeClr val="accent1">
                  <a:tint val="44500"/>
                  <a:satMod val="160000"/>
                </a:schemeClr>
              </a:gs>
              <a:gs pos="100000">
                <a:srgbClr val="FFFF00"/>
              </a:gs>
            </a:gsLst>
            <a:path path="circle">
              <a:fillToRect l="100000" t="100000"/>
            </a:path>
            <a:tileRect r="-100000" b="-100000"/>
          </a:gradFill>
          <a:ln>
            <a:solidFill>
              <a:srgbClr val="FF0000"/>
            </a:solidFill>
          </a:ln>
        </p:spPr>
        <p:txBody>
          <a:bodyPr wrap="none">
            <a:spAutoFit/>
          </a:bodyPr>
          <a:lstStyle/>
          <a:p>
            <a:pPr marL="171450" indent="-171450">
              <a:buFont typeface="Wingdings" panose="05000000000000000000" pitchFamily="2" charset="2"/>
              <a:buChar char="Ø"/>
              <a:defRPr/>
            </a:pPr>
            <a:r>
              <a:rPr lang="en-US" sz="2000" dirty="0">
                <a:solidFill>
                  <a:schemeClr val="tx1"/>
                </a:solidFill>
                <a:latin typeface="Times New Roman" panose="02020603050405020304" pitchFamily="18" charset="0"/>
                <a:cs typeface="Times New Roman" panose="02020603050405020304" pitchFamily="18" charset="0"/>
              </a:rPr>
              <a:t> Included in:</a:t>
            </a:r>
          </a:p>
          <a:p>
            <a:pPr marL="342900" indent="-342900">
              <a:buFontTx/>
              <a:buChar char="-"/>
              <a:defRPr/>
            </a:pPr>
            <a:r>
              <a:rPr lang="en-US" sz="1800" dirty="0">
                <a:solidFill>
                  <a:schemeClr val="tx1"/>
                </a:solidFill>
                <a:latin typeface="Times New Roman" panose="02020603050405020304" pitchFamily="18" charset="0"/>
                <a:cs typeface="Times New Roman" panose="02020603050405020304" pitchFamily="18" charset="0"/>
              </a:rPr>
              <a:t>prospects for measuring </a:t>
            </a:r>
            <a:r>
              <a:rPr lang="en-US" sz="1800" dirty="0" err="1">
                <a:solidFill>
                  <a:schemeClr val="tx1"/>
                </a:solidFill>
                <a:latin typeface="Times New Roman" panose="02020603050405020304" pitchFamily="18" charset="0"/>
                <a:cs typeface="Times New Roman" panose="02020603050405020304" pitchFamily="18" charset="0"/>
              </a:rPr>
              <a:t>quarkonia@HL-LHC</a:t>
            </a:r>
            <a:endParaRPr lang="en-US" sz="1800" dirty="0">
              <a:solidFill>
                <a:schemeClr val="tx1"/>
              </a:solidFill>
              <a:latin typeface="Times New Roman" panose="02020603050405020304" pitchFamily="18" charset="0"/>
              <a:cs typeface="Times New Roman" panose="02020603050405020304" pitchFamily="18" charset="0"/>
            </a:endParaRPr>
          </a:p>
          <a:p>
            <a:pPr marL="342900" indent="-342900">
              <a:buFontTx/>
              <a:buChar char="-"/>
              <a:defRPr/>
            </a:pPr>
            <a:r>
              <a:rPr lang="en-US" sz="1800" dirty="0">
                <a:solidFill>
                  <a:schemeClr val="tx1"/>
                </a:solidFill>
                <a:latin typeface="Times New Roman" panose="02020603050405020304" pitchFamily="18" charset="0"/>
                <a:cs typeface="Times New Roman" panose="02020603050405020304" pitchFamily="18" charset="0"/>
              </a:rPr>
              <a:t>opportunities for photon-energy frontier </a:t>
            </a:r>
          </a:p>
          <a:p>
            <a:pPr marL="342900" indent="-342900">
              <a:buFontTx/>
              <a:buChar char="-"/>
              <a:defRPr/>
            </a:pPr>
            <a:r>
              <a:rPr lang="en-US" sz="1800" dirty="0">
                <a:solidFill>
                  <a:schemeClr val="tx1"/>
                </a:solidFill>
                <a:latin typeface="Times New Roman" panose="02020603050405020304" pitchFamily="18" charset="0"/>
                <a:cs typeface="Times New Roman" panose="02020603050405020304" pitchFamily="18" charset="0"/>
              </a:rPr>
              <a:t>Yellow Report for future Electron Ion Collider </a:t>
            </a:r>
          </a:p>
          <a:p>
            <a:pPr marL="342900" indent="-342900">
              <a:buFontTx/>
              <a:buChar char="-"/>
              <a:defRPr/>
            </a:pPr>
            <a:r>
              <a:rPr lang="en-US" sz="1800" dirty="0">
                <a:solidFill>
                  <a:schemeClr val="tx1"/>
                </a:solidFill>
                <a:latin typeface="Times New Roman" panose="02020603050405020304" pitchFamily="18" charset="0"/>
                <a:cs typeface="Times New Roman" panose="02020603050405020304" pitchFamily="18" charset="0"/>
              </a:rPr>
              <a:t>CDR of Spin Detector</a:t>
            </a:r>
          </a:p>
          <a:p>
            <a:pPr marL="342900" indent="-342900">
              <a:buFontTx/>
              <a:buChar char="-"/>
              <a:defRPr/>
            </a:pPr>
            <a:r>
              <a:rPr lang="en-US" sz="1800" dirty="0">
                <a:solidFill>
                  <a:schemeClr val="tx1"/>
                </a:solidFill>
                <a:latin typeface="Times New Roman" panose="02020603050405020304" pitchFamily="18" charset="0"/>
                <a:cs typeface="Times New Roman" panose="02020603050405020304" pitchFamily="18" charset="0"/>
              </a:rPr>
              <a:t>CMS measurement (published) </a:t>
            </a:r>
          </a:p>
        </p:txBody>
      </p:sp>
      <p:pic>
        <p:nvPicPr>
          <p:cNvPr id="42" name="Obrázek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86" y="6374571"/>
            <a:ext cx="2060571" cy="483429"/>
          </a:xfrm>
          <a:prstGeom prst="rect">
            <a:avLst/>
          </a:prstGeom>
        </p:spPr>
      </p:pic>
      <p:sp>
        <p:nvSpPr>
          <p:cNvPr id="43" name="TextovéPole 42"/>
          <p:cNvSpPr txBox="1"/>
          <p:nvPr/>
        </p:nvSpPr>
        <p:spPr>
          <a:xfrm>
            <a:off x="57828" y="625444"/>
            <a:ext cx="3105337" cy="400110"/>
          </a:xfrm>
          <a:prstGeom prst="rect">
            <a:avLst/>
          </a:prstGeom>
          <a:solidFill>
            <a:srgbClr val="CCFFFF"/>
          </a:solidFill>
          <a:ln w="28575">
            <a:solidFill>
              <a:srgbClr val="002060"/>
            </a:solidFill>
          </a:ln>
        </p:spPr>
        <p:txBody>
          <a:bodyPr wrap="none" rtlCol="0">
            <a:spAutoFit/>
          </a:bodyPr>
          <a:lstStyle/>
          <a:p>
            <a:r>
              <a:rPr lang="en-US" sz="2000" b="1" dirty="0">
                <a:solidFill>
                  <a:srgbClr val="FF0000"/>
                </a:solidFill>
              </a:rPr>
              <a:t>PRD 96 (2017) 3, 034009</a:t>
            </a:r>
            <a:endParaRPr lang="en-US" sz="2000" dirty="0">
              <a:solidFill>
                <a:srgbClr val="FF0000"/>
              </a:solidFill>
            </a:endParaRPr>
          </a:p>
        </p:txBody>
      </p:sp>
      <p:sp>
        <p:nvSpPr>
          <p:cNvPr id="3" name="Zástupný symbol pro číslo snímku 2"/>
          <p:cNvSpPr>
            <a:spLocks noGrp="1"/>
          </p:cNvSpPr>
          <p:nvPr>
            <p:ph type="sldNum" sz="quarter" idx="12"/>
          </p:nvPr>
        </p:nvSpPr>
        <p:spPr/>
        <p:txBody>
          <a:bodyPr/>
          <a:lstStyle/>
          <a:p>
            <a:pPr>
              <a:defRPr/>
            </a:pPr>
            <a:fld id="{7F85D29B-CEBA-48ED-BF7C-3DA92537335C}" type="slidenum">
              <a:rPr lang="fr-CH" altLang="en-US" smtClean="0"/>
              <a:pPr>
                <a:defRPr/>
              </a:pPr>
              <a:t>99</a:t>
            </a:fld>
            <a:r>
              <a:rPr lang="fr-CH" altLang="en-US"/>
              <a:t> </a:t>
            </a:r>
            <a:endParaRPr lang="fr-FR" altLang="en-US"/>
          </a:p>
        </p:txBody>
      </p:sp>
      <p:sp>
        <p:nvSpPr>
          <p:cNvPr id="5" name="TextovéPole 4">
            <a:extLst>
              <a:ext uri="{FF2B5EF4-FFF2-40B4-BE49-F238E27FC236}">
                <a16:creationId xmlns:a16="http://schemas.microsoft.com/office/drawing/2014/main" id="{EE26DD1F-7BE7-3D4B-F47B-E43FB3DF5E9B}"/>
              </a:ext>
            </a:extLst>
          </p:cNvPr>
          <p:cNvSpPr txBox="1"/>
          <p:nvPr/>
        </p:nvSpPr>
        <p:spPr>
          <a:xfrm>
            <a:off x="315766" y="1001161"/>
            <a:ext cx="4213013" cy="400110"/>
          </a:xfrm>
          <a:prstGeom prst="rect">
            <a:avLst/>
          </a:prstGeom>
          <a:solidFill>
            <a:srgbClr val="CCFFFF"/>
          </a:solidFill>
          <a:ln w="28575">
            <a:solidFill>
              <a:srgbClr val="002060"/>
            </a:solidFill>
          </a:ln>
        </p:spPr>
        <p:txBody>
          <a:bodyPr wrap="none" rtlCol="0">
            <a:spAutoFit/>
          </a:bodyPr>
          <a:lstStyle/>
          <a:p>
            <a:r>
              <a:rPr lang="en-US" sz="2000" b="1" dirty="0" err="1">
                <a:solidFill>
                  <a:srgbClr val="FF0000"/>
                </a:solidFill>
              </a:rPr>
              <a:t>Phys.Rept</a:t>
            </a:r>
            <a:r>
              <a:rPr lang="en-US" sz="2000" b="1" dirty="0">
                <a:solidFill>
                  <a:srgbClr val="FF0000"/>
                </a:solidFill>
              </a:rPr>
              <a:t>. 1084 (2024) 3 </a:t>
            </a:r>
            <a:r>
              <a:rPr lang="en-US" sz="2000" b="1" dirty="0">
                <a:solidFill>
                  <a:srgbClr val="7030A0"/>
                </a:solidFill>
              </a:rPr>
              <a:t>(review)</a:t>
            </a:r>
            <a:endParaRPr lang="en-US" sz="2000" dirty="0">
              <a:solidFill>
                <a:srgbClr val="7030A0"/>
              </a:solidFill>
            </a:endParaRPr>
          </a:p>
        </p:txBody>
      </p:sp>
    </p:spTree>
    <p:extLst>
      <p:ext uri="{BB962C8B-B14F-4D97-AF65-F5344CB8AC3E}">
        <p14:creationId xmlns:p14="http://schemas.microsoft.com/office/powerpoint/2010/main" val="41130856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5"/>
</p:tagLst>
</file>

<file path=ppt/tags/tag2.xml><?xml version="1.0" encoding="utf-8"?>
<p:tagLst xmlns:a="http://schemas.openxmlformats.org/drawingml/2006/main" xmlns:r="http://schemas.openxmlformats.org/officeDocument/2006/relationships" xmlns:p="http://schemas.openxmlformats.org/presentationml/2006/main">
  <p:tag name="TIMING" val="|19.5"/>
</p:tagLst>
</file>

<file path=ppt/theme/theme1.xml><?xml version="1.0" encoding="utf-8"?>
<a:theme xmlns:a="http://schemas.openxmlformats.org/drawingml/2006/main" name="Modèle par défaut">
  <a:themeElements>
    <a:clrScheme name="Modèle par défau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Comic Sans MS"/>
        <a:ea typeface=""/>
        <a:cs typeface=""/>
      </a:majorFont>
      <a:minorFont>
        <a:latin typeface="Comic Sans MS"/>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47625" cap="flat" cmpd="sng" algn="ctr">
              <a:solidFill>
                <a:srgbClr val="CC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600" b="0" i="0" u="none" strike="noStrike" cap="none" normalizeH="0" baseline="0" smtClean="0">
            <a:ln>
              <a:noFill/>
            </a:ln>
            <a:solidFill>
              <a:srgbClr val="0000CC"/>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47625" cap="flat" cmpd="sng" algn="ctr">
              <a:solidFill>
                <a:srgbClr val="CC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600" b="0" i="0" u="none" strike="noStrike" cap="none" normalizeH="0" baseline="0" smtClean="0">
            <a:ln>
              <a:noFill/>
            </a:ln>
            <a:solidFill>
              <a:srgbClr val="0000CC"/>
            </a:solidFill>
            <a:effectLst/>
            <a:latin typeface="Arial" charset="0"/>
          </a:defRPr>
        </a:defPPr>
      </a:lstStyle>
    </a:lnDef>
  </a:objectDefaults>
  <a:extraClrSchemeLst>
    <a:extraClrScheme>
      <a:clrScheme name="Modèle par défaut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53005</TotalTime>
  <Words>8500</Words>
  <Application>Microsoft Office PowerPoint</Application>
  <PresentationFormat>A4 (210 × 297 mm)</PresentationFormat>
  <Paragraphs>1505</Paragraphs>
  <Slides>122</Slides>
  <Notes>8</Notes>
  <HiddenSlides>0</HiddenSlides>
  <MMClips>0</MMClips>
  <ScaleCrop>false</ScaleCrop>
  <HeadingPairs>
    <vt:vector size="6" baseType="variant">
      <vt:variant>
        <vt:lpstr>Použitá písma</vt:lpstr>
      </vt:variant>
      <vt:variant>
        <vt:i4>13</vt:i4>
      </vt:variant>
      <vt:variant>
        <vt:lpstr>Motiv</vt:lpstr>
      </vt:variant>
      <vt:variant>
        <vt:i4>1</vt:i4>
      </vt:variant>
      <vt:variant>
        <vt:lpstr>Nadpisy snímků</vt:lpstr>
      </vt:variant>
      <vt:variant>
        <vt:i4>122</vt:i4>
      </vt:variant>
    </vt:vector>
  </HeadingPairs>
  <TitlesOfParts>
    <vt:vector size="136" baseType="lpstr">
      <vt:lpstr>Amasis MT Pro Medium</vt:lpstr>
      <vt:lpstr>Aptos ExtraBold</vt:lpstr>
      <vt:lpstr>Arial</vt:lpstr>
      <vt:lpstr>Arial Black</vt:lpstr>
      <vt:lpstr>Bell MT</vt:lpstr>
      <vt:lpstr>Calibri</vt:lpstr>
      <vt:lpstr>Cambria Math</vt:lpstr>
      <vt:lpstr>Comic Sans MS</vt:lpstr>
      <vt:lpstr>Monotype Corsiva</vt:lpstr>
      <vt:lpstr>Purisa</vt:lpstr>
      <vt:lpstr>Times New Roman</vt:lpstr>
      <vt:lpstr>TitilliumWeb-Regular</vt:lpstr>
      <vt:lpstr>Wingdings</vt:lpstr>
      <vt:lpstr>Modèle par défaut</vt:lpstr>
      <vt:lpstr> Exclusivity as a road to New Physics</vt:lpstr>
      <vt:lpstr>Proton-proton collisions</vt:lpstr>
      <vt:lpstr>Proton-proton collisions</vt:lpstr>
      <vt:lpstr>Proton-proton collisions</vt:lpstr>
      <vt:lpstr>What is “Forward” Physics?</vt:lpstr>
      <vt:lpstr>Forward physics → Astroparticle physics</vt:lpstr>
      <vt:lpstr>Forward physics → Astroparticle physics</vt:lpstr>
      <vt:lpstr>LHC this year: pO and OO runs!</vt:lpstr>
      <vt:lpstr>LHC this year: pO and OO runs!</vt:lpstr>
      <vt:lpstr>Forward physics → New physics</vt:lpstr>
      <vt:lpstr>Forward physics → New physics</vt:lpstr>
      <vt:lpstr>Forward physics → New physics</vt:lpstr>
      <vt:lpstr>Forward physics → New physics</vt:lpstr>
      <vt:lpstr>New LHC Forward Physics Experiments</vt:lpstr>
      <vt:lpstr>Prezentace aplikace PowerPoint</vt:lpstr>
      <vt:lpstr>Prezentace aplikace PowerPoint</vt:lpstr>
      <vt:lpstr>Prezentace aplikace PowerPoint</vt:lpstr>
      <vt:lpstr>But: typical proton-proton interaction is not forward</vt:lpstr>
      <vt:lpstr>Diffractive interactions</vt:lpstr>
      <vt:lpstr>Diffractive interactions</vt:lpstr>
      <vt:lpstr>Diffractive interactions: why diffractive?</vt:lpstr>
      <vt:lpstr>Definition of Diffraction in HEP</vt:lpstr>
      <vt:lpstr>Introduction of Pomeron</vt:lpstr>
      <vt:lpstr>Prezentace aplikace PowerPoint</vt:lpstr>
      <vt:lpstr>Rapidity gaps in LHC Central detector</vt:lpstr>
      <vt:lpstr>Single Diffraction</vt:lpstr>
      <vt:lpstr>Prezentace aplikace PowerPoint</vt:lpstr>
      <vt:lpstr>Forward Proton Detector: Principle</vt:lpstr>
      <vt:lpstr>Forward Proton detectors (FPDs) at LHC</vt:lpstr>
      <vt:lpstr>Prezentace aplikace PowerPoint</vt:lpstr>
      <vt:lpstr>Prezentace aplikace PowerPoint</vt:lpstr>
      <vt:lpstr>Prezentace aplikace PowerPoint</vt:lpstr>
      <vt:lpstr>Roman Pot technology (AFP)</vt:lpstr>
      <vt:lpstr>Roman Pot technology (AFP)</vt:lpstr>
      <vt:lpstr>Roman Pot technology (AFP)</vt:lpstr>
      <vt:lpstr>Roman Pot technology (AFP)</vt:lpstr>
      <vt:lpstr>Roman Pot technology (AFP)</vt:lpstr>
      <vt:lpstr>Roman Pot technology (AFP)</vt:lpstr>
      <vt:lpstr>Roman Pot technology (AFP)</vt:lpstr>
      <vt:lpstr>Roman Pot technology (AFP)</vt:lpstr>
      <vt:lpstr>Roman Pot technology (AFP)</vt:lpstr>
      <vt:lpstr>Roman Pot technology (AFP)</vt:lpstr>
      <vt:lpstr>Roman Pot technology (AFP)</vt:lpstr>
      <vt:lpstr>Roman Pot technology (AFP)</vt:lpstr>
      <vt:lpstr>Roman Pot technology (AFP)</vt:lpstr>
      <vt:lpstr>Roman Pot technology (AFP)</vt:lpstr>
      <vt:lpstr>Roman Pot technology (AFP)</vt:lpstr>
      <vt:lpstr>Roman Pot technology (AFP)</vt:lpstr>
      <vt:lpstr>Roman Pot technology (AFP)</vt:lpstr>
      <vt:lpstr>Roman Pot technology (AFP)</vt:lpstr>
      <vt:lpstr>Roman Pot technology (AFP)</vt:lpstr>
      <vt:lpstr>Roman Pot technology (AFP)</vt:lpstr>
      <vt:lpstr>Roman Pot technology (AFP)</vt:lpstr>
      <vt:lpstr>Prezentace aplikace PowerPoint</vt:lpstr>
      <vt:lpstr>Prezentace aplikace PowerPoint</vt:lpstr>
      <vt:lpstr>Prezentace aplikace PowerPoint</vt:lpstr>
      <vt:lpstr>Prezentace aplikace PowerPoint</vt:lpstr>
      <vt:lpstr>Ingredients to calculate cross sections</vt:lpstr>
      <vt:lpstr>Ingredients to calculate cross sections</vt:lpstr>
      <vt:lpstr>Cross sections of exclusive processes</vt:lpstr>
      <vt:lpstr>Ideal exclusive event at LHC: no pile-up</vt:lpstr>
      <vt:lpstr>Real exclusive event at LHC : with pile-up</vt:lpstr>
      <vt:lpstr>Experimental evidence of (semi) exclusive processes</vt:lpstr>
      <vt:lpstr>PILE-UP</vt:lpstr>
      <vt:lpstr>PILE-UP effects</vt:lpstr>
      <vt:lpstr>Combinatorial background</vt:lpstr>
      <vt:lpstr>Prezentace aplikace PowerPoint</vt:lpstr>
      <vt:lpstr>2) Suppressing combinatorial background:  primary vertex matching using ToF detector</vt:lpstr>
      <vt:lpstr>Exclusive γγ → WW (without FPDs)</vt:lpstr>
      <vt:lpstr>3) Suppressing combinatorial background:  track veto</vt:lpstr>
      <vt:lpstr>Exclusive γγ → ll (with FPDs)</vt:lpstr>
      <vt:lpstr>Prezentace aplikace PowerPoint</vt:lpstr>
      <vt:lpstr>γγ → e^+ e^-: manifold use</vt:lpstr>
      <vt:lpstr>Vibrant FPD science program</vt:lpstr>
      <vt:lpstr>Vibrant FPD science program</vt:lpstr>
      <vt:lpstr>Vibrant FPD science program</vt:lpstr>
      <vt:lpstr>Vibrant FPD science program</vt:lpstr>
      <vt:lpstr>Hunt for New Physics: need to join forces</vt:lpstr>
      <vt:lpstr>Hunt for New Physics: need to join forces</vt:lpstr>
      <vt:lpstr>Prezentace aplikace PowerPoint</vt:lpstr>
      <vt:lpstr>PDG: Review of Particle Physics</vt:lpstr>
      <vt:lpstr>Exclusive Higgs boson</vt:lpstr>
      <vt:lpstr>Exclusive Higgs boson</vt:lpstr>
      <vt:lpstr>Dark Matter searches in Exclusive Mode </vt:lpstr>
      <vt:lpstr>Inclusive slepton searches</vt:lpstr>
      <vt:lpstr>DM searches with AFP</vt:lpstr>
      <vt:lpstr>Integrated event yields for L=300〖fb〗^(-1)</vt:lpstr>
      <vt:lpstr>Top quark production in Exclusive mode</vt:lpstr>
      <vt:lpstr>Prezentace aplikace PowerPoint</vt:lpstr>
      <vt:lpstr>tt ̅  : Simulation of experimental output</vt:lpstr>
      <vt:lpstr>New Physics in (Semi)exclusive ttbar</vt:lpstr>
      <vt:lpstr>Di-photon resonance search in exclusive mode</vt:lpstr>
      <vt:lpstr>Di-photon resonance search with FPD</vt:lpstr>
      <vt:lpstr>4) Data-driven estimate of combinatorial bg</vt:lpstr>
      <vt:lpstr>Di-photon resonance search with FPD</vt:lpstr>
      <vt:lpstr>QCD instanton searches with proton tagging</vt:lpstr>
      <vt:lpstr>Single-tag: results at generator level</vt:lpstr>
      <vt:lpstr>Single-tag: results at detector level</vt:lpstr>
      <vt:lpstr>Gluon Wigner function using Exclusive process</vt:lpstr>
      <vt:lpstr>Measuring Wigner distribution in diffractive photoproduction</vt:lpstr>
      <vt:lpstr>SUMMARY on (Semi) Exclusive Processes</vt:lpstr>
      <vt:lpstr>Prezentace aplikace PowerPoint</vt:lpstr>
      <vt:lpstr>Suppressing Pile-up: Time-of-Flight</vt:lpstr>
      <vt:lpstr>Prezentace aplikace PowerPoint</vt:lpstr>
      <vt:lpstr>Soft survival probability S²</vt:lpstr>
      <vt:lpstr>S²: for example γγ → ll  </vt:lpstr>
      <vt:lpstr>Evidence of exclusive dijets at Tevatron</vt:lpstr>
      <vt:lpstr>Prezentace aplikace PowerPoint</vt:lpstr>
      <vt:lpstr>Exclusive γγ → ll (without FPDs)</vt:lpstr>
      <vt:lpstr>Exclusive γγ → ll (with FPDs)</vt:lpstr>
      <vt:lpstr>Summary on Exclusive Higgs</vt:lpstr>
      <vt:lpstr>Summary on Exclusive SM/BSM Higgs</vt:lpstr>
      <vt:lpstr>Prezentace aplikace PowerPoint</vt:lpstr>
      <vt:lpstr>Signal selection and Background rejection cuts</vt:lpstr>
      <vt:lpstr>Top-pair production in (semi)exclusive processes</vt:lpstr>
      <vt:lpstr>Use SuperChic4 for Exclusive γγ → ll</vt:lpstr>
      <vt:lpstr>SUPERCHIC </vt:lpstr>
      <vt:lpstr>SUPERCHIC 4</vt:lpstr>
      <vt:lpstr>SUPERCHIC 4: (Semi)-Exclusive l^+ l^- </vt:lpstr>
      <vt:lpstr>SUPERCHIC 4: Results</vt:lpstr>
      <vt:lpstr>Diffractive dijet production</vt:lpstr>
      <vt:lpstr>Measuring Wigner in ultra-peripheral pA collisions</vt:lpstr>
    </vt:vector>
  </TitlesOfParts>
  <Company>cern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Lucie</dc:creator>
  <cp:lastModifiedBy>Marek Taševský</cp:lastModifiedBy>
  <cp:revision>2111</cp:revision>
  <cp:lastPrinted>2001-08-31T13:00:47Z</cp:lastPrinted>
  <dcterms:created xsi:type="dcterms:W3CDTF">2000-10-14T15:04:49Z</dcterms:created>
  <dcterms:modified xsi:type="dcterms:W3CDTF">2025-02-27T09:22:34Z</dcterms:modified>
</cp:coreProperties>
</file>