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slideMaster14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_rels/presentation.xml.rels" ContentType="application/vnd.openxmlformats-package.relationships+xml"/>
  <Override PartName="/ppt/media/image29.png" ContentType="image/png"/>
  <Override PartName="/ppt/media/media11.mp4" ContentType="video/mp4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1.png" ContentType="image/png"/>
  <Override PartName="/ppt/media/image19.png" ContentType="image/png"/>
  <Override PartName="/ppt/media/image17.png" ContentType="image/png"/>
  <Override PartName="/ppt/media/image2.png" ContentType="image/png"/>
  <Override PartName="/ppt/media/image34.png" ContentType="image/png"/>
  <Override PartName="/ppt/media/image13.png" ContentType="image/png"/>
  <Override PartName="/ppt/media/image4.png" ContentType="image/png"/>
  <Override PartName="/ppt/media/image36.png" ContentType="image/png"/>
  <Override PartName="/ppt/media/image12.png" ContentType="image/png"/>
  <Override PartName="/ppt/media/image35.png" ContentType="image/png"/>
  <Override PartName="/ppt/media/image3.png" ContentType="image/png"/>
  <Override PartName="/ppt/media/image40.png" ContentType="image/png"/>
  <Override PartName="/ppt/media/media20.mp4" ContentType="video/mp4"/>
  <Override PartName="/ppt/media/image6.png" ContentType="image/png"/>
  <Override PartName="/ppt/media/image38.png" ContentType="image/png"/>
  <Override PartName="/ppt/media/image30.png" ContentType="image/png"/>
  <Override PartName="/ppt/media/image42.png" ContentType="image/png"/>
  <Override PartName="/ppt/media/image31.png" ContentType="image/png"/>
  <Override PartName="/ppt/media/image43.png" ContentType="image/png"/>
  <Override PartName="/ppt/media/image32.png" ContentType="image/png"/>
  <Override PartName="/ppt/media/image44.png" ContentType="image/png"/>
  <Override PartName="/ppt/media/image9.png" ContentType="image/png"/>
  <Override PartName="/ppt/media/image39.png" ContentType="image/png"/>
  <Override PartName="/ppt/media/image7.png" ContentType="image/png"/>
  <Override PartName="/ppt/media/image16.png" ContentType="image/png"/>
  <Override PartName="/ppt/media/media22.mp4" ContentType="video/mp4"/>
  <Override PartName="/ppt/media/image10.png" ContentType="image/png"/>
  <Override PartName="/ppt/media/image1.png" ContentType="image/png"/>
  <Override PartName="/ppt/media/image33.png" ContentType="image/png"/>
  <Override PartName="/ppt/media/media8.mp4" ContentType="video/mp4"/>
  <Override PartName="/ppt/media/image15.png" ContentType="image/png"/>
  <Override PartName="/ppt/media/image37.png" ContentType="image/png"/>
  <Override PartName="/ppt/media/image5.png" ContentType="image/png"/>
  <Override PartName="/ppt/media/image14.png" ContentType="image/png"/>
  <Override PartName="/ppt/media/image41.png" ContentType="image/png"/>
  <Override PartName="/ppt/media/media18.mp4" ContentType="video/mp4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" Target="slides/slide1.xml"/><Relationship Id="rId28" Type="http://schemas.openxmlformats.org/officeDocument/2006/relationships/slide" Target="slides/slide2.xml"/><Relationship Id="rId29" Type="http://schemas.openxmlformats.org/officeDocument/2006/relationships/slide" Target="slides/slide3.xml"/><Relationship Id="rId30" Type="http://schemas.openxmlformats.org/officeDocument/2006/relationships/slide" Target="slides/slide4.xml"/><Relationship Id="rId31" Type="http://schemas.openxmlformats.org/officeDocument/2006/relationships/slide" Target="slides/slide5.xml"/><Relationship Id="rId32" Type="http://schemas.openxmlformats.org/officeDocument/2006/relationships/slide" Target="slides/slide6.xml"/><Relationship Id="rId33" Type="http://schemas.openxmlformats.org/officeDocument/2006/relationships/slide" Target="slides/slide7.xml"/><Relationship Id="rId34" Type="http://schemas.openxmlformats.org/officeDocument/2006/relationships/slide" Target="slides/slide8.xml"/><Relationship Id="rId35" Type="http://schemas.openxmlformats.org/officeDocument/2006/relationships/slide" Target="slides/slide9.xml"/><Relationship Id="rId36" Type="http://schemas.openxmlformats.org/officeDocument/2006/relationships/slide" Target="slides/slide10.xml"/><Relationship Id="rId37" Type="http://schemas.openxmlformats.org/officeDocument/2006/relationships/slide" Target="slides/slide11.xml"/><Relationship Id="rId38" Type="http://schemas.openxmlformats.org/officeDocument/2006/relationships/slide" Target="slides/slide12.xml"/><Relationship Id="rId39" Type="http://schemas.openxmlformats.org/officeDocument/2006/relationships/slide" Target="slides/slide13.xml"/><Relationship Id="rId40" Type="http://schemas.openxmlformats.org/officeDocument/2006/relationships/slide" Target="slides/slide14.xml"/><Relationship Id="rId41" Type="http://schemas.openxmlformats.org/officeDocument/2006/relationships/slide" Target="slides/slide15.xml"/><Relationship Id="rId42" Type="http://schemas.openxmlformats.org/officeDocument/2006/relationships/slide" Target="slides/slide16.xml"/><Relationship Id="rId43" Type="http://schemas.openxmlformats.org/officeDocument/2006/relationships/slide" Target="slides/slide17.xml"/><Relationship Id="rId44" Type="http://schemas.openxmlformats.org/officeDocument/2006/relationships/slide" Target="slides/slide18.xml"/><Relationship Id="rId45" Type="http://schemas.openxmlformats.org/officeDocument/2006/relationships/slide" Target="slides/slide19.xml"/><Relationship Id="rId46" Type="http://schemas.openxmlformats.org/officeDocument/2006/relationships/slide" Target="slides/slide20.xml"/><Relationship Id="rId47" Type="http://schemas.openxmlformats.org/officeDocument/2006/relationships/slide" Target="slides/slide21.xml"/><Relationship Id="rId48" Type="http://schemas.openxmlformats.org/officeDocument/2006/relationships/slide" Target="slides/slide22.xml"/><Relationship Id="rId49" Type="http://schemas.openxmlformats.org/officeDocument/2006/relationships/slide" Target="slides/slide23.xml"/><Relationship Id="rId50" Type="http://schemas.openxmlformats.org/officeDocument/2006/relationships/slide" Target="slides/slide24.xml"/><Relationship Id="rId5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6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6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6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______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6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5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cký objekt 7" descr=""/>
          <p:cNvPicPr/>
          <p:nvPr/>
        </p:nvPicPr>
        <p:blipFill>
          <a:blip r:embed="rId2"/>
          <a:stretch/>
        </p:blipFill>
        <p:spPr>
          <a:xfrm>
            <a:off x="0" y="5587920"/>
            <a:ext cx="12171960" cy="1249920"/>
          </a:xfrm>
          <a:prstGeom prst="rect">
            <a:avLst/>
          </a:prstGeom>
          <a:ln w="0">
            <a:noFill/>
          </a:ln>
        </p:spPr>
      </p:pic>
      <p:pic>
        <p:nvPicPr>
          <p:cNvPr id="1" name="" descr=""/>
          <p:cNvPicPr/>
          <p:nvPr/>
        </p:nvPicPr>
        <p:blipFill>
          <a:blip r:embed="rId3"/>
          <a:stretch/>
        </p:blipFill>
        <p:spPr>
          <a:xfrm>
            <a:off x="0" y="-912960"/>
            <a:ext cx="12165480" cy="8101440"/>
          </a:xfrm>
          <a:prstGeom prst="rect">
            <a:avLst/>
          </a:prstGeom>
          <a:ln w="0">
            <a:noFill/>
          </a:ln>
        </p:spPr>
      </p:pic>
      <p:sp>
        <p:nvSpPr>
          <p:cNvPr id="2" name=""/>
          <p:cNvSpPr/>
          <p:nvPr/>
        </p:nvSpPr>
        <p:spPr>
          <a:xfrm>
            <a:off x="-72000" y="5907960"/>
            <a:ext cx="13567680" cy="127008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endParaRPr b="0" lang="en-GB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3" name="Grafický objekt 7" descr=""/>
          <p:cNvPicPr/>
          <p:nvPr/>
        </p:nvPicPr>
        <p:blipFill>
          <a:blip r:embed="rId4"/>
          <a:stretch/>
        </p:blipFill>
        <p:spPr>
          <a:xfrm>
            <a:off x="516240" y="5975280"/>
            <a:ext cx="11134080" cy="1135800"/>
          </a:xfrm>
          <a:prstGeom prst="rect">
            <a:avLst/>
          </a:prstGeom>
          <a:ln w="0">
            <a:noFill/>
          </a:ln>
        </p:spPr>
      </p:pic>
      <p:pic>
        <p:nvPicPr>
          <p:cNvPr id="4" name="Grafický objekt 7" descr=""/>
          <p:cNvPicPr/>
          <p:nvPr/>
        </p:nvPicPr>
        <p:blipFill>
          <a:blip r:embed="rId5"/>
          <a:stretch/>
        </p:blipFill>
        <p:spPr>
          <a:xfrm>
            <a:off x="516240" y="5975280"/>
            <a:ext cx="11134080" cy="1135800"/>
          </a:xfrm>
          <a:prstGeom prst="rect">
            <a:avLst/>
          </a:prstGeom>
          <a:ln w="0">
            <a:noFill/>
          </a:ln>
        </p:spPr>
      </p:pic>
      <p:pic>
        <p:nvPicPr>
          <p:cNvPr id="5" name="Grafický objekt 2" descr=""/>
          <p:cNvPicPr/>
          <p:nvPr/>
        </p:nvPicPr>
        <p:blipFill>
          <a:blip r:embed="rId6"/>
          <a:stretch/>
        </p:blipFill>
        <p:spPr>
          <a:xfrm>
            <a:off x="2299320" y="6287040"/>
            <a:ext cx="1576800" cy="5749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60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179A21F3-5AF7-4A35-BD70-91F761AEE04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65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66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C690E3AF-A840-4AC1-B61B-59B93CE73CC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72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2ABF7DC2-33B3-4A72-B297-6C9A739404C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78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ECEFCC4F-60B7-436A-BD30-6D9754F118E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634A25D9-6CDA-434D-8054-15BA3956AC0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88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0D78A721-378E-4EF3-BD52-0D1C48AEE3A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E4D5C54A-18A0-4FCF-BDB8-F676E45213D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rafický objekt 7" descr=""/>
          <p:cNvPicPr/>
          <p:nvPr/>
        </p:nvPicPr>
        <p:blipFill>
          <a:blip r:embed="rId2"/>
          <a:stretch/>
        </p:blipFill>
        <p:spPr>
          <a:xfrm>
            <a:off x="108360" y="5588640"/>
            <a:ext cx="12174480" cy="1252440"/>
          </a:xfrm>
          <a:prstGeom prst="rect">
            <a:avLst/>
          </a:prstGeom>
          <a:ln w="0">
            <a:noFill/>
          </a:ln>
        </p:spPr>
      </p:pic>
      <p:pic>
        <p:nvPicPr>
          <p:cNvPr id="99" name="" descr=""/>
          <p:cNvPicPr/>
          <p:nvPr/>
        </p:nvPicPr>
        <p:blipFill>
          <a:blip r:embed="rId3"/>
          <a:stretch/>
        </p:blipFill>
        <p:spPr>
          <a:xfrm>
            <a:off x="-90000" y="5819760"/>
            <a:ext cx="829080" cy="829080"/>
          </a:xfrm>
          <a:prstGeom prst="rect">
            <a:avLst/>
          </a:prstGeom>
          <a:ln w="0"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11201760" y="6363000"/>
            <a:ext cx="435240" cy="252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A7F367AD-D966-421D-851F-4117B8DB020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CustomShape 56"/>
          <p:cNvSpPr/>
          <p:nvPr/>
        </p:nvSpPr>
        <p:spPr>
          <a:xfrm>
            <a:off x="4786200" y="6361560"/>
            <a:ext cx="260208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4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8FCA78DB-519F-4962-A92A-7883AC1CAB0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" descr=""/>
          <p:cNvPicPr/>
          <p:nvPr/>
        </p:nvPicPr>
        <p:blipFill>
          <a:blip r:embed="rId2"/>
          <a:stretch/>
        </p:blipFill>
        <p:spPr>
          <a:xfrm>
            <a:off x="0" y="-912960"/>
            <a:ext cx="12165480" cy="8101440"/>
          </a:xfrm>
          <a:prstGeom prst="rect">
            <a:avLst/>
          </a:prstGeom>
          <a:ln w="0">
            <a:noFill/>
          </a:ln>
        </p:spPr>
      </p:pic>
      <p:sp>
        <p:nvSpPr>
          <p:cNvPr id="7" name=""/>
          <p:cNvSpPr/>
          <p:nvPr/>
        </p:nvSpPr>
        <p:spPr>
          <a:xfrm>
            <a:off x="0" y="5715000"/>
            <a:ext cx="12165480" cy="1463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endParaRPr b="0" lang="en-GB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8" name=""/>
          <p:cNvSpPr/>
          <p:nvPr/>
        </p:nvSpPr>
        <p:spPr>
          <a:xfrm>
            <a:off x="8229600" y="6172200"/>
            <a:ext cx="3188160" cy="67356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9" name=""/>
          <p:cNvSpPr/>
          <p:nvPr/>
        </p:nvSpPr>
        <p:spPr>
          <a:xfrm>
            <a:off x="7641000" y="5975280"/>
            <a:ext cx="3649320" cy="10990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10" name="" descr=""/>
          <p:cNvPicPr/>
          <p:nvPr/>
        </p:nvPicPr>
        <p:blipFill>
          <a:blip r:embed="rId3"/>
          <a:stretch/>
        </p:blipFill>
        <p:spPr>
          <a:xfrm>
            <a:off x="8175960" y="6282720"/>
            <a:ext cx="3751920" cy="520560"/>
          </a:xfrm>
          <a:prstGeom prst="rect">
            <a:avLst/>
          </a:prstGeom>
          <a:ln w="0">
            <a:noFill/>
          </a:ln>
        </p:spPr>
      </p:pic>
      <p:pic>
        <p:nvPicPr>
          <p:cNvPr id="11" name="Grafický objekt 7" descr=""/>
          <p:cNvPicPr/>
          <p:nvPr/>
        </p:nvPicPr>
        <p:blipFill>
          <a:blip r:embed="rId4"/>
          <a:stretch/>
        </p:blipFill>
        <p:spPr>
          <a:xfrm>
            <a:off x="249840" y="577980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12" name="" descr=""/>
          <p:cNvPicPr/>
          <p:nvPr/>
        </p:nvPicPr>
        <p:blipFill>
          <a:blip r:embed="rId5"/>
          <a:stretch/>
        </p:blipFill>
        <p:spPr>
          <a:xfrm>
            <a:off x="360" y="6024240"/>
            <a:ext cx="821520" cy="821520"/>
          </a:xfrm>
          <a:prstGeom prst="rect">
            <a:avLst/>
          </a:prstGeom>
          <a:ln w="0">
            <a:noFill/>
          </a:ln>
        </p:spPr>
      </p:pic>
      <p:pic>
        <p:nvPicPr>
          <p:cNvPr id="13" name="" descr=""/>
          <p:cNvPicPr/>
          <p:nvPr/>
        </p:nvPicPr>
        <p:blipFill>
          <a:blip r:embed="rId6"/>
          <a:stretch/>
        </p:blipFill>
        <p:spPr>
          <a:xfrm>
            <a:off x="8175960" y="6282720"/>
            <a:ext cx="3751920" cy="520560"/>
          </a:xfrm>
          <a:prstGeom prst="rect">
            <a:avLst/>
          </a:prstGeom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7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54620E63-41F2-4F68-B067-FADDB21B3B3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4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112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F6A7607B-5A11-43ED-8F60-76D6B299C86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4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02E2395F-B3CA-4752-8F37-ECEBFF6A302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4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240" cy="124452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160" cy="82116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3"/>
          <p:cNvSpPr/>
          <p:nvPr/>
        </p:nvSpPr>
        <p:spPr>
          <a:xfrm>
            <a:off x="11201760" y="6363000"/>
            <a:ext cx="427320" cy="244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A3E050F9-2E70-4482-8AF3-F9640BC348E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56"/>
          <p:cNvSpPr/>
          <p:nvPr/>
        </p:nvSpPr>
        <p:spPr>
          <a:xfrm>
            <a:off x="4786200" y="6361200"/>
            <a:ext cx="259416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4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fický objekt 7" descr=""/>
          <p:cNvPicPr/>
          <p:nvPr/>
        </p:nvPicPr>
        <p:blipFill>
          <a:blip r:embed="rId2"/>
          <a:stretch/>
        </p:blipFill>
        <p:spPr>
          <a:xfrm>
            <a:off x="108360" y="5588640"/>
            <a:ext cx="12174120" cy="125208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3"/>
          <a:stretch/>
        </p:blipFill>
        <p:spPr>
          <a:xfrm>
            <a:off x="-90000" y="5819760"/>
            <a:ext cx="828720" cy="828720"/>
          </a:xfrm>
          <a:prstGeom prst="rect">
            <a:avLst/>
          </a:prstGeom>
          <a:ln w="0">
            <a:noFill/>
          </a:ln>
        </p:spPr>
      </p:pic>
      <p:sp>
        <p:nvSpPr>
          <p:cNvPr id="128" name="CustomShape 3"/>
          <p:cNvSpPr/>
          <p:nvPr/>
        </p:nvSpPr>
        <p:spPr>
          <a:xfrm>
            <a:off x="11201760" y="6363000"/>
            <a:ext cx="434880" cy="25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E284A781-7222-4318-8B26-F2916EB82D8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ustomShape 56"/>
          <p:cNvSpPr/>
          <p:nvPr/>
        </p:nvSpPr>
        <p:spPr>
          <a:xfrm>
            <a:off x="4786200" y="6361560"/>
            <a:ext cx="26017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17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18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D85ACC55-473C-4912-A623-853792537E9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23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24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7AFDCC46-7053-4C27-94A4-124622E8D12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29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30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743E6D09-7221-485C-B2D4-934D34CF09E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36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C7843E51-EE7A-439C-912C-F0FEB184595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41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2CEE2169-1418-4C22-8589-6747D2F2832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48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F2C036C4-714E-41D0-8097-5F6C9F5ADA2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7" descr=""/>
          <p:cNvPicPr/>
          <p:nvPr/>
        </p:nvPicPr>
        <p:blipFill>
          <a:blip r:embed="rId2"/>
          <a:stretch/>
        </p:blipFill>
        <p:spPr>
          <a:xfrm>
            <a:off x="260640" y="5768640"/>
            <a:ext cx="11658600" cy="1244880"/>
          </a:xfrm>
          <a:prstGeom prst="rect">
            <a:avLst/>
          </a:prstGeom>
          <a:ln w="0">
            <a:noFill/>
          </a:ln>
        </p:spPr>
      </p:pic>
      <p:pic>
        <p:nvPicPr>
          <p:cNvPr id="53" name="" descr=""/>
          <p:cNvPicPr/>
          <p:nvPr/>
        </p:nvPicPr>
        <p:blipFill>
          <a:blip r:embed="rId3"/>
          <a:stretch/>
        </p:blipFill>
        <p:spPr>
          <a:xfrm>
            <a:off x="0" y="6024240"/>
            <a:ext cx="821520" cy="821520"/>
          </a:xfrm>
          <a:prstGeom prst="rect">
            <a:avLst/>
          </a:prstGeom>
          <a:ln w="0"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11201760" y="6363000"/>
            <a:ext cx="42768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A343AF9C-0399-42E8-A873-EFF68E7628C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CustomShape 56"/>
          <p:cNvSpPr/>
          <p:nvPr/>
        </p:nvSpPr>
        <p:spPr>
          <a:xfrm>
            <a:off x="4786200" y="6361200"/>
            <a:ext cx="2594520" cy="302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Taj Jankovič: Star-disc collisions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20.mp4"/><Relationship Id="rId2" Type="http://schemas.microsoft.com/office/2007/relationships/media" Target="../media/media20.mp4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22.mp4"/><Relationship Id="rId2" Type="http://schemas.microsoft.com/office/2007/relationships/media" Target="../media/media22.mp4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2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8.mp4"/><Relationship Id="rId2" Type="http://schemas.microsoft.com/office/2007/relationships/media" Target="../media/media8.mp4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8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0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video" Target="../media/media11.mp4"/><Relationship Id="rId3" Type="http://schemas.microsoft.com/office/2007/relationships/media" Target="../media/media11.mp4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18.mp4"/><Relationship Id="rId2" Type="http://schemas.microsoft.com/office/2007/relationships/media" Target="../media/media18.mp4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43840" y="590040"/>
            <a:ext cx="7166880" cy="239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5000" spc="-1" strike="noStrike">
                <a:solidFill>
                  <a:srgbClr val="fff5ce"/>
                </a:solidFill>
                <a:latin typeface="Times new roman"/>
              </a:rPr>
              <a:t>Radiation-hydrodynamics of star-disc collisions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360000" y="3780000"/>
            <a:ext cx="11468880" cy="21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300" spc="-1" strike="noStrike">
                <a:solidFill>
                  <a:srgbClr val="fff5ce"/>
                </a:solidFill>
                <a:latin typeface="Times New Roman"/>
                <a:ea typeface="Noto Sans CJK SC"/>
              </a:rPr>
              <a:t>Author: Taj Jankovič (Institute of Physics of the Czech Academy of Sciences, CZ)               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2300" spc="-1" strike="noStrike">
                <a:solidFill>
                  <a:srgbClr val="fff5ce"/>
                </a:solidFill>
                <a:latin typeface="Times New Roman"/>
                <a:ea typeface="Noto Sans CJK SC"/>
              </a:rPr>
              <a:t>Collaborators: Clément Bonnerot (University of Birmingham, UK)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2300" spc="-1" strike="noStrike">
                <a:solidFill>
                  <a:srgbClr val="fff5ce"/>
                </a:solidFill>
                <a:latin typeface="Times New Roman"/>
                <a:ea typeface="Noto Sans CJK SC"/>
              </a:rPr>
              <a:t>                        </a:t>
            </a:r>
            <a:r>
              <a:rPr b="1" lang="en-GB" sz="2300" spc="-1" strike="noStrike">
                <a:solidFill>
                  <a:srgbClr val="fff5ce"/>
                </a:solidFill>
                <a:latin typeface="Times New Roman"/>
                <a:ea typeface="Noto Sans CJK SC"/>
              </a:rPr>
              <a:t>Sergey Karpov (Institute of Physics of the Czech Academy of Sciences, CZ)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2300" spc="-1" strike="noStrike">
                <a:solidFill>
                  <a:srgbClr val="fff5ce"/>
                </a:solidFill>
                <a:latin typeface="Times New Roman"/>
                <a:ea typeface="Noto Sans CJK SC"/>
              </a:rPr>
              <a:t>                        </a:t>
            </a:r>
            <a:r>
              <a:rPr b="1" lang="en-GB" sz="2300" spc="-1" strike="noStrike">
                <a:solidFill>
                  <a:srgbClr val="fff5ce"/>
                </a:solidFill>
                <a:latin typeface="Times New Roman"/>
                <a:ea typeface="Noto Sans CJK SC"/>
              </a:rPr>
              <a:t>Aleksej Jurca (University of Nova Gorica, SLO)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"/>
          <p:cNvSpPr/>
          <p:nvPr/>
        </p:nvSpPr>
        <p:spPr>
          <a:xfrm rot="21597600">
            <a:off x="4845600" y="6116040"/>
            <a:ext cx="2498040" cy="31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GB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11.5.2026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7"/>
          <p:cNvSpPr/>
          <p:nvPr/>
        </p:nvSpPr>
        <p:spPr>
          <a:xfrm>
            <a:off x="11201400" y="6274080"/>
            <a:ext cx="250200" cy="262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ffffff"/>
              </a:solidFill>
              <a:latin typeface="Times New Roman"/>
              <a:ea typeface="DejaVu Sans"/>
            </a:endParaRPr>
          </a:p>
        </p:txBody>
      </p:sp>
      <p:pic>
        <p:nvPicPr>
          <p:cNvPr id="192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1720" y="297000"/>
            <a:ext cx="12351960" cy="626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7"/>
          <p:cNvSpPr/>
          <p:nvPr/>
        </p:nvSpPr>
        <p:spPr>
          <a:xfrm>
            <a:off x="11201400" y="6274080"/>
            <a:ext cx="250200" cy="262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ffffff"/>
              </a:solidFill>
              <a:latin typeface="Times New Roman"/>
              <a:ea typeface="DejaVu Sans"/>
            </a:endParaRPr>
          </a:p>
        </p:txBody>
      </p:sp>
      <p:pic>
        <p:nvPicPr>
          <p:cNvPr id="19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1720" y="297000"/>
            <a:ext cx="12352320" cy="626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"/>
          <p:cNvSpPr/>
          <p:nvPr/>
        </p:nvSpPr>
        <p:spPr>
          <a:xfrm>
            <a:off x="8509320" y="1600200"/>
            <a:ext cx="3565080" cy="145332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1005840" y="367560"/>
            <a:ext cx="5451480" cy="479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Lightcurve 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Shape 4"/>
          <p:cNvSpPr/>
          <p:nvPr/>
        </p:nvSpPr>
        <p:spPr>
          <a:xfrm>
            <a:off x="11201400" y="6274080"/>
            <a:ext cx="23940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198" name="CustomShape 7"/>
          <p:cNvSpPr/>
          <p:nvPr/>
        </p:nvSpPr>
        <p:spPr>
          <a:xfrm>
            <a:off x="1620000" y="4968000"/>
            <a:ext cx="10058040" cy="523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9" name=""/>
          <p:cNvSpPr/>
          <p:nvPr/>
        </p:nvSpPr>
        <p:spPr>
          <a:xfrm>
            <a:off x="8607960" y="1153800"/>
            <a:ext cx="3502440" cy="8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Peak of </a:t>
            </a:r>
            <a:r>
              <a:rPr b="0" i="1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∼ 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r>
              <a:rPr b="0" lang="en-GB" sz="28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41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erg/s.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Forward outflow ∼2x higher </a:t>
            </a:r>
            <a:r>
              <a:rPr b="0" i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359280" y="950400"/>
            <a:ext cx="8057160" cy="4799880"/>
          </a:xfrm>
          <a:prstGeom prst="rect">
            <a:avLst/>
          </a:prstGeom>
          <a:ln w="0">
            <a:noFill/>
          </a:ln>
        </p:spPr>
      </p:pic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9216000" y="3285000"/>
            <a:ext cx="2091600" cy="275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"/>
          <p:cNvSpPr/>
          <p:nvPr/>
        </p:nvSpPr>
        <p:spPr>
          <a:xfrm>
            <a:off x="8509320" y="1600200"/>
            <a:ext cx="3565080" cy="145332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005840" y="366840"/>
            <a:ext cx="8823240" cy="480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Lightcurve for a Gaussian density profile disc  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Shape 5"/>
          <p:cNvSpPr/>
          <p:nvPr/>
        </p:nvSpPr>
        <p:spPr>
          <a:xfrm>
            <a:off x="11201400" y="6274080"/>
            <a:ext cx="23940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1620000" y="4968000"/>
            <a:ext cx="10058040" cy="523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6" name=""/>
          <p:cNvSpPr/>
          <p:nvPr/>
        </p:nvSpPr>
        <p:spPr>
          <a:xfrm>
            <a:off x="8607960" y="1153800"/>
            <a:ext cx="3502440" cy="8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Brighter forward outflow.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Shorter flare durations.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356760" y="951120"/>
            <a:ext cx="8055000" cy="4799880"/>
          </a:xfrm>
          <a:prstGeom prst="rect">
            <a:avLst/>
          </a:prstGeom>
          <a:ln w="0">
            <a:noFill/>
          </a:ln>
        </p:spPr>
      </p:pic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9217080" y="3282840"/>
            <a:ext cx="2091600" cy="275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"/>
          <p:cNvSpPr/>
          <p:nvPr/>
        </p:nvSpPr>
        <p:spPr>
          <a:xfrm>
            <a:off x="8509320" y="1600200"/>
            <a:ext cx="3565080" cy="145332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0" name="CustomShape 8"/>
          <p:cNvSpPr/>
          <p:nvPr/>
        </p:nvSpPr>
        <p:spPr>
          <a:xfrm>
            <a:off x="1005840" y="366840"/>
            <a:ext cx="7908840" cy="480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Lightcurve for less inclined stellar orbit 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Shape 6"/>
          <p:cNvSpPr/>
          <p:nvPr/>
        </p:nvSpPr>
        <p:spPr>
          <a:xfrm>
            <a:off x="11201400" y="6274080"/>
            <a:ext cx="23940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12" name="CustomShape 9"/>
          <p:cNvSpPr/>
          <p:nvPr/>
        </p:nvSpPr>
        <p:spPr>
          <a:xfrm>
            <a:off x="1620000" y="4968000"/>
            <a:ext cx="10058040" cy="523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3" name=""/>
          <p:cNvSpPr/>
          <p:nvPr/>
        </p:nvSpPr>
        <p:spPr>
          <a:xfrm>
            <a:off x="8607960" y="1153800"/>
            <a:ext cx="3502440" cy="8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Brighter backward outflow.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Longer flare durations.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356760" y="951120"/>
            <a:ext cx="8055000" cy="4799880"/>
          </a:xfrm>
          <a:prstGeom prst="rect">
            <a:avLst/>
          </a:prstGeom>
          <a:ln w="0">
            <a:noFill/>
          </a:ln>
        </p:spPr>
      </p:pic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9217080" y="3282840"/>
            <a:ext cx="2088720" cy="274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40"/>
          <p:cNvSpPr/>
          <p:nvPr/>
        </p:nvSpPr>
        <p:spPr>
          <a:xfrm>
            <a:off x="1005840" y="366840"/>
            <a:ext cx="4374720" cy="479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Summary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CustomShape 17"/>
          <p:cNvSpPr/>
          <p:nvPr/>
        </p:nvSpPr>
        <p:spPr>
          <a:xfrm>
            <a:off x="435600" y="1086120"/>
            <a:ext cx="8013960" cy="422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The collision drives asymmetric outflows of gas.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Forward outflow carries more momentum.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Forward outflow is typically brighter.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Collision is strongly affected by system parameters.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Star-disc collisions can explain main features of observed QPEs.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8640000" y="482400"/>
            <a:ext cx="2868480" cy="462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7"/>
          <p:cNvSpPr/>
          <p:nvPr/>
        </p:nvSpPr>
        <p:spPr>
          <a:xfrm>
            <a:off x="540000" y="2160000"/>
            <a:ext cx="3486240" cy="67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d7"/>
                </a:solidFill>
                <a:latin typeface="Times New Roman"/>
                <a:ea typeface="DejaVu Sans"/>
              </a:rPr>
              <a:t>Questions?:)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30000" y="630000"/>
            <a:ext cx="10916640" cy="117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</a:rPr>
              <a:t>Star-disc collisions model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258480" y="1502640"/>
            <a:ext cx="8009640" cy="4599720"/>
          </a:xfrm>
          <a:prstGeom prst="rect">
            <a:avLst/>
          </a:prstGeom>
          <a:ln w="0">
            <a:noFill/>
          </a:ln>
        </p:spPr>
      </p:pic>
      <p:pic>
        <p:nvPicPr>
          <p:cNvPr id="222" name="" descr=""/>
          <p:cNvPicPr/>
          <p:nvPr/>
        </p:nvPicPr>
        <p:blipFill>
          <a:blip r:embed="rId2"/>
          <a:stretch/>
        </p:blipFill>
        <p:spPr>
          <a:xfrm>
            <a:off x="5978880" y="1214640"/>
            <a:ext cx="6212520" cy="825120"/>
          </a:xfrm>
          <a:prstGeom prst="rect">
            <a:avLst/>
          </a:prstGeom>
          <a:ln w="0">
            <a:noFill/>
          </a:ln>
        </p:spPr>
      </p:pic>
      <p:pic>
        <p:nvPicPr>
          <p:cNvPr id="223" name="" descr=""/>
          <p:cNvPicPr/>
          <p:nvPr/>
        </p:nvPicPr>
        <p:blipFill>
          <a:blip r:embed="rId3"/>
          <a:stretch/>
        </p:blipFill>
        <p:spPr>
          <a:xfrm>
            <a:off x="8148240" y="2441160"/>
            <a:ext cx="612000" cy="421560"/>
          </a:xfrm>
          <a:prstGeom prst="rect">
            <a:avLst/>
          </a:prstGeom>
          <a:ln w="0">
            <a:noFill/>
          </a:ln>
        </p:spPr>
      </p:pic>
      <p:pic>
        <p:nvPicPr>
          <p:cNvPr id="224" name="" descr=""/>
          <p:cNvPicPr/>
          <p:nvPr/>
        </p:nvPicPr>
        <p:blipFill>
          <a:blip r:embed="rId4"/>
          <a:stretch/>
        </p:blipFill>
        <p:spPr>
          <a:xfrm>
            <a:off x="10021320" y="2300400"/>
            <a:ext cx="2158920" cy="771840"/>
          </a:xfrm>
          <a:prstGeom prst="rect">
            <a:avLst/>
          </a:prstGeom>
          <a:ln w="0">
            <a:noFill/>
          </a:ln>
        </p:spPr>
      </p:pic>
      <p:pic>
        <p:nvPicPr>
          <p:cNvPr id="225" name="" descr=""/>
          <p:cNvPicPr/>
          <p:nvPr/>
        </p:nvPicPr>
        <p:blipFill>
          <a:blip r:embed="rId5"/>
          <a:stretch/>
        </p:blipFill>
        <p:spPr>
          <a:xfrm>
            <a:off x="8640000" y="3240000"/>
            <a:ext cx="3202560" cy="909000"/>
          </a:xfrm>
          <a:prstGeom prst="rect">
            <a:avLst/>
          </a:prstGeom>
          <a:ln w="0">
            <a:noFill/>
          </a:ln>
        </p:spPr>
      </p:pic>
      <p:sp>
        <p:nvSpPr>
          <p:cNvPr id="226" name=""/>
          <p:cNvSpPr/>
          <p:nvPr/>
        </p:nvSpPr>
        <p:spPr>
          <a:xfrm>
            <a:off x="9000000" y="1872000"/>
            <a:ext cx="684000" cy="360"/>
          </a:xfrm>
          <a:prstGeom prst="line">
            <a:avLst/>
          </a:prstGeom>
          <a:ln w="29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-59400" bIns="-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7" name=""/>
          <p:cNvSpPr/>
          <p:nvPr/>
        </p:nvSpPr>
        <p:spPr>
          <a:xfrm>
            <a:off x="10260000" y="2844000"/>
            <a:ext cx="648000" cy="360"/>
          </a:xfrm>
          <a:prstGeom prst="line">
            <a:avLst/>
          </a:prstGeom>
          <a:ln w="29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-59400" bIns="-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8" name=""/>
          <p:cNvSpPr/>
          <p:nvPr/>
        </p:nvSpPr>
        <p:spPr>
          <a:xfrm>
            <a:off x="9180000" y="3888000"/>
            <a:ext cx="504000" cy="360"/>
          </a:xfrm>
          <a:prstGeom prst="line">
            <a:avLst/>
          </a:prstGeom>
          <a:ln w="29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-59400" bIns="-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6"/>
          <a:stretch/>
        </p:blipFill>
        <p:spPr>
          <a:xfrm>
            <a:off x="8088840" y="2435400"/>
            <a:ext cx="1312920" cy="505080"/>
          </a:xfrm>
          <a:prstGeom prst="rect">
            <a:avLst/>
          </a:prstGeom>
          <a:ln w="0">
            <a:noFill/>
          </a:ln>
        </p:spPr>
      </p:pic>
      <p:pic>
        <p:nvPicPr>
          <p:cNvPr id="230" name="" descr=""/>
          <p:cNvPicPr/>
          <p:nvPr/>
        </p:nvPicPr>
        <p:blipFill>
          <a:blip r:embed="rId7"/>
          <a:stretch/>
        </p:blipFill>
        <p:spPr>
          <a:xfrm>
            <a:off x="8854560" y="2231640"/>
            <a:ext cx="1381680" cy="84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3"/>
          <p:cNvSpPr/>
          <p:nvPr/>
        </p:nvSpPr>
        <p:spPr>
          <a:xfrm>
            <a:off x="11201400" y="6274080"/>
            <a:ext cx="241920" cy="247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1466280" y="295200"/>
            <a:ext cx="9248760" cy="560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/>
          <p:nvPr/>
        </p:nvSpPr>
        <p:spPr>
          <a:xfrm>
            <a:off x="11201400" y="6274080"/>
            <a:ext cx="241920" cy="247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1466280" y="295200"/>
            <a:ext cx="9248760" cy="558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30000" y="630000"/>
            <a:ext cx="6207480" cy="61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800080"/>
                </a:solidFill>
                <a:latin typeface="Times New Roman"/>
              </a:rPr>
              <a:t>Quasi-periodic eruptions (QPEs) 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0000" y="1254600"/>
            <a:ext cx="3417480" cy="3430440"/>
          </a:xfrm>
          <a:prstGeom prst="rect">
            <a:avLst/>
          </a:prstGeom>
          <a:ln w="0">
            <a:noFill/>
          </a:ln>
        </p:spPr>
      </p:pic>
      <p:sp>
        <p:nvSpPr>
          <p:cNvPr id="137" name=""/>
          <p:cNvSpPr/>
          <p:nvPr/>
        </p:nvSpPr>
        <p:spPr>
          <a:xfrm>
            <a:off x="25920" y="1620000"/>
            <a:ext cx="14115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en-GB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X-ray: NASA/CXO/CSIC-INTA/Miniutti+2019; Optical: DSS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9540000" y="1404000"/>
            <a:ext cx="2327400" cy="376020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15"/>
          <p:cNvSpPr/>
          <p:nvPr/>
        </p:nvSpPr>
        <p:spPr>
          <a:xfrm>
            <a:off x="1005840" y="367560"/>
            <a:ext cx="2757240" cy="479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Lightcurve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7020000" y="1404000"/>
            <a:ext cx="2325600" cy="3758400"/>
          </a:xfrm>
          <a:prstGeom prst="rect">
            <a:avLst/>
          </a:prstGeom>
          <a:ln w="0">
            <a:noFill/>
          </a:ln>
        </p:spPr>
      </p:pic>
      <p:sp>
        <p:nvSpPr>
          <p:cNvPr id="238" name=""/>
          <p:cNvSpPr/>
          <p:nvPr/>
        </p:nvSpPr>
        <p:spPr>
          <a:xfrm>
            <a:off x="8316360" y="1317600"/>
            <a:ext cx="1099080" cy="37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t</a:t>
            </a:r>
            <a:r>
              <a:rPr b="0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/</a:t>
            </a:r>
            <a:r>
              <a:rPr b="0" i="1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t</a:t>
            </a:r>
            <a:r>
              <a:rPr b="0" lang="en-GB" sz="2000" spc="-1" strike="noStrike" baseline="-8000">
                <a:solidFill>
                  <a:srgbClr val="ffffff"/>
                </a:solidFill>
                <a:latin typeface="Times New Roman"/>
                <a:ea typeface="DejaVu Sans"/>
              </a:rPr>
              <a:t>cr</a:t>
            </a:r>
            <a:r>
              <a:rPr b="0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= 1.0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"/>
          <p:cNvSpPr/>
          <p:nvPr/>
        </p:nvSpPr>
        <p:spPr>
          <a:xfrm rot="18900000">
            <a:off x="7231680" y="1395000"/>
            <a:ext cx="116604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2200" spc="-1" strike="noStrike">
                <a:solidFill>
                  <a:srgbClr val="00a933"/>
                </a:solidFill>
                <a:latin typeface="Times New Roman"/>
                <a:ea typeface="DejaVu Sans"/>
              </a:rPr>
              <a:t>τ</a:t>
            </a:r>
            <a:r>
              <a:rPr b="0" lang="en-US" sz="2200" spc="-1" strike="noStrike">
                <a:solidFill>
                  <a:srgbClr val="00a933"/>
                </a:solidFill>
                <a:latin typeface="Times New Roman"/>
                <a:ea typeface="Times New Roman"/>
              </a:rPr>
              <a:t> = 1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 rot="18900000">
            <a:off x="9715680" y="1395000"/>
            <a:ext cx="116604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2200" spc="-1" strike="noStrike">
                <a:solidFill>
                  <a:srgbClr val="c10d07"/>
                </a:solidFill>
                <a:latin typeface="Times New Roman"/>
                <a:ea typeface="DejaVu Sans"/>
              </a:rPr>
              <a:t>τ</a:t>
            </a:r>
            <a:r>
              <a:rPr b="0" lang="en-US" sz="2200" spc="-1" strike="noStrike">
                <a:solidFill>
                  <a:srgbClr val="c10d07"/>
                </a:solidFill>
                <a:latin typeface="Times New Roman"/>
                <a:ea typeface="Times New Roman"/>
              </a:rPr>
              <a:t> = 1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TextShape 15"/>
          <p:cNvSpPr/>
          <p:nvPr/>
        </p:nvSpPr>
        <p:spPr>
          <a:xfrm>
            <a:off x="5904000" y="3682800"/>
            <a:ext cx="12996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42" name="TextShape 16"/>
          <p:cNvSpPr/>
          <p:nvPr/>
        </p:nvSpPr>
        <p:spPr>
          <a:xfrm>
            <a:off x="5752440" y="3286800"/>
            <a:ext cx="12996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43" name=""/>
          <p:cNvSpPr/>
          <p:nvPr/>
        </p:nvSpPr>
        <p:spPr>
          <a:xfrm>
            <a:off x="272880" y="1695240"/>
            <a:ext cx="6559200" cy="220716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4" name="TextShape 20"/>
          <p:cNvSpPr/>
          <p:nvPr/>
        </p:nvSpPr>
        <p:spPr>
          <a:xfrm>
            <a:off x="5888880" y="3286800"/>
            <a:ext cx="12996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45" name=""/>
          <p:cNvSpPr/>
          <p:nvPr/>
        </p:nvSpPr>
        <p:spPr>
          <a:xfrm>
            <a:off x="352080" y="1872720"/>
            <a:ext cx="6480000" cy="130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Radiation transported via advection and diffusion.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Luminosity: Integrate total radiation flux across the photosphere (optical depth </a:t>
            </a:r>
            <a:r>
              <a:rPr b="0" i="1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τ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= 1).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"/>
          <p:cNvSpPr/>
          <p:nvPr/>
        </p:nvSpPr>
        <p:spPr>
          <a:xfrm>
            <a:off x="8509320" y="1585800"/>
            <a:ext cx="3180960" cy="244980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7" name="CustomShape 16"/>
          <p:cNvSpPr/>
          <p:nvPr/>
        </p:nvSpPr>
        <p:spPr>
          <a:xfrm>
            <a:off x="1005840" y="367560"/>
            <a:ext cx="5451480" cy="479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Lightcurve 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1620000" y="4968000"/>
            <a:ext cx="10058040" cy="523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9" name=""/>
          <p:cNvSpPr/>
          <p:nvPr/>
        </p:nvSpPr>
        <p:spPr>
          <a:xfrm>
            <a:off x="8607960" y="1585800"/>
            <a:ext cx="3187440" cy="8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Similar adiabatic losses.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Forward ejected gas  ∼2x higher shock heating rate </a:t>
            </a:r>
            <a:r>
              <a:rPr b="0" i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"/>
          <p:cNvSpPr/>
          <p:nvPr/>
        </p:nvSpPr>
        <p:spPr>
          <a:xfrm>
            <a:off x="10440000" y="3024000"/>
            <a:ext cx="314280" cy="4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255960" y="978480"/>
            <a:ext cx="8196840" cy="4877640"/>
          </a:xfrm>
          <a:prstGeom prst="rect">
            <a:avLst/>
          </a:prstGeom>
          <a:ln w="0">
            <a:noFill/>
          </a:ln>
        </p:spPr>
      </p:pic>
      <p:sp>
        <p:nvSpPr>
          <p:cNvPr id="252" name=""/>
          <p:cNvSpPr/>
          <p:nvPr/>
        </p:nvSpPr>
        <p:spPr>
          <a:xfrm>
            <a:off x="9683640" y="4600440"/>
            <a:ext cx="1724400" cy="4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i="1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∼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i="1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ηE</a:t>
            </a:r>
            <a:r>
              <a:rPr b="0" lang="en-GB" sz="2800" spc="-1" strike="noStrike" baseline="-8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/>
          <p:nvPr/>
        </p:nvSpPr>
        <p:spPr>
          <a:xfrm rot="2940000">
            <a:off x="10274760" y="4524480"/>
            <a:ext cx="345960" cy="9396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b4c7dc"/>
          </a:solidFill>
          <a:ln w="0">
            <a:solidFill>
              <a:srgbClr val="091937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" bIns="9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54" name=""/>
          <p:cNvSpPr/>
          <p:nvPr/>
        </p:nvSpPr>
        <p:spPr>
          <a:xfrm>
            <a:off x="8495640" y="4040280"/>
            <a:ext cx="210996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729fcf"/>
                </a:solidFill>
                <a:latin typeface="Times New Roman"/>
                <a:ea typeface="DejaVu Sans"/>
              </a:rPr>
              <a:t>adiabatic losses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9779040" y="5248080"/>
            <a:ext cx="250956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</a:pPr>
            <a:r>
              <a:rPr b="0" lang="en-GB" sz="2400" spc="-1" strike="noStrike">
                <a:solidFill>
                  <a:srgbClr val="bf0041"/>
                </a:solidFill>
                <a:latin typeface="Times New Roman"/>
                <a:ea typeface="DejaVu Sans"/>
              </a:rPr>
              <a:t>shock heating rate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"/>
          <p:cNvSpPr/>
          <p:nvPr/>
        </p:nvSpPr>
        <p:spPr>
          <a:xfrm flipV="1" rot="18660000">
            <a:off x="10586880" y="5110920"/>
            <a:ext cx="354600" cy="9288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bf004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" bIns="9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7" name=""/>
          <p:cNvSpPr/>
          <p:nvPr/>
        </p:nvSpPr>
        <p:spPr>
          <a:xfrm>
            <a:off x="10701720" y="4343040"/>
            <a:ext cx="235080" cy="33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"/>
          <p:cNvSpPr/>
          <p:nvPr/>
        </p:nvSpPr>
        <p:spPr>
          <a:xfrm>
            <a:off x="2550600" y="1071000"/>
            <a:ext cx="223920" cy="223920"/>
          </a:xfrm>
          <a:prstGeom prst="plus">
            <a:avLst>
              <a:gd name="adj" fmla="val 25000"/>
            </a:avLst>
          </a:prstGeom>
          <a:solidFill>
            <a:srgbClr val="729fcf">
              <a:alpha val="50000"/>
            </a:srgb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9" name=""/>
          <p:cNvSpPr/>
          <p:nvPr/>
        </p:nvSpPr>
        <p:spPr>
          <a:xfrm>
            <a:off x="3346200" y="2129400"/>
            <a:ext cx="223920" cy="2239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729fcf">
              <a:alpha val="50000"/>
            </a:srgb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60" name=""/>
          <p:cNvSpPr/>
          <p:nvPr/>
        </p:nvSpPr>
        <p:spPr>
          <a:xfrm>
            <a:off x="1578600" y="1467000"/>
            <a:ext cx="223920" cy="223920"/>
          </a:xfrm>
          <a:prstGeom prst="plus">
            <a:avLst>
              <a:gd name="adj" fmla="val 25000"/>
            </a:avLst>
          </a:prstGeom>
          <a:solidFill>
            <a:srgbClr val="ff8000">
              <a:alpha val="50000"/>
            </a:srgb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61" name=""/>
          <p:cNvSpPr/>
          <p:nvPr/>
        </p:nvSpPr>
        <p:spPr>
          <a:xfrm>
            <a:off x="2266200" y="2741400"/>
            <a:ext cx="223920" cy="2239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8000">
              <a:alpha val="50000"/>
            </a:srgb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1043640" y="720000"/>
            <a:ext cx="5788440" cy="53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</a:rPr>
              <a:t>Effect of system parameters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936000" y="1980000"/>
            <a:ext cx="10316160" cy="277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1194480" y="130680"/>
            <a:ext cx="9799560" cy="5936760"/>
          </a:xfrm>
          <a:prstGeom prst="rect">
            <a:avLst/>
          </a:prstGeom>
          <a:ln w="0">
            <a:noFill/>
          </a:ln>
        </p:spPr>
      </p:pic>
      <p:sp>
        <p:nvSpPr>
          <p:cNvPr id="265" name=""/>
          <p:cNvSpPr/>
          <p:nvPr/>
        </p:nvSpPr>
        <p:spPr>
          <a:xfrm>
            <a:off x="10620000" y="5760360"/>
            <a:ext cx="1798200" cy="35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</a:t>
            </a:r>
            <a:r>
              <a:rPr b="0" lang="en-GB" sz="1500" spc="-1" strike="noStrike" baseline="-8000">
                <a:solidFill>
                  <a:srgbClr val="000000"/>
                </a:solidFill>
                <a:latin typeface="Times New Roman"/>
                <a:ea typeface="DejaVu Sans"/>
              </a:rPr>
              <a:t>cr</a:t>
            </a:r>
            <a:r>
              <a:rPr b="0" lang="en-GB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2(</a:t>
            </a:r>
            <a:r>
              <a:rPr b="0" i="1" lang="en-GB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b="0" lang="en-GB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+</a:t>
            </a:r>
            <a:r>
              <a:rPr b="0" i="1" lang="en-US" sz="15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b="0" lang="en-US" sz="15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★</a:t>
            </a:r>
            <a:r>
              <a:rPr b="0" lang="en-US" sz="15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b="0" lang="en-GB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i="1" lang="en-US" sz="15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b="0" lang="en-US" sz="15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★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39"/>
          <p:cNvSpPr/>
          <p:nvPr/>
        </p:nvSpPr>
        <p:spPr>
          <a:xfrm>
            <a:off x="1005840" y="366840"/>
            <a:ext cx="5644440" cy="479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  <a:ea typeface="Times New Roman"/>
              </a:rPr>
              <a:t>Effect of system parameters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Shape 18"/>
          <p:cNvSpPr/>
          <p:nvPr/>
        </p:nvSpPr>
        <p:spPr>
          <a:xfrm>
            <a:off x="11201400" y="6274080"/>
            <a:ext cx="23940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68" name="TextShape 25"/>
          <p:cNvSpPr/>
          <p:nvPr/>
        </p:nvSpPr>
        <p:spPr>
          <a:xfrm>
            <a:off x="11194200" y="6274080"/>
            <a:ext cx="239400" cy="24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l-SI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445320" y="1702800"/>
            <a:ext cx="11298240" cy="392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"/>
          <p:cNvSpPr/>
          <p:nvPr/>
        </p:nvSpPr>
        <p:spPr>
          <a:xfrm>
            <a:off x="1809000" y="4941000"/>
            <a:ext cx="7188480" cy="92448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30000" y="630000"/>
            <a:ext cx="6207480" cy="61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800080"/>
                </a:solidFill>
                <a:latin typeface="Times New Roman"/>
              </a:rPr>
              <a:t>Quasi-periodic eruptions (QPEs) 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10236240" y="1265040"/>
            <a:ext cx="1632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Miniutti+2022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5544000" y="1620000"/>
            <a:ext cx="5890320" cy="3095280"/>
          </a:xfrm>
          <a:prstGeom prst="rect">
            <a:avLst/>
          </a:prstGeom>
          <a:ln w="0">
            <a:noFill/>
          </a:ln>
        </p:spPr>
      </p:pic>
      <p:sp>
        <p:nvSpPr>
          <p:cNvPr id="142" name="PlaceHolder 13"/>
          <p:cNvSpPr/>
          <p:nvPr/>
        </p:nvSpPr>
        <p:spPr>
          <a:xfrm>
            <a:off x="2152080" y="5013000"/>
            <a:ext cx="6845400" cy="5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cs-CZ" sz="2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X-ray bursts occurring every ≈ 10 hours and lasting ≈ 1 hour.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cs-CZ" sz="2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b="0" lang="cs-CZ" sz="2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Long-short” patterns between consecutive flares.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000" y="1254600"/>
            <a:ext cx="3417480" cy="3430440"/>
          </a:xfrm>
          <a:prstGeom prst="rect">
            <a:avLst/>
          </a:prstGeom>
          <a:ln w="0">
            <a:noFill/>
          </a:ln>
        </p:spPr>
      </p:pic>
      <p:sp>
        <p:nvSpPr>
          <p:cNvPr id="144" name=""/>
          <p:cNvSpPr/>
          <p:nvPr/>
        </p:nvSpPr>
        <p:spPr>
          <a:xfrm>
            <a:off x="25920" y="1620000"/>
            <a:ext cx="14115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en-GB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X-ray: NASA/CXO/CSIC-INTA/Miniutti+2019; Optical: DSS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2268000" y="1440000"/>
            <a:ext cx="4476600" cy="4707000"/>
          </a:xfrm>
          <a:prstGeom prst="rect">
            <a:avLst/>
          </a:prstGeom>
          <a:ln w="0">
            <a:noFill/>
          </a:ln>
        </p:spPr>
      </p:pic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30000" y="630000"/>
            <a:ext cx="5118480" cy="61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</a:rPr>
              <a:t>Star-disc collisions model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6120000" y="1260000"/>
            <a:ext cx="1428480" cy="528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8" name=""/>
          <p:cNvSpPr/>
          <p:nvPr/>
        </p:nvSpPr>
        <p:spPr>
          <a:xfrm>
            <a:off x="6280920" y="1461600"/>
            <a:ext cx="23115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2100" spc="-1" strike="noStrike">
                <a:solidFill>
                  <a:srgbClr val="2203fa"/>
                </a:solidFill>
                <a:latin typeface="Times New Roman"/>
                <a:ea typeface="DejaVu Sans"/>
              </a:rPr>
              <a:t>GW (</a:t>
            </a:r>
            <a:r>
              <a:rPr b="0" i="1" lang="en-GB" sz="2100" spc="-1" strike="noStrike">
                <a:solidFill>
                  <a:srgbClr val="2203fa"/>
                </a:solidFill>
                <a:latin typeface="Times New Roman"/>
                <a:ea typeface="DejaVu Sans"/>
              </a:rPr>
              <a:t>τ</a:t>
            </a:r>
            <a:r>
              <a:rPr b="0" lang="en-GB" sz="2100" spc="-1" strike="noStrike" baseline="-8000">
                <a:solidFill>
                  <a:srgbClr val="2203fa"/>
                </a:solidFill>
                <a:latin typeface="Times New Roman"/>
                <a:ea typeface="DejaVu Sans"/>
              </a:rPr>
              <a:t>GW</a:t>
            </a:r>
            <a:r>
              <a:rPr b="0" lang="en-GB" sz="2100" spc="-1" strike="noStrike">
                <a:solidFill>
                  <a:srgbClr val="2203fa"/>
                </a:solidFill>
                <a:latin typeface="Times New Roman"/>
                <a:ea typeface="DejaVu Sans"/>
              </a:rPr>
              <a:t> ≈ 10</a:t>
            </a:r>
            <a:r>
              <a:rPr b="0" lang="en-GB" sz="2100" spc="-1" strike="noStrike" baseline="33000">
                <a:solidFill>
                  <a:srgbClr val="2203fa"/>
                </a:solidFill>
                <a:latin typeface="Times New Roman"/>
                <a:ea typeface="DejaVu Sans"/>
              </a:rPr>
              <a:t>6</a:t>
            </a:r>
            <a:r>
              <a:rPr b="0" lang="en-GB" sz="2100" spc="-1" strike="noStrike">
                <a:solidFill>
                  <a:srgbClr val="2203fa"/>
                </a:solidFill>
                <a:latin typeface="Times New Roman"/>
                <a:ea typeface="DejaVu Sans"/>
              </a:rPr>
              <a:t> yr)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30000" y="630000"/>
            <a:ext cx="10909800" cy="116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</a:rPr>
              <a:t>Star-disc collisions model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258480" y="1502640"/>
            <a:ext cx="8002800" cy="458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0260000" y="111240"/>
            <a:ext cx="1789560" cy="139680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30000" y="630000"/>
            <a:ext cx="5118480" cy="61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</a:rPr>
              <a:t>Star-disc collisions model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259200" y="1537200"/>
            <a:ext cx="10273680" cy="4596480"/>
          </a:xfrm>
          <a:prstGeom prst="rect">
            <a:avLst/>
          </a:prstGeom>
          <a:ln w="0">
            <a:noFill/>
          </a:ln>
        </p:spPr>
      </p:pic>
      <p:sp>
        <p:nvSpPr>
          <p:cNvPr id="154" name=""/>
          <p:cNvSpPr/>
          <p:nvPr/>
        </p:nvSpPr>
        <p:spPr>
          <a:xfrm>
            <a:off x="10595880" y="1514880"/>
            <a:ext cx="163728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Credit: Gift of the Harold and Esther Edgerton Family Foundation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7272000" y="760320"/>
            <a:ext cx="4117680" cy="4117680"/>
          </a:xfrm>
          <a:prstGeom prst="rect">
            <a:avLst/>
          </a:prstGeom>
          <a:ln w="0">
            <a:noFill/>
          </a:ln>
        </p:spPr>
      </p:pic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96000" y="288000"/>
            <a:ext cx="7366680" cy="52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3500" spc="-1" strike="noStrike">
                <a:solidFill>
                  <a:srgbClr val="800080"/>
                </a:solidFill>
                <a:latin typeface="Times New Roman"/>
                <a:ea typeface="Times New Roman"/>
              </a:rPr>
              <a:t>3D radiation-hydrodynamics simulation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2"/>
          <a:stretch/>
        </p:blipFill>
        <p:spPr>
          <a:xfrm>
            <a:off x="258480" y="1502640"/>
            <a:ext cx="5658840" cy="3242520"/>
          </a:xfrm>
          <a:prstGeom prst="rect">
            <a:avLst/>
          </a:prstGeom>
          <a:ln w="0">
            <a:noFill/>
          </a:ln>
        </p:spPr>
      </p:pic>
      <p:sp>
        <p:nvSpPr>
          <p:cNvPr id="158" name="Line 3"/>
          <p:cNvSpPr/>
          <p:nvPr/>
        </p:nvSpPr>
        <p:spPr>
          <a:xfrm>
            <a:off x="9330840" y="1200960"/>
            <a:ext cx="360" cy="626040"/>
          </a:xfrm>
          <a:prstGeom prst="line">
            <a:avLst/>
          </a:prstGeom>
          <a:ln w="7632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9" name=""/>
          <p:cNvSpPr/>
          <p:nvPr/>
        </p:nvSpPr>
        <p:spPr>
          <a:xfrm>
            <a:off x="7888320" y="4507560"/>
            <a:ext cx="49320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720" rIns="108720" tIns="-63720" bIns="-6372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0" name=""/>
          <p:cNvSpPr/>
          <p:nvPr/>
        </p:nvSpPr>
        <p:spPr>
          <a:xfrm flipV="1">
            <a:off x="7740720" y="3866760"/>
            <a:ext cx="360" cy="49320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0" rIns="0" tIns="63720" bIns="6372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1" name=""/>
          <p:cNvSpPr/>
          <p:nvPr/>
        </p:nvSpPr>
        <p:spPr>
          <a:xfrm>
            <a:off x="7658640" y="4425480"/>
            <a:ext cx="132120" cy="132480"/>
          </a:xfrm>
          <a:prstGeom prst="ellipse">
            <a:avLst/>
          </a:prstGeom>
          <a:solidFill>
            <a:srgbClr val="000000"/>
          </a:soli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66600" rIns="66600" tIns="46800" bIns="468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62" name=""/>
          <p:cNvSpPr/>
          <p:nvPr/>
        </p:nvSpPr>
        <p:spPr>
          <a:xfrm>
            <a:off x="7921440" y="4425480"/>
            <a:ext cx="46080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en-GB" sz="25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</a:t>
            </a:r>
            <a:r>
              <a:rPr b="0" lang="en-GB" sz="2500" spc="-1" strike="noStrike" baseline="-8000">
                <a:solidFill>
                  <a:srgbClr val="ffffff"/>
                </a:solidFill>
                <a:latin typeface="Times New Roman"/>
                <a:ea typeface="DejaVu Sans"/>
              </a:rPr>
              <a:t>y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"/>
          <p:cNvSpPr/>
          <p:nvPr/>
        </p:nvSpPr>
        <p:spPr>
          <a:xfrm>
            <a:off x="7362720" y="3858480"/>
            <a:ext cx="46116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en-GB" sz="25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</a:t>
            </a:r>
            <a:r>
              <a:rPr b="0" lang="en-GB" sz="2500" spc="-1" strike="noStrike" baseline="-8000">
                <a:solidFill>
                  <a:srgbClr val="ffffff"/>
                </a:solidFill>
                <a:latin typeface="Times New Roman"/>
                <a:ea typeface="DejaVu Sans"/>
              </a:rPr>
              <a:t>z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"/>
          <p:cNvSpPr/>
          <p:nvPr/>
        </p:nvSpPr>
        <p:spPr>
          <a:xfrm>
            <a:off x="7362720" y="4425480"/>
            <a:ext cx="54108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en-GB" sz="25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</a:t>
            </a:r>
            <a:r>
              <a:rPr b="0" lang="en-GB" sz="2500" spc="-1" strike="noStrike" baseline="-8000">
                <a:solidFill>
                  <a:srgbClr val="ffffff"/>
                </a:solidFill>
                <a:latin typeface="Times New Roman"/>
                <a:ea typeface="DejaVu Sans"/>
              </a:rPr>
              <a:t>x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"/>
          <p:cNvSpPr/>
          <p:nvPr/>
        </p:nvSpPr>
        <p:spPr>
          <a:xfrm>
            <a:off x="7707240" y="4474440"/>
            <a:ext cx="34560" cy="34560"/>
          </a:xfrm>
          <a:prstGeom prst="ellipse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18000" rIns="18000" tIns="6120" bIns="612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6" name=""/>
          <p:cNvSpPr/>
          <p:nvPr/>
        </p:nvSpPr>
        <p:spPr>
          <a:xfrm>
            <a:off x="7477200" y="1877400"/>
            <a:ext cx="360" cy="967320"/>
          </a:xfrm>
          <a:prstGeom prst="line">
            <a:avLst/>
          </a:prstGeom>
          <a:ln w="1908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0" rIns="0" tIns="54360" bIns="54360" anchor="ctr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7" name=""/>
          <p:cNvSpPr/>
          <p:nvPr/>
        </p:nvSpPr>
        <p:spPr>
          <a:xfrm>
            <a:off x="7423560" y="2215440"/>
            <a:ext cx="141012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H = 3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☉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3"/>
          <a:stretch/>
        </p:blipFill>
        <p:spPr>
          <a:xfrm>
            <a:off x="11445840" y="760320"/>
            <a:ext cx="632880" cy="4117680"/>
          </a:xfrm>
          <a:prstGeom prst="rect">
            <a:avLst/>
          </a:prstGeom>
          <a:ln w="0">
            <a:noFill/>
          </a:ln>
        </p:spPr>
      </p:pic>
      <p:sp>
        <p:nvSpPr>
          <p:cNvPr id="169" name=""/>
          <p:cNvSpPr/>
          <p:nvPr/>
        </p:nvSpPr>
        <p:spPr>
          <a:xfrm>
            <a:off x="9307800" y="1122840"/>
            <a:ext cx="605880" cy="46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i="1" lang="en-GB" sz="2800" spc="-1" strike="noStrike">
                <a:solidFill>
                  <a:srgbClr val="4f81bd"/>
                </a:solidFill>
                <a:latin typeface="Times New Roman"/>
                <a:ea typeface="DejaVu Sans"/>
              </a:rPr>
              <a:t>v</a:t>
            </a:r>
            <a:r>
              <a:rPr b="0" lang="en-GB" sz="2800" spc="-1" strike="noStrike" baseline="-8000">
                <a:solidFill>
                  <a:srgbClr val="4f81bd"/>
                </a:solidFill>
                <a:latin typeface="Times New Roman"/>
                <a:ea typeface="DejaVu Sans"/>
              </a:rPr>
              <a:t>★</a:t>
            </a:r>
            <a:r>
              <a:rPr b="0" lang="en-GB" sz="2800" spc="-1" strike="noStrike">
                <a:solidFill>
                  <a:srgbClr val="4f81bd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9067320" y="3371400"/>
            <a:ext cx="594360" cy="35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i="1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0d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"/>
          <p:cNvSpPr/>
          <p:nvPr/>
        </p:nvSpPr>
        <p:spPr>
          <a:xfrm>
            <a:off x="9000000" y="1201320"/>
            <a:ext cx="360000" cy="360"/>
          </a:xfrm>
          <a:prstGeom prst="line">
            <a:avLst/>
          </a:prstGeom>
          <a:ln w="38160">
            <a:solidFill>
              <a:srgbClr val="c9211e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8720" rIns="108720" tIns="-63720" bIns="-63720" anchor="ctr">
            <a:noAutofit/>
          </a:bodyPr>
          <a:p>
            <a:endParaRPr b="0" lang="en-GB" sz="1800" spc="-1" strike="noStrike">
              <a:solidFill>
                <a:srgbClr val="c9211e"/>
              </a:solidFill>
              <a:latin typeface="Arial"/>
              <a:ea typeface="DejaVu Sans"/>
            </a:endParaRPr>
          </a:p>
        </p:txBody>
      </p:sp>
      <p:sp>
        <p:nvSpPr>
          <p:cNvPr id="172" name=""/>
          <p:cNvSpPr/>
          <p:nvPr/>
        </p:nvSpPr>
        <p:spPr>
          <a:xfrm>
            <a:off x="8912880" y="800280"/>
            <a:ext cx="640800" cy="46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i="1" lang="en-GB" sz="2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R</a:t>
            </a:r>
            <a:r>
              <a:rPr b="0" lang="en-GB" sz="2800" spc="-1" strike="noStrike" baseline="-8000">
                <a:solidFill>
                  <a:srgbClr val="c9211e"/>
                </a:solidFill>
                <a:latin typeface="Times New Roman"/>
                <a:ea typeface="DejaVu Sans"/>
              </a:rPr>
              <a:t>★</a:t>
            </a:r>
            <a:r>
              <a:rPr b="0" lang="en-GB" sz="2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CustomShape 6"/>
          <p:cNvSpPr/>
          <p:nvPr/>
        </p:nvSpPr>
        <p:spPr>
          <a:xfrm>
            <a:off x="432000" y="5040000"/>
            <a:ext cx="8195040" cy="784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Disc: Stationary, uniform density (mass </a:t>
            </a:r>
            <a:r>
              <a:rPr b="0" i="1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0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=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r>
            <a:r>
              <a:rPr b="0" lang="en-US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-7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☉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), no gravity.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Star: Solid sphere, </a:t>
            </a:r>
            <a:r>
              <a:rPr b="0" i="1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★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= 1R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☉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b="0" i="1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b="0" lang="en-US" sz="24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★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= 0.1</a:t>
            </a:r>
            <a:r>
              <a:rPr b="0" i="1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no gravity.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"/>
          <p:cNvSpPr/>
          <p:nvPr/>
        </p:nvSpPr>
        <p:spPr>
          <a:xfrm>
            <a:off x="4500000" y="3348000"/>
            <a:ext cx="337320" cy="157320"/>
          </a:xfrm>
          <a:prstGeom prst="rect">
            <a:avLst/>
          </a:prstGeom>
          <a:noFill/>
          <a:ln cap="rnd" w="29160">
            <a:solidFill>
              <a:srgbClr val="00000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5" name=""/>
          <p:cNvSpPr/>
          <p:nvPr/>
        </p:nvSpPr>
        <p:spPr>
          <a:xfrm flipV="1">
            <a:off x="4860000" y="796320"/>
            <a:ext cx="2412000" cy="2551680"/>
          </a:xfrm>
          <a:prstGeom prst="line">
            <a:avLst/>
          </a:prstGeom>
          <a:ln cap="rnd" w="29160">
            <a:solidFill>
              <a:srgbClr val="00000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6" name=""/>
          <p:cNvSpPr/>
          <p:nvPr/>
        </p:nvSpPr>
        <p:spPr>
          <a:xfrm>
            <a:off x="4860000" y="3528000"/>
            <a:ext cx="2412000" cy="1332000"/>
          </a:xfrm>
          <a:prstGeom prst="line">
            <a:avLst/>
          </a:prstGeom>
          <a:ln cap="rnd" w="29160">
            <a:solidFill>
              <a:srgbClr val="00000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7" name=""/>
          <p:cNvSpPr/>
          <p:nvPr/>
        </p:nvSpPr>
        <p:spPr>
          <a:xfrm flipV="1">
            <a:off x="9000000" y="1836000"/>
            <a:ext cx="360" cy="2016000"/>
          </a:xfrm>
          <a:prstGeom prst="line">
            <a:avLst/>
          </a:prstGeom>
          <a:ln cap="rnd" w="29160">
            <a:solidFill>
              <a:srgbClr val="3465a4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59400" bIns="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8" name=""/>
          <p:cNvSpPr/>
          <p:nvPr/>
        </p:nvSpPr>
        <p:spPr>
          <a:xfrm flipV="1">
            <a:off x="9648000" y="1836000"/>
            <a:ext cx="360" cy="2016000"/>
          </a:xfrm>
          <a:prstGeom prst="line">
            <a:avLst/>
          </a:prstGeom>
          <a:ln cap="rnd" w="29160">
            <a:solidFill>
              <a:srgbClr val="3465a4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59400" bIns="594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9" name=""/>
          <p:cNvSpPr/>
          <p:nvPr/>
        </p:nvSpPr>
        <p:spPr>
          <a:xfrm>
            <a:off x="7524000" y="3371400"/>
            <a:ext cx="412920" cy="40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ρ</a:t>
            </a:r>
            <a:r>
              <a:rPr b="0" lang="en-GB" sz="2400" spc="-1" strike="noStrike" baseline="-8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"/>
          <p:cNvSpPr/>
          <p:nvPr/>
        </p:nvSpPr>
        <p:spPr>
          <a:xfrm>
            <a:off x="10512000" y="828000"/>
            <a:ext cx="123768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t</a:t>
            </a:r>
            <a:r>
              <a:rPr b="0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/</a:t>
            </a:r>
            <a:r>
              <a:rPr b="0" i="1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t</a:t>
            </a:r>
            <a:r>
              <a:rPr b="0" lang="en-GB" sz="2000" spc="-1" strike="noStrike" baseline="-8000">
                <a:solidFill>
                  <a:srgbClr val="ffffff"/>
                </a:solidFill>
                <a:latin typeface="Times New Roman"/>
                <a:ea typeface="DejaVu Sans"/>
              </a:rPr>
              <a:t>cr</a:t>
            </a:r>
            <a:r>
              <a:rPr b="0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= 0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"/>
          <p:cNvSpPr/>
          <p:nvPr/>
        </p:nvSpPr>
        <p:spPr>
          <a:xfrm>
            <a:off x="288000" y="4968000"/>
            <a:ext cx="8195040" cy="923040"/>
          </a:xfrm>
          <a:prstGeom prst="roundRect">
            <a:avLst>
              <a:gd name="adj" fmla="val 16667"/>
            </a:avLst>
          </a:prstGeom>
          <a:solidFill>
            <a:srgbClr val="729fcf">
              <a:alpha val="10000"/>
            </a:srgbClr>
          </a:solidFill>
          <a:ln w="29160">
            <a:solidFill>
              <a:srgbClr val="09193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2" name=""/>
          <p:cNvSpPr/>
          <p:nvPr/>
        </p:nvSpPr>
        <p:spPr>
          <a:xfrm>
            <a:off x="8997480" y="357120"/>
            <a:ext cx="314604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</a:t>
            </a:r>
            <a:r>
              <a:rPr b="0" lang="en-GB" sz="2000" spc="-1" strike="noStrike" baseline="-8000">
                <a:solidFill>
                  <a:srgbClr val="000000"/>
                </a:solidFill>
                <a:latin typeface="Times New Roman"/>
                <a:ea typeface="DejaVu Sans"/>
              </a:rPr>
              <a:t>cr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2(</a:t>
            </a:r>
            <a:r>
              <a:rPr b="0" i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+</a:t>
            </a:r>
            <a:r>
              <a:rPr b="0" i="1" lang="en-US" sz="21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b="0" lang="en-US" sz="21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★</a:t>
            </a:r>
            <a:r>
              <a:rPr b="0" lang="en-US" sz="21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i="1" lang="en-US" sz="21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b="0" lang="en-US" sz="2100" spc="-1" strike="noStrike" baseline="-8000">
                <a:solidFill>
                  <a:srgbClr val="000000"/>
                </a:solidFill>
                <a:latin typeface="Times New Roman"/>
                <a:ea typeface="Times New Roman"/>
              </a:rPr>
              <a:t>★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3 min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79920" y="297720"/>
            <a:ext cx="12348720" cy="625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043640" y="720000"/>
            <a:ext cx="5788440" cy="53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500" spc="-1" strike="noStrike">
                <a:solidFill>
                  <a:srgbClr val="780373"/>
                </a:solidFill>
                <a:latin typeface="Times New Roman"/>
              </a:rPr>
              <a:t>Effect of system parameters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CustomShape 1"/>
          <p:cNvSpPr/>
          <p:nvPr/>
        </p:nvSpPr>
        <p:spPr>
          <a:xfrm>
            <a:off x="1008000" y="1620000"/>
            <a:ext cx="8013960" cy="3877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Stellar velocity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Disc surface density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Stellar radius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Vertical disc density profile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Inclination of the stellar orbit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7128360" y="904680"/>
            <a:ext cx="4117680" cy="4117680"/>
          </a:xfrm>
          <a:prstGeom prst="rect">
            <a:avLst/>
          </a:prstGeom>
          <a:ln w="0">
            <a:noFill/>
          </a:ln>
        </p:spPr>
      </p:pic>
      <p:sp>
        <p:nvSpPr>
          <p:cNvPr id="187" name="Line 1"/>
          <p:cNvSpPr/>
          <p:nvPr/>
        </p:nvSpPr>
        <p:spPr>
          <a:xfrm>
            <a:off x="9187200" y="1345320"/>
            <a:ext cx="360" cy="626040"/>
          </a:xfrm>
          <a:prstGeom prst="line">
            <a:avLst/>
          </a:prstGeom>
          <a:ln w="7632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8" name=""/>
          <p:cNvSpPr/>
          <p:nvPr/>
        </p:nvSpPr>
        <p:spPr>
          <a:xfrm>
            <a:off x="9164160" y="1267200"/>
            <a:ext cx="605880" cy="46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i="1" lang="en-GB" sz="2800" spc="-1" strike="noStrike">
                <a:solidFill>
                  <a:srgbClr val="4f81bd"/>
                </a:solidFill>
                <a:latin typeface="Times New Roman"/>
                <a:ea typeface="DejaVu Sans"/>
              </a:rPr>
              <a:t>v</a:t>
            </a:r>
            <a:r>
              <a:rPr b="0" lang="en-GB" sz="2800" spc="-1" strike="noStrike" baseline="-8000">
                <a:solidFill>
                  <a:srgbClr val="4f81bd"/>
                </a:solidFill>
                <a:latin typeface="Times New Roman"/>
                <a:ea typeface="DejaVu Sans"/>
              </a:rPr>
              <a:t>★</a:t>
            </a:r>
            <a:r>
              <a:rPr b="0" lang="en-GB" sz="2800" spc="-1" strike="noStrike">
                <a:solidFill>
                  <a:srgbClr val="4f81bd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8856360" y="1345680"/>
            <a:ext cx="360000" cy="360"/>
          </a:xfrm>
          <a:prstGeom prst="line">
            <a:avLst/>
          </a:prstGeom>
          <a:ln w="38160">
            <a:solidFill>
              <a:srgbClr val="c9211e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8720" rIns="108720" tIns="-63720" bIns="-63720" anchor="ctr">
            <a:noAutofit/>
          </a:bodyPr>
          <a:p>
            <a:endParaRPr b="0" lang="en-GB" sz="1800" spc="-1" strike="noStrike">
              <a:solidFill>
                <a:srgbClr val="c9211e"/>
              </a:solidFill>
              <a:latin typeface="Arial"/>
              <a:ea typeface="DejaVu Sans"/>
            </a:endParaRPr>
          </a:p>
        </p:txBody>
      </p:sp>
      <p:sp>
        <p:nvSpPr>
          <p:cNvPr id="190" name=""/>
          <p:cNvSpPr/>
          <p:nvPr/>
        </p:nvSpPr>
        <p:spPr>
          <a:xfrm>
            <a:off x="8769240" y="944640"/>
            <a:ext cx="640800" cy="46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i="1" lang="en-GB" sz="2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R</a:t>
            </a:r>
            <a:r>
              <a:rPr b="0" lang="en-GB" sz="2800" spc="-1" strike="noStrike" baseline="-8000">
                <a:solidFill>
                  <a:srgbClr val="c9211e"/>
                </a:solidFill>
                <a:latin typeface="Times New Roman"/>
                <a:ea typeface="DejaVu Sans"/>
              </a:rPr>
              <a:t>★</a:t>
            </a:r>
            <a:r>
              <a:rPr b="0" lang="en-GB" sz="2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OVER">
  <a:themeElements>
    <a:clrScheme name="P4F colors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VER">
  <a:themeElements>
    <a:clrScheme name="P4F colors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d2552"/>
      </a:dk2>
      <a:lt2>
        <a:srgbClr val="e7e6e6"/>
      </a:lt2>
      <a:accent1>
        <a:srgbClr val="12326e"/>
      </a:accent1>
      <a:accent2>
        <a:srgbClr val="0071b9"/>
      </a:accent2>
      <a:accent3>
        <a:srgbClr val="e30613"/>
      </a:accent3>
      <a:accent4>
        <a:srgbClr val="568e2f"/>
      </a:accent4>
      <a:accent5>
        <a:srgbClr val="f39200"/>
      </a:accent5>
      <a:accent6>
        <a:srgbClr val="831f82"/>
      </a:accent6>
      <a:hlink>
        <a:srgbClr val="0071b9"/>
      </a:hlink>
      <a:folHlink>
        <a:srgbClr val="831f8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2b8672-be4e-4d76-b6af-68b0945458ff">
      <Terms xmlns="http://schemas.microsoft.com/office/infopath/2007/PartnerControls"/>
    </lcf76f155ced4ddcb4097134ff3c332f>
    <TaxCatchAll xmlns="03327135-e42c-4844-b452-c193e58506d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CB2ABB07184E489A06895FB2C8134B" ma:contentTypeVersion="18" ma:contentTypeDescription="Vytvoří nový dokument" ma:contentTypeScope="" ma:versionID="f179c2d27feebeb71f659c203f7884ba">
  <xsd:schema xmlns:xsd="http://www.w3.org/2001/XMLSchema" xmlns:xs="http://www.w3.org/2001/XMLSchema" xmlns:p="http://schemas.microsoft.com/office/2006/metadata/properties" xmlns:ns2="d22b8672-be4e-4d76-b6af-68b0945458ff" xmlns:ns3="03327135-e42c-4844-b452-c193e58506d1" targetNamespace="http://schemas.microsoft.com/office/2006/metadata/properties" ma:root="true" ma:fieldsID="607f791c057f0409d0797625608d1e94" ns2:_="" ns3:_="">
    <xsd:import namespace="d22b8672-be4e-4d76-b6af-68b0945458ff"/>
    <xsd:import namespace="03327135-e42c-4844-b452-c193e58506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b8672-be4e-4d76-b6af-68b094545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a9a55ffa-c1e2-4091-ab00-0037dea7a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27135-e42c-4844-b452-c193e58506d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90b7bd9-d874-480e-a041-e948200bcb9f}" ma:internalName="TaxCatchAll" ma:showField="CatchAllData" ma:web="03327135-e42c-4844-b452-c193e58506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1F9935-5789-479B-A98D-BCB0C5789CA0}">
  <ds:schemaRefs>
    <ds:schemaRef ds:uri="http://schemas.microsoft.com/office/2006/metadata/properties"/>
    <ds:schemaRef ds:uri="http://schemas.microsoft.com/office/infopath/2007/PartnerControls"/>
    <ds:schemaRef ds:uri="d22b8672-be4e-4d76-b6af-68b0945458ff"/>
    <ds:schemaRef ds:uri="03327135-e42c-4844-b452-c193e58506d1"/>
  </ds:schemaRefs>
</ds:datastoreItem>
</file>

<file path=customXml/itemProps2.xml><?xml version="1.0" encoding="utf-8"?>
<ds:datastoreItem xmlns:ds="http://schemas.openxmlformats.org/officeDocument/2006/customXml" ds:itemID="{C94442FB-527B-4431-8644-D1B54430C0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ADF139-2A84-4F4A-9CF9-7568F0A76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2b8672-be4e-4d76-b6af-68b0945458ff"/>
    <ds:schemaRef ds:uri="03327135-e42c-4844-b452-c193e58506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8231</TotalTime>
  <Application>LibreOffice/24.2.7.2$Linux_X86_64 LibreOffice_project/420$Build-2</Application>
  <AppVersion>15.0000</AppVersion>
  <Words>253</Words>
  <Paragraphs>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2023-02-11T10:50:29Z</dcterms:created>
  <dc:creator>Jan Tippman</dc:creator>
  <dc:description/>
  <dc:language>sl-SI</dc:language>
  <cp:lastModifiedBy/>
  <cp:lastPrinted>2026-05-06T11:45:43Z</cp:lastPrinted>
  <dcterms:modified xsi:type="dcterms:W3CDTF">2026-05-06T12:29:32Z</dcterms:modified>
  <cp:revision>224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0x010100ABCB2ABB07184E489A06895FB2C8134B</vt:lpwstr>
  </property>
  <property fmtid="{D5CDD505-2E9C-101B-9397-08002B2CF9AE}" pid="3" name="MediaServiceImageTags">
    <vt:lpwstr/>
  </property>
  <property fmtid="{D5CDD505-2E9C-101B-9397-08002B2CF9AE}" pid="4" name="PresentationFormat">
    <vt:lpwstr>Widescreen</vt:lpwstr>
  </property>
  <property fmtid="{D5CDD505-2E9C-101B-9397-08002B2CF9AE}" pid="5" name="Slides">
    <vt:i4>4</vt:i4>
  </property>
</Properties>
</file>