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  <p:sldMasterId id="2147483656" r:id="rId4"/>
    <p:sldMasterId id="2147483654" r:id="rId5"/>
    <p:sldMasterId id="2147483662" r:id="rId6"/>
  </p:sldMasterIdLst>
  <p:notesMasterIdLst>
    <p:notesMasterId r:id="rId18"/>
  </p:notesMasterIdLst>
  <p:sldIdLst>
    <p:sldId id="256" r:id="rId7"/>
    <p:sldId id="271" r:id="rId8"/>
    <p:sldId id="274" r:id="rId9"/>
    <p:sldId id="283" r:id="rId10"/>
    <p:sldId id="277" r:id="rId11"/>
    <p:sldId id="278" r:id="rId12"/>
    <p:sldId id="284" r:id="rId13"/>
    <p:sldId id="287" r:id="rId14"/>
    <p:sldId id="286" r:id="rId15"/>
    <p:sldId id="288" r:id="rId16"/>
    <p:sldId id="267" r:id="rId17"/>
  </p:sldIdLst>
  <p:sldSz cx="12192000" cy="6858000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charset="0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145866-009D-0F20-B39D-BC99F42CEDCB}" name="Jan Tippman" initials="JT" userId="a4e33d9d765539e0" providerId="Windows Live"/>
  <p188:author id="{7B9CE9C3-5666-ADD5-B0DE-FBD2BC5B2B5C}" name="Karol Bartosiewicz" initials="KB" userId="S::bartosiewicz@fzu.cz::5fc78a2a-a0d2-4ca1-a58b-d0b1cc0083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FF"/>
    <a:srgbClr val="0070C0"/>
    <a:srgbClr val="FFFF99"/>
    <a:srgbClr val="47F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microsoft.com/office/2018/10/relationships/authors" Target="author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Speváková" userId="823b693a-5d50-46f6-a1dd-5fae81ec5353" providerId="ADAL" clId="{87D0FA46-808D-4486-8740-06344A837EC0}"/>
    <pc:docChg chg="undo custSel addSld delSld modSld sldOrd">
      <pc:chgData name="Lucie Speváková" userId="823b693a-5d50-46f6-a1dd-5fae81ec5353" providerId="ADAL" clId="{87D0FA46-808D-4486-8740-06344A837EC0}" dt="2025-02-04T14:41:20.324" v="2081" actId="20577"/>
      <pc:docMkLst>
        <pc:docMk/>
      </pc:docMkLst>
      <pc:sldChg chg="modSp mod">
        <pc:chgData name="Lucie Speváková" userId="823b693a-5d50-46f6-a1dd-5fae81ec5353" providerId="ADAL" clId="{87D0FA46-808D-4486-8740-06344A837EC0}" dt="2025-02-03T13:21:20.476" v="836" actId="20577"/>
        <pc:sldMkLst>
          <pc:docMk/>
          <pc:sldMk cId="575863231" sldId="256"/>
        </pc:sldMkLst>
        <pc:spChg chg="mod">
          <ac:chgData name="Lucie Speváková" userId="823b693a-5d50-46f6-a1dd-5fae81ec5353" providerId="ADAL" clId="{87D0FA46-808D-4486-8740-06344A837EC0}" dt="2025-02-03T13:21:05.815" v="801" actId="20577"/>
          <ac:spMkLst>
            <pc:docMk/>
            <pc:sldMk cId="575863231" sldId="256"/>
            <ac:spMk id="6" creationId="{846ACE49-3120-1E98-4EB0-E5257F2C106B}"/>
          </ac:spMkLst>
        </pc:spChg>
        <pc:spChg chg="mod">
          <ac:chgData name="Lucie Speváková" userId="823b693a-5d50-46f6-a1dd-5fae81ec5353" providerId="ADAL" clId="{87D0FA46-808D-4486-8740-06344A837EC0}" dt="2025-02-03T13:12:40.858" v="54" actId="20577"/>
          <ac:spMkLst>
            <pc:docMk/>
            <pc:sldMk cId="575863231" sldId="256"/>
            <ac:spMk id="7" creationId="{5D736465-92DB-3B31-45D0-FDFCCF6CD854}"/>
          </ac:spMkLst>
        </pc:spChg>
        <pc:spChg chg="mod">
          <ac:chgData name="Lucie Speváková" userId="823b693a-5d50-46f6-a1dd-5fae81ec5353" providerId="ADAL" clId="{87D0FA46-808D-4486-8740-06344A837EC0}" dt="2025-02-03T13:21:20.476" v="836" actId="20577"/>
          <ac:spMkLst>
            <pc:docMk/>
            <pc:sldMk cId="575863231" sldId="256"/>
            <ac:spMk id="8" creationId="{FC23F6F1-1F1A-72F5-B8E4-8E3B38B2650A}"/>
          </ac:spMkLst>
        </pc:spChg>
      </pc:sldChg>
      <pc:sldChg chg="modSp add mod ord">
        <pc:chgData name="Lucie Speváková" userId="823b693a-5d50-46f6-a1dd-5fae81ec5353" providerId="ADAL" clId="{87D0FA46-808D-4486-8740-06344A837EC0}" dt="2025-02-04T14:41:20.324" v="2081" actId="20577"/>
        <pc:sldMkLst>
          <pc:docMk/>
          <pc:sldMk cId="1443078377" sldId="269"/>
        </pc:sldMkLst>
        <pc:spChg chg="mod">
          <ac:chgData name="Lucie Speváková" userId="823b693a-5d50-46f6-a1dd-5fae81ec5353" providerId="ADAL" clId="{87D0FA46-808D-4486-8740-06344A837EC0}" dt="2025-02-03T13:28:37.930" v="1043" actId="20577"/>
          <ac:spMkLst>
            <pc:docMk/>
            <pc:sldMk cId="1443078377" sldId="269"/>
            <ac:spMk id="7" creationId="{297C13B4-E215-7DCE-DE62-132B47F5D9AF}"/>
          </ac:spMkLst>
        </pc:spChg>
        <pc:spChg chg="mod">
          <ac:chgData name="Lucie Speváková" userId="823b693a-5d50-46f6-a1dd-5fae81ec5353" providerId="ADAL" clId="{87D0FA46-808D-4486-8740-06344A837EC0}" dt="2025-02-04T14:41:20.324" v="2081" actId="20577"/>
          <ac:spMkLst>
            <pc:docMk/>
            <pc:sldMk cId="1443078377" sldId="269"/>
            <ac:spMk id="8" creationId="{B9EFD81C-44B9-6A6C-8A67-3438B76E858F}"/>
          </ac:spMkLst>
        </pc:spChg>
      </pc:sldChg>
      <pc:sldChg chg="new del">
        <pc:chgData name="Lucie Speváková" userId="823b693a-5d50-46f6-a1dd-5fae81ec5353" providerId="ADAL" clId="{87D0FA46-808D-4486-8740-06344A837EC0}" dt="2025-02-03T13:13:40.197" v="56" actId="680"/>
        <pc:sldMkLst>
          <pc:docMk/>
          <pc:sldMk cId="2561505146" sldId="269"/>
        </pc:sldMkLst>
      </pc:sldChg>
    </pc:docChg>
  </pc:docChgLst>
  <pc:docChgLst>
    <pc:chgData name="Markéta Iffland" userId="c4e9e703-d0b5-43fd-9096-a20e7d4b83fd" providerId="ADAL" clId="{9829EF6E-11EB-4D5F-B8D0-C3D798C137D2}"/>
    <pc:docChg chg="modSld">
      <pc:chgData name="Markéta Iffland" userId="c4e9e703-d0b5-43fd-9096-a20e7d4b83fd" providerId="ADAL" clId="{9829EF6E-11EB-4D5F-B8D0-C3D798C137D2}" dt="2025-02-07T08:44:51.978" v="118" actId="20577"/>
      <pc:docMkLst>
        <pc:docMk/>
      </pc:docMkLst>
      <pc:sldChg chg="modSp mod">
        <pc:chgData name="Markéta Iffland" userId="c4e9e703-d0b5-43fd-9096-a20e7d4b83fd" providerId="ADAL" clId="{9829EF6E-11EB-4D5F-B8D0-C3D798C137D2}" dt="2025-02-07T08:44:51.978" v="118" actId="20577"/>
        <pc:sldMkLst>
          <pc:docMk/>
          <pc:sldMk cId="1443078377" sldId="269"/>
        </pc:sldMkLst>
        <pc:spChg chg="mod">
          <ac:chgData name="Markéta Iffland" userId="c4e9e703-d0b5-43fd-9096-a20e7d4b83fd" providerId="ADAL" clId="{9829EF6E-11EB-4D5F-B8D0-C3D798C137D2}" dt="2025-02-07T08:44:51.978" v="118" actId="20577"/>
          <ac:spMkLst>
            <pc:docMk/>
            <pc:sldMk cId="1443078377" sldId="269"/>
            <ac:spMk id="8" creationId="{B9EFD81C-44B9-6A6C-8A67-3438B76E85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71AD-55D6-4116-878D-E8E2DEF747F5}" type="datetimeFigureOut">
              <a:rPr lang="en-GB" smtClean="0"/>
              <a:t>09/05/2026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3D4F4-CFF5-4B9A-9FE2-91A950598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5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3D4F4-CFF5-4B9A-9FE2-91A950598D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9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3D4F4-CFF5-4B9A-9FE2-91A950598D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9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3D4F4-CFF5-4B9A-9FE2-91A950598D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8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3D4F4-CFF5-4B9A-9FE2-91A950598D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0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3968A-33A9-DBC1-06D8-C2101F4B7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3200" cy="118800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A5B147-25A4-206E-EB3B-10C2BD5739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00" y="1835572"/>
            <a:ext cx="10933200" cy="3744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321EEFB-6378-1CD2-D256-E4581044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Karol Bartosiewicz: ATOMIC-HGAP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9231228-128F-42D7-8E1B-79E9C1B51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8005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+ F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5">
            <a:extLst>
              <a:ext uri="{FF2B5EF4-FFF2-40B4-BE49-F238E27FC236}">
                <a16:creationId xmlns:a16="http://schemas.microsoft.com/office/drawing/2014/main" id="{33A3DC62-1602-5E4D-6774-C98E8755940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78000" y="1835572"/>
            <a:ext cx="5184000" cy="374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03D9510-8C55-0AE3-CA6F-1F234A92F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3200" cy="108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Thank you for your attention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C894811-B1FF-949B-0E7F-958CBF10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99" y="3166782"/>
            <a:ext cx="5184000" cy="24127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457200" indent="0">
              <a:buNone/>
              <a:defRPr sz="1900">
                <a:solidFill>
                  <a:schemeClr val="accent1"/>
                </a:solidFill>
              </a:defRPr>
            </a:lvl2pPr>
            <a:lvl3pPr marL="914400" indent="0">
              <a:buNone/>
              <a:defRPr sz="1700">
                <a:solidFill>
                  <a:schemeClr val="accent1"/>
                </a:solidFill>
              </a:defRPr>
            </a:lvl3pPr>
            <a:lvl4pPr marL="1371600" indent="0">
              <a:buNone/>
              <a:defRPr sz="15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91A244-A3BD-F692-C2F5-A1BAAE13E4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99" y="1835572"/>
            <a:ext cx="1047600" cy="1047600"/>
          </a:xfrm>
          <a:prstGeom prst="ellipse">
            <a:avLst/>
          </a:prstGeom>
        </p:spPr>
      </p:pic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3602C71-BBDF-4D36-EDF3-627A40D09580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701" y="5927119"/>
            <a:ext cx="1603840" cy="6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7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A37C911-FF83-1EC7-F6AB-93CA8B90340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78000" y="1835572"/>
            <a:ext cx="5184000" cy="3744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00FE124-6AF8-C315-55B9-8BABFD024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3200" cy="108000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5F7115CD-AF1B-1BF7-713E-A400FFA67F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799" y="1835572"/>
            <a:ext cx="5184000" cy="3744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FD85DAC-0E9C-0246-8647-65092BAE2E00}"/>
              </a:ext>
            </a:extLst>
          </p:cNvPr>
          <p:cNvSpPr/>
          <p:nvPr userDrawn="1"/>
        </p:nvSpPr>
        <p:spPr>
          <a:xfrm>
            <a:off x="6067200" y="1835572"/>
            <a:ext cx="57600" cy="37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20390853-2555-DB46-38C0-AD21A8765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Karol Bartosiewicz: ATOMIC-HGAP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1F7CD22-AB6C-D3B6-3DFD-729BDD086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4283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(Smaller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A37C911-FF83-1EC7-F6AB-93CA8B90340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78000" y="630000"/>
            <a:ext cx="5184000" cy="494957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00FE124-6AF8-C315-55B9-8BABFD024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5182799" cy="108000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5F7115CD-AF1B-1BF7-713E-A400FFA67F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799" y="1835572"/>
            <a:ext cx="5184000" cy="3744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FD85DAC-0E9C-0246-8647-65092BAE2E00}"/>
              </a:ext>
            </a:extLst>
          </p:cNvPr>
          <p:cNvSpPr/>
          <p:nvPr userDrawn="1"/>
        </p:nvSpPr>
        <p:spPr>
          <a:xfrm>
            <a:off x="6067199" y="630000"/>
            <a:ext cx="57600" cy="4949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20390853-2555-DB46-38C0-AD21A8765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Karol Bartosiewicz: ATOMIC-HGAP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1F7CD22-AB6C-D3B6-3DFD-729BDD086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442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D897A-6B9F-7153-F9E6-7C120F5A6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9"/>
            <a:ext cx="10933200" cy="720000"/>
          </a:xfrm>
        </p:spPr>
        <p:txBody>
          <a:bodyPr/>
          <a:lstStyle/>
          <a:p>
            <a:r>
              <a:rPr lang="en-GB" noProof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2273B-DBBE-D2AF-BFA0-C1BE498E87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1" y="1512000"/>
            <a:ext cx="3204000" cy="4068000"/>
          </a:xfrm>
        </p:spPr>
        <p:txBody>
          <a:bodyPr/>
          <a:lstStyle/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A2E595-68DF-3BDE-8527-05079FB9E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4001" y="1512000"/>
            <a:ext cx="3204000" cy="4068000"/>
          </a:xfrm>
        </p:spPr>
        <p:txBody>
          <a:bodyPr/>
          <a:lstStyle/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4A1EAFBB-2B13-2DD0-52F7-D1E3D74203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59200" y="1512000"/>
            <a:ext cx="3204000" cy="4068000"/>
          </a:xfrm>
        </p:spPr>
        <p:txBody>
          <a:bodyPr/>
          <a:lstStyle/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6CAA375-7C15-BE88-DD40-5DFC0409751B}"/>
              </a:ext>
            </a:extLst>
          </p:cNvPr>
          <p:cNvSpPr/>
          <p:nvPr userDrawn="1"/>
        </p:nvSpPr>
        <p:spPr>
          <a:xfrm>
            <a:off x="4134601" y="1512000"/>
            <a:ext cx="57600" cy="40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E6A599D-B922-BDA3-1D0B-C425BD1ECFC0}"/>
              </a:ext>
            </a:extLst>
          </p:cNvPr>
          <p:cNvSpPr/>
          <p:nvPr userDrawn="1"/>
        </p:nvSpPr>
        <p:spPr>
          <a:xfrm>
            <a:off x="7999801" y="1512000"/>
            <a:ext cx="57600" cy="40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8A6119A4-333F-5BA0-37F5-482EF9F77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Karol Bartosiewicz: ATOMIC-HGAP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40AE5B27-E899-C5FB-39CF-3105E1120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210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3968A-33A9-DBC1-06D8-C2101F4B7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2000" cy="2418000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F9D52035-F666-30F7-5341-F735327B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0E213B1D-4254-FDEF-E385-79E3CF25B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Karol Bartosiewicz: ATOMIC-HGAP</a:t>
            </a:r>
          </a:p>
        </p:txBody>
      </p:sp>
    </p:spTree>
    <p:extLst>
      <p:ext uri="{BB962C8B-B14F-4D97-AF65-F5344CB8AC3E}">
        <p14:creationId xmlns:p14="http://schemas.microsoft.com/office/powerpoint/2010/main" val="37376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me + logo F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3968A-33A9-DBC1-06D8-C2101F4B7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2000" cy="2418000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A12CA01D-4310-60C7-C8D7-EE332632E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0400" y="5933440"/>
            <a:ext cx="6731600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Karol Bartosiewicz: ATOMIC-HGAP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F9D52035-F666-30F7-5341-F735327B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2DC1FF8-EF0F-8F7B-2A60-06AE5C6F7DF2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98701" y="5927119"/>
            <a:ext cx="1603840" cy="6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3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line, aut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3968A-33A9-DBC1-06D8-C2101F4B7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2000" cy="2418000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2768ECFD-5A53-459D-E54E-43A9908822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800" y="3108960"/>
            <a:ext cx="10933200" cy="149690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Po </a:t>
            </a:r>
            <a:r>
              <a:rPr lang="en-GB" noProof="0" err="1"/>
              <a:t>kliknutí</a:t>
            </a:r>
            <a:r>
              <a:rPr lang="en-GB" noProof="0"/>
              <a:t> </a:t>
            </a:r>
            <a:r>
              <a:rPr lang="en-GB" noProof="0" err="1"/>
              <a:t>můžete</a:t>
            </a:r>
            <a:r>
              <a:rPr lang="en-GB" noProof="0"/>
              <a:t> </a:t>
            </a:r>
            <a:r>
              <a:rPr lang="en-GB" noProof="0" err="1"/>
              <a:t>upravovat</a:t>
            </a:r>
            <a:r>
              <a:rPr lang="en-GB" noProof="0"/>
              <a:t> </a:t>
            </a:r>
            <a:r>
              <a:rPr lang="en-GB" noProof="0" err="1"/>
              <a:t>styly</a:t>
            </a:r>
            <a:r>
              <a:rPr lang="en-GB" noProof="0"/>
              <a:t> </a:t>
            </a:r>
            <a:r>
              <a:rPr lang="en-GB" noProof="0" err="1"/>
              <a:t>textu</a:t>
            </a:r>
            <a:r>
              <a:rPr lang="en-GB" noProof="0"/>
              <a:t> v </a:t>
            </a:r>
            <a:r>
              <a:rPr lang="en-GB" noProof="0" err="1"/>
              <a:t>předloze</a:t>
            </a:r>
            <a:r>
              <a:rPr lang="en-GB" noProof="0"/>
              <a:t>.</a:t>
            </a:r>
          </a:p>
        </p:txBody>
      </p:sp>
      <p:sp>
        <p:nvSpPr>
          <p:cNvPr id="11" name="Zástupný text 2" descr="Autor prezentace">
            <a:extLst>
              <a:ext uri="{FF2B5EF4-FFF2-40B4-BE49-F238E27FC236}">
                <a16:creationId xmlns:a16="http://schemas.microsoft.com/office/drawing/2014/main" id="{90709A68-0185-DDC5-7199-DCA22983022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8800" y="4866638"/>
            <a:ext cx="10933200" cy="470747"/>
          </a:xfrm>
        </p:spPr>
        <p:txBody>
          <a:bodyPr anchor="t">
            <a:normAutofit/>
          </a:bodyPr>
          <a:lstStyle>
            <a:lvl1pPr marL="0" indent="0">
              <a:buNone/>
              <a:defRPr sz="3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464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line, author + logo F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3968A-33A9-DBC1-06D8-C2101F4B7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2000" cy="2418000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GB" noProof="0" err="1"/>
              <a:t>Kliknutím</a:t>
            </a:r>
            <a:r>
              <a:rPr lang="en-GB" noProof="0"/>
              <a:t> </a:t>
            </a:r>
            <a:r>
              <a:rPr lang="en-GB" noProof="0" err="1"/>
              <a:t>lze</a:t>
            </a:r>
            <a:r>
              <a:rPr lang="en-GB" noProof="0"/>
              <a:t> </a:t>
            </a:r>
            <a:r>
              <a:rPr lang="en-GB" noProof="0" err="1"/>
              <a:t>upravit</a:t>
            </a:r>
            <a:r>
              <a:rPr lang="en-GB" noProof="0"/>
              <a:t> </a:t>
            </a:r>
            <a:r>
              <a:rPr lang="en-GB" noProof="0" err="1"/>
              <a:t>styl</a:t>
            </a:r>
            <a:r>
              <a:rPr lang="en-GB" noProof="0"/>
              <a:t>.</a:t>
            </a:r>
          </a:p>
        </p:txBody>
      </p:sp>
      <p:sp>
        <p:nvSpPr>
          <p:cNvPr id="11" name="Zástupný text 2" descr="Autor prezentace">
            <a:extLst>
              <a:ext uri="{FF2B5EF4-FFF2-40B4-BE49-F238E27FC236}">
                <a16:creationId xmlns:a16="http://schemas.microsoft.com/office/drawing/2014/main" id="{90709A68-0185-DDC5-7199-DCA22983022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8800" y="4866638"/>
            <a:ext cx="10933200" cy="470747"/>
          </a:xfrm>
        </p:spPr>
        <p:txBody>
          <a:bodyPr anchor="t">
            <a:normAutofit/>
          </a:bodyPr>
          <a:lstStyle>
            <a:lvl1pPr marL="0" indent="0">
              <a:buNone/>
              <a:defRPr sz="3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Po kliknutí můžete upravovat styly textu v předloze.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91571159-2212-41AA-8911-9BA30682492C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98701" y="5927119"/>
            <a:ext cx="1603840" cy="601761"/>
          </a:xfrm>
          <a:prstGeom prst="rect">
            <a:avLst/>
          </a:prstGeom>
        </p:spPr>
      </p:pic>
      <p:sp>
        <p:nvSpPr>
          <p:cNvPr id="6" name="Zástupný text 2">
            <a:extLst>
              <a:ext uri="{FF2B5EF4-FFF2-40B4-BE49-F238E27FC236}">
                <a16:creationId xmlns:a16="http://schemas.microsoft.com/office/drawing/2014/main" id="{B038F567-21C0-0CB7-CD12-47C2113198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800" y="3108960"/>
            <a:ext cx="10933200" cy="149690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Po </a:t>
            </a:r>
            <a:r>
              <a:rPr lang="en-GB" noProof="0" err="1"/>
              <a:t>kliknutí</a:t>
            </a:r>
            <a:r>
              <a:rPr lang="en-GB" noProof="0"/>
              <a:t> </a:t>
            </a:r>
            <a:r>
              <a:rPr lang="en-GB" noProof="0" err="1"/>
              <a:t>můžete</a:t>
            </a:r>
            <a:r>
              <a:rPr lang="en-GB" noProof="0"/>
              <a:t> </a:t>
            </a:r>
            <a:r>
              <a:rPr lang="en-GB" noProof="0" err="1"/>
              <a:t>upravovat</a:t>
            </a:r>
            <a:r>
              <a:rPr lang="en-GB" noProof="0"/>
              <a:t> </a:t>
            </a:r>
            <a:r>
              <a:rPr lang="en-GB" noProof="0" err="1"/>
              <a:t>styly</a:t>
            </a:r>
            <a:r>
              <a:rPr lang="en-GB" noProof="0"/>
              <a:t> </a:t>
            </a:r>
            <a:r>
              <a:rPr lang="en-GB" noProof="0" err="1"/>
              <a:t>textu</a:t>
            </a:r>
            <a:r>
              <a:rPr lang="en-GB" noProof="0"/>
              <a:t> v </a:t>
            </a:r>
            <a:r>
              <a:rPr lang="en-GB" noProof="0" err="1"/>
              <a:t>předloze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07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5">
            <a:extLst>
              <a:ext uri="{FF2B5EF4-FFF2-40B4-BE49-F238E27FC236}">
                <a16:creationId xmlns:a16="http://schemas.microsoft.com/office/drawing/2014/main" id="{33A3DC62-1602-5E4D-6774-C98E8755940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78000" y="1835572"/>
            <a:ext cx="5184000" cy="374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03D9510-8C55-0AE3-CA6F-1F234A92F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30000"/>
            <a:ext cx="10933200" cy="108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Thank you for your attention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C894811-B1FF-949B-0E7F-958CBF10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99" y="3166782"/>
            <a:ext cx="5184000" cy="24127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457200" indent="0">
              <a:buNone/>
              <a:defRPr sz="1900">
                <a:solidFill>
                  <a:schemeClr val="accent1"/>
                </a:solidFill>
              </a:defRPr>
            </a:lvl2pPr>
            <a:lvl3pPr marL="914400" indent="0">
              <a:buNone/>
              <a:defRPr sz="1700">
                <a:solidFill>
                  <a:schemeClr val="accent1"/>
                </a:solidFill>
              </a:defRPr>
            </a:lvl3pPr>
            <a:lvl4pPr marL="1371600" indent="0">
              <a:buNone/>
              <a:defRPr sz="15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91A244-A3BD-F692-C2F5-A1BAAE13E4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99" y="1835572"/>
            <a:ext cx="1047600" cy="1047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1327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sv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sv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06E52F06-4F3E-E553-F349-D0B574758A8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C9F402-8661-F353-D669-917457EB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30000"/>
            <a:ext cx="10933200" cy="1188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noProof="0" err="1"/>
              <a:t>Kliknutím</a:t>
            </a:r>
            <a:r>
              <a:rPr lang="en-GB" noProof="0"/>
              <a:t> </a:t>
            </a:r>
            <a:r>
              <a:rPr lang="en-GB" noProof="0" err="1"/>
              <a:t>lze</a:t>
            </a:r>
            <a:r>
              <a:rPr lang="en-GB" noProof="0"/>
              <a:t> </a:t>
            </a:r>
            <a:r>
              <a:rPr lang="en-GB" noProof="0" err="1"/>
              <a:t>upravit</a:t>
            </a:r>
            <a:r>
              <a:rPr lang="en-GB" noProof="0"/>
              <a:t> </a:t>
            </a:r>
            <a:r>
              <a:rPr lang="en-GB" noProof="0" err="1"/>
              <a:t>styl</a:t>
            </a:r>
            <a:r>
              <a:rPr lang="en-GB" noProof="0"/>
              <a:t>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ECF2B4-CCB8-81E7-1A9E-241DD5D19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800" y="1836000"/>
            <a:ext cx="109332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C5975-B068-B70C-9BBF-F7F298173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Karol Bartosiewicz: ATOMIC-HGAP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DC00AF-4309-6633-4469-CB2F0A8F1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7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61" r:id="rId3"/>
    <p:sldLayoutId id="214748365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6CAA1AD-291D-633D-91C9-D94D1C68ED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2000" cy="558800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06E52F06-4F3E-E553-F349-D0B574758A8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C9F402-8661-F353-D669-917457EB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30000"/>
            <a:ext cx="10933200" cy="4399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noProof="0"/>
              <a:t>Kliknutím lze upravit styl.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205CF182-57B0-8500-27F0-934698947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853" y="5933440"/>
            <a:ext cx="8777147" cy="6021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Karol Bartosiewicz: ATOMIC-HGAP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8C41E42-9D96-55EE-A0B5-EE78F41F2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000" y="6175589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500" b="1">
                <a:solidFill>
                  <a:schemeClr val="accent1"/>
                </a:solidFill>
              </a:defRPr>
            </a:lvl1pPr>
          </a:lstStyle>
          <a:p>
            <a:fld id="{8F45B87D-0E81-4981-98FC-5300DE34E63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472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00B3E57-3E47-D0E8-9069-2C5C77DDF6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" y="0"/>
            <a:ext cx="12192000" cy="558800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06E52F06-4F3E-E553-F349-D0B574758A8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C9F402-8661-F353-D669-917457EB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30000"/>
            <a:ext cx="10933200" cy="1188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noProof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ECF2B4-CCB8-81E7-1A9E-241DD5D19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800" y="1836000"/>
            <a:ext cx="10933200" cy="37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4330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06E52F06-4F3E-E553-F349-D0B574758A89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sp>
        <p:nvSpPr>
          <p:cNvPr id="4" name="Zástupný obsah 5">
            <a:extLst>
              <a:ext uri="{FF2B5EF4-FFF2-40B4-BE49-F238E27FC236}">
                <a16:creationId xmlns:a16="http://schemas.microsoft.com/office/drawing/2014/main" id="{8DD16AD4-6134-E979-35B6-0E38F8A645D6}"/>
              </a:ext>
            </a:extLst>
          </p:cNvPr>
          <p:cNvSpPr txBox="1">
            <a:spLocks/>
          </p:cNvSpPr>
          <p:nvPr userDrawn="1"/>
        </p:nvSpPr>
        <p:spPr>
          <a:xfrm>
            <a:off x="6378000" y="1835572"/>
            <a:ext cx="5184000" cy="3744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A560A92-3A63-B2A0-5228-59062C2770F3}"/>
              </a:ext>
            </a:extLst>
          </p:cNvPr>
          <p:cNvSpPr txBox="1">
            <a:spLocks/>
          </p:cNvSpPr>
          <p:nvPr userDrawn="1"/>
        </p:nvSpPr>
        <p:spPr>
          <a:xfrm>
            <a:off x="630000" y="630000"/>
            <a:ext cx="10933200" cy="108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/>
              <a:t>Kliknutím lze upravit styl.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FE7F10C-5AFE-813B-C94A-3243A5FB60A5}"/>
              </a:ext>
            </a:extLst>
          </p:cNvPr>
          <p:cNvSpPr txBox="1">
            <a:spLocks/>
          </p:cNvSpPr>
          <p:nvPr userDrawn="1"/>
        </p:nvSpPr>
        <p:spPr>
          <a:xfrm>
            <a:off x="628799" y="1835572"/>
            <a:ext cx="5184000" cy="3744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Po kliknutí můžete upravovat styly textu v předloze.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A3305BC-CCA1-E611-C5C2-400F85B25D0B}"/>
              </a:ext>
            </a:extLst>
          </p:cNvPr>
          <p:cNvSpPr/>
          <p:nvPr userDrawn="1"/>
        </p:nvSpPr>
        <p:spPr>
          <a:xfrm>
            <a:off x="6067200" y="1835572"/>
            <a:ext cx="57600" cy="374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568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3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openxmlformats.org/officeDocument/2006/relationships/image" Target="../media/image17.jp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c.org/en/journals/articlecollectionlanding?sercode=tc&amp;themeid=44578b23-b1be-4b57-9705-a3a2b8834121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176FE8C5-001E-B7B6-4528-153108A9ECC9}"/>
              </a:ext>
            </a:extLst>
          </p:cNvPr>
          <p:cNvSpPr/>
          <p:nvPr/>
        </p:nvSpPr>
        <p:spPr>
          <a:xfrm>
            <a:off x="-1200" y="-6350"/>
            <a:ext cx="12193200" cy="55943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46ACE49-3120-1E98-4EB0-E5257F2C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39" y="177613"/>
            <a:ext cx="11738463" cy="2418000"/>
          </a:xfrm>
        </p:spPr>
        <p:txBody>
          <a:bodyPr>
            <a:normAutofit fontScale="90000"/>
          </a:bodyPr>
          <a:lstStyle/>
          <a:p>
            <a:pPr algn="just"/>
            <a:r>
              <a:rPr lang="en-GB" dirty="0"/>
              <a:t>Engineering Atomic Size Mismatch in High-Entropy Garnets and Perovskites: A Novel Pathway to Enhance Functional Properties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D736465-92DB-3B31-45D0-FDFCCF6CD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239" y="2779576"/>
            <a:ext cx="11653441" cy="1836447"/>
          </a:xfrm>
        </p:spPr>
        <p:txBody>
          <a:bodyPr>
            <a:noAutofit/>
          </a:bodyPr>
          <a:lstStyle/>
          <a:p>
            <a:r>
              <a:rPr lang="en-GB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Core Objective:</a:t>
            </a:r>
          </a:p>
          <a:p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Designing next-generation luminescent materials through</a:t>
            </a:r>
            <a:r>
              <a:rPr lang="en-GB" sz="18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atomic size mismatch, structural disorder and energy transfer optimization</a:t>
            </a:r>
            <a:r>
              <a:rPr lang="en-GB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High-performance scintillators (high resolution X-ray imaging)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Phosphors for high-power white LEDs and Laser Diodes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C23F6F1-1F1A-72F5-B8E4-8E3B38B2650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Karol Bartosiewicz |</a:t>
            </a: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Department of Optical Materials (27)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79A922D-5D7B-DE48-D9B6-0E42D67A73D3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98701" y="5927119"/>
            <a:ext cx="1603840" cy="6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63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74193-E7FC-36E4-B0B2-4B62373A8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C2CB108-0459-F459-AB21-86BC40A39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853" y="6256421"/>
            <a:ext cx="8777147" cy="279168"/>
          </a:xfrm>
        </p:spPr>
        <p:txBody>
          <a:bodyPr/>
          <a:lstStyle/>
          <a:p>
            <a:r>
              <a:rPr lang="en-GB" dirty="0"/>
              <a:t>Karol Bartosiewicz: </a:t>
            </a: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ATOMIC-HGAP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1B4FC3-78E7-8B86-AFF7-2ECD0BFCC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5B87D-0E81-4981-98FC-5300DE34E63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Nadpis 6">
            <a:extLst>
              <a:ext uri="{FF2B5EF4-FFF2-40B4-BE49-F238E27FC236}">
                <a16:creationId xmlns:a16="http://schemas.microsoft.com/office/drawing/2014/main" id="{FC0106EB-F8AF-BB95-A8DA-F3A6E96A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0" y="83466"/>
            <a:ext cx="5768875" cy="23826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New Insights Generated by the Project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160BC-1C64-6DC2-EDC1-73D0A2274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90" y="532104"/>
            <a:ext cx="6868484" cy="2191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DCF80-37C0-6F71-9BE6-FD5DB88C0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152" y="2482088"/>
            <a:ext cx="7814005" cy="3686608"/>
          </a:xfrm>
          <a:prstGeom prst="rect">
            <a:avLst/>
          </a:prstGeom>
        </p:spPr>
      </p:pic>
      <p:sp>
        <p:nvSpPr>
          <p:cNvPr id="8" name="Nadpis 6">
            <a:extLst>
              <a:ext uri="{FF2B5EF4-FFF2-40B4-BE49-F238E27FC236}">
                <a16:creationId xmlns:a16="http://schemas.microsoft.com/office/drawing/2014/main" id="{19255184-BC01-D33B-5CA9-E3EF95AF8D40}"/>
              </a:ext>
            </a:extLst>
          </p:cNvPr>
          <p:cNvSpPr txBox="1">
            <a:spLocks/>
          </p:cNvSpPr>
          <p:nvPr/>
        </p:nvSpPr>
        <p:spPr>
          <a:xfrm>
            <a:off x="6858001" y="2082954"/>
            <a:ext cx="3191256" cy="2382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Under peer-review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5473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9937290C-CE11-FB26-6100-23F17A87F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2640" y="1862414"/>
            <a:ext cx="4549359" cy="368353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noProof="1">
                <a:solidFill>
                  <a:schemeClr val="accent1"/>
                </a:solidFill>
              </a:rPr>
              <a:t>FZUAVCR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noProof="1">
                <a:solidFill>
                  <a:schemeClr val="accent1"/>
                </a:solidFill>
              </a:rPr>
              <a:t>fzu_avcr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noProof="1">
                <a:solidFill>
                  <a:schemeClr val="accent1"/>
                </a:solidFill>
              </a:rPr>
              <a:t>institute-of-physics-of-the-czech-academy-of-sciences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noProof="1">
                <a:solidFill>
                  <a:schemeClr val="accent1"/>
                </a:solidFill>
              </a:rPr>
              <a:t>fyzikalniustavavcr3220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cs-CZ" noProof="1">
                <a:solidFill>
                  <a:schemeClr val="accent1"/>
                </a:solidFill>
              </a:rPr>
              <a:t>fzu_avcr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B7CAB85-14EB-0CE7-D360-10899C65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 for your attention</a:t>
            </a:r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37DDBEB-9F94-E2BB-1023-F708AFB9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99" y="1835572"/>
            <a:ext cx="5184000" cy="3743999"/>
          </a:xfrm>
        </p:spPr>
        <p:txBody>
          <a:bodyPr/>
          <a:lstStyle/>
          <a:p>
            <a:pPr>
              <a:spcBef>
                <a:spcPts val="2400"/>
              </a:spcBef>
            </a:pPr>
            <a:br>
              <a:rPr lang="cs-CZ" b="1" noProof="1"/>
            </a:br>
            <a:br>
              <a:rPr lang="cs-CZ" b="1" noProof="1"/>
            </a:br>
            <a:br>
              <a:rPr lang="cs-CZ" b="1" noProof="1"/>
            </a:br>
            <a:endParaRPr lang="cs-CZ" b="1" noProof="1"/>
          </a:p>
          <a:p>
            <a:pPr>
              <a:spcBef>
                <a:spcPts val="2400"/>
              </a:spcBef>
            </a:pPr>
            <a:r>
              <a:rPr lang="en-US" b="1" noProof="1"/>
              <a:t>Karol Bartosiewicz</a:t>
            </a:r>
            <a:endParaRPr lang="cs-CZ" noProof="1"/>
          </a:p>
          <a:p>
            <a:pPr>
              <a:spcBef>
                <a:spcPts val="2400"/>
              </a:spcBef>
            </a:pPr>
            <a:r>
              <a:rPr lang="en-US" noProof="1"/>
              <a:t>bartosiewicz@fzu.cz</a:t>
            </a:r>
            <a:endParaRPr lang="cs-CZ" noProof="1"/>
          </a:p>
          <a:p>
            <a:pPr>
              <a:spcBef>
                <a:spcPts val="2400"/>
              </a:spcBef>
            </a:pPr>
            <a:r>
              <a:rPr lang="cs-CZ" noProof="1"/>
              <a:t>https://www.fzu.cz/lide/karol-bartosiewicz-phd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248F324-431F-F366-CAD6-115E481DEE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000" y="1835572"/>
            <a:ext cx="428400" cy="4284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827BA5C-17A3-D92F-6B93-0182995B74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000" y="2481667"/>
            <a:ext cx="428400" cy="4284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7ED8BA4-DEA9-3021-8BCA-F1A8865720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000" y="3085826"/>
            <a:ext cx="428400" cy="4284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56BBCFB-981D-277E-0B77-A24195C56C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912" y="4075755"/>
            <a:ext cx="428400" cy="4284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025BFB6-8CDE-A9B9-75E6-3E006D93A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8000" y="4671900"/>
            <a:ext cx="428400" cy="428400"/>
          </a:xfrm>
          <a:prstGeom prst="rect">
            <a:avLst/>
          </a:prstGeom>
        </p:spPr>
      </p:pic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8251010D-958C-9644-3CB9-C3AF4505D81C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8701" y="5927119"/>
            <a:ext cx="1603840" cy="601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799" y="1474591"/>
            <a:ext cx="1497502" cy="157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2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7" y="176881"/>
            <a:ext cx="5619549" cy="1876206"/>
          </a:xfrm>
        </p:spPr>
        <p:txBody>
          <a:bodyPr>
            <a:noAutofit/>
          </a:bodyPr>
          <a:lstStyle/>
          <a:p>
            <a:pPr algn="just"/>
            <a:r>
              <a:rPr lang="en-GB" sz="2200" dirty="0"/>
              <a:t>Did you know that single crystals, integral components of advanced imaging systems, not only enable early disease detection but also play a key role in modern diagnostics, helping us achieve better healthcare outcomes?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EF87DF-66EB-CAFA-9821-BCE6F2A66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Karol Bartosiewicz: ATOMIC-HGAP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79ABD-C0D1-003D-1B2E-B4C2C47A0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5B87D-0E81-4981-98FC-5300DE34E63B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7" y="2180315"/>
            <a:ext cx="5826583" cy="3528062"/>
          </a:xfrm>
          <a:prstGeom prst="rect">
            <a:avLst/>
          </a:prstGeom>
        </p:spPr>
      </p:pic>
      <p:sp>
        <p:nvSpPr>
          <p:cNvPr id="13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 txBox="1">
            <a:spLocks/>
          </p:cNvSpPr>
          <p:nvPr/>
        </p:nvSpPr>
        <p:spPr>
          <a:xfrm>
            <a:off x="6366294" y="240491"/>
            <a:ext cx="5546785" cy="17489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400" dirty="0">
                <a:solidFill>
                  <a:srgbClr val="00B0F0"/>
                </a:solidFill>
              </a:rPr>
              <a:t>Did you know that single crystals, integral components of white laser diodes, play a crucial role in enhancing our safety by powering advanced lightning systems?</a:t>
            </a:r>
            <a:endParaRPr lang="en-GB" sz="2200" dirty="0">
              <a:solidFill>
                <a:srgbClr val="00B0F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965" y="2180315"/>
            <a:ext cx="3668035" cy="36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0" y="106361"/>
            <a:ext cx="4784229" cy="469168"/>
          </a:xfrm>
        </p:spPr>
        <p:txBody>
          <a:bodyPr>
            <a:noAutofit/>
          </a:bodyPr>
          <a:lstStyle/>
          <a:p>
            <a:pPr algn="just"/>
            <a:r>
              <a:rPr lang="en-US" sz="2400">
                <a:solidFill>
                  <a:schemeClr val="tx1"/>
                </a:solidFill>
              </a:rPr>
              <a:t>💡</a:t>
            </a:r>
            <a:r>
              <a:rPr lang="en-US" sz="2400"/>
              <a:t> </a:t>
            </a:r>
            <a:r>
              <a:rPr lang="en-US" sz="2400" b="1"/>
              <a:t>What is my research about?</a:t>
            </a:r>
            <a:endParaRPr lang="en-GB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EF87DF-66EB-CAFA-9821-BCE6F2A66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434" y="6253227"/>
            <a:ext cx="3326083" cy="360000"/>
          </a:xfrm>
        </p:spPr>
        <p:txBody>
          <a:bodyPr/>
          <a:lstStyle/>
          <a:p>
            <a:r>
              <a:rPr lang="en-GB" dirty="0"/>
              <a:t>Karol Bartosiewicz: ATOMIC-HGAP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79ABD-C0D1-003D-1B2E-B4C2C47A0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5B87D-0E81-4981-98FC-5300DE34E63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050" name="Picture 2" descr="Materials Project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17" y="-66761"/>
            <a:ext cx="1309993" cy="107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 txBox="1">
            <a:spLocks/>
          </p:cNvSpPr>
          <p:nvPr/>
        </p:nvSpPr>
        <p:spPr>
          <a:xfrm>
            <a:off x="99086" y="963262"/>
            <a:ext cx="5668166" cy="27228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000" dirty="0">
                <a:latin typeface="+mn-lt"/>
                <a:ea typeface="+mn-ea"/>
                <a:cs typeface="+mn-cs"/>
              </a:rPr>
              <a:t>I am developing a new method to grow </a:t>
            </a:r>
            <a:r>
              <a:rPr lang="en-GB" sz="2000" b="1" dirty="0">
                <a:latin typeface="+mn-lt"/>
                <a:ea typeface="+mn-ea"/>
                <a:cs typeface="+mn-cs"/>
              </a:rPr>
              <a:t>high-performance crystals</a:t>
            </a:r>
            <a:r>
              <a:rPr lang="en-GB" sz="2000" dirty="0">
                <a:latin typeface="+mn-lt"/>
                <a:ea typeface="+mn-ea"/>
                <a:cs typeface="+mn-cs"/>
              </a:rPr>
              <a:t> for applications such as </a:t>
            </a:r>
            <a:r>
              <a:rPr lang="en-GB" sz="2000" b="1" dirty="0">
                <a:latin typeface="+mn-lt"/>
                <a:ea typeface="+mn-ea"/>
                <a:cs typeface="+mn-cs"/>
              </a:rPr>
              <a:t>high-power lighting</a:t>
            </a:r>
            <a:r>
              <a:rPr lang="en-GB" sz="2000" dirty="0">
                <a:latin typeface="+mn-lt"/>
                <a:ea typeface="+mn-ea"/>
                <a:cs typeface="+mn-cs"/>
              </a:rPr>
              <a:t>, </a:t>
            </a:r>
            <a:r>
              <a:rPr lang="en-GB" sz="2000" b="1" dirty="0">
                <a:latin typeface="+mn-lt"/>
                <a:ea typeface="+mn-ea"/>
                <a:cs typeface="+mn-cs"/>
              </a:rPr>
              <a:t>radiation detection </a:t>
            </a:r>
            <a:r>
              <a:rPr lang="en-GB" sz="2000" dirty="0">
                <a:latin typeface="+mn-lt"/>
                <a:ea typeface="+mn-ea"/>
                <a:cs typeface="+mn-cs"/>
              </a:rPr>
              <a:t>in medical diagnostics and homeland security, and </a:t>
            </a:r>
            <a:r>
              <a:rPr lang="en-GB" sz="2000" b="1" dirty="0">
                <a:latin typeface="+mn-lt"/>
                <a:ea typeface="+mn-ea"/>
                <a:cs typeface="+mn-cs"/>
              </a:rPr>
              <a:t>glow-in-the-dark safety markings.</a:t>
            </a:r>
            <a:r>
              <a:rPr lang="en-US" sz="2000" dirty="0"/>
              <a:t>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>
                <a:latin typeface="+mn-lt"/>
              </a:rPr>
              <a:t>These crystals, called </a:t>
            </a:r>
            <a:r>
              <a:rPr lang="en-US" sz="2000" b="1" dirty="0">
                <a:latin typeface="+mn-lt"/>
              </a:rPr>
              <a:t>high-entropy garnets and perovskites</a:t>
            </a:r>
            <a:r>
              <a:rPr lang="en-US" sz="2000" dirty="0">
                <a:latin typeface="+mn-lt"/>
              </a:rPr>
              <a:t>, are special because they mix many atoms that </a:t>
            </a:r>
            <a:r>
              <a:rPr lang="en-US" sz="2000" b="1" dirty="0">
                <a:latin typeface="+mn-lt"/>
              </a:rPr>
              <a:t>normally do not go well together.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23" y="3900335"/>
            <a:ext cx="2887504" cy="1299377"/>
          </a:xfrm>
          <a:prstGeom prst="rect">
            <a:avLst/>
          </a:prstGeom>
        </p:spPr>
      </p:pic>
      <p:sp>
        <p:nvSpPr>
          <p:cNvPr id="14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 txBox="1">
            <a:spLocks/>
          </p:cNvSpPr>
          <p:nvPr/>
        </p:nvSpPr>
        <p:spPr>
          <a:xfrm>
            <a:off x="317344" y="3253180"/>
            <a:ext cx="5668166" cy="19100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000" b="1" dirty="0"/>
          </a:p>
        </p:txBody>
      </p:sp>
      <p:sp>
        <p:nvSpPr>
          <p:cNvPr id="15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 txBox="1">
            <a:spLocks/>
          </p:cNvSpPr>
          <p:nvPr/>
        </p:nvSpPr>
        <p:spPr>
          <a:xfrm>
            <a:off x="6338526" y="234016"/>
            <a:ext cx="5669444" cy="28171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chemeClr val="tx1"/>
                </a:solidFill>
              </a:rPr>
              <a:t>📐</a:t>
            </a:r>
            <a:r>
              <a:rPr lang="en-US" sz="2400" dirty="0"/>
              <a:t> But there is a catch:</a:t>
            </a:r>
          </a:p>
          <a:p>
            <a:pPr algn="just"/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When atomic sizes do not match, it becomes very hard to grow the crystal. My work explores:</a:t>
            </a:r>
          </a:p>
          <a:p>
            <a:pPr algn="just"/>
            <a:br>
              <a:rPr lang="en-US" sz="2000" dirty="0">
                <a:latin typeface="+mn-lt"/>
              </a:rPr>
            </a:br>
            <a:r>
              <a:rPr lang="en-GB" sz="2000" dirty="0">
                <a:latin typeface="+mn-lt"/>
              </a:rPr>
              <a:t>• </a:t>
            </a:r>
            <a:r>
              <a:rPr lang="en-GB" sz="2000" b="1" dirty="0">
                <a:latin typeface="+mn-lt"/>
              </a:rPr>
              <a:t>How much size mismatch is too much?</a:t>
            </a:r>
          </a:p>
          <a:p>
            <a:pPr algn="just"/>
            <a:endParaRPr lang="en-GB" sz="2000" b="1" dirty="0">
              <a:latin typeface="+mn-lt"/>
            </a:endParaRPr>
          </a:p>
          <a:p>
            <a:pPr algn="just"/>
            <a:r>
              <a:rPr lang="en-GB" sz="2000" b="1" dirty="0">
                <a:latin typeface="+mn-lt"/>
              </a:rPr>
              <a:t>• What happens to the crystal structure and its ability to emit light?</a:t>
            </a: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endParaRPr lang="en-GB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442" y="3681615"/>
            <a:ext cx="2031038" cy="233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526" y="3342726"/>
            <a:ext cx="2419119" cy="1713213"/>
          </a:xfrm>
          <a:prstGeom prst="rect">
            <a:avLst/>
          </a:prstGeom>
        </p:spPr>
      </p:pic>
      <p:sp>
        <p:nvSpPr>
          <p:cNvPr id="19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 txBox="1">
            <a:spLocks/>
          </p:cNvSpPr>
          <p:nvPr/>
        </p:nvSpPr>
        <p:spPr>
          <a:xfrm>
            <a:off x="6459758" y="5163213"/>
            <a:ext cx="2362713" cy="7370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>
                <a:latin typeface="+mn-lt"/>
              </a:rPr>
              <a:t>Non-Engineered Crystal with Mismatching Elements</a:t>
            </a:r>
          </a:p>
          <a:p>
            <a:pPr algn="ctr"/>
            <a:r>
              <a:rPr lang="en-US" sz="1400" i="1" dirty="0">
                <a:latin typeface="+mn-lt"/>
              </a:rPr>
              <a:t>(Copper(II) sulfate)</a:t>
            </a:r>
          </a:p>
        </p:txBody>
      </p:sp>
      <p:sp>
        <p:nvSpPr>
          <p:cNvPr id="22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 txBox="1">
            <a:spLocks/>
          </p:cNvSpPr>
          <p:nvPr/>
        </p:nvSpPr>
        <p:spPr>
          <a:xfrm>
            <a:off x="9296719" y="5108799"/>
            <a:ext cx="2362713" cy="7370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>
                <a:latin typeface="+mn-lt"/>
              </a:rPr>
              <a:t>Engineered Crystal with Mismatching  Elements</a:t>
            </a:r>
          </a:p>
          <a:p>
            <a:pPr algn="ctr"/>
            <a:r>
              <a:rPr lang="en-US" sz="1400" i="1" dirty="0">
                <a:latin typeface="+mn-lt"/>
              </a:rPr>
              <a:t>(Copper(II) sulfate)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2300" y="3351172"/>
            <a:ext cx="2431550" cy="1716492"/>
          </a:xfrm>
          <a:prstGeom prst="rect">
            <a:avLst/>
          </a:prstGeom>
        </p:spPr>
      </p:pic>
      <p:sp>
        <p:nvSpPr>
          <p:cNvPr id="24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 txBox="1">
            <a:spLocks/>
          </p:cNvSpPr>
          <p:nvPr/>
        </p:nvSpPr>
        <p:spPr>
          <a:xfrm>
            <a:off x="263923" y="5274687"/>
            <a:ext cx="2887504" cy="2570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>
                <a:latin typeface="+mn-lt"/>
              </a:rPr>
              <a:t>glow-in-the-dark safety markings</a:t>
            </a:r>
            <a:endParaRPr lang="en-US" sz="1400" i="1" dirty="0">
              <a:latin typeface="+mn-lt"/>
            </a:endParaRPr>
          </a:p>
        </p:txBody>
      </p:sp>
      <p:sp>
        <p:nvSpPr>
          <p:cNvPr id="25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 txBox="1">
            <a:spLocks/>
          </p:cNvSpPr>
          <p:nvPr/>
        </p:nvSpPr>
        <p:spPr>
          <a:xfrm>
            <a:off x="3348555" y="6191214"/>
            <a:ext cx="2342813" cy="3287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>
                <a:latin typeface="+mn-lt"/>
              </a:rPr>
              <a:t>high-power white light  LD</a:t>
            </a:r>
            <a:endParaRPr lang="en-US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27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9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0" y="106361"/>
            <a:ext cx="4784229" cy="469168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solidFill>
                  <a:schemeClr val="tx1"/>
                </a:solidFill>
              </a:rPr>
              <a:t>🌍 Why is it important?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EF87DF-66EB-CAFA-9821-BCE6F2A66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434" y="6253227"/>
            <a:ext cx="3326083" cy="360000"/>
          </a:xfrm>
        </p:spPr>
        <p:txBody>
          <a:bodyPr/>
          <a:lstStyle/>
          <a:p>
            <a:r>
              <a:rPr lang="en-GB" dirty="0"/>
              <a:t>Karol Bartosiewicz: ATOMIC-HGAP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79ABD-C0D1-003D-1B2E-B4C2C47A0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5B87D-0E81-4981-98FC-5300DE34E63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 txBox="1">
            <a:spLocks/>
          </p:cNvSpPr>
          <p:nvPr/>
        </p:nvSpPr>
        <p:spPr>
          <a:xfrm>
            <a:off x="113130" y="702290"/>
            <a:ext cx="5580578" cy="6923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🚫</a:t>
            </a:r>
            <a:r>
              <a:rPr lang="pl-PL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0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Uncontrolled mismatches</a:t>
            </a:r>
            <a:r>
              <a:rPr lang="en-GB" sz="2000" dirty="0">
                <a:latin typeface="+mn-lt"/>
                <a:ea typeface="+mn-ea"/>
                <a:cs typeface="+mn-cs"/>
              </a:rPr>
              <a:t>: Chaotic combinations → </a:t>
            </a:r>
            <a:r>
              <a:rPr lang="en-GB" sz="2000" b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no functional potential</a:t>
            </a:r>
          </a:p>
        </p:txBody>
      </p:sp>
      <p:sp>
        <p:nvSpPr>
          <p:cNvPr id="14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 txBox="1">
            <a:spLocks/>
          </p:cNvSpPr>
          <p:nvPr/>
        </p:nvSpPr>
        <p:spPr>
          <a:xfrm>
            <a:off x="317344" y="3253180"/>
            <a:ext cx="5668166" cy="19100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000" b="1" dirty="0"/>
          </a:p>
        </p:txBody>
      </p:sp>
      <p:pic>
        <p:nvPicPr>
          <p:cNvPr id="18" name="Picture 1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8" y="1394649"/>
            <a:ext cx="3960000" cy="1800000"/>
          </a:xfrm>
          <a:prstGeom prst="rect">
            <a:avLst/>
          </a:prstGeom>
        </p:spPr>
      </p:pic>
      <p:pic>
        <p:nvPicPr>
          <p:cNvPr id="21" name="Picture 20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66788" y="4029606"/>
            <a:ext cx="3960000" cy="180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1" y="32046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FF00"/>
                </a:solidFill>
              </a:rPr>
              <a:t>✅</a:t>
            </a:r>
            <a:r>
              <a:rPr lang="en-GB" dirty="0"/>
              <a:t> </a:t>
            </a:r>
            <a:r>
              <a:rPr lang="en-GB" dirty="0">
                <a:solidFill>
                  <a:srgbClr val="00B0F0"/>
                </a:solidFill>
              </a:rPr>
              <a:t>Controlled precision:</a:t>
            </a:r>
            <a:r>
              <a:rPr lang="en-GB" dirty="0"/>
              <a:t> Strategic alignment → </a:t>
            </a:r>
            <a:r>
              <a:rPr lang="en-GB" b="1" dirty="0">
                <a:solidFill>
                  <a:srgbClr val="00B0F0"/>
                </a:solidFill>
              </a:rPr>
              <a:t>unlocks breakthrough functionalities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4337" y="106361"/>
            <a:ext cx="58264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• Challenge:</a:t>
            </a:r>
          </a:p>
          <a:p>
            <a:r>
              <a:rPr lang="en-GB" dirty="0"/>
              <a:t>We know how to grow crystals “from matching atoms”, but we do not fully understand how atomic size mismatches change their integrity, growth possibility and functionality</a:t>
            </a:r>
            <a:endParaRPr lang="pl-PL" dirty="0"/>
          </a:p>
          <a:p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24337" y="1394649"/>
            <a:ext cx="5826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solidFill>
                <a:srgbClr val="00B0F0"/>
              </a:solidFill>
            </a:endParaRPr>
          </a:p>
          <a:p>
            <a:r>
              <a:rPr lang="en-GB" b="1" dirty="0">
                <a:solidFill>
                  <a:srgbClr val="00B0F0"/>
                </a:solidFill>
              </a:rPr>
              <a:t>• Scientific Gap:</a:t>
            </a:r>
          </a:p>
          <a:p>
            <a:r>
              <a:rPr lang="en-GB" dirty="0"/>
              <a:t>We lack a map showing how far we can stretch the composition before the crystal fails or loses function.</a:t>
            </a:r>
            <a:endParaRPr lang="pl-PL" dirty="0"/>
          </a:p>
        </p:txBody>
      </p:sp>
      <p:sp>
        <p:nvSpPr>
          <p:cNvPr id="13" name="Rectangle 12"/>
          <p:cNvSpPr/>
          <p:nvPr/>
        </p:nvSpPr>
        <p:spPr>
          <a:xfrm>
            <a:off x="6224337" y="2373683"/>
            <a:ext cx="5826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b="1" dirty="0">
                <a:solidFill>
                  <a:srgbClr val="00B0F0"/>
                </a:solidFill>
              </a:rPr>
              <a:t>• Impact:</a:t>
            </a:r>
          </a:p>
          <a:p>
            <a:r>
              <a:rPr lang="en-GB" dirty="0"/>
              <a:t>discover a new composition with better properties for detecting gamma rays (used in medicine &amp; physics)</a:t>
            </a:r>
          </a:p>
          <a:p>
            <a:r>
              <a:rPr lang="en-GB" dirty="0"/>
              <a:t>develop long-lasting glow materials for emergency lighting</a:t>
            </a:r>
            <a:r>
              <a:rPr lang="pl-PL" dirty="0"/>
              <a:t>, </a:t>
            </a:r>
            <a:r>
              <a:rPr lang="en-GB" dirty="0"/>
              <a:t>Phosphors for high-power white LDs lightning technology</a:t>
            </a:r>
            <a:endParaRPr lang="pl-PL" dirty="0"/>
          </a:p>
        </p:txBody>
      </p:sp>
      <p:sp>
        <p:nvSpPr>
          <p:cNvPr id="15" name="Rectangle 14"/>
          <p:cNvSpPr/>
          <p:nvPr/>
        </p:nvSpPr>
        <p:spPr>
          <a:xfrm>
            <a:off x="6224337" y="4905729"/>
            <a:ext cx="5826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• Contribution:</a:t>
            </a:r>
          </a:p>
          <a:p>
            <a:r>
              <a:rPr lang="pl-PL" dirty="0"/>
              <a:t>m</a:t>
            </a:r>
            <a:r>
              <a:rPr lang="en-GB" dirty="0"/>
              <a:t>y work will define new design rules for creating next-generation luminescent materials built from mismatched elements.</a:t>
            </a:r>
          </a:p>
        </p:txBody>
      </p:sp>
    </p:spTree>
    <p:extLst>
      <p:ext uri="{BB962C8B-B14F-4D97-AF65-F5344CB8AC3E}">
        <p14:creationId xmlns:p14="http://schemas.microsoft.com/office/powerpoint/2010/main" val="6142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DE858-7165-365B-866E-0A19CB93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7" y="177299"/>
            <a:ext cx="4081112" cy="303964"/>
          </a:xfrm>
        </p:spPr>
        <p:txBody>
          <a:bodyPr>
            <a:normAutofit fontScale="90000"/>
          </a:bodyPr>
          <a:lstStyle/>
          <a:p>
            <a:r>
              <a:rPr lang="en-GB" sz="2300" b="1" dirty="0">
                <a:solidFill>
                  <a:srgbClr val="00B0F0"/>
                </a:solidFill>
              </a:rPr>
              <a:t>How I am doing the research</a:t>
            </a:r>
            <a:endParaRPr lang="en-GB" sz="23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A81843-E9E3-F64F-9FD3-236EC218E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50467" y="6440644"/>
            <a:ext cx="3183120" cy="278250"/>
          </a:xfrm>
        </p:spPr>
        <p:txBody>
          <a:bodyPr/>
          <a:lstStyle/>
          <a:p>
            <a:r>
              <a:rPr lang="en-GB" dirty="0"/>
              <a:t>Karol Bartosiewicz: ATOMIC-HGAP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2B33FD-AFC2-F2D6-C91B-AD8D6D9BE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3587" y="6159921"/>
            <a:ext cx="428413" cy="365125"/>
          </a:xfrm>
        </p:spPr>
        <p:txBody>
          <a:bodyPr/>
          <a:lstStyle/>
          <a:p>
            <a:fld id="{8F45B87D-0E81-4981-98FC-5300DE34E63B}" type="slidenum">
              <a:rPr lang="en-GB" smtClean="0"/>
              <a:t>5</a:t>
            </a:fld>
            <a:endParaRPr lang="en-GB"/>
          </a:p>
        </p:txBody>
      </p:sp>
      <p:pic>
        <p:nvPicPr>
          <p:cNvPr id="17" name="Picture 2" descr="Surreal jigsaw puzzle montages – in pictures | Art and design | The Guardian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" y="649219"/>
            <a:ext cx="144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Down Arrow 7"/>
          <p:cNvSpPr/>
          <p:nvPr/>
        </p:nvSpPr>
        <p:spPr>
          <a:xfrm rot="2318174">
            <a:off x="1547988" y="1644847"/>
            <a:ext cx="2993764" cy="1133544"/>
          </a:xfrm>
          <a:prstGeom prst="curvedDownArrow">
            <a:avLst>
              <a:gd name="adj1" fmla="val 25000"/>
              <a:gd name="adj2" fmla="val 50000"/>
              <a:gd name="adj3" fmla="val 35515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149860">
            <a:off x="48506" y="2552435"/>
            <a:ext cx="3990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Ordering mismatching atoms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GB" dirty="0"/>
              <a:t>Precision alignment → </a:t>
            </a:r>
            <a:r>
              <a:rPr lang="en-GB" b="1" dirty="0"/>
              <a:t>tailored properties, breakthrough functionalities</a:t>
            </a:r>
            <a:r>
              <a:rPr lang="en-GB" dirty="0"/>
              <a:t>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63443" y="3449416"/>
            <a:ext cx="3790757" cy="3299235"/>
            <a:chOff x="4263443" y="3449416"/>
            <a:chExt cx="3790757" cy="3299235"/>
          </a:xfrm>
        </p:grpSpPr>
        <p:grpSp>
          <p:nvGrpSpPr>
            <p:cNvPr id="24" name="Group 23"/>
            <p:cNvGrpSpPr/>
            <p:nvPr/>
          </p:nvGrpSpPr>
          <p:grpSpPr>
            <a:xfrm>
              <a:off x="4263443" y="3750162"/>
              <a:ext cx="3790757" cy="2998489"/>
              <a:chOff x="4706794" y="992865"/>
              <a:chExt cx="6463207" cy="583746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936907" y="2416825"/>
                <a:ext cx="3889248" cy="4937760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4706794" y="992865"/>
                <a:ext cx="1227594" cy="1401698"/>
                <a:chOff x="6413904" y="569403"/>
                <a:chExt cx="1139910" cy="1301577"/>
              </a:xfrm>
              <a:gradFill flip="none" rotWithShape="1">
                <a:gsLst>
                  <a:gs pos="92000">
                    <a:srgbClr val="FF0000"/>
                  </a:gs>
                  <a:gs pos="0">
                    <a:srgbClr val="FF7A7A"/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grpSpPr>
            <p:sp>
              <p:nvSpPr>
                <p:cNvPr id="37" name="Flowchart: Connector 36"/>
                <p:cNvSpPr/>
                <p:nvPr/>
              </p:nvSpPr>
              <p:spPr>
                <a:xfrm>
                  <a:off x="6413904" y="569403"/>
                  <a:ext cx="1139910" cy="1301577"/>
                </a:xfrm>
                <a:prstGeom prst="flowChartConnector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579227" y="1013969"/>
                  <a:ext cx="895789" cy="5563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RE</a:t>
                  </a:r>
                  <a:r>
                    <a:rPr lang="en-US" sz="1400" b="1" baseline="30000" dirty="0"/>
                    <a:t>3+</a:t>
                  </a:r>
                  <a:endParaRPr lang="en-GB" sz="1400" b="1" baseline="30000" dirty="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288383" y="1184926"/>
                <a:ext cx="1065893" cy="1121358"/>
                <a:chOff x="9641836" y="844597"/>
                <a:chExt cx="1184325" cy="1245954"/>
              </a:xfrm>
            </p:grpSpPr>
            <p:sp>
              <p:nvSpPr>
                <p:cNvPr id="35" name="Flowchart: Connector 34"/>
                <p:cNvSpPr/>
                <p:nvPr/>
              </p:nvSpPr>
              <p:spPr>
                <a:xfrm>
                  <a:off x="9641836" y="844597"/>
                  <a:ext cx="1091194" cy="1245954"/>
                </a:xfrm>
                <a:prstGeom prst="flowChartConnector">
                  <a:avLst/>
                </a:prstGeom>
                <a:solidFill>
                  <a:srgbClr val="355AF7">
                    <a:alpha val="64000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9770777" y="1104560"/>
                  <a:ext cx="1055384" cy="665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>
                      <a:solidFill>
                        <a:schemeClr val="bg1"/>
                      </a:solidFill>
                    </a:rPr>
                    <a:t>Sc</a:t>
                  </a:r>
                  <a:r>
                    <a:rPr lang="pl-PL" sz="1400" b="1" baseline="30000" dirty="0">
                      <a:solidFill>
                        <a:schemeClr val="bg1"/>
                      </a:solidFill>
                    </a:rPr>
                    <a:t>3+</a:t>
                  </a:r>
                  <a:endParaRPr lang="en-GB" sz="1400" b="1" baseline="30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8" name="Freeform 27"/>
              <p:cNvSpPr/>
              <p:nvPr/>
            </p:nvSpPr>
            <p:spPr>
              <a:xfrm rot="20135509">
                <a:off x="5764552" y="2154439"/>
                <a:ext cx="626674" cy="2976386"/>
              </a:xfrm>
              <a:custGeom>
                <a:avLst/>
                <a:gdLst>
                  <a:gd name="connsiteX0" fmla="*/ 308329 w 856969"/>
                  <a:gd name="connsiteY0" fmla="*/ 0 h 2651760"/>
                  <a:gd name="connsiteX1" fmla="*/ 23849 w 856969"/>
                  <a:gd name="connsiteY1" fmla="*/ 1046480 h 2651760"/>
                  <a:gd name="connsiteX2" fmla="*/ 856969 w 856969"/>
                  <a:gd name="connsiteY2" fmla="*/ 2651760 h 2651760"/>
                  <a:gd name="connsiteX3" fmla="*/ 856969 w 856969"/>
                  <a:gd name="connsiteY3" fmla="*/ 2651760 h 265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6969" h="2651760">
                    <a:moveTo>
                      <a:pt x="308329" y="0"/>
                    </a:moveTo>
                    <a:cubicBezTo>
                      <a:pt x="120369" y="302260"/>
                      <a:pt x="-67591" y="604520"/>
                      <a:pt x="23849" y="1046480"/>
                    </a:cubicBezTo>
                    <a:cubicBezTo>
                      <a:pt x="115289" y="1488440"/>
                      <a:pt x="856969" y="2651760"/>
                      <a:pt x="856969" y="2651760"/>
                    </a:cubicBezTo>
                    <a:lnTo>
                      <a:pt x="856969" y="2651760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288382" y="2094130"/>
                <a:ext cx="643702" cy="1751320"/>
              </a:xfrm>
              <a:custGeom>
                <a:avLst/>
                <a:gdLst>
                  <a:gd name="connsiteX0" fmla="*/ 308329 w 856969"/>
                  <a:gd name="connsiteY0" fmla="*/ 0 h 2651760"/>
                  <a:gd name="connsiteX1" fmla="*/ 23849 w 856969"/>
                  <a:gd name="connsiteY1" fmla="*/ 1046480 h 2651760"/>
                  <a:gd name="connsiteX2" fmla="*/ 856969 w 856969"/>
                  <a:gd name="connsiteY2" fmla="*/ 2651760 h 2651760"/>
                  <a:gd name="connsiteX3" fmla="*/ 856969 w 856969"/>
                  <a:gd name="connsiteY3" fmla="*/ 2651760 h 265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6969" h="2651760">
                    <a:moveTo>
                      <a:pt x="308329" y="0"/>
                    </a:moveTo>
                    <a:cubicBezTo>
                      <a:pt x="120369" y="302260"/>
                      <a:pt x="-67591" y="604520"/>
                      <a:pt x="23849" y="1046480"/>
                    </a:cubicBezTo>
                    <a:cubicBezTo>
                      <a:pt x="115289" y="1488440"/>
                      <a:pt x="856969" y="2651760"/>
                      <a:pt x="856969" y="2651760"/>
                    </a:cubicBezTo>
                    <a:lnTo>
                      <a:pt x="856969" y="2651760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401080" y="1358348"/>
                <a:ext cx="1326157" cy="539262"/>
              </a:xfrm>
              <a:prstGeom prst="rect">
                <a:avLst/>
              </a:prstGeom>
              <a:solidFill>
                <a:srgbClr val="B1FDA9"/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200" b="1" dirty="0"/>
                  <a:t>0.</a:t>
                </a:r>
                <a:r>
                  <a:rPr lang="en-US" sz="1200" b="1" dirty="0"/>
                  <a:t>21</a:t>
                </a:r>
                <a:r>
                  <a:rPr lang="pl-PL" sz="1200" b="1" dirty="0"/>
                  <a:t>  Å</a:t>
                </a:r>
                <a:endParaRPr lang="en-GB" sz="1200" b="1" baseline="30000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C3638C6-26D8-4052-A07B-923B2E7DBDD6}"/>
                  </a:ext>
                </a:extLst>
              </p:cNvPr>
              <p:cNvGrpSpPr/>
              <p:nvPr/>
            </p:nvGrpSpPr>
            <p:grpSpPr>
              <a:xfrm>
                <a:off x="9874793" y="1124636"/>
                <a:ext cx="1295208" cy="911104"/>
                <a:chOff x="9641838" y="844597"/>
                <a:chExt cx="1439117" cy="1012338"/>
              </a:xfrm>
            </p:grpSpPr>
            <p:sp>
              <p:nvSpPr>
                <p:cNvPr id="33" name="Flowchart: Connector 32">
                  <a:extLst>
                    <a:ext uri="{FF2B5EF4-FFF2-40B4-BE49-F238E27FC236}">
                      <a16:creationId xmlns:a16="http://schemas.microsoft.com/office/drawing/2014/main" id="{396CB909-FA4D-4A01-AC39-C4D45C930F29}"/>
                    </a:ext>
                  </a:extLst>
                </p:cNvPr>
                <p:cNvSpPr/>
                <p:nvPr/>
              </p:nvSpPr>
              <p:spPr>
                <a:xfrm>
                  <a:off x="9641838" y="844597"/>
                  <a:ext cx="886594" cy="1012338"/>
                </a:xfrm>
                <a:prstGeom prst="flowChartConnector">
                  <a:avLst/>
                </a:prstGeom>
                <a:solidFill>
                  <a:srgbClr val="28C65D">
                    <a:alpha val="64000"/>
                  </a:srgbClr>
                </a:solidFill>
                <a:ln>
                  <a:solidFill>
                    <a:srgbClr val="28C65D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147C4FE-2961-4343-9E1A-BF21F3520A0C}"/>
                    </a:ext>
                  </a:extLst>
                </p:cNvPr>
                <p:cNvSpPr txBox="1"/>
                <p:nvPr/>
              </p:nvSpPr>
              <p:spPr>
                <a:xfrm>
                  <a:off x="9680765" y="1033785"/>
                  <a:ext cx="1400190" cy="6657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</a:rPr>
                    <a:t>Al</a:t>
                  </a:r>
                  <a:r>
                    <a:rPr lang="pl-PL" sz="1400" b="1" baseline="30000" dirty="0">
                      <a:solidFill>
                        <a:schemeClr val="bg1"/>
                      </a:solidFill>
                    </a:rPr>
                    <a:t>3+</a:t>
                  </a:r>
                  <a:endParaRPr lang="en-GB" sz="1400" b="1" baseline="30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2" name="Freeform 31"/>
              <p:cNvSpPr/>
              <p:nvPr/>
            </p:nvSpPr>
            <p:spPr>
              <a:xfrm rot="768128" flipH="1">
                <a:off x="8913495" y="2019933"/>
                <a:ext cx="1418166" cy="2118553"/>
              </a:xfrm>
              <a:custGeom>
                <a:avLst/>
                <a:gdLst>
                  <a:gd name="connsiteX0" fmla="*/ 308329 w 856969"/>
                  <a:gd name="connsiteY0" fmla="*/ 0 h 2651760"/>
                  <a:gd name="connsiteX1" fmla="*/ 23849 w 856969"/>
                  <a:gd name="connsiteY1" fmla="*/ 1046480 h 2651760"/>
                  <a:gd name="connsiteX2" fmla="*/ 856969 w 856969"/>
                  <a:gd name="connsiteY2" fmla="*/ 2651760 h 2651760"/>
                  <a:gd name="connsiteX3" fmla="*/ 856969 w 856969"/>
                  <a:gd name="connsiteY3" fmla="*/ 2651760 h 265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6969" h="2651760">
                    <a:moveTo>
                      <a:pt x="308329" y="0"/>
                    </a:moveTo>
                    <a:cubicBezTo>
                      <a:pt x="120369" y="302260"/>
                      <a:pt x="-67591" y="604520"/>
                      <a:pt x="23849" y="1046480"/>
                    </a:cubicBezTo>
                    <a:cubicBezTo>
                      <a:pt x="115289" y="1488440"/>
                      <a:pt x="856969" y="2651760"/>
                      <a:pt x="856969" y="2651760"/>
                    </a:cubicBezTo>
                    <a:lnTo>
                      <a:pt x="856969" y="2651760"/>
                    </a:lnTo>
                  </a:path>
                </a:pathLst>
              </a:custGeom>
              <a:noFill/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550849" y="3449416"/>
              <a:ext cx="2490131" cy="277000"/>
              <a:chOff x="5550849" y="3449416"/>
              <a:chExt cx="2490131" cy="2770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932984" y="3449417"/>
                <a:ext cx="11079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200" b="1" dirty="0"/>
                  <a:t>Al</a:t>
                </a:r>
                <a:r>
                  <a:rPr lang="pl-PL" sz="1200" b="1" baseline="-25000" dirty="0"/>
                  <a:t>VI</a:t>
                </a:r>
                <a:r>
                  <a:rPr lang="pl-PL" sz="1200" b="1" dirty="0"/>
                  <a:t>=0.535  Å</a:t>
                </a:r>
                <a:endParaRPr lang="en-GB" sz="1200" b="1" baseline="30000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550849" y="3449416"/>
                <a:ext cx="11079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200" b="1" dirty="0"/>
                  <a:t>Al</a:t>
                </a:r>
                <a:r>
                  <a:rPr lang="pl-PL" sz="1200" b="1" baseline="-25000" dirty="0"/>
                  <a:t>VI</a:t>
                </a:r>
                <a:r>
                  <a:rPr lang="pl-PL" sz="1200" b="1" dirty="0"/>
                  <a:t>=0.</a:t>
                </a:r>
                <a:r>
                  <a:rPr lang="en-US" sz="1200" b="1" dirty="0"/>
                  <a:t>74</a:t>
                </a:r>
                <a:r>
                  <a:rPr lang="pl-PL" sz="1200" b="1" dirty="0"/>
                  <a:t>5  Å</a:t>
                </a:r>
                <a:endParaRPr lang="en-GB" sz="1200" b="1" baseline="30000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234567" y="107290"/>
            <a:ext cx="3790757" cy="2979011"/>
            <a:chOff x="4234567" y="107290"/>
            <a:chExt cx="3790757" cy="2979011"/>
          </a:xfrm>
        </p:grpSpPr>
        <p:grpSp>
          <p:nvGrpSpPr>
            <p:cNvPr id="46" name="Group 45"/>
            <p:cNvGrpSpPr/>
            <p:nvPr/>
          </p:nvGrpSpPr>
          <p:grpSpPr>
            <a:xfrm>
              <a:off x="4486891" y="107290"/>
              <a:ext cx="3454298" cy="2135565"/>
              <a:chOff x="4423890" y="-4117"/>
              <a:chExt cx="3769533" cy="2529528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430777" y="635750"/>
                <a:ext cx="1121046" cy="5232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solidFill>
                      <a:srgbClr val="FFC000"/>
                    </a:solidFill>
                  </a:rPr>
                  <a:t>CN=8</a:t>
                </a:r>
              </a:p>
              <a:p>
                <a:pPr algn="ctr"/>
                <a:r>
                  <a:rPr lang="pl-PL" sz="1400" b="1" dirty="0">
                    <a:solidFill>
                      <a:srgbClr val="FFC000"/>
                    </a:solidFill>
                  </a:rPr>
                  <a:t>RE</a:t>
                </a:r>
                <a:r>
                  <a:rPr lang="pl-PL" sz="1400" b="1" baseline="30000" dirty="0">
                    <a:solidFill>
                      <a:srgbClr val="FFC000"/>
                    </a:solidFill>
                  </a:rPr>
                  <a:t>3+</a:t>
                </a:r>
                <a:endParaRPr lang="en-GB" sz="1400" b="1" baseline="30000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647079" y="-18266"/>
                <a:ext cx="1320488" cy="3766865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5741417" y="635750"/>
                <a:ext cx="1121046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solidFill>
                      <a:srgbClr val="7030A0"/>
                    </a:solidFill>
                  </a:rPr>
                  <a:t>CN=6</a:t>
                </a:r>
              </a:p>
              <a:p>
                <a:pPr algn="ctr"/>
                <a:r>
                  <a:rPr lang="pl-PL" sz="1400" b="1" dirty="0">
                    <a:solidFill>
                      <a:srgbClr val="7030A0"/>
                    </a:solidFill>
                  </a:rPr>
                  <a:t>M’</a:t>
                </a:r>
                <a:r>
                  <a:rPr lang="pl-PL" sz="1400" b="1" baseline="30000" dirty="0">
                    <a:solidFill>
                      <a:srgbClr val="7030A0"/>
                    </a:solidFill>
                  </a:rPr>
                  <a:t>3+</a:t>
                </a:r>
                <a:endParaRPr lang="en-GB" sz="1400" b="1" baseline="30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072377" y="635750"/>
                <a:ext cx="1121046" cy="523220"/>
              </a:xfrm>
              <a:prstGeom prst="rect">
                <a:avLst/>
              </a:prstGeom>
              <a:solidFill>
                <a:srgbClr val="DCF2F4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CN=4</a:t>
                </a:r>
              </a:p>
              <a:p>
                <a:pPr algn="ctr"/>
                <a:r>
                  <a:rPr lang="pl-PL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M’’</a:t>
                </a:r>
                <a:r>
                  <a:rPr lang="pl-PL" sz="1400" b="1" baseline="30000" dirty="0">
                    <a:solidFill>
                      <a:schemeClr val="accent6">
                        <a:lumMod val="50000"/>
                      </a:schemeClr>
                    </a:solidFill>
                  </a:rPr>
                  <a:t>3+</a:t>
                </a:r>
                <a:endParaRPr lang="en-GB" sz="1400" b="1" baseline="30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C7D5D2-AEB6-474C-A4F6-633C0ED4A9D9}"/>
                  </a:ext>
                </a:extLst>
              </p:cNvPr>
              <p:cNvSpPr txBox="1"/>
              <p:nvPr/>
            </p:nvSpPr>
            <p:spPr>
              <a:xfrm>
                <a:off x="4729350" y="-4117"/>
                <a:ext cx="3392465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200" b="1" dirty="0"/>
                  <a:t>RE</a:t>
                </a:r>
                <a:r>
                  <a:rPr lang="pl-PL" sz="2200" b="1" baseline="-25000" dirty="0"/>
                  <a:t>3</a:t>
                </a:r>
                <a:r>
                  <a:rPr lang="pl-PL" sz="2200" b="1" dirty="0"/>
                  <a:t> </a:t>
                </a:r>
                <a:r>
                  <a:rPr lang="pl-PL" sz="2200" b="1" dirty="0">
                    <a:solidFill>
                      <a:srgbClr val="00B0F0"/>
                    </a:solidFill>
                  </a:rPr>
                  <a:t>M’</a:t>
                </a:r>
                <a:r>
                  <a:rPr lang="pl-PL" sz="2200" b="1" baseline="-25000" dirty="0">
                    <a:solidFill>
                      <a:srgbClr val="00B0F0"/>
                    </a:solidFill>
                  </a:rPr>
                  <a:t>2</a:t>
                </a:r>
                <a:r>
                  <a:rPr lang="pl-PL" sz="2200" b="1" baseline="-25000" dirty="0"/>
                  <a:t> </a:t>
                </a:r>
                <a:r>
                  <a:rPr lang="pl-PL" sz="2200" b="1" dirty="0">
                    <a:solidFill>
                      <a:srgbClr val="7030A0"/>
                    </a:solidFill>
                  </a:rPr>
                  <a:t>M’’</a:t>
                </a:r>
                <a:r>
                  <a:rPr lang="pl-PL" sz="2200" b="1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pl-PL" sz="2200" b="1" dirty="0"/>
                  <a:t> O</a:t>
                </a:r>
                <a:r>
                  <a:rPr lang="pl-PL" sz="2200" b="1" baseline="-25000" dirty="0"/>
                  <a:t>12 </a:t>
                </a:r>
                <a:endParaRPr lang="pl-PL" sz="2200" b="1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4234567" y="2143515"/>
              <a:ext cx="3790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RE </a:t>
              </a:r>
              <a:r>
                <a:rPr lang="en-US" dirty="0"/>
                <a:t>= </a:t>
              </a:r>
              <a:r>
                <a:rPr lang="fr-FR" dirty="0"/>
                <a:t>Lu, Y, Eu, </a:t>
              </a:r>
              <a:r>
                <a:rPr lang="fr-FR" dirty="0" err="1"/>
                <a:t>Nd</a:t>
              </a:r>
              <a:r>
                <a:rPr lang="fr-FR" dirty="0"/>
                <a:t>, Gd, Tb, </a:t>
              </a:r>
              <a:r>
                <a:rPr lang="fr-FR" dirty="0" err="1"/>
                <a:t>Nd</a:t>
              </a:r>
              <a:r>
                <a:rPr lang="fr-FR" dirty="0"/>
                <a:t>, Ce, Pr, La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34567" y="2716969"/>
              <a:ext cx="3790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 </a:t>
              </a:r>
              <a:r>
                <a:rPr lang="en-US" dirty="0"/>
                <a:t>= </a:t>
              </a:r>
              <a:r>
                <a:rPr lang="fr-FR" dirty="0"/>
                <a:t>Al, Ga, </a:t>
              </a:r>
              <a:r>
                <a:rPr lang="fr-FR" dirty="0" err="1"/>
                <a:t>Sc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48917" y="97262"/>
            <a:ext cx="4407837" cy="2915384"/>
            <a:chOff x="7948917" y="97262"/>
            <a:chExt cx="4407837" cy="291538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320CEB2-E7C8-4DCD-B9E7-A1520ADC8E68}"/>
                </a:ext>
              </a:extLst>
            </p:cNvPr>
            <p:cNvGrpSpPr/>
            <p:nvPr/>
          </p:nvGrpSpPr>
          <p:grpSpPr>
            <a:xfrm>
              <a:off x="7948917" y="97262"/>
              <a:ext cx="2173961" cy="2915384"/>
              <a:chOff x="1866899" y="503940"/>
              <a:chExt cx="4755095" cy="6663804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6899" y="1333636"/>
                <a:ext cx="4419600" cy="4970977"/>
              </a:xfrm>
              <a:prstGeom prst="rect">
                <a:avLst/>
              </a:prstGeom>
              <a:effectLst>
                <a:softEdge rad="127000"/>
              </a:effectLst>
            </p:spPr>
          </p:pic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38211E1-2553-421A-A301-4938D12AC93E}"/>
                  </a:ext>
                </a:extLst>
              </p:cNvPr>
              <p:cNvGrpSpPr/>
              <p:nvPr/>
            </p:nvGrpSpPr>
            <p:grpSpPr>
              <a:xfrm>
                <a:off x="2097185" y="503940"/>
                <a:ext cx="4524809" cy="6663804"/>
                <a:chOff x="2039433" y="523190"/>
                <a:chExt cx="4524809" cy="6663804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2039433" y="6131749"/>
                  <a:ext cx="4524809" cy="105524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Simplified scheme of micro-pulling down method </a:t>
                  </a:r>
                  <a:endParaRPr lang="en-GB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Down Arrow 55"/>
                <p:cNvSpPr/>
                <p:nvPr/>
              </p:nvSpPr>
              <p:spPr>
                <a:xfrm>
                  <a:off x="3924300" y="756642"/>
                  <a:ext cx="304800" cy="576994"/>
                </a:xfrm>
                <a:prstGeom prst="down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4229097" y="523190"/>
                  <a:ext cx="1652031" cy="63314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gas flow</a:t>
                  </a:r>
                  <a:endParaRPr lang="en-GB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59" name="Picture 58"/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0047936" y="1232710"/>
              <a:ext cx="1980164" cy="650398"/>
            </a:xfrm>
            <a:prstGeom prst="rect">
              <a:avLst/>
            </a:prstGeom>
          </p:spPr>
        </p:pic>
        <p:pic>
          <p:nvPicPr>
            <p:cNvPr id="60" name="Picture 59"/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57609" y="569198"/>
              <a:ext cx="686443" cy="1748491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016049" y="144487"/>
              <a:ext cx="23407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Examples of grown crystals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77223" y="588222"/>
              <a:ext cx="580587" cy="172946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068567" y="2515088"/>
            <a:ext cx="4056235" cy="3844231"/>
            <a:chOff x="8068567" y="2515088"/>
            <a:chExt cx="4056235" cy="3844231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CC8D137-5C4F-4B18-A922-1E1BA6FA56B8}"/>
                </a:ext>
              </a:extLst>
            </p:cNvPr>
            <p:cNvPicPr/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068567" y="3176483"/>
              <a:ext cx="2262461" cy="1698491"/>
            </a:xfrm>
            <a:prstGeom prst="rect">
              <a:avLst/>
            </a:prstGeom>
            <a:noFill/>
            <a:ln>
              <a:noFill/>
              <a:prstDash/>
            </a:ln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04668" y="2515088"/>
              <a:ext cx="2020134" cy="154593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94132" y="5054869"/>
              <a:ext cx="1988814" cy="130445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31028" y="4687837"/>
              <a:ext cx="1751438" cy="1259522"/>
            </a:xfrm>
            <a:prstGeom prst="rect">
              <a:avLst/>
            </a:prstGeom>
          </p:spPr>
        </p:pic>
      </p:grpSp>
      <p:pic>
        <p:nvPicPr>
          <p:cNvPr id="3" name="Picture 2"/>
          <p:cNvPicPr preferRelativeResize="0">
            <a:picLocks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15" y="3517598"/>
            <a:ext cx="167745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A81843-E9E3-F64F-9FD3-236EC218E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3867" y="6233811"/>
            <a:ext cx="8559720" cy="365125"/>
          </a:xfrm>
        </p:spPr>
        <p:txBody>
          <a:bodyPr/>
          <a:lstStyle/>
          <a:p>
            <a:r>
              <a:rPr lang="en-GB" dirty="0"/>
              <a:t>Karol Bartosiewicz: ATOMIC-HGAP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2B33FD-AFC2-F2D6-C91B-AD8D6D9BE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3587" y="6159921"/>
            <a:ext cx="428413" cy="365125"/>
          </a:xfrm>
        </p:spPr>
        <p:txBody>
          <a:bodyPr/>
          <a:lstStyle/>
          <a:p>
            <a:fld id="{8F45B87D-0E81-4981-98FC-5300DE34E63B}" type="slidenum">
              <a:rPr lang="en-GB" smtClean="0"/>
              <a:t>6</a:t>
            </a:fld>
            <a:endParaRPr lang="en-GB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090F495A-BC61-700B-A3B9-E8A7542878B2}"/>
              </a:ext>
            </a:extLst>
          </p:cNvPr>
          <p:cNvSpPr/>
          <p:nvPr/>
        </p:nvSpPr>
        <p:spPr>
          <a:xfrm>
            <a:off x="4317243" y="2297474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A826262D-176E-5379-C334-D85A43B49C4B}"/>
              </a:ext>
            </a:extLst>
          </p:cNvPr>
          <p:cNvSpPr/>
          <p:nvPr/>
        </p:nvSpPr>
        <p:spPr>
          <a:xfrm>
            <a:off x="97758" y="1436943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ED97EF2E-06F8-5EAE-36D6-CBB95054F62E}"/>
              </a:ext>
            </a:extLst>
          </p:cNvPr>
          <p:cNvSpPr/>
          <p:nvPr/>
        </p:nvSpPr>
        <p:spPr>
          <a:xfrm>
            <a:off x="8222652" y="1320908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FEDE858-7165-365B-866E-0A19CB93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578" y="278338"/>
            <a:ext cx="5351646" cy="342720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🔬 What I Expect to Find / Develop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130556" y="2297880"/>
            <a:ext cx="372074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/>
              <a:t>Critical thresholds of atomic size ratios and concentrations where phase stability shifts </a:t>
            </a:r>
            <a:r>
              <a:rPr lang="en-GB" sz="2200" b="1" dirty="0"/>
              <a:t>garnet ↔ perovskite</a:t>
            </a:r>
            <a:endParaRPr lang="en-GB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8" y="4082984"/>
            <a:ext cx="3502533" cy="1837492"/>
          </a:xfrm>
          <a:prstGeom prst="rect">
            <a:avLst/>
          </a:prstGeom>
        </p:spPr>
      </p:pic>
      <p:pic>
        <p:nvPicPr>
          <p:cNvPr id="1026" name="Picture 2" descr="Typical crystal structure of a perovskite with A, B and X ions [2]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4" y="30432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71864" y="2812758"/>
            <a:ext cx="35302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Understanding of how mismatching dopants (like Pr</a:t>
            </a:r>
            <a:r>
              <a:rPr lang="en-GB" sz="2000" baseline="30000" dirty="0"/>
              <a:t>3+</a:t>
            </a:r>
            <a:r>
              <a:rPr lang="en-GB" sz="2000" dirty="0"/>
              <a:t> or Ce</a:t>
            </a:r>
            <a:r>
              <a:rPr lang="en-GB" sz="2000" baseline="30000" dirty="0"/>
              <a:t>3+</a:t>
            </a:r>
            <a:r>
              <a:rPr lang="en-GB" sz="2000" dirty="0"/>
              <a:t>) induce lattice strain, phase separation, or functional enhancement.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7243" y="4967720"/>
            <a:ext cx="35603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Optimized crystal growth strategies using the micro-pulling down (</a:t>
            </a:r>
            <a:r>
              <a:rPr lang="el-GR" sz="2000" dirty="0"/>
              <a:t>μ-</a:t>
            </a:r>
            <a:r>
              <a:rPr lang="en-GB" sz="2000" dirty="0"/>
              <a:t>PD) method to stabilize novel compositions.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38" y="725429"/>
            <a:ext cx="3311274" cy="1434594"/>
          </a:xfrm>
          <a:prstGeom prst="rect">
            <a:avLst/>
          </a:prstGeom>
        </p:spPr>
      </p:pic>
      <p:sp>
        <p:nvSpPr>
          <p:cNvPr id="18" name="Ovál 15">
            <a:extLst>
              <a:ext uri="{FF2B5EF4-FFF2-40B4-BE49-F238E27FC236}">
                <a16:creationId xmlns:a16="http://schemas.microsoft.com/office/drawing/2014/main" id="{ED97EF2E-06F8-5EAE-36D6-CBB95054F62E}"/>
              </a:ext>
            </a:extLst>
          </p:cNvPr>
          <p:cNvSpPr/>
          <p:nvPr/>
        </p:nvSpPr>
        <p:spPr>
          <a:xfrm>
            <a:off x="4338549" y="4581425"/>
            <a:ext cx="396000" cy="39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2652" y="1784336"/>
            <a:ext cx="385575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/>
              <a:t>Discovery of new structure-property relationships linking atomic mismatch to:</a:t>
            </a:r>
          </a:p>
          <a:p>
            <a:pPr algn="just"/>
            <a:endParaRPr lang="en-GB" sz="20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Enhanced persistent luminescence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Improved scintillation performance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Tailored photo-conversion colour-cordites and colour temperature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Enhanced thermal stability of luminescence intensity</a:t>
            </a:r>
          </a:p>
        </p:txBody>
      </p:sp>
    </p:spTree>
    <p:extLst>
      <p:ext uri="{BB962C8B-B14F-4D97-AF65-F5344CB8AC3E}">
        <p14:creationId xmlns:p14="http://schemas.microsoft.com/office/powerpoint/2010/main" val="395117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" grpId="0"/>
      <p:bldP spid="4" grpId="0"/>
      <p:bldP spid="10" grpId="0"/>
      <p:bldP spid="1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BD7413-5A32-90DB-3F95-07AC0BFA3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853" y="6256421"/>
            <a:ext cx="8777147" cy="279168"/>
          </a:xfrm>
        </p:spPr>
        <p:txBody>
          <a:bodyPr/>
          <a:lstStyle/>
          <a:p>
            <a:r>
              <a:rPr lang="en-GB" dirty="0"/>
              <a:t>Karol Bartosiewicz: </a:t>
            </a: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ATOMIC-HGAP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91BDB4-AA87-583E-F8B5-67E7DCD2B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5B87D-0E81-4981-98FC-5300DE34E63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Nadpis 6">
            <a:extLst>
              <a:ext uri="{FF2B5EF4-FFF2-40B4-BE49-F238E27FC236}">
                <a16:creationId xmlns:a16="http://schemas.microsoft.com/office/drawing/2014/main" id="{FAD838E5-C9F5-5875-9D81-FF02ACE1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0" y="83466"/>
            <a:ext cx="5768875" cy="23826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New Insights Generated by the Project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A9EAB-5A1E-C9C3-8FE2-A8CA44154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3" y="952223"/>
            <a:ext cx="5157327" cy="4943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0CF73D-0082-00B7-279E-2144574B909D}"/>
              </a:ext>
            </a:extLst>
          </p:cNvPr>
          <p:cNvSpPr txBox="1"/>
          <p:nvPr/>
        </p:nvSpPr>
        <p:spPr>
          <a:xfrm>
            <a:off x="420624" y="57607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1B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Materials Chemistry C </a:t>
            </a:r>
            <a:r>
              <a:rPr lang="en-US" b="1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HOT Papers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2B8387-B930-EEF8-6CD4-B32841844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551" y="795528"/>
            <a:ext cx="599868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4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4A252-B5B4-1E3D-9A8A-F4F62E7E2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F9755B-6A6A-CB8B-C60A-601621005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853" y="6256421"/>
            <a:ext cx="8777147" cy="279168"/>
          </a:xfrm>
        </p:spPr>
        <p:txBody>
          <a:bodyPr/>
          <a:lstStyle/>
          <a:p>
            <a:r>
              <a:rPr lang="en-GB" dirty="0"/>
              <a:t>Karol Bartosiewicz: </a:t>
            </a: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ATOMIC-HGAP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6059C8-AF1B-A542-7FDC-F95EE8F71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5B87D-0E81-4981-98FC-5300DE34E63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Nadpis 6">
            <a:extLst>
              <a:ext uri="{FF2B5EF4-FFF2-40B4-BE49-F238E27FC236}">
                <a16:creationId xmlns:a16="http://schemas.microsoft.com/office/drawing/2014/main" id="{2D5D0847-B519-54DD-0DCD-C87BF5AD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0" y="83466"/>
            <a:ext cx="5768875" cy="23826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New Insights Generated by the Project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3ED5B-621B-A078-3C25-A7423C70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0" y="592463"/>
            <a:ext cx="5632360" cy="55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0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DF59C-2B16-B6B1-0725-092F1D55F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92F31A-6AB3-E008-86C5-B0DCE65E3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4853" y="6256421"/>
            <a:ext cx="8777147" cy="279168"/>
          </a:xfrm>
        </p:spPr>
        <p:txBody>
          <a:bodyPr/>
          <a:lstStyle/>
          <a:p>
            <a:r>
              <a:rPr lang="en-GB" dirty="0"/>
              <a:t>Karol Bartosiewicz: </a:t>
            </a:r>
            <a:r>
              <a:rPr lang="en-GB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ATOMIC-HGAP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D27497-0F66-AD0A-BC5E-4301BD735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5B87D-0E81-4981-98FC-5300DE34E63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Nadpis 6">
            <a:extLst>
              <a:ext uri="{FF2B5EF4-FFF2-40B4-BE49-F238E27FC236}">
                <a16:creationId xmlns:a16="http://schemas.microsoft.com/office/drawing/2014/main" id="{D8EDC634-E9A8-BC96-2773-02A1C05E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60" y="83466"/>
            <a:ext cx="5768875" cy="23826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New Insights Generated by the Project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C50AA-9EDE-2EAE-87FE-A3D227DBA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96" y="377319"/>
            <a:ext cx="6698183" cy="55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46055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">
  <a:themeElements>
    <a:clrScheme name="P4F colors">
      <a:dk1>
        <a:sysClr val="windowText" lastClr="000000"/>
      </a:dk1>
      <a:lt1>
        <a:sysClr val="window" lastClr="FFFFFF"/>
      </a:lt1>
      <a:dk2>
        <a:srgbClr val="0D2552"/>
      </a:dk2>
      <a:lt2>
        <a:srgbClr val="E7E6E6"/>
      </a:lt2>
      <a:accent1>
        <a:srgbClr val="12326E"/>
      </a:accent1>
      <a:accent2>
        <a:srgbClr val="0071B9"/>
      </a:accent2>
      <a:accent3>
        <a:srgbClr val="E30613"/>
      </a:accent3>
      <a:accent4>
        <a:srgbClr val="568E2F"/>
      </a:accent4>
      <a:accent5>
        <a:srgbClr val="F39200"/>
      </a:accent5>
      <a:accent6>
        <a:srgbClr val="831F82"/>
      </a:accent6>
      <a:hlink>
        <a:srgbClr val="0071B9"/>
      </a:hlink>
      <a:folHlink>
        <a:srgbClr val="831F82"/>
      </a:folHlink>
    </a:clrScheme>
    <a:fontScheme name="P4F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s">
  <a:themeElements>
    <a:clrScheme name="P4F colors">
      <a:dk1>
        <a:sysClr val="windowText" lastClr="000000"/>
      </a:dk1>
      <a:lt1>
        <a:sysClr val="window" lastClr="FFFFFF"/>
      </a:lt1>
      <a:dk2>
        <a:srgbClr val="0D2552"/>
      </a:dk2>
      <a:lt2>
        <a:srgbClr val="E7E6E6"/>
      </a:lt2>
      <a:accent1>
        <a:srgbClr val="12326E"/>
      </a:accent1>
      <a:accent2>
        <a:srgbClr val="0071B9"/>
      </a:accent2>
      <a:accent3>
        <a:srgbClr val="E30613"/>
      </a:accent3>
      <a:accent4>
        <a:srgbClr val="568E2F"/>
      </a:accent4>
      <a:accent5>
        <a:srgbClr val="F39200"/>
      </a:accent5>
      <a:accent6>
        <a:srgbClr val="831F82"/>
      </a:accent6>
      <a:hlink>
        <a:srgbClr val="0071B9"/>
      </a:hlink>
      <a:folHlink>
        <a:srgbClr val="831F82"/>
      </a:folHlink>
    </a:clrScheme>
    <a:fontScheme name="P4F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">
  <a:themeElements>
    <a:clrScheme name="P4F colors">
      <a:dk1>
        <a:sysClr val="windowText" lastClr="000000"/>
      </a:dk1>
      <a:lt1>
        <a:sysClr val="window" lastClr="FFFFFF"/>
      </a:lt1>
      <a:dk2>
        <a:srgbClr val="0D2552"/>
      </a:dk2>
      <a:lt2>
        <a:srgbClr val="E7E6E6"/>
      </a:lt2>
      <a:accent1>
        <a:srgbClr val="12326E"/>
      </a:accent1>
      <a:accent2>
        <a:srgbClr val="0071B9"/>
      </a:accent2>
      <a:accent3>
        <a:srgbClr val="E30613"/>
      </a:accent3>
      <a:accent4>
        <a:srgbClr val="568E2F"/>
      </a:accent4>
      <a:accent5>
        <a:srgbClr val="F39200"/>
      </a:accent5>
      <a:accent6>
        <a:srgbClr val="831F82"/>
      </a:accent6>
      <a:hlink>
        <a:srgbClr val="0071B9"/>
      </a:hlink>
      <a:folHlink>
        <a:srgbClr val="831F82"/>
      </a:folHlink>
    </a:clrScheme>
    <a:fontScheme name="P4F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INAL">
  <a:themeElements>
    <a:clrScheme name="P4F colors">
      <a:dk1>
        <a:sysClr val="windowText" lastClr="000000"/>
      </a:dk1>
      <a:lt1>
        <a:sysClr val="window" lastClr="FFFFFF"/>
      </a:lt1>
      <a:dk2>
        <a:srgbClr val="0D2552"/>
      </a:dk2>
      <a:lt2>
        <a:srgbClr val="E7E6E6"/>
      </a:lt2>
      <a:accent1>
        <a:srgbClr val="12326E"/>
      </a:accent1>
      <a:accent2>
        <a:srgbClr val="0071B9"/>
      </a:accent2>
      <a:accent3>
        <a:srgbClr val="E30613"/>
      </a:accent3>
      <a:accent4>
        <a:srgbClr val="568E2F"/>
      </a:accent4>
      <a:accent5>
        <a:srgbClr val="F39200"/>
      </a:accent5>
      <a:accent6>
        <a:srgbClr val="831F82"/>
      </a:accent6>
      <a:hlink>
        <a:srgbClr val="0071B9"/>
      </a:hlink>
      <a:folHlink>
        <a:srgbClr val="831F82"/>
      </a:folHlink>
    </a:clrScheme>
    <a:fontScheme name="P4F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CB2ABB07184E489A06895FB2C8134B" ma:contentTypeVersion="18" ma:contentTypeDescription="Vytvoří nový dokument" ma:contentTypeScope="" ma:versionID="f179c2d27feebeb71f659c203f7884ba">
  <xsd:schema xmlns:xsd="http://www.w3.org/2001/XMLSchema" xmlns:xs="http://www.w3.org/2001/XMLSchema" xmlns:p="http://schemas.microsoft.com/office/2006/metadata/properties" xmlns:ns2="d22b8672-be4e-4d76-b6af-68b0945458ff" xmlns:ns3="03327135-e42c-4844-b452-c193e58506d1" targetNamespace="http://schemas.microsoft.com/office/2006/metadata/properties" ma:root="true" ma:fieldsID="607f791c057f0409d0797625608d1e94" ns2:_="" ns3:_="">
    <xsd:import namespace="d22b8672-be4e-4d76-b6af-68b0945458ff"/>
    <xsd:import namespace="03327135-e42c-4844-b452-c193e58506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b8672-be4e-4d76-b6af-68b094545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a9a55ffa-c1e2-4091-ab00-0037dea7a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27135-e42c-4844-b452-c193e58506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90b7bd9-d874-480e-a041-e948200bcb9f}" ma:internalName="TaxCatchAll" ma:showField="CatchAllData" ma:web="03327135-e42c-4844-b452-c193e58506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0EFDE4-C74E-43F0-9811-31C38F49264D}">
  <ds:schemaRefs>
    <ds:schemaRef ds:uri="03327135-e42c-4844-b452-c193e58506d1"/>
    <ds:schemaRef ds:uri="d22b8672-be4e-4d76-b6af-68b0945458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FE7A8B0-2A86-4885-BE58-7A47D45EB3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728</Words>
  <Application>Microsoft Office PowerPoint</Application>
  <PresentationFormat>Widescreen</PresentationFormat>
  <Paragraphs>109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Open Sans Bold</vt:lpstr>
      <vt:lpstr>Open Sans</vt:lpstr>
      <vt:lpstr>Calibri</vt:lpstr>
      <vt:lpstr>Arial</vt:lpstr>
      <vt:lpstr>Content</vt:lpstr>
      <vt:lpstr>Chapters</vt:lpstr>
      <vt:lpstr>COVER</vt:lpstr>
      <vt:lpstr>FINAL</vt:lpstr>
      <vt:lpstr>Engineering Atomic Size Mismatch in High-Entropy Garnets and Perovskites: A Novel Pathway to Enhance Functional Properties</vt:lpstr>
      <vt:lpstr>Did you know that single crystals, integral components of advanced imaging systems, not only enable early disease detection but also play a key role in modern diagnostics, helping us achieve better healthcare outcomes?</vt:lpstr>
      <vt:lpstr>💡 What is my research about?</vt:lpstr>
      <vt:lpstr>🌍 Why is it important?</vt:lpstr>
      <vt:lpstr>How I am doing the research</vt:lpstr>
      <vt:lpstr>🔬 What I Expect to Find / Develop</vt:lpstr>
      <vt:lpstr>New Insights Generated by the Project</vt:lpstr>
      <vt:lpstr>New Insights Generated by the Project</vt:lpstr>
      <vt:lpstr>New Insights Generated by the Project</vt:lpstr>
      <vt:lpstr>New Insights Generated by the Project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Tippman</dc:creator>
  <cp:lastModifiedBy>Karol Bartosiewicz</cp:lastModifiedBy>
  <cp:revision>131</cp:revision>
  <dcterms:created xsi:type="dcterms:W3CDTF">2023-02-11T10:50:29Z</dcterms:created>
  <dcterms:modified xsi:type="dcterms:W3CDTF">2026-05-09T12:05:22Z</dcterms:modified>
</cp:coreProperties>
</file>