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diagrams/data2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3"/>
    <p:sldMasterId id="2147483653" r:id="rId4"/>
    <p:sldMasterId id="2147483656" r:id="rId5"/>
    <p:sldMasterId id="2147483659" r:id="rId6"/>
  </p:sldMasterIdLst>
  <p:notesMasterIdLst>
    <p:notesMasterId r:id="rId16"/>
  </p:notesMasterIdLst>
  <p:sldIdLst>
    <p:sldId id="256" r:id="rId7"/>
    <p:sldId id="279" r:id="rId8"/>
    <p:sldId id="280" r:id="rId9"/>
    <p:sldId id="281" r:id="rId10"/>
    <p:sldId id="282" r:id="rId11"/>
    <p:sldId id="283" r:id="rId12"/>
    <p:sldId id="284" r:id="rId13"/>
    <p:sldId id="276" r:id="rId14"/>
    <p:sldId id="267" r:id="rId15"/>
  </p:sldIdLst>
  <p:sldSz cx="12192000" cy="6858000"/>
  <p:notesSz cx="6858000" cy="9144000"/>
  <p:embeddedFontLst>
    <p:embeddedFont>
      <p:font typeface="Cambria Math" panose="02040503050406030204" pitchFamily="18" charset="0"/>
      <p:regular r:id="rId17"/>
    </p:embeddedFont>
    <p:embeddedFont>
      <p:font typeface="Georgia" panose="02040502050405020303" pitchFamily="18" charset="0"/>
      <p:regular r:id="rId18"/>
      <p:bold r:id="rId19"/>
      <p:italic r:id="rId20"/>
      <p:boldItalic r:id="rId21"/>
    </p:embeddedFont>
    <p:embeddedFont>
      <p:font typeface="Open Sans" pitchFamily="2" charset="0"/>
      <p:regular r:id="rId22"/>
      <p:bold r:id="rId23"/>
      <p:italic r:id="rId24"/>
      <p:boldItalic r:id="rId25"/>
    </p:embeddedFont>
    <p:embeddedFont>
      <p:font typeface="Open Sans Bold" pitchFamily="2" charset="0"/>
      <p:bold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5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Master" Target="slideMasters/slideMaster1.xml"/><Relationship Id="rId21" Type="http://schemas.openxmlformats.org/officeDocument/2006/relationships/font" Target="fonts/font5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5.xml"/><Relationship Id="rId24" Type="http://schemas.openxmlformats.org/officeDocument/2006/relationships/font" Target="fonts/font8.fntdata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443086-7080-4536-87E1-7E3435E2D25D}" type="doc">
      <dgm:prSet loTypeId="urn:microsoft.com/office/officeart/2011/layout/Circle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SE"/>
        </a:p>
      </dgm:t>
    </dgm:pt>
    <dgm:pt modelId="{CCC27F29-F472-4D2C-AADF-A3990DA9D336}">
      <dgm:prSet phldrT="[Text]"/>
      <dgm:spPr/>
      <dgm:t>
        <a:bodyPr/>
        <a:lstStyle/>
        <a:p>
          <a:r>
            <a:rPr lang="en-US" b="1" dirty="0">
              <a:latin typeface="Georgia" panose="02040502050405020303" pitchFamily="18" charset="0"/>
            </a:rPr>
            <a:t>Measured RF current &amp; voltage</a:t>
          </a:r>
          <a:endParaRPr lang="en-SE" b="1" dirty="0">
            <a:latin typeface="Georgia" panose="02040502050405020303" pitchFamily="18" charset="0"/>
          </a:endParaRPr>
        </a:p>
      </dgm:t>
    </dgm:pt>
    <dgm:pt modelId="{681A4A08-824E-4D30-A6AB-D0E923A2F484}" type="parTrans" cxnId="{DC3A9844-D192-4DE6-BF39-6760C8CD76AD}">
      <dgm:prSet/>
      <dgm:spPr/>
      <dgm:t>
        <a:bodyPr/>
        <a:lstStyle/>
        <a:p>
          <a:endParaRPr lang="en-SE" b="1">
            <a:latin typeface="Georgia" panose="02040502050405020303" pitchFamily="18" charset="0"/>
          </a:endParaRPr>
        </a:p>
      </dgm:t>
    </dgm:pt>
    <dgm:pt modelId="{77562C13-5D79-4179-8BF8-522CE2D682A6}" type="sibTrans" cxnId="{DC3A9844-D192-4DE6-BF39-6760C8CD76AD}">
      <dgm:prSet/>
      <dgm:spPr/>
      <dgm:t>
        <a:bodyPr/>
        <a:lstStyle/>
        <a:p>
          <a:endParaRPr lang="en-SE" b="1">
            <a:latin typeface="Georgia" panose="02040502050405020303" pitchFamily="18" charset="0"/>
          </a:endParaRPr>
        </a:p>
      </dgm:t>
    </dgm:pt>
    <dgm:pt modelId="{ED220FF3-D883-424B-A044-62E6B09B8270}">
      <dgm:prSet phldrT="[Text]"/>
      <dgm:spPr/>
      <dgm:t>
        <a:bodyPr/>
        <a:lstStyle/>
        <a:p>
          <a:r>
            <a:rPr lang="en-US" b="1" dirty="0">
              <a:latin typeface="Georgia" panose="02040502050405020303" pitchFamily="18" charset="0"/>
            </a:rPr>
            <a:t>Phase shift correction</a:t>
          </a:r>
          <a:endParaRPr lang="en-SE" b="1" dirty="0">
            <a:latin typeface="Georgia" panose="02040502050405020303" pitchFamily="18" charset="0"/>
          </a:endParaRPr>
        </a:p>
      </dgm:t>
    </dgm:pt>
    <dgm:pt modelId="{99E8A221-699A-4351-8B5D-4C0F0F3BE283}" type="parTrans" cxnId="{BF23DC74-E468-454D-B599-DAF3B5CBC7E4}">
      <dgm:prSet/>
      <dgm:spPr/>
      <dgm:t>
        <a:bodyPr/>
        <a:lstStyle/>
        <a:p>
          <a:endParaRPr lang="en-SE" b="1">
            <a:latin typeface="Georgia" panose="02040502050405020303" pitchFamily="18" charset="0"/>
          </a:endParaRPr>
        </a:p>
      </dgm:t>
    </dgm:pt>
    <dgm:pt modelId="{BAD492BE-E289-4F12-A2A0-778FA5D1BCC9}" type="sibTrans" cxnId="{BF23DC74-E468-454D-B599-DAF3B5CBC7E4}">
      <dgm:prSet/>
      <dgm:spPr/>
      <dgm:t>
        <a:bodyPr/>
        <a:lstStyle/>
        <a:p>
          <a:endParaRPr lang="en-SE" b="1">
            <a:latin typeface="Georgia" panose="02040502050405020303" pitchFamily="18" charset="0"/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1800C0E8-06D1-414E-B3A0-B51B50C1E725}">
          <dgm:prSet phldrT="[Text]"/>
          <dgm:spPr/>
          <dgm:t>
            <a:bodyPr/>
            <a:lstStyle/>
            <a:p>
              <a:r>
                <a:rPr lang="en-US" b="1" dirty="0">
                  <a:latin typeface="Georgia" panose="02040502050405020303" pitchFamily="18" charset="0"/>
                </a:rPr>
                <a:t>Sinusoidal </a:t>
              </a:r>
              <a:r>
                <a:rPr lang="en-US" b="1" dirty="0">
                  <a:effectLst/>
                  <a:latin typeface="Georgia" panose="02040502050405020303" pitchFamily="18" charset="0"/>
                  <a:ea typeface="SimSun" panose="02010600030101010101" pitchFamily="2" charset="-122"/>
                  <a:cs typeface="TimesNewRomanPSMT"/>
                </a:rPr>
                <a:t>RF current </a:t>
              </a:r>
              <a14:m>
                <m:oMath xmlns:m="http://schemas.openxmlformats.org/officeDocument/2006/math">
                  <m:sSub>
                    <m:sSubPr>
                      <m:ctrlPr>
                        <a:rPr lang="en-SE" b="1" i="1" smtClean="0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NewRomanPSMT"/>
                        </a:rPr>
                      </m:ctrlPr>
                    </m:sSubPr>
                    <m:e>
                      <m:r>
                        <a:rPr lang="en-US" b="1" i="1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NewRomanPSMT"/>
                        </a:rPr>
                        <m:t>𝒊</m:t>
                      </m:r>
                    </m:e>
                    <m:sub>
                      <m:r>
                        <a:rPr lang="en-US" b="1" i="1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NewRomanPSMT"/>
                        </a:rPr>
                        <m:t>𝒔</m:t>
                      </m:r>
                    </m:sub>
                  </m:sSub>
                  <m:r>
                    <a:rPr lang="en-US" b="1" i="1">
                      <a:effectLst/>
                      <a:latin typeface="Cambria Math" panose="02040503050406030204" pitchFamily="18" charset="0"/>
                      <a:ea typeface="SimSun" panose="02010600030101010101" pitchFamily="2" charset="-122"/>
                      <a:cs typeface="TimesNewRomanPSMT"/>
                    </a:rPr>
                    <m:t>(</m:t>
                  </m:r>
                  <m:r>
                    <a:rPr lang="en-US" b="1" i="1">
                      <a:effectLst/>
                      <a:latin typeface="Cambria Math" panose="02040503050406030204" pitchFamily="18" charset="0"/>
                      <a:ea typeface="SimSun" panose="02010600030101010101" pitchFamily="2" charset="-122"/>
                      <a:cs typeface="TimesNewRomanPSMT"/>
                    </a:rPr>
                    <m:t>𝒕</m:t>
                  </m:r>
                  <m:r>
                    <a:rPr lang="en-US" b="1" i="1">
                      <a:effectLst/>
                      <a:latin typeface="Cambria Math" panose="02040503050406030204" pitchFamily="18" charset="0"/>
                      <a:ea typeface="SimSun" panose="02010600030101010101" pitchFamily="2" charset="-122"/>
                      <a:cs typeface="TimesNewRomanPSMT"/>
                    </a:rPr>
                    <m:t>)</m:t>
                  </m:r>
                </m:oMath>
              </a14:m>
              <a:r>
                <a:rPr lang="en-US" b="1" dirty="0">
                  <a:effectLst/>
                  <a:latin typeface="Georgia" panose="02040502050405020303" pitchFamily="18" charset="0"/>
                  <a:ea typeface="SimSun" panose="02010600030101010101" pitchFamily="2" charset="-122"/>
                  <a:cs typeface="TimesNewRomanPSMT"/>
                </a:rPr>
                <a:t> and voltage </a:t>
              </a:r>
              <a14:m>
                <m:oMath xmlns:m="http://schemas.openxmlformats.org/officeDocument/2006/math">
                  <m:sSub>
                    <m:sSubPr>
                      <m:ctrlPr>
                        <a:rPr lang="en-SE" b="1" i="1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NewRomanPSMT"/>
                        </a:rPr>
                      </m:ctrlPr>
                    </m:sSubPr>
                    <m:e>
                      <m:r>
                        <a:rPr lang="en-US" b="1" i="1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NewRomanPSMT"/>
                        </a:rPr>
                        <m:t>𝒖</m:t>
                      </m:r>
                    </m:e>
                    <m:sub>
                      <m:r>
                        <a:rPr lang="en-US" b="1" i="1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NewRomanPSMT"/>
                        </a:rPr>
                        <m:t>𝒔</m:t>
                      </m:r>
                    </m:sub>
                  </m:sSub>
                  <m:r>
                    <a:rPr lang="en-US" b="1" i="1">
                      <a:effectLst/>
                      <a:latin typeface="Cambria Math" panose="02040503050406030204" pitchFamily="18" charset="0"/>
                      <a:ea typeface="SimSun" panose="02010600030101010101" pitchFamily="2" charset="-122"/>
                      <a:cs typeface="TimesNewRomanPSMT"/>
                    </a:rPr>
                    <m:t>(</m:t>
                  </m:r>
                  <m:r>
                    <a:rPr lang="en-US" b="1" i="1">
                      <a:effectLst/>
                      <a:latin typeface="Cambria Math" panose="02040503050406030204" pitchFamily="18" charset="0"/>
                      <a:ea typeface="SimSun" panose="02010600030101010101" pitchFamily="2" charset="-122"/>
                      <a:cs typeface="TimesNewRomanPSMT"/>
                    </a:rPr>
                    <m:t>𝒕</m:t>
                  </m:r>
                  <m:r>
                    <a:rPr lang="en-US" b="1" i="1">
                      <a:effectLst/>
                      <a:latin typeface="Cambria Math" panose="02040503050406030204" pitchFamily="18" charset="0"/>
                      <a:ea typeface="SimSun" panose="02010600030101010101" pitchFamily="2" charset="-122"/>
                      <a:cs typeface="TimesNewRomanPSMT"/>
                    </a:rPr>
                    <m:t>)</m:t>
                  </m:r>
                </m:oMath>
              </a14:m>
              <a:endParaRPr lang="en-SE" b="1" dirty="0">
                <a:latin typeface="Georgia" panose="02040502050405020303" pitchFamily="18" charset="0"/>
              </a:endParaRPr>
            </a:p>
          </dgm:t>
        </dgm:pt>
      </mc:Choice>
      <mc:Fallback xmlns="">
        <dgm:pt modelId="{1800C0E8-06D1-414E-B3A0-B51B50C1E725}">
          <dgm:prSet phldrT="[Text]"/>
          <dgm:spPr/>
          <dgm:t>
            <a:bodyPr/>
            <a:lstStyle/>
            <a:p>
              <a:r>
                <a:rPr lang="en-US" b="1" dirty="0">
                  <a:latin typeface="Georgia" panose="02040502050405020303" pitchFamily="18" charset="0"/>
                </a:rPr>
                <a:t>Sinusoidal </a:t>
              </a:r>
              <a:r>
                <a:rPr lang="en-US" b="1" dirty="0">
                  <a:effectLst/>
                  <a:latin typeface="Georgia" panose="02040502050405020303" pitchFamily="18" charset="0"/>
                  <a:ea typeface="SimSun" panose="02010600030101010101" pitchFamily="2" charset="-122"/>
                  <a:cs typeface="TimesNewRomanPSMT"/>
                </a:rPr>
                <a:t>RF current </a:t>
              </a:r>
              <a:r>
                <a:rPr lang="en-US" b="1" i="0">
                  <a:effectLst/>
                  <a:latin typeface="Cambria Math" panose="02040503050406030204" pitchFamily="18" charset="0"/>
                  <a:ea typeface="SimSun" panose="02010600030101010101" pitchFamily="2" charset="-122"/>
                  <a:cs typeface="TimesNewRomanPSMT"/>
                </a:rPr>
                <a:t>𝒊</a:t>
              </a:r>
              <a:r>
                <a:rPr lang="en-SE" b="1" i="0">
                  <a:effectLst/>
                  <a:latin typeface="Cambria Math" panose="02040503050406030204" pitchFamily="18" charset="0"/>
                  <a:ea typeface="SimSun" panose="02010600030101010101" pitchFamily="2" charset="-122"/>
                  <a:cs typeface="TimesNewRomanPSMT"/>
                </a:rPr>
                <a:t>_</a:t>
              </a:r>
              <a:r>
                <a:rPr lang="en-US" b="1" i="0">
                  <a:effectLst/>
                  <a:latin typeface="Cambria Math" panose="02040503050406030204" pitchFamily="18" charset="0"/>
                  <a:ea typeface="SimSun" panose="02010600030101010101" pitchFamily="2" charset="-122"/>
                  <a:cs typeface="TimesNewRomanPSMT"/>
                </a:rPr>
                <a:t>𝒔 (𝒕)</a:t>
              </a:r>
              <a:r>
                <a:rPr lang="en-US" b="1" dirty="0">
                  <a:effectLst/>
                  <a:latin typeface="Georgia" panose="02040502050405020303" pitchFamily="18" charset="0"/>
                  <a:ea typeface="SimSun" panose="02010600030101010101" pitchFamily="2" charset="-122"/>
                  <a:cs typeface="TimesNewRomanPSMT"/>
                </a:rPr>
                <a:t> and voltage </a:t>
              </a:r>
              <a:r>
                <a:rPr lang="en-US" b="1" i="0">
                  <a:effectLst/>
                  <a:latin typeface="Cambria Math" panose="02040503050406030204" pitchFamily="18" charset="0"/>
                  <a:ea typeface="SimSun" panose="02010600030101010101" pitchFamily="2" charset="-122"/>
                  <a:cs typeface="TimesNewRomanPSMT"/>
                </a:rPr>
                <a:t>𝒖</a:t>
              </a:r>
              <a:r>
                <a:rPr lang="en-SE" b="1" i="0">
                  <a:effectLst/>
                  <a:latin typeface="Cambria Math" panose="02040503050406030204" pitchFamily="18" charset="0"/>
                  <a:ea typeface="SimSun" panose="02010600030101010101" pitchFamily="2" charset="-122"/>
                  <a:cs typeface="TimesNewRomanPSMT"/>
                </a:rPr>
                <a:t>_</a:t>
              </a:r>
              <a:r>
                <a:rPr lang="en-US" b="1" i="0">
                  <a:effectLst/>
                  <a:latin typeface="Cambria Math" panose="02040503050406030204" pitchFamily="18" charset="0"/>
                  <a:ea typeface="SimSun" panose="02010600030101010101" pitchFamily="2" charset="-122"/>
                  <a:cs typeface="TimesNewRomanPSMT"/>
                </a:rPr>
                <a:t>𝒔 (𝒕)</a:t>
              </a:r>
              <a:endParaRPr lang="en-SE" b="1" dirty="0">
                <a:latin typeface="Georgia" panose="02040502050405020303" pitchFamily="18" charset="0"/>
              </a:endParaRPr>
            </a:p>
          </dgm:t>
        </dgm:pt>
      </mc:Fallback>
    </mc:AlternateContent>
    <dgm:pt modelId="{813A8F7B-8538-4C4C-8A6B-7843CDA48627}" type="parTrans" cxnId="{654B9C38-5C53-453B-A712-46B0AC534E89}">
      <dgm:prSet/>
      <dgm:spPr/>
      <dgm:t>
        <a:bodyPr/>
        <a:lstStyle/>
        <a:p>
          <a:endParaRPr lang="en-SE" b="1">
            <a:latin typeface="Georgia" panose="02040502050405020303" pitchFamily="18" charset="0"/>
          </a:endParaRPr>
        </a:p>
      </dgm:t>
    </dgm:pt>
    <dgm:pt modelId="{18D33C1A-FEA2-472A-AFB5-9BB18CE294D3}" type="sibTrans" cxnId="{654B9C38-5C53-453B-A712-46B0AC534E89}">
      <dgm:prSet/>
      <dgm:spPr/>
      <dgm:t>
        <a:bodyPr/>
        <a:lstStyle/>
        <a:p>
          <a:endParaRPr lang="en-SE" b="1">
            <a:latin typeface="Georgia" panose="02040502050405020303" pitchFamily="18" charset="0"/>
          </a:endParaRPr>
        </a:p>
      </dgm:t>
    </dgm:pt>
    <dgm:pt modelId="{000AF12E-015E-4EFC-B763-D5834EDE4998}">
      <dgm:prSet phldrT="[Text]"/>
      <dgm:spPr/>
      <dgm:t>
        <a:bodyPr/>
        <a:lstStyle/>
        <a:p>
          <a:r>
            <a:rPr lang="en-US" b="1" dirty="0">
              <a:latin typeface="Georgia" panose="02040502050405020303" pitchFamily="18" charset="0"/>
              <a:ea typeface="SimSun" panose="02010600030101010101" pitchFamily="2" charset="-122"/>
              <a:cs typeface="TimesNewRomanPSMT"/>
            </a:rPr>
            <a:t>Ion flux </a:t>
          </a:r>
          <a:r>
            <a:rPr lang="en-US" b="1" dirty="0" err="1">
              <a:effectLst/>
              <a:latin typeface="Georgia" panose="02040502050405020303" pitchFamily="18" charset="0"/>
              <a:ea typeface="SimSun" panose="02010600030101010101" pitchFamily="2" charset="-122"/>
            </a:rPr>
            <a:t>Γ</a:t>
          </a:r>
          <a:r>
            <a:rPr lang="en-US" b="1" baseline="-25000" dirty="0" err="1">
              <a:effectLst/>
              <a:latin typeface="Georgia" panose="02040502050405020303" pitchFamily="18" charset="0"/>
              <a:ea typeface="SimSun" panose="02010600030101010101" pitchFamily="2" charset="-122"/>
            </a:rPr>
            <a:t>i</a:t>
          </a:r>
          <a:r>
            <a:rPr lang="en-US" b="1" dirty="0">
              <a:effectLst/>
              <a:latin typeface="Georgia" panose="02040502050405020303" pitchFamily="18" charset="0"/>
              <a:ea typeface="SimSun" panose="02010600030101010101" pitchFamily="2" charset="-122"/>
            </a:rPr>
            <a:t>(</a:t>
          </a:r>
          <a:r>
            <a:rPr lang="en-US" b="1" i="1" dirty="0">
              <a:effectLst/>
              <a:latin typeface="Georgia" panose="02040502050405020303" pitchFamily="18" charset="0"/>
              <a:ea typeface="SimSun" panose="02010600030101010101" pitchFamily="2" charset="-122"/>
            </a:rPr>
            <a:t>t</a:t>
          </a:r>
          <a:r>
            <a:rPr lang="en-US" b="1" dirty="0">
              <a:effectLst/>
              <a:latin typeface="Georgia" panose="02040502050405020303" pitchFamily="18" charset="0"/>
              <a:ea typeface="SimSun" panose="02010600030101010101" pitchFamily="2" charset="-122"/>
            </a:rPr>
            <a:t>) </a:t>
          </a:r>
          <a:endParaRPr lang="en-SE" b="1" dirty="0">
            <a:latin typeface="Georgia" panose="02040502050405020303" pitchFamily="18" charset="0"/>
          </a:endParaRPr>
        </a:p>
      </dgm:t>
    </dgm:pt>
    <dgm:pt modelId="{058D1BB3-3D03-4DBA-AC65-E20D81E0A3EB}" type="parTrans" cxnId="{7D0DCBA8-A61B-4A80-88BE-E3F9D244519E}">
      <dgm:prSet/>
      <dgm:spPr/>
      <dgm:t>
        <a:bodyPr/>
        <a:lstStyle/>
        <a:p>
          <a:endParaRPr lang="en-SE" b="1">
            <a:latin typeface="Georgia" panose="02040502050405020303" pitchFamily="18" charset="0"/>
          </a:endParaRPr>
        </a:p>
      </dgm:t>
    </dgm:pt>
    <dgm:pt modelId="{D5A6A85D-43A1-4A7A-8B24-D4C2B386AC6F}" type="sibTrans" cxnId="{7D0DCBA8-A61B-4A80-88BE-E3F9D244519E}">
      <dgm:prSet/>
      <dgm:spPr/>
      <dgm:t>
        <a:bodyPr/>
        <a:lstStyle/>
        <a:p>
          <a:endParaRPr lang="en-SE" b="1">
            <a:latin typeface="Georgia" panose="02040502050405020303" pitchFamily="18" charset="0"/>
          </a:endParaRPr>
        </a:p>
      </dgm:t>
    </dgm:pt>
    <dgm:pt modelId="{5C179882-922B-46E0-A73E-AD0E6B384C38}" type="pres">
      <dgm:prSet presAssocID="{48443086-7080-4536-87E1-7E3435E2D25D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5C6A86DF-DD41-4151-A564-23C4E878D26B}" type="pres">
      <dgm:prSet presAssocID="{000AF12E-015E-4EFC-B763-D5834EDE4998}" presName="Accent4" presStyleCnt="0"/>
      <dgm:spPr/>
    </dgm:pt>
    <dgm:pt modelId="{43B54E9A-0F54-4E93-9016-21888E91DE05}" type="pres">
      <dgm:prSet presAssocID="{000AF12E-015E-4EFC-B763-D5834EDE4998}" presName="Accent" presStyleLbl="node1" presStyleIdx="0" presStyleCnt="4" custLinFactX="-114712" custLinFactY="2013" custLinFactNeighborX="-200000" custLinFactNeighborY="100000"/>
      <dgm:spPr/>
    </dgm:pt>
    <dgm:pt modelId="{F0A84206-E9A1-4792-A83A-74499AC56DB8}" type="pres">
      <dgm:prSet presAssocID="{000AF12E-015E-4EFC-B763-D5834EDE4998}" presName="ParentBackground4" presStyleCnt="0"/>
      <dgm:spPr/>
    </dgm:pt>
    <dgm:pt modelId="{D2D48739-A4FE-46C5-AE51-6138060D954A}" type="pres">
      <dgm:prSet presAssocID="{000AF12E-015E-4EFC-B763-D5834EDE4998}" presName="ParentBackground" presStyleLbl="fgAcc1" presStyleIdx="0" presStyleCnt="4" custLinFactX="-137119" custLinFactY="9301" custLinFactNeighborX="-200000" custLinFactNeighborY="100000"/>
      <dgm:spPr/>
    </dgm:pt>
    <dgm:pt modelId="{7AE2064B-F90C-4101-B055-5CCE95F85D34}" type="pres">
      <dgm:prSet presAssocID="{000AF12E-015E-4EFC-B763-D5834EDE4998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D6B974C9-D422-4D13-BF34-81F3F231A3DF}" type="pres">
      <dgm:prSet presAssocID="{1800C0E8-06D1-414E-B3A0-B51B50C1E725}" presName="Accent3" presStyleCnt="0"/>
      <dgm:spPr/>
    </dgm:pt>
    <dgm:pt modelId="{919FD67D-5CE6-4E71-B90E-D71456C1CC0B}" type="pres">
      <dgm:prSet presAssocID="{1800C0E8-06D1-414E-B3A0-B51B50C1E725}" presName="Accent" presStyleLbl="node1" presStyleIdx="1" presStyleCnt="4" custAng="10808304" custLinFactNeighborX="-74760" custLinFactNeighborY="71916"/>
      <dgm:spPr/>
    </dgm:pt>
    <dgm:pt modelId="{8502AFAB-39E1-4376-A48F-87726FE09EDA}" type="pres">
      <dgm:prSet presAssocID="{1800C0E8-06D1-414E-B3A0-B51B50C1E725}" presName="ParentBackground3" presStyleCnt="0"/>
      <dgm:spPr/>
    </dgm:pt>
    <dgm:pt modelId="{3BC82E93-83A7-4732-A1AC-26013106E0A2}" type="pres">
      <dgm:prSet presAssocID="{1800C0E8-06D1-414E-B3A0-B51B50C1E725}" presName="ParentBackground" presStyleLbl="fgAcc1" presStyleIdx="1" presStyleCnt="4" custLinFactX="-12340" custLinFactY="7478" custLinFactNeighborX="-100000" custLinFactNeighborY="100000"/>
      <dgm:spPr/>
    </dgm:pt>
    <dgm:pt modelId="{991E0168-43EF-4D5B-A0FD-DBD30A87707C}" type="pres">
      <dgm:prSet presAssocID="{1800C0E8-06D1-414E-B3A0-B51B50C1E725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4C12F897-05D1-40AA-B462-76F2D0E3217A}" type="pres">
      <dgm:prSet presAssocID="{ED220FF3-D883-424B-A044-62E6B09B8270}" presName="Accent2" presStyleCnt="0"/>
      <dgm:spPr/>
    </dgm:pt>
    <dgm:pt modelId="{C19E409D-FB28-4B5D-98C8-BF0C7F76BE27}" type="pres">
      <dgm:prSet presAssocID="{ED220FF3-D883-424B-A044-62E6B09B8270}" presName="Accent" presStyleLbl="node1" presStyleIdx="2" presStyleCnt="4" custAng="5663660"/>
      <dgm:spPr/>
    </dgm:pt>
    <dgm:pt modelId="{C3D8DC7B-5391-4FA8-A0DF-072A96FA6470}" type="pres">
      <dgm:prSet presAssocID="{ED220FF3-D883-424B-A044-62E6B09B8270}" presName="ParentBackground2" presStyleCnt="0"/>
      <dgm:spPr/>
    </dgm:pt>
    <dgm:pt modelId="{9D211615-3DA7-48E8-A51F-05F2F21851E0}" type="pres">
      <dgm:prSet presAssocID="{ED220FF3-D883-424B-A044-62E6B09B8270}" presName="ParentBackground" presStyleLbl="fgAcc1" presStyleIdx="2" presStyleCnt="4"/>
      <dgm:spPr/>
    </dgm:pt>
    <dgm:pt modelId="{2DFC01B8-ACE7-414B-A9EB-BA878DD67865}" type="pres">
      <dgm:prSet presAssocID="{ED220FF3-D883-424B-A044-62E6B09B8270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12DC5C8D-BDEC-4222-9572-6499EB6A1145}" type="pres">
      <dgm:prSet presAssocID="{CCC27F29-F472-4D2C-AADF-A3990DA9D336}" presName="Accent1" presStyleCnt="0"/>
      <dgm:spPr/>
    </dgm:pt>
    <dgm:pt modelId="{9FC0BC4F-DE3B-4B76-B581-D32BEF8375D2}" type="pres">
      <dgm:prSet presAssocID="{CCC27F29-F472-4D2C-AADF-A3990DA9D336}" presName="Accent" presStyleLbl="node1" presStyleIdx="3" presStyleCnt="4"/>
      <dgm:spPr/>
    </dgm:pt>
    <dgm:pt modelId="{83DD6849-00F1-4F4B-A103-2C1D610BBEC3}" type="pres">
      <dgm:prSet presAssocID="{CCC27F29-F472-4D2C-AADF-A3990DA9D336}" presName="ParentBackground1" presStyleCnt="0"/>
      <dgm:spPr/>
    </dgm:pt>
    <dgm:pt modelId="{A178A21E-4BF2-44E5-BDFC-6877CAA4A84E}" type="pres">
      <dgm:prSet presAssocID="{CCC27F29-F472-4D2C-AADF-A3990DA9D336}" presName="ParentBackground" presStyleLbl="fgAcc1" presStyleIdx="3" presStyleCnt="4"/>
      <dgm:spPr/>
    </dgm:pt>
    <dgm:pt modelId="{5E2FD62B-4988-4337-8EE7-73E10AB36CD6}" type="pres">
      <dgm:prSet presAssocID="{CCC27F29-F472-4D2C-AADF-A3990DA9D336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81A51A0B-BA0F-4D5A-BB90-E122E5B38494}" type="presOf" srcId="{48443086-7080-4536-87E1-7E3435E2D25D}" destId="{5C179882-922B-46E0-A73E-AD0E6B384C38}" srcOrd="0" destOrd="0" presId="urn:microsoft.com/office/officeart/2011/layout/CircleProcess"/>
    <dgm:cxn modelId="{BDC3D02A-7B66-4334-BF88-831AF2672051}" type="presOf" srcId="{CCC27F29-F472-4D2C-AADF-A3990DA9D336}" destId="{A178A21E-4BF2-44E5-BDFC-6877CAA4A84E}" srcOrd="0" destOrd="0" presId="urn:microsoft.com/office/officeart/2011/layout/CircleProcess"/>
    <dgm:cxn modelId="{654B9C38-5C53-453B-A712-46B0AC534E89}" srcId="{48443086-7080-4536-87E1-7E3435E2D25D}" destId="{1800C0E8-06D1-414E-B3A0-B51B50C1E725}" srcOrd="2" destOrd="0" parTransId="{813A8F7B-8538-4C4C-8A6B-7843CDA48627}" sibTransId="{18D33C1A-FEA2-472A-AFB5-9BB18CE294D3}"/>
    <dgm:cxn modelId="{DC3A9844-D192-4DE6-BF39-6760C8CD76AD}" srcId="{48443086-7080-4536-87E1-7E3435E2D25D}" destId="{CCC27F29-F472-4D2C-AADF-A3990DA9D336}" srcOrd="0" destOrd="0" parTransId="{681A4A08-824E-4D30-A6AB-D0E923A2F484}" sibTransId="{77562C13-5D79-4179-8BF8-522CE2D682A6}"/>
    <dgm:cxn modelId="{7D9E4066-F768-446E-8BAB-4D4EF6C1805A}" type="presOf" srcId="{000AF12E-015E-4EFC-B763-D5834EDE4998}" destId="{7AE2064B-F90C-4101-B055-5CCE95F85D34}" srcOrd="1" destOrd="0" presId="urn:microsoft.com/office/officeart/2011/layout/CircleProcess"/>
    <dgm:cxn modelId="{56ED0650-515E-4BF3-AE30-FAFEDFA291C3}" type="presOf" srcId="{1800C0E8-06D1-414E-B3A0-B51B50C1E725}" destId="{991E0168-43EF-4D5B-A0FD-DBD30A87707C}" srcOrd="1" destOrd="0" presId="urn:microsoft.com/office/officeart/2011/layout/CircleProcess"/>
    <dgm:cxn modelId="{BF23DC74-E468-454D-B599-DAF3B5CBC7E4}" srcId="{48443086-7080-4536-87E1-7E3435E2D25D}" destId="{ED220FF3-D883-424B-A044-62E6B09B8270}" srcOrd="1" destOrd="0" parTransId="{99E8A221-699A-4351-8B5D-4C0F0F3BE283}" sibTransId="{BAD492BE-E289-4F12-A2A0-778FA5D1BCC9}"/>
    <dgm:cxn modelId="{C0AA7FA3-E9B5-4C9D-B757-D1E975394C46}" type="presOf" srcId="{000AF12E-015E-4EFC-B763-D5834EDE4998}" destId="{D2D48739-A4FE-46C5-AE51-6138060D954A}" srcOrd="0" destOrd="0" presId="urn:microsoft.com/office/officeart/2011/layout/CircleProcess"/>
    <dgm:cxn modelId="{7D0DCBA8-A61B-4A80-88BE-E3F9D244519E}" srcId="{48443086-7080-4536-87E1-7E3435E2D25D}" destId="{000AF12E-015E-4EFC-B763-D5834EDE4998}" srcOrd="3" destOrd="0" parTransId="{058D1BB3-3D03-4DBA-AC65-E20D81E0A3EB}" sibTransId="{D5A6A85D-43A1-4A7A-8B24-D4C2B386AC6F}"/>
    <dgm:cxn modelId="{BD3A59B6-A6FE-4D6A-9DCF-53559AB6D742}" type="presOf" srcId="{1800C0E8-06D1-414E-B3A0-B51B50C1E725}" destId="{3BC82E93-83A7-4732-A1AC-26013106E0A2}" srcOrd="0" destOrd="0" presId="urn:microsoft.com/office/officeart/2011/layout/CircleProcess"/>
    <dgm:cxn modelId="{9E1FE2D0-EF9F-4304-9186-4B15DEAFB82E}" type="presOf" srcId="{CCC27F29-F472-4D2C-AADF-A3990DA9D336}" destId="{5E2FD62B-4988-4337-8EE7-73E10AB36CD6}" srcOrd="1" destOrd="0" presId="urn:microsoft.com/office/officeart/2011/layout/CircleProcess"/>
    <dgm:cxn modelId="{5E5A83E7-339E-4A4B-9905-6C70AEE13666}" type="presOf" srcId="{ED220FF3-D883-424B-A044-62E6B09B8270}" destId="{9D211615-3DA7-48E8-A51F-05F2F21851E0}" srcOrd="0" destOrd="0" presId="urn:microsoft.com/office/officeart/2011/layout/CircleProcess"/>
    <dgm:cxn modelId="{CD6F2DF3-0FB6-41C9-BEFB-2ECF725CD548}" type="presOf" srcId="{ED220FF3-D883-424B-A044-62E6B09B8270}" destId="{2DFC01B8-ACE7-414B-A9EB-BA878DD67865}" srcOrd="1" destOrd="0" presId="urn:microsoft.com/office/officeart/2011/layout/CircleProcess"/>
    <dgm:cxn modelId="{1DDD65EC-E024-4F19-8DF2-50E2FE023A0E}" type="presParOf" srcId="{5C179882-922B-46E0-A73E-AD0E6B384C38}" destId="{5C6A86DF-DD41-4151-A564-23C4E878D26B}" srcOrd="0" destOrd="0" presId="urn:microsoft.com/office/officeart/2011/layout/CircleProcess"/>
    <dgm:cxn modelId="{1E3FB1AC-C2E2-4107-ACE7-C2C4BB4ADA49}" type="presParOf" srcId="{5C6A86DF-DD41-4151-A564-23C4E878D26B}" destId="{43B54E9A-0F54-4E93-9016-21888E91DE05}" srcOrd="0" destOrd="0" presId="urn:microsoft.com/office/officeart/2011/layout/CircleProcess"/>
    <dgm:cxn modelId="{868E5FE6-8458-4AB1-A166-8364A2997B29}" type="presParOf" srcId="{5C179882-922B-46E0-A73E-AD0E6B384C38}" destId="{F0A84206-E9A1-4792-A83A-74499AC56DB8}" srcOrd="1" destOrd="0" presId="urn:microsoft.com/office/officeart/2011/layout/CircleProcess"/>
    <dgm:cxn modelId="{626B144E-A68A-4550-9FFC-6B7D8FA01AB8}" type="presParOf" srcId="{F0A84206-E9A1-4792-A83A-74499AC56DB8}" destId="{D2D48739-A4FE-46C5-AE51-6138060D954A}" srcOrd="0" destOrd="0" presId="urn:microsoft.com/office/officeart/2011/layout/CircleProcess"/>
    <dgm:cxn modelId="{E0F1255F-E7C9-4AA2-9A53-B29A279BDCDA}" type="presParOf" srcId="{5C179882-922B-46E0-A73E-AD0E6B384C38}" destId="{7AE2064B-F90C-4101-B055-5CCE95F85D34}" srcOrd="2" destOrd="0" presId="urn:microsoft.com/office/officeart/2011/layout/CircleProcess"/>
    <dgm:cxn modelId="{22BE8C09-072E-448F-8C4B-F26749531E0D}" type="presParOf" srcId="{5C179882-922B-46E0-A73E-AD0E6B384C38}" destId="{D6B974C9-D422-4D13-BF34-81F3F231A3DF}" srcOrd="3" destOrd="0" presId="urn:microsoft.com/office/officeart/2011/layout/CircleProcess"/>
    <dgm:cxn modelId="{5ED59604-8ED6-415F-A1BA-CFF98A0EB77A}" type="presParOf" srcId="{D6B974C9-D422-4D13-BF34-81F3F231A3DF}" destId="{919FD67D-5CE6-4E71-B90E-D71456C1CC0B}" srcOrd="0" destOrd="0" presId="urn:microsoft.com/office/officeart/2011/layout/CircleProcess"/>
    <dgm:cxn modelId="{C6BDFF65-4321-4B56-AD67-6E7E2D9BA417}" type="presParOf" srcId="{5C179882-922B-46E0-A73E-AD0E6B384C38}" destId="{8502AFAB-39E1-4376-A48F-87726FE09EDA}" srcOrd="4" destOrd="0" presId="urn:microsoft.com/office/officeart/2011/layout/CircleProcess"/>
    <dgm:cxn modelId="{3FC3E8A8-5222-4131-9167-4C3C7B9CC01C}" type="presParOf" srcId="{8502AFAB-39E1-4376-A48F-87726FE09EDA}" destId="{3BC82E93-83A7-4732-A1AC-26013106E0A2}" srcOrd="0" destOrd="0" presId="urn:microsoft.com/office/officeart/2011/layout/CircleProcess"/>
    <dgm:cxn modelId="{F92B65A0-2C4C-4FFD-A5E7-CDC1C3A918C3}" type="presParOf" srcId="{5C179882-922B-46E0-A73E-AD0E6B384C38}" destId="{991E0168-43EF-4D5B-A0FD-DBD30A87707C}" srcOrd="5" destOrd="0" presId="urn:microsoft.com/office/officeart/2011/layout/CircleProcess"/>
    <dgm:cxn modelId="{3619187E-59DA-4ED9-B226-A77796E92186}" type="presParOf" srcId="{5C179882-922B-46E0-A73E-AD0E6B384C38}" destId="{4C12F897-05D1-40AA-B462-76F2D0E3217A}" srcOrd="6" destOrd="0" presId="urn:microsoft.com/office/officeart/2011/layout/CircleProcess"/>
    <dgm:cxn modelId="{360633EC-ACE7-4337-B744-2697138F944E}" type="presParOf" srcId="{4C12F897-05D1-40AA-B462-76F2D0E3217A}" destId="{C19E409D-FB28-4B5D-98C8-BF0C7F76BE27}" srcOrd="0" destOrd="0" presId="urn:microsoft.com/office/officeart/2011/layout/CircleProcess"/>
    <dgm:cxn modelId="{CBCDAB69-7BC8-4B63-977F-1ED458BEB487}" type="presParOf" srcId="{5C179882-922B-46E0-A73E-AD0E6B384C38}" destId="{C3D8DC7B-5391-4FA8-A0DF-072A96FA6470}" srcOrd="7" destOrd="0" presId="urn:microsoft.com/office/officeart/2011/layout/CircleProcess"/>
    <dgm:cxn modelId="{329F241B-A3D6-4433-8D92-7E18BC01A7B3}" type="presParOf" srcId="{C3D8DC7B-5391-4FA8-A0DF-072A96FA6470}" destId="{9D211615-3DA7-48E8-A51F-05F2F21851E0}" srcOrd="0" destOrd="0" presId="urn:microsoft.com/office/officeart/2011/layout/CircleProcess"/>
    <dgm:cxn modelId="{0C41FC6F-59AC-45D8-8FD4-B0223D3D2851}" type="presParOf" srcId="{5C179882-922B-46E0-A73E-AD0E6B384C38}" destId="{2DFC01B8-ACE7-414B-A9EB-BA878DD67865}" srcOrd="8" destOrd="0" presId="urn:microsoft.com/office/officeart/2011/layout/CircleProcess"/>
    <dgm:cxn modelId="{D431ADEE-386E-4569-B4DA-29E605331135}" type="presParOf" srcId="{5C179882-922B-46E0-A73E-AD0E6B384C38}" destId="{12DC5C8D-BDEC-4222-9572-6499EB6A1145}" srcOrd="9" destOrd="0" presId="urn:microsoft.com/office/officeart/2011/layout/CircleProcess"/>
    <dgm:cxn modelId="{17EA4073-55D4-45C2-86A4-3E5211AB8346}" type="presParOf" srcId="{12DC5C8D-BDEC-4222-9572-6499EB6A1145}" destId="{9FC0BC4F-DE3B-4B76-B581-D32BEF8375D2}" srcOrd="0" destOrd="0" presId="urn:microsoft.com/office/officeart/2011/layout/CircleProcess"/>
    <dgm:cxn modelId="{35084FA4-5321-4C17-8E96-B04EE049B143}" type="presParOf" srcId="{5C179882-922B-46E0-A73E-AD0E6B384C38}" destId="{83DD6849-00F1-4F4B-A103-2C1D610BBEC3}" srcOrd="10" destOrd="0" presId="urn:microsoft.com/office/officeart/2011/layout/CircleProcess"/>
    <dgm:cxn modelId="{943FC4A3-E926-4A6B-8C4C-B2D11CE6D465}" type="presParOf" srcId="{83DD6849-00F1-4F4B-A103-2C1D610BBEC3}" destId="{A178A21E-4BF2-44E5-BDFC-6877CAA4A84E}" srcOrd="0" destOrd="0" presId="urn:microsoft.com/office/officeart/2011/layout/CircleProcess"/>
    <dgm:cxn modelId="{701ADA7C-F2B2-4A49-9277-ADE7CD3EFA6A}" type="presParOf" srcId="{5C179882-922B-46E0-A73E-AD0E6B384C38}" destId="{5E2FD62B-4988-4337-8EE7-73E10AB36CD6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443086-7080-4536-87E1-7E3435E2D25D}" type="doc">
      <dgm:prSet loTypeId="urn:microsoft.com/office/officeart/2011/layout/Circle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SE"/>
        </a:p>
      </dgm:t>
    </dgm:pt>
    <dgm:pt modelId="{CCC27F29-F472-4D2C-AADF-A3990DA9D336}">
      <dgm:prSet phldrT="[Text]"/>
      <dgm:spPr/>
      <dgm:t>
        <a:bodyPr/>
        <a:lstStyle/>
        <a:p>
          <a:r>
            <a:rPr lang="en-US" b="1" dirty="0">
              <a:latin typeface="Georgia" panose="02040502050405020303" pitchFamily="18" charset="0"/>
            </a:rPr>
            <a:t>Measured RF current &amp; voltage</a:t>
          </a:r>
          <a:endParaRPr lang="en-SE" b="1" dirty="0">
            <a:latin typeface="Georgia" panose="02040502050405020303" pitchFamily="18" charset="0"/>
          </a:endParaRPr>
        </a:p>
      </dgm:t>
    </dgm:pt>
    <dgm:pt modelId="{681A4A08-824E-4D30-A6AB-D0E923A2F484}" type="parTrans" cxnId="{DC3A9844-D192-4DE6-BF39-6760C8CD76AD}">
      <dgm:prSet/>
      <dgm:spPr/>
      <dgm:t>
        <a:bodyPr/>
        <a:lstStyle/>
        <a:p>
          <a:endParaRPr lang="en-SE" b="1">
            <a:latin typeface="Georgia" panose="02040502050405020303" pitchFamily="18" charset="0"/>
          </a:endParaRPr>
        </a:p>
      </dgm:t>
    </dgm:pt>
    <dgm:pt modelId="{77562C13-5D79-4179-8BF8-522CE2D682A6}" type="sibTrans" cxnId="{DC3A9844-D192-4DE6-BF39-6760C8CD76AD}">
      <dgm:prSet/>
      <dgm:spPr/>
      <dgm:t>
        <a:bodyPr/>
        <a:lstStyle/>
        <a:p>
          <a:endParaRPr lang="en-SE" b="1">
            <a:latin typeface="Georgia" panose="02040502050405020303" pitchFamily="18" charset="0"/>
          </a:endParaRPr>
        </a:p>
      </dgm:t>
    </dgm:pt>
    <dgm:pt modelId="{ED220FF3-D883-424B-A044-62E6B09B8270}">
      <dgm:prSet phldrT="[Text]"/>
      <dgm:spPr/>
      <dgm:t>
        <a:bodyPr/>
        <a:lstStyle/>
        <a:p>
          <a:r>
            <a:rPr lang="en-US" b="1" dirty="0">
              <a:latin typeface="Georgia" panose="02040502050405020303" pitchFamily="18" charset="0"/>
            </a:rPr>
            <a:t>Phase shift correction</a:t>
          </a:r>
          <a:endParaRPr lang="en-SE" b="1" dirty="0">
            <a:latin typeface="Georgia" panose="02040502050405020303" pitchFamily="18" charset="0"/>
          </a:endParaRPr>
        </a:p>
      </dgm:t>
    </dgm:pt>
    <dgm:pt modelId="{99E8A221-699A-4351-8B5D-4C0F0F3BE283}" type="parTrans" cxnId="{BF23DC74-E468-454D-B599-DAF3B5CBC7E4}">
      <dgm:prSet/>
      <dgm:spPr/>
      <dgm:t>
        <a:bodyPr/>
        <a:lstStyle/>
        <a:p>
          <a:endParaRPr lang="en-SE" b="1">
            <a:latin typeface="Georgia" panose="02040502050405020303" pitchFamily="18" charset="0"/>
          </a:endParaRPr>
        </a:p>
      </dgm:t>
    </dgm:pt>
    <dgm:pt modelId="{BAD492BE-E289-4F12-A2A0-778FA5D1BCC9}" type="sibTrans" cxnId="{BF23DC74-E468-454D-B599-DAF3B5CBC7E4}">
      <dgm:prSet/>
      <dgm:spPr/>
      <dgm:t>
        <a:bodyPr/>
        <a:lstStyle/>
        <a:p>
          <a:endParaRPr lang="en-SE" b="1">
            <a:latin typeface="Georgia" panose="02040502050405020303" pitchFamily="18" charset="0"/>
          </a:endParaRPr>
        </a:p>
      </dgm:t>
    </dgm:pt>
    <dgm:pt modelId="{1800C0E8-06D1-414E-B3A0-B51B50C1E725}">
      <dgm:prSet phldrT="[Text]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SE">
              <a:noFill/>
            </a:rPr>
            <a:t> </a:t>
          </a:r>
        </a:p>
      </dgm:t>
    </dgm:pt>
    <dgm:pt modelId="{813A8F7B-8538-4C4C-8A6B-7843CDA48627}" type="parTrans" cxnId="{654B9C38-5C53-453B-A712-46B0AC534E89}">
      <dgm:prSet/>
      <dgm:spPr/>
      <dgm:t>
        <a:bodyPr/>
        <a:lstStyle/>
        <a:p>
          <a:endParaRPr lang="en-SE" b="1">
            <a:latin typeface="Georgia" panose="02040502050405020303" pitchFamily="18" charset="0"/>
          </a:endParaRPr>
        </a:p>
      </dgm:t>
    </dgm:pt>
    <dgm:pt modelId="{18D33C1A-FEA2-472A-AFB5-9BB18CE294D3}" type="sibTrans" cxnId="{654B9C38-5C53-453B-A712-46B0AC534E89}">
      <dgm:prSet/>
      <dgm:spPr/>
      <dgm:t>
        <a:bodyPr/>
        <a:lstStyle/>
        <a:p>
          <a:endParaRPr lang="en-SE" b="1">
            <a:latin typeface="Georgia" panose="02040502050405020303" pitchFamily="18" charset="0"/>
          </a:endParaRPr>
        </a:p>
      </dgm:t>
    </dgm:pt>
    <dgm:pt modelId="{000AF12E-015E-4EFC-B763-D5834EDE4998}">
      <dgm:prSet phldrT="[Text]"/>
      <dgm:spPr/>
      <dgm:t>
        <a:bodyPr/>
        <a:lstStyle/>
        <a:p>
          <a:r>
            <a:rPr lang="en-US" b="1" dirty="0">
              <a:latin typeface="Georgia" panose="02040502050405020303" pitchFamily="18" charset="0"/>
              <a:ea typeface="SimSun" panose="02010600030101010101" pitchFamily="2" charset="-122"/>
              <a:cs typeface="TimesNewRomanPSMT"/>
            </a:rPr>
            <a:t>Ion flux </a:t>
          </a:r>
          <a:r>
            <a:rPr lang="en-US" b="1" dirty="0" err="1">
              <a:effectLst/>
              <a:latin typeface="Georgia" panose="02040502050405020303" pitchFamily="18" charset="0"/>
              <a:ea typeface="SimSun" panose="02010600030101010101" pitchFamily="2" charset="-122"/>
            </a:rPr>
            <a:t>Γ</a:t>
          </a:r>
          <a:r>
            <a:rPr lang="en-US" b="1" baseline="-25000" dirty="0" err="1">
              <a:effectLst/>
              <a:latin typeface="Georgia" panose="02040502050405020303" pitchFamily="18" charset="0"/>
              <a:ea typeface="SimSun" panose="02010600030101010101" pitchFamily="2" charset="-122"/>
            </a:rPr>
            <a:t>i</a:t>
          </a:r>
          <a:r>
            <a:rPr lang="en-US" b="1" dirty="0">
              <a:effectLst/>
              <a:latin typeface="Georgia" panose="02040502050405020303" pitchFamily="18" charset="0"/>
              <a:ea typeface="SimSun" panose="02010600030101010101" pitchFamily="2" charset="-122"/>
            </a:rPr>
            <a:t>(</a:t>
          </a:r>
          <a:r>
            <a:rPr lang="en-US" b="1" i="1" dirty="0">
              <a:effectLst/>
              <a:latin typeface="Georgia" panose="02040502050405020303" pitchFamily="18" charset="0"/>
              <a:ea typeface="SimSun" panose="02010600030101010101" pitchFamily="2" charset="-122"/>
            </a:rPr>
            <a:t>t</a:t>
          </a:r>
          <a:r>
            <a:rPr lang="en-US" b="1" dirty="0">
              <a:effectLst/>
              <a:latin typeface="Georgia" panose="02040502050405020303" pitchFamily="18" charset="0"/>
              <a:ea typeface="SimSun" panose="02010600030101010101" pitchFamily="2" charset="-122"/>
            </a:rPr>
            <a:t>) </a:t>
          </a:r>
          <a:endParaRPr lang="en-SE" b="1" dirty="0">
            <a:latin typeface="Georgia" panose="02040502050405020303" pitchFamily="18" charset="0"/>
          </a:endParaRPr>
        </a:p>
      </dgm:t>
    </dgm:pt>
    <dgm:pt modelId="{058D1BB3-3D03-4DBA-AC65-E20D81E0A3EB}" type="parTrans" cxnId="{7D0DCBA8-A61B-4A80-88BE-E3F9D244519E}">
      <dgm:prSet/>
      <dgm:spPr/>
      <dgm:t>
        <a:bodyPr/>
        <a:lstStyle/>
        <a:p>
          <a:endParaRPr lang="en-SE" b="1">
            <a:latin typeface="Georgia" panose="02040502050405020303" pitchFamily="18" charset="0"/>
          </a:endParaRPr>
        </a:p>
      </dgm:t>
    </dgm:pt>
    <dgm:pt modelId="{D5A6A85D-43A1-4A7A-8B24-D4C2B386AC6F}" type="sibTrans" cxnId="{7D0DCBA8-A61B-4A80-88BE-E3F9D244519E}">
      <dgm:prSet/>
      <dgm:spPr/>
      <dgm:t>
        <a:bodyPr/>
        <a:lstStyle/>
        <a:p>
          <a:endParaRPr lang="en-SE" b="1">
            <a:latin typeface="Georgia" panose="02040502050405020303" pitchFamily="18" charset="0"/>
          </a:endParaRPr>
        </a:p>
      </dgm:t>
    </dgm:pt>
    <dgm:pt modelId="{5C179882-922B-46E0-A73E-AD0E6B384C38}" type="pres">
      <dgm:prSet presAssocID="{48443086-7080-4536-87E1-7E3435E2D25D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5C6A86DF-DD41-4151-A564-23C4E878D26B}" type="pres">
      <dgm:prSet presAssocID="{000AF12E-015E-4EFC-B763-D5834EDE4998}" presName="Accent4" presStyleCnt="0"/>
      <dgm:spPr/>
    </dgm:pt>
    <dgm:pt modelId="{43B54E9A-0F54-4E93-9016-21888E91DE05}" type="pres">
      <dgm:prSet presAssocID="{000AF12E-015E-4EFC-B763-D5834EDE4998}" presName="Accent" presStyleLbl="node1" presStyleIdx="0" presStyleCnt="4" custLinFactX="-114712" custLinFactY="2013" custLinFactNeighborX="-200000" custLinFactNeighborY="100000"/>
      <dgm:spPr/>
    </dgm:pt>
    <dgm:pt modelId="{F0A84206-E9A1-4792-A83A-74499AC56DB8}" type="pres">
      <dgm:prSet presAssocID="{000AF12E-015E-4EFC-B763-D5834EDE4998}" presName="ParentBackground4" presStyleCnt="0"/>
      <dgm:spPr/>
    </dgm:pt>
    <dgm:pt modelId="{D2D48739-A4FE-46C5-AE51-6138060D954A}" type="pres">
      <dgm:prSet presAssocID="{000AF12E-015E-4EFC-B763-D5834EDE4998}" presName="ParentBackground" presStyleLbl="fgAcc1" presStyleIdx="0" presStyleCnt="4" custLinFactX="-137119" custLinFactY="9301" custLinFactNeighborX="-200000" custLinFactNeighborY="100000"/>
      <dgm:spPr/>
    </dgm:pt>
    <dgm:pt modelId="{7AE2064B-F90C-4101-B055-5CCE95F85D34}" type="pres">
      <dgm:prSet presAssocID="{000AF12E-015E-4EFC-B763-D5834EDE4998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D6B974C9-D422-4D13-BF34-81F3F231A3DF}" type="pres">
      <dgm:prSet presAssocID="{1800C0E8-06D1-414E-B3A0-B51B50C1E725}" presName="Accent3" presStyleCnt="0"/>
      <dgm:spPr/>
    </dgm:pt>
    <dgm:pt modelId="{919FD67D-5CE6-4E71-B90E-D71456C1CC0B}" type="pres">
      <dgm:prSet presAssocID="{1800C0E8-06D1-414E-B3A0-B51B50C1E725}" presName="Accent" presStyleLbl="node1" presStyleIdx="1" presStyleCnt="4" custAng="10808304" custLinFactNeighborX="-74760" custLinFactNeighborY="71916"/>
      <dgm:spPr/>
    </dgm:pt>
    <dgm:pt modelId="{8502AFAB-39E1-4376-A48F-87726FE09EDA}" type="pres">
      <dgm:prSet presAssocID="{1800C0E8-06D1-414E-B3A0-B51B50C1E725}" presName="ParentBackground3" presStyleCnt="0"/>
      <dgm:spPr/>
    </dgm:pt>
    <dgm:pt modelId="{3BC82E93-83A7-4732-A1AC-26013106E0A2}" type="pres">
      <dgm:prSet presAssocID="{1800C0E8-06D1-414E-B3A0-B51B50C1E725}" presName="ParentBackground" presStyleLbl="fgAcc1" presStyleIdx="1" presStyleCnt="4" custLinFactX="-12340" custLinFactY="7478" custLinFactNeighborX="-100000" custLinFactNeighborY="100000"/>
      <dgm:spPr/>
    </dgm:pt>
    <dgm:pt modelId="{991E0168-43EF-4D5B-A0FD-DBD30A87707C}" type="pres">
      <dgm:prSet presAssocID="{1800C0E8-06D1-414E-B3A0-B51B50C1E725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4C12F897-05D1-40AA-B462-76F2D0E3217A}" type="pres">
      <dgm:prSet presAssocID="{ED220FF3-D883-424B-A044-62E6B09B8270}" presName="Accent2" presStyleCnt="0"/>
      <dgm:spPr/>
    </dgm:pt>
    <dgm:pt modelId="{C19E409D-FB28-4B5D-98C8-BF0C7F76BE27}" type="pres">
      <dgm:prSet presAssocID="{ED220FF3-D883-424B-A044-62E6B09B8270}" presName="Accent" presStyleLbl="node1" presStyleIdx="2" presStyleCnt="4" custAng="5663660"/>
      <dgm:spPr/>
    </dgm:pt>
    <dgm:pt modelId="{C3D8DC7B-5391-4FA8-A0DF-072A96FA6470}" type="pres">
      <dgm:prSet presAssocID="{ED220FF3-D883-424B-A044-62E6B09B8270}" presName="ParentBackground2" presStyleCnt="0"/>
      <dgm:spPr/>
    </dgm:pt>
    <dgm:pt modelId="{9D211615-3DA7-48E8-A51F-05F2F21851E0}" type="pres">
      <dgm:prSet presAssocID="{ED220FF3-D883-424B-A044-62E6B09B8270}" presName="ParentBackground" presStyleLbl="fgAcc1" presStyleIdx="2" presStyleCnt="4"/>
      <dgm:spPr/>
    </dgm:pt>
    <dgm:pt modelId="{2DFC01B8-ACE7-414B-A9EB-BA878DD67865}" type="pres">
      <dgm:prSet presAssocID="{ED220FF3-D883-424B-A044-62E6B09B8270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12DC5C8D-BDEC-4222-9572-6499EB6A1145}" type="pres">
      <dgm:prSet presAssocID="{CCC27F29-F472-4D2C-AADF-A3990DA9D336}" presName="Accent1" presStyleCnt="0"/>
      <dgm:spPr/>
    </dgm:pt>
    <dgm:pt modelId="{9FC0BC4F-DE3B-4B76-B581-D32BEF8375D2}" type="pres">
      <dgm:prSet presAssocID="{CCC27F29-F472-4D2C-AADF-A3990DA9D336}" presName="Accent" presStyleLbl="node1" presStyleIdx="3" presStyleCnt="4"/>
      <dgm:spPr/>
    </dgm:pt>
    <dgm:pt modelId="{83DD6849-00F1-4F4B-A103-2C1D610BBEC3}" type="pres">
      <dgm:prSet presAssocID="{CCC27F29-F472-4D2C-AADF-A3990DA9D336}" presName="ParentBackground1" presStyleCnt="0"/>
      <dgm:spPr/>
    </dgm:pt>
    <dgm:pt modelId="{A178A21E-4BF2-44E5-BDFC-6877CAA4A84E}" type="pres">
      <dgm:prSet presAssocID="{CCC27F29-F472-4D2C-AADF-A3990DA9D336}" presName="ParentBackground" presStyleLbl="fgAcc1" presStyleIdx="3" presStyleCnt="4"/>
      <dgm:spPr/>
    </dgm:pt>
    <dgm:pt modelId="{5E2FD62B-4988-4337-8EE7-73E10AB36CD6}" type="pres">
      <dgm:prSet presAssocID="{CCC27F29-F472-4D2C-AADF-A3990DA9D336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81A51A0B-BA0F-4D5A-BB90-E122E5B38494}" type="presOf" srcId="{48443086-7080-4536-87E1-7E3435E2D25D}" destId="{5C179882-922B-46E0-A73E-AD0E6B384C38}" srcOrd="0" destOrd="0" presId="urn:microsoft.com/office/officeart/2011/layout/CircleProcess"/>
    <dgm:cxn modelId="{BDC3D02A-7B66-4334-BF88-831AF2672051}" type="presOf" srcId="{CCC27F29-F472-4D2C-AADF-A3990DA9D336}" destId="{A178A21E-4BF2-44E5-BDFC-6877CAA4A84E}" srcOrd="0" destOrd="0" presId="urn:microsoft.com/office/officeart/2011/layout/CircleProcess"/>
    <dgm:cxn modelId="{654B9C38-5C53-453B-A712-46B0AC534E89}" srcId="{48443086-7080-4536-87E1-7E3435E2D25D}" destId="{1800C0E8-06D1-414E-B3A0-B51B50C1E725}" srcOrd="2" destOrd="0" parTransId="{813A8F7B-8538-4C4C-8A6B-7843CDA48627}" sibTransId="{18D33C1A-FEA2-472A-AFB5-9BB18CE294D3}"/>
    <dgm:cxn modelId="{DC3A9844-D192-4DE6-BF39-6760C8CD76AD}" srcId="{48443086-7080-4536-87E1-7E3435E2D25D}" destId="{CCC27F29-F472-4D2C-AADF-A3990DA9D336}" srcOrd="0" destOrd="0" parTransId="{681A4A08-824E-4D30-A6AB-D0E923A2F484}" sibTransId="{77562C13-5D79-4179-8BF8-522CE2D682A6}"/>
    <dgm:cxn modelId="{7D9E4066-F768-446E-8BAB-4D4EF6C1805A}" type="presOf" srcId="{000AF12E-015E-4EFC-B763-D5834EDE4998}" destId="{7AE2064B-F90C-4101-B055-5CCE95F85D34}" srcOrd="1" destOrd="0" presId="urn:microsoft.com/office/officeart/2011/layout/CircleProcess"/>
    <dgm:cxn modelId="{56ED0650-515E-4BF3-AE30-FAFEDFA291C3}" type="presOf" srcId="{1800C0E8-06D1-414E-B3A0-B51B50C1E725}" destId="{991E0168-43EF-4D5B-A0FD-DBD30A87707C}" srcOrd="1" destOrd="0" presId="urn:microsoft.com/office/officeart/2011/layout/CircleProcess"/>
    <dgm:cxn modelId="{BF23DC74-E468-454D-B599-DAF3B5CBC7E4}" srcId="{48443086-7080-4536-87E1-7E3435E2D25D}" destId="{ED220FF3-D883-424B-A044-62E6B09B8270}" srcOrd="1" destOrd="0" parTransId="{99E8A221-699A-4351-8B5D-4C0F0F3BE283}" sibTransId="{BAD492BE-E289-4F12-A2A0-778FA5D1BCC9}"/>
    <dgm:cxn modelId="{C0AA7FA3-E9B5-4C9D-B757-D1E975394C46}" type="presOf" srcId="{000AF12E-015E-4EFC-B763-D5834EDE4998}" destId="{D2D48739-A4FE-46C5-AE51-6138060D954A}" srcOrd="0" destOrd="0" presId="urn:microsoft.com/office/officeart/2011/layout/CircleProcess"/>
    <dgm:cxn modelId="{7D0DCBA8-A61B-4A80-88BE-E3F9D244519E}" srcId="{48443086-7080-4536-87E1-7E3435E2D25D}" destId="{000AF12E-015E-4EFC-B763-D5834EDE4998}" srcOrd="3" destOrd="0" parTransId="{058D1BB3-3D03-4DBA-AC65-E20D81E0A3EB}" sibTransId="{D5A6A85D-43A1-4A7A-8B24-D4C2B386AC6F}"/>
    <dgm:cxn modelId="{BD3A59B6-A6FE-4D6A-9DCF-53559AB6D742}" type="presOf" srcId="{1800C0E8-06D1-414E-B3A0-B51B50C1E725}" destId="{3BC82E93-83A7-4732-A1AC-26013106E0A2}" srcOrd="0" destOrd="0" presId="urn:microsoft.com/office/officeart/2011/layout/CircleProcess"/>
    <dgm:cxn modelId="{9E1FE2D0-EF9F-4304-9186-4B15DEAFB82E}" type="presOf" srcId="{CCC27F29-F472-4D2C-AADF-A3990DA9D336}" destId="{5E2FD62B-4988-4337-8EE7-73E10AB36CD6}" srcOrd="1" destOrd="0" presId="urn:microsoft.com/office/officeart/2011/layout/CircleProcess"/>
    <dgm:cxn modelId="{5E5A83E7-339E-4A4B-9905-6C70AEE13666}" type="presOf" srcId="{ED220FF3-D883-424B-A044-62E6B09B8270}" destId="{9D211615-3DA7-48E8-A51F-05F2F21851E0}" srcOrd="0" destOrd="0" presId="urn:microsoft.com/office/officeart/2011/layout/CircleProcess"/>
    <dgm:cxn modelId="{CD6F2DF3-0FB6-41C9-BEFB-2ECF725CD548}" type="presOf" srcId="{ED220FF3-D883-424B-A044-62E6B09B8270}" destId="{2DFC01B8-ACE7-414B-A9EB-BA878DD67865}" srcOrd="1" destOrd="0" presId="urn:microsoft.com/office/officeart/2011/layout/CircleProcess"/>
    <dgm:cxn modelId="{1DDD65EC-E024-4F19-8DF2-50E2FE023A0E}" type="presParOf" srcId="{5C179882-922B-46E0-A73E-AD0E6B384C38}" destId="{5C6A86DF-DD41-4151-A564-23C4E878D26B}" srcOrd="0" destOrd="0" presId="urn:microsoft.com/office/officeart/2011/layout/CircleProcess"/>
    <dgm:cxn modelId="{1E3FB1AC-C2E2-4107-ACE7-C2C4BB4ADA49}" type="presParOf" srcId="{5C6A86DF-DD41-4151-A564-23C4E878D26B}" destId="{43B54E9A-0F54-4E93-9016-21888E91DE05}" srcOrd="0" destOrd="0" presId="urn:microsoft.com/office/officeart/2011/layout/CircleProcess"/>
    <dgm:cxn modelId="{868E5FE6-8458-4AB1-A166-8364A2997B29}" type="presParOf" srcId="{5C179882-922B-46E0-A73E-AD0E6B384C38}" destId="{F0A84206-E9A1-4792-A83A-74499AC56DB8}" srcOrd="1" destOrd="0" presId="urn:microsoft.com/office/officeart/2011/layout/CircleProcess"/>
    <dgm:cxn modelId="{626B144E-A68A-4550-9FFC-6B7D8FA01AB8}" type="presParOf" srcId="{F0A84206-E9A1-4792-A83A-74499AC56DB8}" destId="{D2D48739-A4FE-46C5-AE51-6138060D954A}" srcOrd="0" destOrd="0" presId="urn:microsoft.com/office/officeart/2011/layout/CircleProcess"/>
    <dgm:cxn modelId="{E0F1255F-E7C9-4AA2-9A53-B29A279BDCDA}" type="presParOf" srcId="{5C179882-922B-46E0-A73E-AD0E6B384C38}" destId="{7AE2064B-F90C-4101-B055-5CCE95F85D34}" srcOrd="2" destOrd="0" presId="urn:microsoft.com/office/officeart/2011/layout/CircleProcess"/>
    <dgm:cxn modelId="{22BE8C09-072E-448F-8C4B-F26749531E0D}" type="presParOf" srcId="{5C179882-922B-46E0-A73E-AD0E6B384C38}" destId="{D6B974C9-D422-4D13-BF34-81F3F231A3DF}" srcOrd="3" destOrd="0" presId="urn:microsoft.com/office/officeart/2011/layout/CircleProcess"/>
    <dgm:cxn modelId="{5ED59604-8ED6-415F-A1BA-CFF98A0EB77A}" type="presParOf" srcId="{D6B974C9-D422-4D13-BF34-81F3F231A3DF}" destId="{919FD67D-5CE6-4E71-B90E-D71456C1CC0B}" srcOrd="0" destOrd="0" presId="urn:microsoft.com/office/officeart/2011/layout/CircleProcess"/>
    <dgm:cxn modelId="{C6BDFF65-4321-4B56-AD67-6E7E2D9BA417}" type="presParOf" srcId="{5C179882-922B-46E0-A73E-AD0E6B384C38}" destId="{8502AFAB-39E1-4376-A48F-87726FE09EDA}" srcOrd="4" destOrd="0" presId="urn:microsoft.com/office/officeart/2011/layout/CircleProcess"/>
    <dgm:cxn modelId="{3FC3E8A8-5222-4131-9167-4C3C7B9CC01C}" type="presParOf" srcId="{8502AFAB-39E1-4376-A48F-87726FE09EDA}" destId="{3BC82E93-83A7-4732-A1AC-26013106E0A2}" srcOrd="0" destOrd="0" presId="urn:microsoft.com/office/officeart/2011/layout/CircleProcess"/>
    <dgm:cxn modelId="{F92B65A0-2C4C-4FFD-A5E7-CDC1C3A918C3}" type="presParOf" srcId="{5C179882-922B-46E0-A73E-AD0E6B384C38}" destId="{991E0168-43EF-4D5B-A0FD-DBD30A87707C}" srcOrd="5" destOrd="0" presId="urn:microsoft.com/office/officeart/2011/layout/CircleProcess"/>
    <dgm:cxn modelId="{3619187E-59DA-4ED9-B226-A77796E92186}" type="presParOf" srcId="{5C179882-922B-46E0-A73E-AD0E6B384C38}" destId="{4C12F897-05D1-40AA-B462-76F2D0E3217A}" srcOrd="6" destOrd="0" presId="urn:microsoft.com/office/officeart/2011/layout/CircleProcess"/>
    <dgm:cxn modelId="{360633EC-ACE7-4337-B744-2697138F944E}" type="presParOf" srcId="{4C12F897-05D1-40AA-B462-76F2D0E3217A}" destId="{C19E409D-FB28-4B5D-98C8-BF0C7F76BE27}" srcOrd="0" destOrd="0" presId="urn:microsoft.com/office/officeart/2011/layout/CircleProcess"/>
    <dgm:cxn modelId="{CBCDAB69-7BC8-4B63-977F-1ED458BEB487}" type="presParOf" srcId="{5C179882-922B-46E0-A73E-AD0E6B384C38}" destId="{C3D8DC7B-5391-4FA8-A0DF-072A96FA6470}" srcOrd="7" destOrd="0" presId="urn:microsoft.com/office/officeart/2011/layout/CircleProcess"/>
    <dgm:cxn modelId="{329F241B-A3D6-4433-8D92-7E18BC01A7B3}" type="presParOf" srcId="{C3D8DC7B-5391-4FA8-A0DF-072A96FA6470}" destId="{9D211615-3DA7-48E8-A51F-05F2F21851E0}" srcOrd="0" destOrd="0" presId="urn:microsoft.com/office/officeart/2011/layout/CircleProcess"/>
    <dgm:cxn modelId="{0C41FC6F-59AC-45D8-8FD4-B0223D3D2851}" type="presParOf" srcId="{5C179882-922B-46E0-A73E-AD0E6B384C38}" destId="{2DFC01B8-ACE7-414B-A9EB-BA878DD67865}" srcOrd="8" destOrd="0" presId="urn:microsoft.com/office/officeart/2011/layout/CircleProcess"/>
    <dgm:cxn modelId="{D431ADEE-386E-4569-B4DA-29E605331135}" type="presParOf" srcId="{5C179882-922B-46E0-A73E-AD0E6B384C38}" destId="{12DC5C8D-BDEC-4222-9572-6499EB6A1145}" srcOrd="9" destOrd="0" presId="urn:microsoft.com/office/officeart/2011/layout/CircleProcess"/>
    <dgm:cxn modelId="{17EA4073-55D4-45C2-86A4-3E5211AB8346}" type="presParOf" srcId="{12DC5C8D-BDEC-4222-9572-6499EB6A1145}" destId="{9FC0BC4F-DE3B-4B76-B581-D32BEF8375D2}" srcOrd="0" destOrd="0" presId="urn:microsoft.com/office/officeart/2011/layout/CircleProcess"/>
    <dgm:cxn modelId="{35084FA4-5321-4C17-8E96-B04EE049B143}" type="presParOf" srcId="{5C179882-922B-46E0-A73E-AD0E6B384C38}" destId="{83DD6849-00F1-4F4B-A103-2C1D610BBEC3}" srcOrd="10" destOrd="0" presId="urn:microsoft.com/office/officeart/2011/layout/CircleProcess"/>
    <dgm:cxn modelId="{943FC4A3-E926-4A6B-8C4C-B2D11CE6D465}" type="presParOf" srcId="{83DD6849-00F1-4F4B-A103-2C1D610BBEC3}" destId="{A178A21E-4BF2-44E5-BDFC-6877CAA4A84E}" srcOrd="0" destOrd="0" presId="urn:microsoft.com/office/officeart/2011/layout/CircleProcess"/>
    <dgm:cxn modelId="{701ADA7C-F2B2-4A49-9277-ADE7CD3EFA6A}" type="presParOf" srcId="{5C179882-922B-46E0-A73E-AD0E6B384C38}" destId="{5E2FD62B-4988-4337-8EE7-73E10AB36CD6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54E9A-0F54-4E93-9016-21888E91DE05}">
      <dsp:nvSpPr>
        <dsp:cNvPr id="0" name=""/>
        <dsp:cNvSpPr/>
      </dsp:nvSpPr>
      <dsp:spPr>
        <a:xfrm>
          <a:off x="270748" y="3160999"/>
          <a:ext cx="1393773" cy="139384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D48739-A4FE-46C5-AE51-6138060D954A}">
      <dsp:nvSpPr>
        <dsp:cNvPr id="0" name=""/>
        <dsp:cNvSpPr/>
      </dsp:nvSpPr>
      <dsp:spPr>
        <a:xfrm>
          <a:off x="317369" y="3207468"/>
          <a:ext cx="1301134" cy="130090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Georgia" panose="02040502050405020303" pitchFamily="18" charset="0"/>
              <a:ea typeface="SimSun" panose="02010600030101010101" pitchFamily="2" charset="-122"/>
              <a:cs typeface="TimesNewRomanPSMT"/>
            </a:rPr>
            <a:t>Ion flux </a:t>
          </a:r>
          <a:r>
            <a:rPr lang="en-US" sz="1200" b="1" kern="1200" dirty="0" err="1">
              <a:effectLst/>
              <a:latin typeface="Georgia" panose="02040502050405020303" pitchFamily="18" charset="0"/>
              <a:ea typeface="SimSun" panose="02010600030101010101" pitchFamily="2" charset="-122"/>
            </a:rPr>
            <a:t>Γ</a:t>
          </a:r>
          <a:r>
            <a:rPr lang="en-US" sz="1200" b="1" kern="1200" baseline="-25000" dirty="0" err="1">
              <a:effectLst/>
              <a:latin typeface="Georgia" panose="02040502050405020303" pitchFamily="18" charset="0"/>
              <a:ea typeface="SimSun" panose="02010600030101010101" pitchFamily="2" charset="-122"/>
            </a:rPr>
            <a:t>i</a:t>
          </a:r>
          <a:r>
            <a:rPr lang="en-US" sz="1200" b="1" kern="1200" dirty="0">
              <a:effectLst/>
              <a:latin typeface="Georgia" panose="02040502050405020303" pitchFamily="18" charset="0"/>
              <a:ea typeface="SimSun" panose="02010600030101010101" pitchFamily="2" charset="-122"/>
            </a:rPr>
            <a:t>(</a:t>
          </a:r>
          <a:r>
            <a:rPr lang="en-US" sz="1200" b="1" i="1" kern="1200" dirty="0">
              <a:effectLst/>
              <a:latin typeface="Georgia" panose="02040502050405020303" pitchFamily="18" charset="0"/>
              <a:ea typeface="SimSun" panose="02010600030101010101" pitchFamily="2" charset="-122"/>
            </a:rPr>
            <a:t>t</a:t>
          </a:r>
          <a:r>
            <a:rPr lang="en-US" sz="1200" b="1" kern="1200" dirty="0">
              <a:effectLst/>
              <a:latin typeface="Georgia" panose="02040502050405020303" pitchFamily="18" charset="0"/>
              <a:ea typeface="SimSun" panose="02010600030101010101" pitchFamily="2" charset="-122"/>
            </a:rPr>
            <a:t>) </a:t>
          </a:r>
          <a:endParaRPr lang="en-SE" sz="1200" b="1" kern="1200" dirty="0">
            <a:latin typeface="Georgia" panose="02040502050405020303" pitchFamily="18" charset="0"/>
          </a:endParaRPr>
        </a:p>
      </dsp:txBody>
      <dsp:txXfrm>
        <a:off x="503245" y="3393347"/>
        <a:ext cx="929381" cy="929148"/>
      </dsp:txXfrm>
    </dsp:sp>
    <dsp:sp modelId="{919FD67D-5CE6-4E71-B90E-D71456C1CC0B}">
      <dsp:nvSpPr>
        <dsp:cNvPr id="0" name=""/>
        <dsp:cNvSpPr/>
      </dsp:nvSpPr>
      <dsp:spPr>
        <a:xfrm rot="13508304">
          <a:off x="1737127" y="3156672"/>
          <a:ext cx="1393796" cy="1393796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C82E93-83A7-4732-A1AC-26013106E0A2}">
      <dsp:nvSpPr>
        <dsp:cNvPr id="0" name=""/>
        <dsp:cNvSpPr/>
      </dsp:nvSpPr>
      <dsp:spPr>
        <a:xfrm>
          <a:off x="1801653" y="3183753"/>
          <a:ext cx="1301134" cy="130090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Georgia" panose="02040502050405020303" pitchFamily="18" charset="0"/>
            </a:rPr>
            <a:t>Sinusoidal </a:t>
          </a:r>
          <a:r>
            <a:rPr lang="en-US" sz="1200" b="1" kern="1200" dirty="0">
              <a:effectLst/>
              <a:latin typeface="Georgia" panose="02040502050405020303" pitchFamily="18" charset="0"/>
              <a:ea typeface="SimSun" panose="02010600030101010101" pitchFamily="2" charset="-122"/>
              <a:cs typeface="TimesNewRomanPSMT"/>
            </a:rPr>
            <a:t>RF current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SE" sz="1200" b="1" i="1" kern="1200" smtClean="0">
                      <a:effectLst/>
                      <a:latin typeface="Cambria Math" panose="02040503050406030204" pitchFamily="18" charset="0"/>
                      <a:ea typeface="SimSun" panose="02010600030101010101" pitchFamily="2" charset="-122"/>
                      <a:cs typeface="TimesNewRomanPSMT"/>
                    </a:rPr>
                  </m:ctrlPr>
                </m:sSubPr>
                <m:e>
                  <m:r>
                    <a:rPr lang="en-US" sz="1200" b="1" i="1" kern="1200">
                      <a:effectLst/>
                      <a:latin typeface="Cambria Math" panose="02040503050406030204" pitchFamily="18" charset="0"/>
                      <a:ea typeface="SimSun" panose="02010600030101010101" pitchFamily="2" charset="-122"/>
                      <a:cs typeface="TimesNewRomanPSMT"/>
                    </a:rPr>
                    <m:t>𝒊</m:t>
                  </m:r>
                </m:e>
                <m:sub>
                  <m:r>
                    <a:rPr lang="en-US" sz="1200" b="1" i="1" kern="1200">
                      <a:effectLst/>
                      <a:latin typeface="Cambria Math" panose="02040503050406030204" pitchFamily="18" charset="0"/>
                      <a:ea typeface="SimSun" panose="02010600030101010101" pitchFamily="2" charset="-122"/>
                      <a:cs typeface="TimesNewRomanPSMT"/>
                    </a:rPr>
                    <m:t>𝒔</m:t>
                  </m:r>
                </m:sub>
              </m:sSub>
              <m:r>
                <a:rPr lang="en-US" sz="1200" b="1" i="1" kern="1200">
                  <a:effectLst/>
                  <a:latin typeface="Cambria Math" panose="02040503050406030204" pitchFamily="18" charset="0"/>
                  <a:ea typeface="SimSun" panose="02010600030101010101" pitchFamily="2" charset="-122"/>
                  <a:cs typeface="TimesNewRomanPSMT"/>
                </a:rPr>
                <m:t>(</m:t>
              </m:r>
              <m:r>
                <a:rPr lang="en-US" sz="1200" b="1" i="1" kern="1200">
                  <a:effectLst/>
                  <a:latin typeface="Cambria Math" panose="02040503050406030204" pitchFamily="18" charset="0"/>
                  <a:ea typeface="SimSun" panose="02010600030101010101" pitchFamily="2" charset="-122"/>
                  <a:cs typeface="TimesNewRomanPSMT"/>
                </a:rPr>
                <m:t>𝒕</m:t>
              </m:r>
              <m:r>
                <a:rPr lang="en-US" sz="1200" b="1" i="1" kern="1200">
                  <a:effectLst/>
                  <a:latin typeface="Cambria Math" panose="02040503050406030204" pitchFamily="18" charset="0"/>
                  <a:ea typeface="SimSun" panose="02010600030101010101" pitchFamily="2" charset="-122"/>
                  <a:cs typeface="TimesNewRomanPSMT"/>
                </a:rPr>
                <m:t>)</m:t>
              </m:r>
            </m:oMath>
          </a14:m>
          <a:r>
            <a:rPr lang="en-US" sz="1200" b="1" kern="1200" dirty="0">
              <a:effectLst/>
              <a:latin typeface="Georgia" panose="02040502050405020303" pitchFamily="18" charset="0"/>
              <a:ea typeface="SimSun" panose="02010600030101010101" pitchFamily="2" charset="-122"/>
              <a:cs typeface="TimesNewRomanPSMT"/>
            </a:rPr>
            <a:t> and voltage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SE" sz="1200" b="1" i="1" kern="1200">
                      <a:effectLst/>
                      <a:latin typeface="Cambria Math" panose="02040503050406030204" pitchFamily="18" charset="0"/>
                      <a:ea typeface="SimSun" panose="02010600030101010101" pitchFamily="2" charset="-122"/>
                      <a:cs typeface="TimesNewRomanPSMT"/>
                    </a:rPr>
                  </m:ctrlPr>
                </m:sSubPr>
                <m:e>
                  <m:r>
                    <a:rPr lang="en-US" sz="1200" b="1" i="1" kern="1200">
                      <a:effectLst/>
                      <a:latin typeface="Cambria Math" panose="02040503050406030204" pitchFamily="18" charset="0"/>
                      <a:ea typeface="SimSun" panose="02010600030101010101" pitchFamily="2" charset="-122"/>
                      <a:cs typeface="TimesNewRomanPSMT"/>
                    </a:rPr>
                    <m:t>𝒖</m:t>
                  </m:r>
                </m:e>
                <m:sub>
                  <m:r>
                    <a:rPr lang="en-US" sz="1200" b="1" i="1" kern="1200">
                      <a:effectLst/>
                      <a:latin typeface="Cambria Math" panose="02040503050406030204" pitchFamily="18" charset="0"/>
                      <a:ea typeface="SimSun" panose="02010600030101010101" pitchFamily="2" charset="-122"/>
                      <a:cs typeface="TimesNewRomanPSMT"/>
                    </a:rPr>
                    <m:t>𝒔</m:t>
                  </m:r>
                </m:sub>
              </m:sSub>
              <m:r>
                <a:rPr lang="en-US" sz="1200" b="1" i="1" kern="1200">
                  <a:effectLst/>
                  <a:latin typeface="Cambria Math" panose="02040503050406030204" pitchFamily="18" charset="0"/>
                  <a:ea typeface="SimSun" panose="02010600030101010101" pitchFamily="2" charset="-122"/>
                  <a:cs typeface="TimesNewRomanPSMT"/>
                </a:rPr>
                <m:t>(</m:t>
              </m:r>
              <m:r>
                <a:rPr lang="en-US" sz="1200" b="1" i="1" kern="1200">
                  <a:effectLst/>
                  <a:latin typeface="Cambria Math" panose="02040503050406030204" pitchFamily="18" charset="0"/>
                  <a:ea typeface="SimSun" panose="02010600030101010101" pitchFamily="2" charset="-122"/>
                  <a:cs typeface="TimesNewRomanPSMT"/>
                </a:rPr>
                <m:t>𝒕</m:t>
              </m:r>
              <m:r>
                <a:rPr lang="en-US" sz="1200" b="1" i="1" kern="1200">
                  <a:effectLst/>
                  <a:latin typeface="Cambria Math" panose="02040503050406030204" pitchFamily="18" charset="0"/>
                  <a:ea typeface="SimSun" panose="02010600030101010101" pitchFamily="2" charset="-122"/>
                  <a:cs typeface="TimesNewRomanPSMT"/>
                </a:rPr>
                <m:t>)</m:t>
              </m:r>
            </m:oMath>
          </a14:m>
          <a:endParaRPr lang="en-SE" sz="1200" b="1" kern="1200" dirty="0">
            <a:latin typeface="Georgia" panose="02040502050405020303" pitchFamily="18" charset="0"/>
          </a:endParaRPr>
        </a:p>
      </dsp:txBody>
      <dsp:txXfrm>
        <a:off x="1987529" y="3369631"/>
        <a:ext cx="929381" cy="929148"/>
      </dsp:txXfrm>
    </dsp:sp>
    <dsp:sp modelId="{C19E409D-FB28-4B5D-98C8-BF0C7F76BE27}">
      <dsp:nvSpPr>
        <dsp:cNvPr id="0" name=""/>
        <dsp:cNvSpPr/>
      </dsp:nvSpPr>
      <dsp:spPr>
        <a:xfrm rot="8363660">
          <a:off x="1776325" y="1738998"/>
          <a:ext cx="1393796" cy="1393796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211615-3DA7-48E8-A51F-05F2F21851E0}">
      <dsp:nvSpPr>
        <dsp:cNvPr id="0" name=""/>
        <dsp:cNvSpPr/>
      </dsp:nvSpPr>
      <dsp:spPr>
        <a:xfrm>
          <a:off x="1822955" y="1785565"/>
          <a:ext cx="1301134" cy="130090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Georgia" panose="02040502050405020303" pitchFamily="18" charset="0"/>
            </a:rPr>
            <a:t>Phase shift correction</a:t>
          </a:r>
          <a:endParaRPr lang="en-SE" sz="1200" b="1" kern="1200" dirty="0">
            <a:latin typeface="Georgia" panose="02040502050405020303" pitchFamily="18" charset="0"/>
          </a:endParaRPr>
        </a:p>
      </dsp:txBody>
      <dsp:txXfrm>
        <a:off x="2008832" y="1971444"/>
        <a:ext cx="929381" cy="929148"/>
      </dsp:txXfrm>
    </dsp:sp>
    <dsp:sp modelId="{9FC0BC4F-DE3B-4B76-B581-D32BEF8375D2}">
      <dsp:nvSpPr>
        <dsp:cNvPr id="0" name=""/>
        <dsp:cNvSpPr/>
      </dsp:nvSpPr>
      <dsp:spPr>
        <a:xfrm rot="2700000">
          <a:off x="335933" y="1738998"/>
          <a:ext cx="1393796" cy="1393796"/>
        </a:xfrm>
        <a:prstGeom prst="teardrop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78A21E-4BF2-44E5-BDFC-6877CAA4A84E}">
      <dsp:nvSpPr>
        <dsp:cNvPr id="0" name=""/>
        <dsp:cNvSpPr/>
      </dsp:nvSpPr>
      <dsp:spPr>
        <a:xfrm>
          <a:off x="382563" y="1785565"/>
          <a:ext cx="1301134" cy="130090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Georgia" panose="02040502050405020303" pitchFamily="18" charset="0"/>
            </a:rPr>
            <a:t>Measured RF current &amp; voltage</a:t>
          </a:r>
          <a:endParaRPr lang="en-SE" sz="1200" b="1" kern="1200" dirty="0">
            <a:latin typeface="Georgia" panose="02040502050405020303" pitchFamily="18" charset="0"/>
          </a:endParaRPr>
        </a:p>
      </dsp:txBody>
      <dsp:txXfrm>
        <a:off x="568439" y="1971444"/>
        <a:ext cx="929381" cy="9291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A71AD-55D6-4116-878D-E8E2DEF747F5}" type="datetimeFigureOut">
              <a:rPr lang="en-GB" smtClean="0"/>
              <a:t>11/05/2026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3D4F4-CFF5-4B9A-9FE2-91A950598D0B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3D4F4-CFF5-4B9A-9FE2-91A950598D0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830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30000" y="630000"/>
            <a:ext cx="10933200" cy="1188000"/>
          </a:xfrm>
        </p:spPr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en-GB" noProof="0"/>
              <a:t>Kliknutím lze upravit styl.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 hasCustomPrompt="1"/>
          </p:nvPr>
        </p:nvSpPr>
        <p:spPr>
          <a:xfrm>
            <a:off x="628800" y="1835572"/>
            <a:ext cx="10933200" cy="374400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</a:lstStyle>
          <a:p>
            <a:pPr lvl="0"/>
            <a:r>
              <a:rPr lang="en-GB" noProof="0"/>
              <a:t>Po kliknutí můžete upravovat styly textu v předloze.</a:t>
            </a:r>
          </a:p>
          <a:p>
            <a:pPr lvl="1"/>
            <a:r>
              <a:rPr lang="en-GB" noProof="0"/>
              <a:t>Druhá úroveň</a:t>
            </a:r>
          </a:p>
          <a:p>
            <a:pPr lvl="2"/>
            <a:r>
              <a:rPr lang="en-GB" noProof="0"/>
              <a:t>Třetí úroveň</a:t>
            </a:r>
          </a:p>
          <a:p>
            <a:pPr lvl="3"/>
            <a:r>
              <a:rPr lang="en-GB" noProof="0"/>
              <a:t>Čtvrtá úroveň</a:t>
            </a:r>
          </a:p>
          <a:p>
            <a:pPr lvl="4"/>
            <a:r>
              <a:rPr lang="en-GB" noProof="0"/>
              <a:t>Pátá úroveň</a:t>
            </a: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424853" y="5933440"/>
            <a:ext cx="8777147" cy="60214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500">
                <a:solidFill>
                  <a:schemeClr val="accent2"/>
                </a:solidFill>
              </a:defRPr>
            </a:lvl1pPr>
          </a:lstStyle>
          <a:p>
            <a:r>
              <a:rPr lang="en-GB" noProof="0"/>
              <a:t>Xiao Li: NIDEVO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1202000" y="6175589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500" b="1">
                <a:solidFill>
                  <a:schemeClr val="accent1"/>
                </a:solidFill>
              </a:defRPr>
            </a:lvl1pPr>
          </a:lstStyle>
          <a:p>
            <a:fld id="{8F45B87D-0E81-4981-98FC-5300DE34E63B}" type="slidenum">
              <a:rPr lang="en-GB" noProof="0" smtClean="0"/>
              <a:t>‹#›</a:t>
            </a:fld>
            <a:endParaRPr lang="en-GB" noProof="0"/>
          </a:p>
        </p:txBody>
      </p:sp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 + F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5"/>
          <p:cNvSpPr>
            <a:spLocks noGrp="1"/>
          </p:cNvSpPr>
          <p:nvPr>
            <p:ph sz="quarter" idx="4" hasCustomPrompt="1"/>
          </p:nvPr>
        </p:nvSpPr>
        <p:spPr>
          <a:xfrm>
            <a:off x="6378000" y="1835572"/>
            <a:ext cx="5184000" cy="3744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1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</a:lstStyle>
          <a:p>
            <a:pPr lvl="0"/>
            <a:r>
              <a:rPr lang="en-GB" noProof="0"/>
              <a:t>Po kliknutí můžete upravovat styly textu v předloze.</a:t>
            </a:r>
          </a:p>
          <a:p>
            <a:pPr lvl="1"/>
            <a:r>
              <a:rPr lang="en-GB" noProof="0"/>
              <a:t>Druhá úroveň</a:t>
            </a:r>
          </a:p>
          <a:p>
            <a:pPr lvl="2"/>
            <a:r>
              <a:rPr lang="en-GB" noProof="0"/>
              <a:t>Třetí úroveň</a:t>
            </a:r>
          </a:p>
          <a:p>
            <a:pPr lvl="3"/>
            <a:r>
              <a:rPr lang="en-GB" noProof="0"/>
              <a:t>Čtvrtá úroveň</a:t>
            </a:r>
          </a:p>
          <a:p>
            <a:pPr lvl="4"/>
            <a:r>
              <a:rPr lang="en-GB" noProof="0"/>
              <a:t>Pátá úroveň</a:t>
            </a:r>
          </a:p>
        </p:txBody>
      </p:sp>
      <p:sp>
        <p:nvSpPr>
          <p:cNvPr id="5" name="Nadpis 1"/>
          <p:cNvSpPr>
            <a:spLocks noGrp="1"/>
          </p:cNvSpPr>
          <p:nvPr>
            <p:ph type="title" hasCustomPrompt="1"/>
          </p:nvPr>
        </p:nvSpPr>
        <p:spPr>
          <a:xfrm>
            <a:off x="630000" y="630000"/>
            <a:ext cx="10933200" cy="108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5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Thank you for your attention</a:t>
            </a:r>
          </a:p>
        </p:txBody>
      </p:sp>
      <p:sp>
        <p:nvSpPr>
          <p:cNvPr id="6" name="Zástupný obsah 2"/>
          <p:cNvSpPr>
            <a:spLocks noGrp="1"/>
          </p:cNvSpPr>
          <p:nvPr>
            <p:ph idx="1"/>
          </p:nvPr>
        </p:nvSpPr>
        <p:spPr>
          <a:xfrm>
            <a:off x="628799" y="3166782"/>
            <a:ext cx="5184000" cy="241278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100" b="0">
                <a:solidFill>
                  <a:schemeClr val="accent1"/>
                </a:solidFill>
              </a:defRPr>
            </a:lvl1pPr>
            <a:lvl2pPr marL="457200" indent="0">
              <a:buNone/>
              <a:defRPr sz="1900">
                <a:solidFill>
                  <a:schemeClr val="accent1"/>
                </a:solidFill>
              </a:defRPr>
            </a:lvl2pPr>
            <a:lvl3pPr marL="914400" indent="0">
              <a:buNone/>
              <a:defRPr sz="1700">
                <a:solidFill>
                  <a:schemeClr val="accent1"/>
                </a:solidFill>
              </a:defRPr>
            </a:lvl3pPr>
            <a:lvl4pPr marL="1371600" indent="0">
              <a:buNone/>
              <a:defRPr sz="1500">
                <a:solidFill>
                  <a:schemeClr val="accent1"/>
                </a:solidFill>
              </a:defRPr>
            </a:lvl4pPr>
            <a:lvl5pPr marL="1828800" indent="0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endParaRPr lang="en-GB" noProof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628799" y="1835572"/>
            <a:ext cx="1047600" cy="1047600"/>
          </a:xfrm>
          <a:prstGeom prst="ellipse">
            <a:avLst/>
          </a:prstGeom>
        </p:spPr>
      </p:pic>
      <p:pic>
        <p:nvPicPr>
          <p:cNvPr id="2" name="Grafický objekt 1"/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98701" y="5927119"/>
            <a:ext cx="1603840" cy="601761"/>
          </a:xfrm>
          <a:prstGeom prst="rect">
            <a:avLst/>
          </a:prstGeom>
        </p:spPr>
      </p:pic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obsah 5"/>
          <p:cNvSpPr>
            <a:spLocks noGrp="1"/>
          </p:cNvSpPr>
          <p:nvPr>
            <p:ph sz="quarter" idx="4" hasCustomPrompt="1"/>
          </p:nvPr>
        </p:nvSpPr>
        <p:spPr>
          <a:xfrm>
            <a:off x="6378000" y="1835572"/>
            <a:ext cx="5184000" cy="374400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</a:lstStyle>
          <a:p>
            <a:pPr lvl="0"/>
            <a:r>
              <a:rPr lang="en-GB" noProof="0"/>
              <a:t>Po kliknutí můžete upravovat styly textu v předloze.</a:t>
            </a:r>
          </a:p>
          <a:p>
            <a:pPr lvl="1"/>
            <a:r>
              <a:rPr lang="en-GB" noProof="0"/>
              <a:t>Druhá úroveň</a:t>
            </a:r>
          </a:p>
          <a:p>
            <a:pPr lvl="2"/>
            <a:r>
              <a:rPr lang="en-GB" noProof="0"/>
              <a:t>Třetí úroveň</a:t>
            </a:r>
          </a:p>
          <a:p>
            <a:pPr lvl="3"/>
            <a:r>
              <a:rPr lang="en-GB" noProof="0"/>
              <a:t>Čtvrtá úroveň</a:t>
            </a:r>
          </a:p>
          <a:p>
            <a:pPr lvl="4"/>
            <a:r>
              <a:rPr lang="en-GB" noProof="0"/>
              <a:t>Pátá úroveň</a:t>
            </a:r>
          </a:p>
        </p:txBody>
      </p:sp>
      <p:sp>
        <p:nvSpPr>
          <p:cNvPr id="11" name="Nadpis 1"/>
          <p:cNvSpPr>
            <a:spLocks noGrp="1"/>
          </p:cNvSpPr>
          <p:nvPr>
            <p:ph type="title" hasCustomPrompt="1"/>
          </p:nvPr>
        </p:nvSpPr>
        <p:spPr>
          <a:xfrm>
            <a:off x="630000" y="630000"/>
            <a:ext cx="10933200" cy="1080000"/>
          </a:xfrm>
        </p:spPr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en-GB" noProof="0"/>
              <a:t>Kliknutím lze upravit styl.</a:t>
            </a:r>
          </a:p>
        </p:txBody>
      </p:sp>
      <p:sp>
        <p:nvSpPr>
          <p:cNvPr id="12" name="Zástupný obsah 2"/>
          <p:cNvSpPr>
            <a:spLocks noGrp="1"/>
          </p:cNvSpPr>
          <p:nvPr>
            <p:ph idx="1" hasCustomPrompt="1"/>
          </p:nvPr>
        </p:nvSpPr>
        <p:spPr>
          <a:xfrm>
            <a:off x="628799" y="1835572"/>
            <a:ext cx="5184000" cy="374400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</a:lstStyle>
          <a:p>
            <a:pPr lvl="0"/>
            <a:r>
              <a:rPr lang="en-GB" noProof="0"/>
              <a:t>Po kliknutí můžete upravovat styly textu v předloze.</a:t>
            </a:r>
          </a:p>
          <a:p>
            <a:pPr lvl="1"/>
            <a:r>
              <a:rPr lang="en-GB" noProof="0"/>
              <a:t>Druhá úroveň</a:t>
            </a:r>
          </a:p>
          <a:p>
            <a:pPr lvl="2"/>
            <a:r>
              <a:rPr lang="en-GB" noProof="0"/>
              <a:t>Třetí úroveň</a:t>
            </a:r>
          </a:p>
          <a:p>
            <a:pPr lvl="3"/>
            <a:r>
              <a:rPr lang="en-GB" noProof="0"/>
              <a:t>Čtvrtá úroveň</a:t>
            </a:r>
          </a:p>
          <a:p>
            <a:pPr lvl="4"/>
            <a:r>
              <a:rPr lang="en-GB" noProof="0"/>
              <a:t>Pátá úroveň</a:t>
            </a:r>
          </a:p>
        </p:txBody>
      </p:sp>
      <p:sp>
        <p:nvSpPr>
          <p:cNvPr id="13" name="Obdélník 12"/>
          <p:cNvSpPr/>
          <p:nvPr userDrawn="1"/>
        </p:nvSpPr>
        <p:spPr>
          <a:xfrm>
            <a:off x="6067200" y="1835572"/>
            <a:ext cx="57600" cy="374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424853" y="5933440"/>
            <a:ext cx="8777147" cy="60214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500">
                <a:solidFill>
                  <a:schemeClr val="accent2"/>
                </a:solidFill>
              </a:defRPr>
            </a:lvl1pPr>
          </a:lstStyle>
          <a:p>
            <a:r>
              <a:rPr lang="en-GB" noProof="0"/>
              <a:t>Xiao Li: NIDEVO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>
            <a:off x="11202000" y="6175589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500" b="1">
                <a:solidFill>
                  <a:schemeClr val="accent1"/>
                </a:solidFill>
              </a:defRPr>
            </a:lvl1pPr>
          </a:lstStyle>
          <a:p>
            <a:fld id="{8F45B87D-0E81-4981-98FC-5300DE34E63B}" type="slidenum">
              <a:rPr lang="en-GB" noProof="0" smtClean="0"/>
              <a:t>‹#›</a:t>
            </a:fld>
            <a:endParaRPr lang="en-GB" noProof="0"/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umn (Smaller Head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obsah 5"/>
          <p:cNvSpPr>
            <a:spLocks noGrp="1"/>
          </p:cNvSpPr>
          <p:nvPr>
            <p:ph sz="quarter" idx="4" hasCustomPrompt="1"/>
          </p:nvPr>
        </p:nvSpPr>
        <p:spPr>
          <a:xfrm>
            <a:off x="6378000" y="630000"/>
            <a:ext cx="5184000" cy="4949572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</a:lstStyle>
          <a:p>
            <a:pPr lvl="0"/>
            <a:r>
              <a:rPr lang="en-GB" noProof="0"/>
              <a:t>Po kliknutí můžete upravovat styly textu v předloze.</a:t>
            </a:r>
          </a:p>
          <a:p>
            <a:pPr lvl="1"/>
            <a:r>
              <a:rPr lang="en-GB" noProof="0"/>
              <a:t>Druhá úroveň</a:t>
            </a:r>
          </a:p>
          <a:p>
            <a:pPr lvl="2"/>
            <a:r>
              <a:rPr lang="en-GB" noProof="0"/>
              <a:t>Třetí úroveň</a:t>
            </a:r>
          </a:p>
          <a:p>
            <a:pPr lvl="3"/>
            <a:r>
              <a:rPr lang="en-GB" noProof="0"/>
              <a:t>Čtvrtá úroveň</a:t>
            </a:r>
          </a:p>
          <a:p>
            <a:pPr lvl="4"/>
            <a:r>
              <a:rPr lang="en-GB" noProof="0"/>
              <a:t>Pátá úroveň</a:t>
            </a:r>
          </a:p>
        </p:txBody>
      </p:sp>
      <p:sp>
        <p:nvSpPr>
          <p:cNvPr id="11" name="Nadpis 1"/>
          <p:cNvSpPr>
            <a:spLocks noGrp="1"/>
          </p:cNvSpPr>
          <p:nvPr>
            <p:ph type="title" hasCustomPrompt="1"/>
          </p:nvPr>
        </p:nvSpPr>
        <p:spPr>
          <a:xfrm>
            <a:off x="630000" y="630000"/>
            <a:ext cx="5182799" cy="1080000"/>
          </a:xfrm>
        </p:spPr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en-GB" noProof="0"/>
              <a:t>Kliknutím lze upravit styl.</a:t>
            </a:r>
          </a:p>
        </p:txBody>
      </p:sp>
      <p:sp>
        <p:nvSpPr>
          <p:cNvPr id="12" name="Zástupný obsah 2"/>
          <p:cNvSpPr>
            <a:spLocks noGrp="1"/>
          </p:cNvSpPr>
          <p:nvPr>
            <p:ph idx="1" hasCustomPrompt="1"/>
          </p:nvPr>
        </p:nvSpPr>
        <p:spPr>
          <a:xfrm>
            <a:off x="628799" y="1835572"/>
            <a:ext cx="5184000" cy="374400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</a:lstStyle>
          <a:p>
            <a:pPr lvl="0"/>
            <a:r>
              <a:rPr lang="en-GB" noProof="0"/>
              <a:t>Po kliknutí můžete upravovat styly textu v předloze.</a:t>
            </a:r>
          </a:p>
          <a:p>
            <a:pPr lvl="1"/>
            <a:r>
              <a:rPr lang="en-GB" noProof="0"/>
              <a:t>Druhá úroveň</a:t>
            </a:r>
          </a:p>
          <a:p>
            <a:pPr lvl="2"/>
            <a:r>
              <a:rPr lang="en-GB" noProof="0"/>
              <a:t>Třetí úroveň</a:t>
            </a:r>
          </a:p>
          <a:p>
            <a:pPr lvl="3"/>
            <a:r>
              <a:rPr lang="en-GB" noProof="0"/>
              <a:t>Čtvrtá úroveň</a:t>
            </a:r>
          </a:p>
          <a:p>
            <a:pPr lvl="4"/>
            <a:r>
              <a:rPr lang="en-GB" noProof="0"/>
              <a:t>Pátá úroveň</a:t>
            </a:r>
          </a:p>
        </p:txBody>
      </p:sp>
      <p:sp>
        <p:nvSpPr>
          <p:cNvPr id="13" name="Obdélník 12"/>
          <p:cNvSpPr/>
          <p:nvPr userDrawn="1"/>
        </p:nvSpPr>
        <p:spPr>
          <a:xfrm>
            <a:off x="6067199" y="630000"/>
            <a:ext cx="57600" cy="49495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424853" y="5933440"/>
            <a:ext cx="8777147" cy="60214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500">
                <a:solidFill>
                  <a:schemeClr val="accent2"/>
                </a:solidFill>
              </a:defRPr>
            </a:lvl1pPr>
          </a:lstStyle>
          <a:p>
            <a:r>
              <a:rPr lang="en-GB" noProof="0"/>
              <a:t>Xiao Li: NIDEVO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>
            <a:off x="11202000" y="6175589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500" b="1">
                <a:solidFill>
                  <a:schemeClr val="accent1"/>
                </a:solidFill>
              </a:defRPr>
            </a:lvl1pPr>
          </a:lstStyle>
          <a:p>
            <a:fld id="{8F45B87D-0E81-4981-98FC-5300DE34E63B}" type="slidenum">
              <a:rPr lang="en-GB" noProof="0" smtClean="0"/>
              <a:t>‹#›</a:t>
            </a:fld>
            <a:endParaRPr lang="en-GB" noProof="0"/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30000" y="629999"/>
            <a:ext cx="10933200" cy="720000"/>
          </a:xfrm>
        </p:spPr>
        <p:txBody>
          <a:bodyPr/>
          <a:lstStyle/>
          <a:p>
            <a:r>
              <a:rPr lang="en-GB" noProof="0"/>
              <a:t>Kliknutím lze upravit styl.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sz="half" idx="1" hasCustomPrompt="1"/>
          </p:nvPr>
        </p:nvSpPr>
        <p:spPr>
          <a:xfrm>
            <a:off x="628801" y="1512000"/>
            <a:ext cx="3204000" cy="4068000"/>
          </a:xfrm>
        </p:spPr>
        <p:txBody>
          <a:bodyPr/>
          <a:lstStyle/>
          <a:p>
            <a:pPr lvl="0"/>
            <a:r>
              <a:rPr lang="en-GB" noProof="0"/>
              <a:t>Po kliknutí můžete upravovat styly textu v předloze.</a:t>
            </a:r>
          </a:p>
          <a:p>
            <a:pPr lvl="1"/>
            <a:r>
              <a:rPr lang="en-GB" noProof="0"/>
              <a:t>Druhá úroveň</a:t>
            </a:r>
          </a:p>
          <a:p>
            <a:pPr lvl="2"/>
            <a:r>
              <a:rPr lang="en-GB" noProof="0"/>
              <a:t>Třetí úroveň</a:t>
            </a:r>
          </a:p>
          <a:p>
            <a:pPr lvl="3"/>
            <a:r>
              <a:rPr lang="en-GB" noProof="0"/>
              <a:t>Čtvrtá úroveň</a:t>
            </a:r>
          </a:p>
          <a:p>
            <a:pPr lvl="4"/>
            <a:r>
              <a:rPr lang="en-GB" noProof="0"/>
              <a:t>Pátá úroveň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 hasCustomPrompt="1"/>
          </p:nvPr>
        </p:nvSpPr>
        <p:spPr>
          <a:xfrm>
            <a:off x="4494001" y="1512000"/>
            <a:ext cx="3204000" cy="4068000"/>
          </a:xfrm>
        </p:spPr>
        <p:txBody>
          <a:bodyPr/>
          <a:lstStyle/>
          <a:p>
            <a:pPr lvl="0"/>
            <a:r>
              <a:rPr lang="en-GB" noProof="0"/>
              <a:t>Po kliknutí můžete upravovat styly textu v předloze.</a:t>
            </a:r>
          </a:p>
          <a:p>
            <a:pPr lvl="1"/>
            <a:r>
              <a:rPr lang="en-GB" noProof="0"/>
              <a:t>Druhá úroveň</a:t>
            </a:r>
          </a:p>
          <a:p>
            <a:pPr lvl="2"/>
            <a:r>
              <a:rPr lang="en-GB" noProof="0"/>
              <a:t>Třetí úroveň</a:t>
            </a:r>
          </a:p>
          <a:p>
            <a:pPr lvl="3"/>
            <a:r>
              <a:rPr lang="en-GB" noProof="0"/>
              <a:t>Čtvrtá úroveň</a:t>
            </a:r>
          </a:p>
          <a:p>
            <a:pPr lvl="4"/>
            <a:r>
              <a:rPr lang="en-GB" noProof="0"/>
              <a:t>Pátá úroveň</a:t>
            </a:r>
          </a:p>
        </p:txBody>
      </p:sp>
      <p:sp>
        <p:nvSpPr>
          <p:cNvPr id="8" name="Zástupný obsah 3"/>
          <p:cNvSpPr>
            <a:spLocks noGrp="1"/>
          </p:cNvSpPr>
          <p:nvPr>
            <p:ph sz="half" idx="13" hasCustomPrompt="1"/>
          </p:nvPr>
        </p:nvSpPr>
        <p:spPr>
          <a:xfrm>
            <a:off x="8359200" y="1512000"/>
            <a:ext cx="3204000" cy="4068000"/>
          </a:xfrm>
        </p:spPr>
        <p:txBody>
          <a:bodyPr/>
          <a:lstStyle/>
          <a:p>
            <a:pPr lvl="0"/>
            <a:r>
              <a:rPr lang="en-GB" noProof="0"/>
              <a:t>Po kliknutí můžete upravovat styly textu v předloze.</a:t>
            </a:r>
          </a:p>
          <a:p>
            <a:pPr lvl="1"/>
            <a:r>
              <a:rPr lang="en-GB" noProof="0"/>
              <a:t>Druhá úroveň</a:t>
            </a:r>
          </a:p>
          <a:p>
            <a:pPr lvl="2"/>
            <a:r>
              <a:rPr lang="en-GB" noProof="0"/>
              <a:t>Třetí úroveň</a:t>
            </a:r>
          </a:p>
          <a:p>
            <a:pPr lvl="3"/>
            <a:r>
              <a:rPr lang="en-GB" noProof="0"/>
              <a:t>Čtvrtá úroveň</a:t>
            </a:r>
          </a:p>
          <a:p>
            <a:pPr lvl="4"/>
            <a:r>
              <a:rPr lang="en-GB" noProof="0"/>
              <a:t>Pátá úroveň</a:t>
            </a:r>
          </a:p>
        </p:txBody>
      </p:sp>
      <p:sp>
        <p:nvSpPr>
          <p:cNvPr id="11" name="Obdélník 10"/>
          <p:cNvSpPr/>
          <p:nvPr userDrawn="1"/>
        </p:nvSpPr>
        <p:spPr>
          <a:xfrm>
            <a:off x="4134601" y="1512000"/>
            <a:ext cx="57600" cy="406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2" name="Obdélník 11"/>
          <p:cNvSpPr/>
          <p:nvPr userDrawn="1"/>
        </p:nvSpPr>
        <p:spPr>
          <a:xfrm>
            <a:off x="7999801" y="1512000"/>
            <a:ext cx="57600" cy="406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424853" y="5933440"/>
            <a:ext cx="8777147" cy="60214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500">
                <a:solidFill>
                  <a:schemeClr val="accent2"/>
                </a:solidFill>
              </a:defRPr>
            </a:lvl1pPr>
          </a:lstStyle>
          <a:p>
            <a:r>
              <a:rPr lang="en-GB" noProof="0"/>
              <a:t>Xiao Li: NIDEVO</a:t>
            </a:r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1202000" y="6175589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500" b="1">
                <a:solidFill>
                  <a:schemeClr val="accent1"/>
                </a:solidFill>
              </a:defRPr>
            </a:lvl1pPr>
          </a:lstStyle>
          <a:p>
            <a:fld id="{8F45B87D-0E81-4981-98FC-5300DE34E63B}" type="slidenum">
              <a:rPr lang="en-GB" noProof="0" smtClean="0"/>
              <a:t>‹#›</a:t>
            </a:fld>
            <a:endParaRPr lang="en-GB" noProof="0"/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30000" y="630000"/>
            <a:ext cx="10932000" cy="2418000"/>
          </a:xfrm>
        </p:spPr>
        <p:txBody>
          <a:bodyPr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Kliknutím lze upravit styl.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1202000" y="6175589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500" b="1">
                <a:solidFill>
                  <a:schemeClr val="accent1"/>
                </a:solidFill>
              </a:defRPr>
            </a:lvl1pPr>
          </a:lstStyle>
          <a:p>
            <a:fld id="{8F45B87D-0E81-4981-98FC-5300DE34E63B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424853" y="5933440"/>
            <a:ext cx="8777147" cy="60214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500">
                <a:solidFill>
                  <a:schemeClr val="accent2"/>
                </a:solidFill>
              </a:defRPr>
            </a:lvl1pPr>
          </a:lstStyle>
          <a:p>
            <a:r>
              <a:rPr lang="en-GB" noProof="0"/>
              <a:t>Xiao Li: NIDEVO</a:t>
            </a:r>
          </a:p>
        </p:txBody>
      </p: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name + logo F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30000" y="630000"/>
            <a:ext cx="10932000" cy="2418000"/>
          </a:xfrm>
        </p:spPr>
        <p:txBody>
          <a:bodyPr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Kliknutím lze upravit styl.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470400" y="5933440"/>
            <a:ext cx="6731600" cy="60214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500">
                <a:solidFill>
                  <a:schemeClr val="accent2"/>
                </a:solidFill>
              </a:defRPr>
            </a:lvl1pPr>
          </a:lstStyle>
          <a:p>
            <a:r>
              <a:rPr lang="en-GB" noProof="0"/>
              <a:t>Xiao Li: NIDEVO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1202000" y="6175589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500" b="1">
                <a:solidFill>
                  <a:schemeClr val="accent1"/>
                </a:solidFill>
              </a:defRPr>
            </a:lvl1pPr>
          </a:lstStyle>
          <a:p>
            <a:fld id="{8F45B87D-0E81-4981-98FC-5300DE34E63B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3" name="Grafický objekt 2"/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298701" y="5927119"/>
            <a:ext cx="1603840" cy="601761"/>
          </a:xfrm>
          <a:prstGeom prst="rect">
            <a:avLst/>
          </a:prstGeom>
        </p:spPr>
      </p:pic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line, auth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30000" y="630000"/>
            <a:ext cx="10932000" cy="2418000"/>
          </a:xfrm>
        </p:spPr>
        <p:txBody>
          <a:bodyPr>
            <a:normAutofit/>
          </a:bodyPr>
          <a:lstStyle>
            <a:lvl1pPr>
              <a:defRPr sz="5000"/>
            </a:lvl1pPr>
          </a:lstStyle>
          <a:p>
            <a:r>
              <a:rPr lang="en-GB" noProof="0"/>
              <a:t>Kliknutím lze upravit styl.</a:t>
            </a:r>
          </a:p>
        </p:txBody>
      </p:sp>
      <p:sp>
        <p:nvSpPr>
          <p:cNvPr id="4" name="Zástupný text 2"/>
          <p:cNvSpPr>
            <a:spLocks noGrp="1"/>
          </p:cNvSpPr>
          <p:nvPr>
            <p:ph type="body" idx="1" hasCustomPrompt="1"/>
          </p:nvPr>
        </p:nvSpPr>
        <p:spPr>
          <a:xfrm>
            <a:off x="628800" y="3108960"/>
            <a:ext cx="10933200" cy="149690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5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Po </a:t>
            </a:r>
            <a:r>
              <a:rPr lang="en-GB" noProof="0" err="1"/>
              <a:t>kliknutí</a:t>
            </a:r>
            <a:r>
              <a:rPr lang="en-GB" noProof="0"/>
              <a:t> </a:t>
            </a:r>
            <a:r>
              <a:rPr lang="en-GB" noProof="0" err="1"/>
              <a:t>můžete</a:t>
            </a:r>
            <a:r>
              <a:rPr lang="en-GB" noProof="0"/>
              <a:t> </a:t>
            </a:r>
            <a:r>
              <a:rPr lang="en-GB" noProof="0" err="1"/>
              <a:t>upravovat</a:t>
            </a:r>
            <a:r>
              <a:rPr lang="en-GB" noProof="0"/>
              <a:t> </a:t>
            </a:r>
            <a:r>
              <a:rPr lang="en-GB" noProof="0" err="1"/>
              <a:t>styly</a:t>
            </a:r>
            <a:r>
              <a:rPr lang="en-GB" noProof="0"/>
              <a:t> </a:t>
            </a:r>
            <a:r>
              <a:rPr lang="en-GB" noProof="0" err="1"/>
              <a:t>textu</a:t>
            </a:r>
            <a:r>
              <a:rPr lang="en-GB" noProof="0"/>
              <a:t> v </a:t>
            </a:r>
            <a:r>
              <a:rPr lang="en-GB" noProof="0" err="1"/>
              <a:t>předloze</a:t>
            </a:r>
            <a:r>
              <a:rPr lang="en-GB" noProof="0"/>
              <a:t>.</a:t>
            </a:r>
          </a:p>
        </p:txBody>
      </p:sp>
      <p:sp>
        <p:nvSpPr>
          <p:cNvPr id="11" name="Zástupný text 2" descr="Autor prezentace"/>
          <p:cNvSpPr>
            <a:spLocks noGrp="1"/>
          </p:cNvSpPr>
          <p:nvPr>
            <p:ph type="body" idx="10" hasCustomPrompt="1"/>
          </p:nvPr>
        </p:nvSpPr>
        <p:spPr>
          <a:xfrm>
            <a:off x="628800" y="4866638"/>
            <a:ext cx="10933200" cy="470747"/>
          </a:xfrm>
        </p:spPr>
        <p:txBody>
          <a:bodyPr anchor="t">
            <a:normAutofit/>
          </a:bodyPr>
          <a:lstStyle>
            <a:lvl1pPr marL="0" indent="0">
              <a:buNone/>
              <a:defRPr sz="35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Po kliknutí můžete upravovat styly textu v předloze.</a:t>
            </a:r>
          </a:p>
        </p:txBody>
      </p:sp>
    </p:spTree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line, author + logo F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30000" y="630000"/>
            <a:ext cx="10932000" cy="2418000"/>
          </a:xfrm>
        </p:spPr>
        <p:txBody>
          <a:bodyPr>
            <a:normAutofit/>
          </a:bodyPr>
          <a:lstStyle>
            <a:lvl1pPr>
              <a:defRPr sz="5000"/>
            </a:lvl1pPr>
          </a:lstStyle>
          <a:p>
            <a:r>
              <a:rPr lang="en-GB" noProof="0" err="1"/>
              <a:t>Kliknutím</a:t>
            </a:r>
            <a:r>
              <a:rPr lang="en-GB" noProof="0"/>
              <a:t> </a:t>
            </a:r>
            <a:r>
              <a:rPr lang="en-GB" noProof="0" err="1"/>
              <a:t>lze</a:t>
            </a:r>
            <a:r>
              <a:rPr lang="en-GB" noProof="0"/>
              <a:t> </a:t>
            </a:r>
            <a:r>
              <a:rPr lang="en-GB" noProof="0" err="1"/>
              <a:t>upravit</a:t>
            </a:r>
            <a:r>
              <a:rPr lang="en-GB" noProof="0"/>
              <a:t> </a:t>
            </a:r>
            <a:r>
              <a:rPr lang="en-GB" noProof="0" err="1"/>
              <a:t>styl</a:t>
            </a:r>
            <a:r>
              <a:rPr lang="en-GB" noProof="0"/>
              <a:t>.</a:t>
            </a:r>
          </a:p>
        </p:txBody>
      </p:sp>
      <p:sp>
        <p:nvSpPr>
          <p:cNvPr id="11" name="Zástupný text 2" descr="Autor prezentace"/>
          <p:cNvSpPr>
            <a:spLocks noGrp="1"/>
          </p:cNvSpPr>
          <p:nvPr>
            <p:ph type="body" idx="10" hasCustomPrompt="1"/>
          </p:nvPr>
        </p:nvSpPr>
        <p:spPr>
          <a:xfrm>
            <a:off x="628800" y="4866638"/>
            <a:ext cx="10933200" cy="470747"/>
          </a:xfrm>
        </p:spPr>
        <p:txBody>
          <a:bodyPr anchor="t">
            <a:normAutofit/>
          </a:bodyPr>
          <a:lstStyle>
            <a:lvl1pPr marL="0" indent="0">
              <a:buNone/>
              <a:defRPr sz="35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Po kliknutí můžete upravovat styly textu v předloze.</a:t>
            </a:r>
          </a:p>
        </p:txBody>
      </p:sp>
      <p:pic>
        <p:nvPicPr>
          <p:cNvPr id="5" name="Grafický objekt 4"/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298701" y="5927119"/>
            <a:ext cx="1603840" cy="601761"/>
          </a:xfrm>
          <a:prstGeom prst="rect">
            <a:avLst/>
          </a:prstGeom>
        </p:spPr>
      </p:pic>
      <p:sp>
        <p:nvSpPr>
          <p:cNvPr id="6" name="Zástupný text 2"/>
          <p:cNvSpPr>
            <a:spLocks noGrp="1"/>
          </p:cNvSpPr>
          <p:nvPr>
            <p:ph type="body" idx="1" hasCustomPrompt="1"/>
          </p:nvPr>
        </p:nvSpPr>
        <p:spPr>
          <a:xfrm>
            <a:off x="628800" y="3108960"/>
            <a:ext cx="10933200" cy="149690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5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Po </a:t>
            </a:r>
            <a:r>
              <a:rPr lang="en-GB" noProof="0" err="1"/>
              <a:t>kliknutí</a:t>
            </a:r>
            <a:r>
              <a:rPr lang="en-GB" noProof="0"/>
              <a:t> </a:t>
            </a:r>
            <a:r>
              <a:rPr lang="en-GB" noProof="0" err="1"/>
              <a:t>můžete</a:t>
            </a:r>
            <a:r>
              <a:rPr lang="en-GB" noProof="0"/>
              <a:t> </a:t>
            </a:r>
            <a:r>
              <a:rPr lang="en-GB" noProof="0" err="1"/>
              <a:t>upravovat</a:t>
            </a:r>
            <a:r>
              <a:rPr lang="en-GB" noProof="0"/>
              <a:t> </a:t>
            </a:r>
            <a:r>
              <a:rPr lang="en-GB" noProof="0" err="1"/>
              <a:t>styly</a:t>
            </a:r>
            <a:r>
              <a:rPr lang="en-GB" noProof="0"/>
              <a:t> </a:t>
            </a:r>
            <a:r>
              <a:rPr lang="en-GB" noProof="0" err="1"/>
              <a:t>textu</a:t>
            </a:r>
            <a:r>
              <a:rPr lang="en-GB" noProof="0"/>
              <a:t> v </a:t>
            </a:r>
            <a:r>
              <a:rPr lang="en-GB" noProof="0" err="1"/>
              <a:t>předloze</a:t>
            </a:r>
            <a:r>
              <a:rPr lang="en-GB" noProof="0"/>
              <a:t>.</a:t>
            </a:r>
          </a:p>
        </p:txBody>
      </p:sp>
    </p:spTree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5"/>
          <p:cNvSpPr>
            <a:spLocks noGrp="1"/>
          </p:cNvSpPr>
          <p:nvPr>
            <p:ph sz="quarter" idx="4" hasCustomPrompt="1"/>
          </p:nvPr>
        </p:nvSpPr>
        <p:spPr>
          <a:xfrm>
            <a:off x="6378000" y="1835572"/>
            <a:ext cx="5184000" cy="3744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1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</a:lstStyle>
          <a:p>
            <a:pPr lvl="0"/>
            <a:r>
              <a:rPr lang="en-GB" noProof="0"/>
              <a:t>Po kliknutí můžete upravovat styly textu v předloze.</a:t>
            </a:r>
          </a:p>
          <a:p>
            <a:pPr lvl="1"/>
            <a:r>
              <a:rPr lang="en-GB" noProof="0"/>
              <a:t>Druhá úroveň</a:t>
            </a:r>
          </a:p>
          <a:p>
            <a:pPr lvl="2"/>
            <a:r>
              <a:rPr lang="en-GB" noProof="0"/>
              <a:t>Třetí úroveň</a:t>
            </a:r>
          </a:p>
          <a:p>
            <a:pPr lvl="3"/>
            <a:r>
              <a:rPr lang="en-GB" noProof="0"/>
              <a:t>Čtvrtá úroveň</a:t>
            </a:r>
          </a:p>
          <a:p>
            <a:pPr lvl="4"/>
            <a:r>
              <a:rPr lang="en-GB" noProof="0"/>
              <a:t>Pátá úroveň</a:t>
            </a:r>
          </a:p>
        </p:txBody>
      </p:sp>
      <p:sp>
        <p:nvSpPr>
          <p:cNvPr id="5" name="Nadpis 1"/>
          <p:cNvSpPr>
            <a:spLocks noGrp="1"/>
          </p:cNvSpPr>
          <p:nvPr>
            <p:ph type="title" hasCustomPrompt="1"/>
          </p:nvPr>
        </p:nvSpPr>
        <p:spPr>
          <a:xfrm>
            <a:off x="630000" y="630000"/>
            <a:ext cx="10933200" cy="108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5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Thank you for your attention</a:t>
            </a:r>
          </a:p>
        </p:txBody>
      </p:sp>
      <p:sp>
        <p:nvSpPr>
          <p:cNvPr id="6" name="Zástupný obsah 2"/>
          <p:cNvSpPr>
            <a:spLocks noGrp="1"/>
          </p:cNvSpPr>
          <p:nvPr>
            <p:ph idx="1"/>
          </p:nvPr>
        </p:nvSpPr>
        <p:spPr>
          <a:xfrm>
            <a:off x="628799" y="3166782"/>
            <a:ext cx="5184000" cy="241278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100" b="0">
                <a:solidFill>
                  <a:schemeClr val="accent1"/>
                </a:solidFill>
              </a:defRPr>
            </a:lvl1pPr>
            <a:lvl2pPr marL="457200" indent="0">
              <a:buNone/>
              <a:defRPr sz="1900">
                <a:solidFill>
                  <a:schemeClr val="accent1"/>
                </a:solidFill>
              </a:defRPr>
            </a:lvl2pPr>
            <a:lvl3pPr marL="914400" indent="0">
              <a:buNone/>
              <a:defRPr sz="1700">
                <a:solidFill>
                  <a:schemeClr val="accent1"/>
                </a:solidFill>
              </a:defRPr>
            </a:lvl3pPr>
            <a:lvl4pPr marL="1371600" indent="0">
              <a:buNone/>
              <a:defRPr sz="1500">
                <a:solidFill>
                  <a:schemeClr val="accent1"/>
                </a:solidFill>
              </a:defRPr>
            </a:lvl4pPr>
            <a:lvl5pPr marL="1828800" indent="0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endParaRPr lang="en-GB" noProof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628799" y="1835572"/>
            <a:ext cx="1047600" cy="1047600"/>
          </a:xfrm>
          <a:prstGeom prst="ellipse">
            <a:avLst/>
          </a:prstGeom>
        </p:spPr>
      </p:pic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sv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svg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cký objekt 7"/>
          <p:cNvPicPr>
            <a:picLocks noChangeAspect="1"/>
          </p:cNvPicPr>
          <p:nvPr userDrawn="1"/>
        </p:nvPicPr>
        <p:blipFill>
          <a:blip cstate="screen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5588000"/>
            <a:ext cx="12192000" cy="1270000"/>
          </a:xfrm>
          <a:prstGeom prst="rect">
            <a:avLst/>
          </a:prstGeom>
        </p:spPr>
      </p:pic>
      <p:sp>
        <p:nvSpPr>
          <p:cNvPr id="2" name="Zástupný nadpis 1"/>
          <p:cNvSpPr>
            <a:spLocks noGrp="1"/>
          </p:cNvSpPr>
          <p:nvPr>
            <p:ph type="title"/>
          </p:nvPr>
        </p:nvSpPr>
        <p:spPr>
          <a:xfrm>
            <a:off x="630000" y="630000"/>
            <a:ext cx="10933200" cy="1188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 noProof="0" err="1"/>
              <a:t>Kliknutím</a:t>
            </a:r>
            <a:r>
              <a:rPr lang="en-GB" noProof="0"/>
              <a:t> </a:t>
            </a:r>
            <a:r>
              <a:rPr lang="en-GB" noProof="0" err="1"/>
              <a:t>lze</a:t>
            </a:r>
            <a:r>
              <a:rPr lang="en-GB" noProof="0"/>
              <a:t> </a:t>
            </a:r>
            <a:r>
              <a:rPr lang="en-GB" noProof="0" err="1"/>
              <a:t>upravit</a:t>
            </a:r>
            <a:r>
              <a:rPr lang="en-GB" noProof="0"/>
              <a:t> </a:t>
            </a:r>
            <a:r>
              <a:rPr lang="en-GB" noProof="0" err="1"/>
              <a:t>styl</a:t>
            </a:r>
            <a:r>
              <a:rPr lang="en-GB" noProof="0"/>
              <a:t>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628800" y="1836000"/>
            <a:ext cx="10933200" cy="3744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Po kliknutí můžete upravovat styly textu v předloze.</a:t>
            </a:r>
          </a:p>
          <a:p>
            <a:pPr lvl="1"/>
            <a:r>
              <a:rPr lang="en-GB" noProof="0"/>
              <a:t>Druhá úroveň</a:t>
            </a:r>
          </a:p>
          <a:p>
            <a:pPr lvl="2"/>
            <a:r>
              <a:rPr lang="en-GB" noProof="0"/>
              <a:t>Třetí úroveň</a:t>
            </a:r>
          </a:p>
          <a:p>
            <a:pPr lvl="3"/>
            <a:r>
              <a:rPr lang="en-GB" noProof="0"/>
              <a:t>Čtvrtá úroveň</a:t>
            </a:r>
          </a:p>
          <a:p>
            <a:pPr lvl="4"/>
            <a:r>
              <a:rPr lang="en-GB" noProof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424853" y="5933440"/>
            <a:ext cx="8777147" cy="60214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500">
                <a:solidFill>
                  <a:schemeClr val="accent2"/>
                </a:solidFill>
              </a:defRPr>
            </a:lvl1pPr>
          </a:lstStyle>
          <a:p>
            <a:r>
              <a:rPr lang="en-GB" noProof="0"/>
              <a:t>Xiao Li: NIDEVO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1202000" y="6175589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500" b="1">
                <a:solidFill>
                  <a:schemeClr val="accent1"/>
                </a:solidFill>
              </a:defRPr>
            </a:lvl1pPr>
          </a:lstStyle>
          <a:p>
            <a:fld id="{8F45B87D-0E81-4981-98FC-5300DE34E63B}" type="slidenum">
              <a:rPr lang="en-GB" noProof="0" smtClean="0"/>
              <a:t>‹#›</a:t>
            </a:fld>
            <a:endParaRPr lang="en-GB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1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>
          <a:xfrm>
            <a:off x="-600" y="0"/>
            <a:ext cx="12192000" cy="5588000"/>
          </a:xfrm>
          <a:prstGeom prst="rect">
            <a:avLst/>
          </a:prstGeom>
        </p:spPr>
      </p:pic>
      <p:pic>
        <p:nvPicPr>
          <p:cNvPr id="8" name="Grafický objekt 7"/>
          <p:cNvPicPr>
            <a:picLocks noChangeAspect="1"/>
          </p:cNvPicPr>
          <p:nvPr userDrawn="1"/>
        </p:nvPicPr>
        <p:blipFill>
          <a:blip cstate="screen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588000"/>
            <a:ext cx="12192000" cy="1270000"/>
          </a:xfrm>
          <a:prstGeom prst="rect">
            <a:avLst/>
          </a:prstGeom>
        </p:spPr>
      </p:pic>
      <p:sp>
        <p:nvSpPr>
          <p:cNvPr id="2" name="Zástupný nadpis 1"/>
          <p:cNvSpPr>
            <a:spLocks noGrp="1"/>
          </p:cNvSpPr>
          <p:nvPr>
            <p:ph type="title"/>
          </p:nvPr>
        </p:nvSpPr>
        <p:spPr>
          <a:xfrm>
            <a:off x="630000" y="630000"/>
            <a:ext cx="10933200" cy="4399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 noProof="0"/>
              <a:t>Kliknutím lze upravit styl.</a:t>
            </a:r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424853" y="5933440"/>
            <a:ext cx="8777147" cy="60214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500">
                <a:solidFill>
                  <a:schemeClr val="accent2"/>
                </a:solidFill>
              </a:defRPr>
            </a:lvl1pPr>
          </a:lstStyle>
          <a:p>
            <a:r>
              <a:rPr lang="en-GB" noProof="0"/>
              <a:t>Xiao Li: NIDEVO</a:t>
            </a:r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1202000" y="6175589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500" b="1">
                <a:solidFill>
                  <a:schemeClr val="accent1"/>
                </a:solidFill>
              </a:defRPr>
            </a:lvl1pPr>
          </a:lstStyle>
          <a:p>
            <a:fld id="{8F45B87D-0E81-4981-98FC-5300DE34E63B}" type="slidenum">
              <a:rPr lang="en-GB" noProof="0" smtClean="0"/>
              <a:t>‹#›</a:t>
            </a:fld>
            <a:endParaRPr lang="en-GB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-600" y="0"/>
            <a:ext cx="12192000" cy="5588000"/>
          </a:xfrm>
          <a:prstGeom prst="rect">
            <a:avLst/>
          </a:prstGeom>
        </p:spPr>
      </p:pic>
      <p:pic>
        <p:nvPicPr>
          <p:cNvPr id="8" name="Grafický objekt 7"/>
          <p:cNvPicPr>
            <a:picLocks noChangeAspect="1"/>
          </p:cNvPicPr>
          <p:nvPr userDrawn="1"/>
        </p:nvPicPr>
        <p:blipFill>
          <a:blip cstate="screen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5588000"/>
            <a:ext cx="12192000" cy="1270000"/>
          </a:xfrm>
          <a:prstGeom prst="rect">
            <a:avLst/>
          </a:prstGeom>
        </p:spPr>
      </p:pic>
      <p:sp>
        <p:nvSpPr>
          <p:cNvPr id="2" name="Zástupný nadpis 1"/>
          <p:cNvSpPr>
            <a:spLocks noGrp="1"/>
          </p:cNvSpPr>
          <p:nvPr>
            <p:ph type="title"/>
          </p:nvPr>
        </p:nvSpPr>
        <p:spPr>
          <a:xfrm>
            <a:off x="630000" y="630000"/>
            <a:ext cx="10933200" cy="1188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 noProof="0"/>
              <a:t>Kliknutím lze upravit styl.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628800" y="1836000"/>
            <a:ext cx="10933200" cy="3744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Po kliknutí můžete upravovat styly textu v předloze.</a:t>
            </a:r>
          </a:p>
          <a:p>
            <a:pPr lvl="1"/>
            <a:r>
              <a:rPr lang="en-GB" noProof="0"/>
              <a:t>Druhá úroveň</a:t>
            </a:r>
          </a:p>
          <a:p>
            <a:pPr lvl="2"/>
            <a:r>
              <a:rPr lang="en-GB" noProof="0"/>
              <a:t>Třetí úroveň</a:t>
            </a:r>
          </a:p>
          <a:p>
            <a:pPr lvl="3"/>
            <a:r>
              <a:rPr lang="en-GB" noProof="0"/>
              <a:t>Čtvrtá úroveň</a:t>
            </a:r>
          </a:p>
          <a:p>
            <a:pPr lvl="4"/>
            <a:r>
              <a:rPr lang="en-GB" noProof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cký objekt 7"/>
          <p:cNvPicPr>
            <a:picLocks noChangeAspect="1"/>
          </p:cNvPicPr>
          <p:nvPr userDrawn="1"/>
        </p:nvPicPr>
        <p:blipFill>
          <a:blip cstate="screen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5588000"/>
            <a:ext cx="12192000" cy="1270000"/>
          </a:xfrm>
          <a:prstGeom prst="rect">
            <a:avLst/>
          </a:prstGeom>
        </p:spPr>
      </p:pic>
      <p:sp>
        <p:nvSpPr>
          <p:cNvPr id="4" name="Zástupný obsah 5"/>
          <p:cNvSpPr txBox="1"/>
          <p:nvPr userDrawn="1"/>
        </p:nvSpPr>
        <p:spPr>
          <a:xfrm>
            <a:off x="6378000" y="1835572"/>
            <a:ext cx="5184000" cy="3744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/>
              <a:t>Po kliknutí můžete upravovat styly textu v předloze.</a:t>
            </a:r>
          </a:p>
          <a:p>
            <a:pPr lvl="1"/>
            <a:r>
              <a:rPr lang="en-GB" noProof="0"/>
              <a:t>Druhá úroveň</a:t>
            </a:r>
          </a:p>
          <a:p>
            <a:pPr lvl="2"/>
            <a:r>
              <a:rPr lang="en-GB" noProof="0"/>
              <a:t>Třetí úroveň</a:t>
            </a:r>
          </a:p>
          <a:p>
            <a:pPr lvl="3"/>
            <a:r>
              <a:rPr lang="en-GB" noProof="0"/>
              <a:t>Čtvrtá úroveň</a:t>
            </a:r>
          </a:p>
          <a:p>
            <a:pPr lvl="4"/>
            <a:r>
              <a:rPr lang="en-GB" noProof="0"/>
              <a:t>Pátá úroveň</a:t>
            </a:r>
          </a:p>
        </p:txBody>
      </p:sp>
      <p:sp>
        <p:nvSpPr>
          <p:cNvPr id="5" name="Nadpis 1"/>
          <p:cNvSpPr txBox="1"/>
          <p:nvPr userDrawn="1"/>
        </p:nvSpPr>
        <p:spPr>
          <a:xfrm>
            <a:off x="630000" y="630000"/>
            <a:ext cx="10933200" cy="1080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/>
              <a:t>Kliknutím lze upravit styl.</a:t>
            </a:r>
          </a:p>
        </p:txBody>
      </p:sp>
      <p:sp>
        <p:nvSpPr>
          <p:cNvPr id="6" name="Zástupný obsah 2"/>
          <p:cNvSpPr txBox="1"/>
          <p:nvPr userDrawn="1"/>
        </p:nvSpPr>
        <p:spPr>
          <a:xfrm>
            <a:off x="628799" y="1835572"/>
            <a:ext cx="5184000" cy="3744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/>
              <a:t>Po kliknutí můžete upravovat styly textu v předloze.</a:t>
            </a:r>
          </a:p>
          <a:p>
            <a:pPr lvl="1"/>
            <a:r>
              <a:rPr lang="en-GB" noProof="0"/>
              <a:t>Druhá úroveň</a:t>
            </a:r>
          </a:p>
          <a:p>
            <a:pPr lvl="2"/>
            <a:r>
              <a:rPr lang="en-GB" noProof="0"/>
              <a:t>Třetí úroveň</a:t>
            </a:r>
          </a:p>
          <a:p>
            <a:pPr lvl="3"/>
            <a:r>
              <a:rPr lang="en-GB" noProof="0"/>
              <a:t>Čtvrtá úroveň</a:t>
            </a:r>
          </a:p>
          <a:p>
            <a:pPr lvl="4"/>
            <a:r>
              <a:rPr lang="en-GB" noProof="0"/>
              <a:t>Pátá úroveň</a:t>
            </a:r>
          </a:p>
        </p:txBody>
      </p:sp>
      <p:sp>
        <p:nvSpPr>
          <p:cNvPr id="9" name="Obdélník 8"/>
          <p:cNvSpPr/>
          <p:nvPr userDrawn="1"/>
        </p:nvSpPr>
        <p:spPr>
          <a:xfrm>
            <a:off x="6067200" y="1835572"/>
            <a:ext cx="57600" cy="374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10.xml"/><Relationship Id="rId2" Type="http://schemas.openxmlformats.org/officeDocument/2006/relationships/image" Target="../media/image9.sv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10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9.png"/><Relationship Id="rId10" Type="http://schemas.openxmlformats.org/officeDocument/2006/relationships/diagramLayout" Target="../diagrams/layout10.xml"/><Relationship Id="rId19" Type="http://schemas.openxmlformats.org/officeDocument/2006/relationships/image" Target="../media/image33.png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Relationship Id="rId1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54.png"/><Relationship Id="rId2" Type="http://schemas.openxmlformats.org/officeDocument/2006/relationships/image" Target="../media/image12.sv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4.png"/><Relationship Id="rId7" Type="http://schemas.openxmlformats.org/officeDocument/2006/relationships/image" Target="../media/image17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2.svg"/><Relationship Id="rId4" Type="http://schemas.openxmlformats.org/officeDocument/2006/relationships/image" Target="../media/image6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88/1361-6595/ae4731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-1200" y="-6350"/>
            <a:ext cx="12193200" cy="55943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Georgia" panose="02040502050405020303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73685" y="1092835"/>
            <a:ext cx="11827510" cy="2418080"/>
          </a:xfrm>
        </p:spPr>
        <p:txBody>
          <a:bodyPr>
            <a:normAutofit/>
          </a:bodyPr>
          <a:lstStyle/>
          <a:p>
            <a:pPr algn="just"/>
            <a:r>
              <a:rPr lang="en-US" altLang="en-US" sz="4000" b="1" dirty="0">
                <a:latin typeface="Georgia" panose="02040502050405020303" pitchFamily="18" charset="0"/>
              </a:rPr>
              <a:t>Non-invasive plasma diagnostics for low temperature deposition of VO</a:t>
            </a:r>
            <a:r>
              <a:rPr lang="en-US" altLang="en-US" sz="4000" b="1" baseline="-25000" dirty="0">
                <a:latin typeface="Georgia" panose="02040502050405020303" pitchFamily="18" charset="0"/>
              </a:rPr>
              <a:t>2</a:t>
            </a:r>
            <a:r>
              <a:rPr lang="en-US" altLang="en-US" sz="4000" b="1" dirty="0">
                <a:latin typeface="Georgia" panose="02040502050405020303" pitchFamily="18" charset="0"/>
              </a:rPr>
              <a:t>-based thin film by magnetron sputtering (NIDEVO)</a:t>
            </a:r>
          </a:p>
        </p:txBody>
      </p:sp>
      <p:sp>
        <p:nvSpPr>
          <p:cNvPr id="8" name="Zástupný text 7"/>
          <p:cNvSpPr>
            <a:spLocks noGrp="1"/>
          </p:cNvSpPr>
          <p:nvPr>
            <p:ph type="body" idx="10"/>
          </p:nvPr>
        </p:nvSpPr>
        <p:spPr>
          <a:xfrm>
            <a:off x="4930511" y="3429000"/>
            <a:ext cx="2861143" cy="653415"/>
          </a:xfrm>
        </p:spPr>
        <p:txBody>
          <a:bodyPr>
            <a:noAutofit/>
          </a:bodyPr>
          <a:lstStyle/>
          <a:p>
            <a:r>
              <a:rPr lang="en-US" altLang="en-GB" sz="4400" b="1" dirty="0">
                <a:latin typeface="Georgia" panose="02040502050405020303" pitchFamily="18" charset="0"/>
              </a:rPr>
              <a:t>Xiao Li</a:t>
            </a:r>
          </a:p>
        </p:txBody>
      </p:sp>
      <p:pic>
        <p:nvPicPr>
          <p:cNvPr id="2" name="Grafický objekt 1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298701" y="5927119"/>
            <a:ext cx="1603840" cy="6017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4AD6B3-BE93-D0E6-4279-644EB56935F2}"/>
              </a:ext>
            </a:extLst>
          </p:cNvPr>
          <p:cNvSpPr txBox="1"/>
          <p:nvPr/>
        </p:nvSpPr>
        <p:spPr>
          <a:xfrm>
            <a:off x="173620" y="4879909"/>
            <a:ext cx="7928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S</a:t>
            </a:r>
            <a:r>
              <a:rPr lang="en-US" altLang="zh-CN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upervisor: </a:t>
            </a:r>
            <a:r>
              <a:rPr lang="en-GB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Mgr. Zdeněk Hubička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45B87D-0E81-4981-98FC-5300DE34E63B}" type="slidenum">
              <a:rPr kumimoji="0" lang="en-GB" sz="1500" b="1" i="0" u="none" strike="noStrike" kern="1200" cap="none" spc="0" normalizeH="0" baseline="0" noProof="0" smtClean="0">
                <a:ln>
                  <a:noFill/>
                </a:ln>
                <a:solidFill>
                  <a:srgbClr val="12326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500" b="1" i="0" u="none" strike="noStrike" kern="1200" cap="none" spc="0" normalizeH="0" baseline="0" noProof="0">
              <a:ln>
                <a:noFill/>
              </a:ln>
              <a:solidFill>
                <a:srgbClr val="12326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05" name="Text Box 104"/>
          <p:cNvSpPr txBox="1"/>
          <p:nvPr/>
        </p:nvSpPr>
        <p:spPr>
          <a:xfrm>
            <a:off x="9842" y="1193428"/>
            <a:ext cx="4629785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Metal–insulator transition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charset="0"/>
                <a:cs typeface="Georgia" panose="02040502050405020303" charset="0"/>
              </a:rPr>
              <a:t>(MIT)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-34291" y="4773256"/>
            <a:ext cx="4609896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charset="0"/>
                <a:ea typeface="+mn-ea"/>
                <a:cs typeface="Georgia" panose="02040502050405020303" charset="0"/>
              </a:rPr>
              <a:t>Applications: electronic switches, smart coatings, self-cleaning surfaces</a:t>
            </a:r>
          </a:p>
        </p:txBody>
      </p:sp>
      <p:sp>
        <p:nvSpPr>
          <p:cNvPr id="8" name="Rectangles 7"/>
          <p:cNvSpPr/>
          <p:nvPr/>
        </p:nvSpPr>
        <p:spPr>
          <a:xfrm>
            <a:off x="322580" y="1666007"/>
            <a:ext cx="3752850" cy="51371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charset="0"/>
                <a:ea typeface="+mn-ea"/>
                <a:cs typeface="Georgia" panose="02040502050405020303" charset="0"/>
                <a:sym typeface="+mn-ea"/>
              </a:rPr>
              <a:t>insulating monoclinic VO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charset="0"/>
                <a:ea typeface="+mn-ea"/>
                <a:cs typeface="Georgia" panose="02040502050405020303" charset="0"/>
                <a:sym typeface="+mn-ea"/>
              </a:rPr>
              <a:t>2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charset="0"/>
                <a:ea typeface="+mn-ea"/>
                <a:cs typeface="Georgia" panose="02040502050405020303" charset="0"/>
                <a:sym typeface="+mn-ea"/>
              </a:rPr>
              <a:t>(M) </a:t>
            </a:r>
          </a:p>
        </p:txBody>
      </p:sp>
      <p:sp>
        <p:nvSpPr>
          <p:cNvPr id="9" name="Rectangles 8"/>
          <p:cNvSpPr/>
          <p:nvPr/>
        </p:nvSpPr>
        <p:spPr>
          <a:xfrm>
            <a:off x="322580" y="4192037"/>
            <a:ext cx="3752850" cy="466090"/>
          </a:xfrm>
          <a:prstGeom prst="rect">
            <a:avLst/>
          </a:prstGeom>
          <a:solidFill>
            <a:srgbClr val="4C7FE3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charset="0"/>
                <a:ea typeface="+mn-ea"/>
                <a:cs typeface="Georgia" panose="02040502050405020303" charset="0"/>
                <a:sym typeface="+mn-ea"/>
              </a:rPr>
              <a:t>metallic rutile VO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charset="0"/>
                <a:ea typeface="+mn-ea"/>
                <a:cs typeface="Georgia" panose="02040502050405020303" charset="0"/>
                <a:sym typeface="+mn-ea"/>
              </a:rPr>
              <a:t>2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charset="0"/>
                <a:ea typeface="+mn-ea"/>
                <a:cs typeface="Georgia" panose="02040502050405020303" charset="0"/>
                <a:sym typeface="+mn-ea"/>
              </a:rPr>
              <a:t>(R) </a:t>
            </a:r>
          </a:p>
        </p:txBody>
      </p:sp>
      <p:sp>
        <p:nvSpPr>
          <p:cNvPr id="10" name="Up Arrow 9"/>
          <p:cNvSpPr/>
          <p:nvPr/>
        </p:nvSpPr>
        <p:spPr>
          <a:xfrm>
            <a:off x="1165860" y="2179722"/>
            <a:ext cx="357505" cy="2008505"/>
          </a:xfrm>
          <a:prstGeom prst="upArrow">
            <a:avLst>
              <a:gd name="adj1" fmla="val 50000"/>
              <a:gd name="adj2" fmla="val 127708"/>
            </a:avLst>
          </a:prstGeom>
          <a:solidFill>
            <a:srgbClr val="4C7FE3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charset="0"/>
              <a:ea typeface="+mn-ea"/>
              <a:cs typeface="Georgia" panose="02040502050405020303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2908935" y="2179722"/>
            <a:ext cx="369570" cy="1979930"/>
          </a:xfrm>
          <a:prstGeom prst="downArrow">
            <a:avLst>
              <a:gd name="adj1" fmla="val 50000"/>
              <a:gd name="adj2" fmla="val 112542"/>
            </a:avLst>
          </a:prstGeom>
          <a:solidFill>
            <a:srgbClr val="4C7FE3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charset="0"/>
              <a:ea typeface="+mn-ea"/>
              <a:cs typeface="Georgia" panose="02040502050405020303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1988820" y="2852822"/>
            <a:ext cx="4851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charset="0"/>
                <a:ea typeface="+mn-ea"/>
                <a:cs typeface="Georgia" panose="02040502050405020303" charset="0"/>
              </a:rPr>
              <a:t>T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1838960" y="3313197"/>
            <a:ext cx="11080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charset="0"/>
                <a:ea typeface="+mn-ea"/>
                <a:cs typeface="Georgia" panose="02040502050405020303" charset="0"/>
              </a:rPr>
              <a:t>light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738055" y="322411"/>
            <a:ext cx="11338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eorgia" panose="02040502050405020303" pitchFamily="18" charset="0"/>
              </a:rPr>
              <a:t>Background: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eorgia" panose="02040502050405020303" pitchFamily="18" charset="0"/>
              </a:rPr>
              <a:t>VO</a:t>
            </a:r>
            <a:r>
              <a:rPr kumimoji="0" lang="en-US" sz="2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eorgia" panose="02040502050405020303" pitchFamily="18" charset="0"/>
              </a:rPr>
              <a:t>x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eorgia" panose="02040502050405020303" pitchFamily="18" charset="0"/>
              </a:rPr>
              <a:t> films by reactive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eorgia" panose="02040502050405020303" pitchFamily="18" charset="0"/>
              </a:rPr>
              <a:t>HiPIMS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eorgia" panose="02040502050405020303" pitchFamily="18" charset="0"/>
              </a:rPr>
              <a:t>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eorgia" panose="02040502050405020303" pitchFamily="18" charset="0"/>
              </a:rPr>
              <a:t>（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eorgia" panose="02040502050405020303" pitchFamily="18" charset="0"/>
              </a:rPr>
              <a:t>R-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eorgia" panose="02040502050405020303" pitchFamily="18" charset="0"/>
              </a:rPr>
              <a:t>HiPIMS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eorgia" panose="02040502050405020303" pitchFamily="18" charset="0"/>
              </a:rPr>
              <a:t>）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Georgia" panose="02040502050405020303" charset="0"/>
              <a:ea typeface="DengXian" panose="02010600030101010101" charset="-122"/>
              <a:cs typeface="Georgia" panose="02040502050405020303" charset="0"/>
            </a:endParaRPr>
          </a:p>
        </p:txBody>
      </p:sp>
      <p:sp>
        <p:nvSpPr>
          <p:cNvPr id="18" name="Text Box 17"/>
          <p:cNvSpPr txBox="1"/>
          <p:nvPr/>
        </p:nvSpPr>
        <p:spPr>
          <a:xfrm>
            <a:off x="7456830" y="1170579"/>
            <a:ext cx="2533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charset="0"/>
                <a:ea typeface="+mn-ea"/>
                <a:cs typeface="Georgia" panose="02040502050405020303" charset="0"/>
              </a:rPr>
              <a:t>Challenges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5143526" y="2699897"/>
            <a:ext cx="6784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×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charset="0"/>
                <a:ea typeface="+mn-ea"/>
                <a:cs typeface="Georgia" panose="02040502050405020303" charset="0"/>
              </a:rPr>
              <a:t>Multiple vanadium oxides 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charset="0"/>
                <a:ea typeface="+mn-ea"/>
                <a:cs typeface="Georgia" panose="02040502050405020303" charset="0"/>
                <a:sym typeface="+mn-ea"/>
              </a:rPr>
              <a:t>VO</a:t>
            </a:r>
            <a:r>
              <a:rPr kumimoji="0" lang="en-US" sz="2000" b="1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charset="0"/>
                <a:ea typeface="+mn-ea"/>
                <a:cs typeface="Georgia" panose="02040502050405020303" charset="0"/>
                <a:sym typeface="+mn-ea"/>
              </a:rPr>
              <a:t>x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charset="0"/>
                <a:ea typeface="+mn-ea"/>
                <a:cs typeface="Georgia" panose="02040502050405020303" charset="0"/>
              </a:rPr>
              <a:t>) compounds:  VO, VO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charset="0"/>
                <a:ea typeface="+mn-ea"/>
                <a:cs typeface="Georgia" panose="02040502050405020303" charset="0"/>
              </a:rPr>
              <a:t>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charset="0"/>
                <a:ea typeface="+mn-ea"/>
                <a:cs typeface="Georgia" panose="02040502050405020303" charset="0"/>
              </a:rPr>
              <a:t>, V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charset="0"/>
                <a:ea typeface="+mn-ea"/>
                <a:cs typeface="Georgia" panose="02040502050405020303" charset="0"/>
              </a:rPr>
              <a:t>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charset="0"/>
                <a:ea typeface="+mn-ea"/>
                <a:cs typeface="Georgia" panose="02040502050405020303" charset="0"/>
              </a:rPr>
              <a:t>O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charset="0"/>
                <a:ea typeface="+mn-ea"/>
                <a:cs typeface="Georgia" panose="02040502050405020303" charset="0"/>
              </a:rPr>
              <a:t>3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charset="0"/>
                <a:ea typeface="+mn-ea"/>
                <a:cs typeface="Georgia" panose="02040502050405020303" charset="0"/>
              </a:rPr>
              <a:t>, V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charset="0"/>
                <a:ea typeface="+mn-ea"/>
                <a:cs typeface="Georgia" panose="02040502050405020303" charset="0"/>
              </a:rPr>
              <a:t>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charset="0"/>
                <a:ea typeface="+mn-ea"/>
                <a:cs typeface="Georgia" panose="02040502050405020303" charset="0"/>
              </a:rPr>
              <a:t>O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charset="0"/>
                <a:ea typeface="+mn-ea"/>
                <a:cs typeface="Georgia" panose="02040502050405020303" charset="0"/>
              </a:rPr>
              <a:t>5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charset="0"/>
                <a:ea typeface="+mn-ea"/>
                <a:cs typeface="Georgia" panose="02040502050405020303" charset="0"/>
              </a:rPr>
              <a:t>, etc. 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5143526" y="1750572"/>
            <a:ext cx="7052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×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charset="0"/>
                <a:ea typeface="+mn-ea"/>
                <a:cs typeface="Georgia" panose="02040502050405020303" charset="0"/>
              </a:rPr>
              <a:t>Deposition of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charset="0"/>
                <a:ea typeface="+mn-ea"/>
                <a:cs typeface="Georgia" panose="02040502050405020303" charset="0"/>
              </a:rPr>
              <a:t>VO</a:t>
            </a:r>
            <a:r>
              <a:rPr kumimoji="0" lang="en-US" sz="2400" b="1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charset="0"/>
                <a:ea typeface="+mn-ea"/>
                <a:cs typeface="Georgia" panose="02040502050405020303" charset="0"/>
              </a:rPr>
              <a:t>x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charset="0"/>
                <a:ea typeface="+mn-ea"/>
                <a:cs typeface="Georgia" panose="02040502050405020303" charset="0"/>
              </a:rPr>
              <a:t>: Hard to stabilize the process for film growth</a:t>
            </a:r>
            <a:endParaRPr kumimoji="0" lang="en-US" sz="24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charset="0"/>
              <a:ea typeface="+mn-ea"/>
              <a:cs typeface="Georgia" panose="02040502050405020303" charset="0"/>
            </a:endParaRPr>
          </a:p>
        </p:txBody>
      </p:sp>
      <p:sp>
        <p:nvSpPr>
          <p:cNvPr id="16" name="Text Box 15"/>
          <p:cNvSpPr txBox="1"/>
          <p:nvPr/>
        </p:nvSpPr>
        <p:spPr>
          <a:xfrm>
            <a:off x="4955222" y="4096148"/>
            <a:ext cx="7052403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eorgia" panose="02040502050405020303" charset="0"/>
                <a:ea typeface="DengXian" panose="02010600030101010101" charset="-122"/>
                <a:cs typeface="Georgia" panose="02040502050405020303" charset="0"/>
                <a:sym typeface="+mn-ea"/>
              </a:rPr>
              <a:t>Plasma diagnostics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eorgia" panose="02040502050405020303" charset="0"/>
                <a:ea typeface="DengXian" panose="02010600030101010101" charset="-122"/>
                <a:cs typeface="Georgia" panose="02040502050405020303" charset="0"/>
                <a:sym typeface="+mn-ea"/>
              </a:rPr>
              <a:t>Real-time</a:t>
            </a:r>
            <a:r>
              <a:rPr kumimoji="0" lang="en-US" altLang="zh-CN" sz="20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eorgia" panose="02040502050405020303" charset="0"/>
                <a:ea typeface="DengXian" panose="02010600030101010101" charset="-122"/>
                <a:cs typeface="Georgia" panose="02040502050405020303" charset="0"/>
                <a:sym typeface="+mn-ea"/>
              </a:rPr>
              <a:t> monitor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000" b="1" baseline="0" dirty="0">
                <a:solidFill>
                  <a:srgbClr val="00B050"/>
                </a:solidFill>
                <a:latin typeface="Georgia" panose="02040502050405020303" charset="0"/>
                <a:ea typeface="DengXian" panose="02010600030101010101" charset="-122"/>
                <a:cs typeface="Georgia" panose="02040502050405020303" charset="0"/>
                <a:sym typeface="+mn-ea"/>
              </a:rPr>
              <a:t>Monotonous</a:t>
            </a:r>
            <a:r>
              <a:rPr lang="en-US" sz="2000" b="1" dirty="0">
                <a:solidFill>
                  <a:srgbClr val="00B050"/>
                </a:solidFill>
                <a:latin typeface="Georgia" panose="02040502050405020303" charset="0"/>
                <a:ea typeface="DengXian" panose="02010600030101010101" charset="-122"/>
                <a:cs typeface="Georgia" panose="02040502050405020303" charset="0"/>
                <a:sym typeface="+mn-ea"/>
              </a:rPr>
              <a:t> trend of measured parameter vs </a:t>
            </a:r>
            <a:r>
              <a:rPr lang="en-US" sz="2000" b="1" i="1" dirty="0">
                <a:solidFill>
                  <a:srgbClr val="00B050"/>
                </a:solidFill>
                <a:latin typeface="Georgia" panose="02040502050405020303" charset="0"/>
                <a:ea typeface="DengXian" panose="02010600030101010101" charset="-122"/>
                <a:cs typeface="Georgia" panose="02040502050405020303" charset="0"/>
                <a:sym typeface="+mn-ea"/>
              </a:rPr>
              <a:t>Q</a:t>
            </a:r>
            <a:r>
              <a:rPr lang="en-US" sz="2000" b="1" i="1" baseline="-25000" dirty="0">
                <a:solidFill>
                  <a:srgbClr val="00B050"/>
                </a:solidFill>
                <a:latin typeface="Georgia" panose="02040502050405020303" charset="0"/>
                <a:ea typeface="DengXian" panose="02010600030101010101" charset="-122"/>
                <a:cs typeface="Georgia" panose="02040502050405020303" charset="0"/>
                <a:sym typeface="+mn-ea"/>
              </a:rPr>
              <a:t>O2</a:t>
            </a:r>
            <a:endParaRPr lang="en-US" sz="2000" b="1" dirty="0">
              <a:solidFill>
                <a:srgbClr val="00B050"/>
              </a:solidFill>
              <a:latin typeface="Georgia" panose="02040502050405020303" charset="0"/>
              <a:ea typeface="DengXian" panose="02010600030101010101" charset="-122"/>
              <a:cs typeface="Georgia" panose="02040502050405020303" charset="0"/>
              <a:sym typeface="+mn-ea"/>
            </a:endParaRPr>
          </a:p>
          <a:p>
            <a:pPr marL="342900" lvl="0" indent="-342900">
              <a:buFont typeface="Wingdings" panose="05000000000000000000" pitchFamily="2" charset="2"/>
              <a:buChar char="Ø"/>
              <a:defRPr/>
            </a:pPr>
            <a:r>
              <a:rPr lang="en-GB" sz="2000" b="1" dirty="0">
                <a:solidFill>
                  <a:srgbClr val="00B050"/>
                </a:solidFill>
                <a:latin typeface="Georgia" panose="02040502050405020303" charset="0"/>
                <a:ea typeface="DengXian" panose="02010600030101010101" charset="-122"/>
                <a:cs typeface="Georgia" panose="02040502050405020303" charset="0"/>
                <a:sym typeface="+mn-ea"/>
              </a:rPr>
              <a:t>a robust signal with as little scattering as possible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Georgia" panose="02040502050405020303" charset="0"/>
              <a:ea typeface="DengXian" panose="02010600030101010101" charset="-122"/>
              <a:cs typeface="Georgia" panose="02040502050405020303" charset="0"/>
              <a:sym typeface="+mn-ea"/>
            </a:endParaRPr>
          </a:p>
        </p:txBody>
      </p:sp>
      <p:sp>
        <p:nvSpPr>
          <p:cNvPr id="3" name="Down Arrow 2"/>
          <p:cNvSpPr/>
          <p:nvPr/>
        </p:nvSpPr>
        <p:spPr>
          <a:xfrm rot="10800000">
            <a:off x="8113420" y="3402301"/>
            <a:ext cx="218472" cy="725637"/>
          </a:xfrm>
          <a:prstGeom prst="downArrow">
            <a:avLst>
              <a:gd name="adj1" fmla="val 50000"/>
              <a:gd name="adj2" fmla="val 10965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4" name="Graphic 2" descr="Aperture with solid fill">
            <a:extLst>
              <a:ext uri="{FF2B5EF4-FFF2-40B4-BE49-F238E27FC236}">
                <a16:creationId xmlns:a16="http://schemas.microsoft.com/office/drawing/2014/main" id="{11881F15-0064-0EF7-E555-2E64DAC860C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07575" y="391889"/>
            <a:ext cx="368300" cy="36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5" grpId="1"/>
      <p:bldP spid="6" grpId="0"/>
      <p:bldP spid="6" grpId="1"/>
      <p:bldP spid="8" grpId="0" bldLvl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  <p:bldP spid="12" grpId="0"/>
      <p:bldP spid="12" grpId="1"/>
      <p:bldP spid="20" grpId="0"/>
      <p:bldP spid="20" grpId="1"/>
      <p:bldP spid="7" grpId="0"/>
      <p:bldP spid="18" grpId="0"/>
      <p:bldP spid="18" grpId="1"/>
      <p:bldP spid="17" grpId="0"/>
      <p:bldP spid="17" grpId="1"/>
      <p:bldP spid="13" grpId="0"/>
      <p:bldP spid="13" grpId="1"/>
      <p:bldP spid="16" grpId="0"/>
      <p:bldP spid="16" grpId="1"/>
      <p:bldP spid="3" grpId="0" bldLvl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45B87D-0E81-4981-98FC-5300DE34E63B}" type="slidenum">
              <a:rPr kumimoji="0" lang="en-GB" sz="1500" b="1" i="0" u="none" strike="noStrike" kern="1200" cap="none" spc="0" normalizeH="0" baseline="0" noProof="0" smtClean="0">
                <a:ln>
                  <a:noFill/>
                </a:ln>
                <a:solidFill>
                  <a:srgbClr val="12326E"/>
                </a:solidFill>
                <a:effectLst/>
                <a:uLnTx/>
                <a:uFillTx/>
                <a:latin typeface="Georgia" panose="02040502050405020303" charset="0"/>
                <a:ea typeface="+mn-ea"/>
                <a:cs typeface="Georgia" panose="02040502050405020303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500" b="1" i="0" u="none" strike="noStrike" kern="1200" cap="none" spc="0" normalizeH="0" baseline="0" noProof="0">
              <a:ln>
                <a:noFill/>
              </a:ln>
              <a:solidFill>
                <a:srgbClr val="12326E"/>
              </a:solidFill>
              <a:effectLst/>
              <a:uLnTx/>
              <a:uFillTx/>
              <a:latin typeface="Georgia" panose="02040502050405020303" charset="0"/>
              <a:ea typeface="+mn-ea"/>
              <a:cs typeface="Georgia" panose="02040502050405020303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516964" y="790244"/>
            <a:ext cx="4627584" cy="3279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charset="0"/>
                <a:ea typeface="+mn-ea"/>
                <a:cs typeface="Georgia" panose="02040502050405020303" charset="0"/>
              </a:rPr>
              <a:t>HiPIMS</a:t>
            </a:r>
            <a:r>
              <a:rPr lang="en-US" sz="2000" b="1" dirty="0">
                <a:solidFill>
                  <a:prstClr val="black"/>
                </a:solidFill>
                <a:latin typeface="Georgia" panose="02040502050405020303" charset="0"/>
                <a:cs typeface="Georgia" panose="02040502050405020303" charset="0"/>
              </a:rPr>
              <a:t> </a:t>
            </a:r>
            <a:r>
              <a:rPr lang="en-US" sz="2000" b="1" noProof="0" dirty="0">
                <a:solidFill>
                  <a:prstClr val="black"/>
                </a:solidFill>
                <a:latin typeface="Georgia" panose="02040502050405020303" charset="0"/>
                <a:cs typeface="Georgia" panose="02040502050405020303" charset="0"/>
              </a:rPr>
              <a:t>(High Power Impulse Magnetron Sputtering)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charset="0"/>
                <a:ea typeface="+mn-ea"/>
                <a:cs typeface="Georgia" panose="02040502050405020303" charset="0"/>
              </a:rPr>
              <a:t>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charset="0"/>
                <a:ea typeface="+mn-ea"/>
                <a:cs typeface="Georgia" panose="02040502050405020303" charset="0"/>
              </a:rPr>
              <a:t> </a:t>
            </a:r>
          </a:p>
          <a:p>
            <a:pPr marL="285750" marR="0" lvl="0" indent="-2857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ü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eorgia" panose="02040502050405020303" charset="0"/>
                <a:ea typeface="+mn-ea"/>
                <a:cs typeface="Georgia" panose="02040502050405020303" charset="0"/>
              </a:rPr>
              <a:t>High ionization degree </a:t>
            </a:r>
          </a:p>
          <a:p>
            <a:pPr marL="285750" marR="0" lvl="0" indent="-2857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ü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eorgia" panose="02040502050405020303" charset="0"/>
                <a:ea typeface="+mn-ea"/>
                <a:cs typeface="Georgia" panose="02040502050405020303" charset="0"/>
              </a:rPr>
              <a:t>Dense structure </a:t>
            </a:r>
          </a:p>
          <a:p>
            <a:pPr marL="285750" marR="0" lvl="0" indent="-2857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ü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eorgia" panose="02040502050405020303" charset="0"/>
                <a:ea typeface="+mn-ea"/>
                <a:cs typeface="Georgia" panose="02040502050405020303" charset="0"/>
              </a:rPr>
              <a:t>Smooth surface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5656202" y="895760"/>
            <a:ext cx="56661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charset="0"/>
                <a:ea typeface="+mn-ea"/>
                <a:cs typeface="Georgia" panose="02040502050405020303" charset="0"/>
              </a:rPr>
              <a:t>R-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charset="0"/>
                <a:ea typeface="+mn-ea"/>
                <a:cs typeface="Georgia" panose="02040502050405020303" charset="0"/>
              </a:rPr>
              <a:t>HiPIMS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charset="0"/>
                <a:ea typeface="+mn-ea"/>
                <a:cs typeface="Georgia" panose="02040502050405020303" charset="0"/>
              </a:rPr>
              <a:t> of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charset="0"/>
                <a:ea typeface="+mn-ea"/>
                <a:cs typeface="Georgia" panose="02040502050405020303" charset="0"/>
              </a:rPr>
              <a:t>VO</a:t>
            </a:r>
            <a:r>
              <a:rPr kumimoji="0" lang="en-US" sz="1800" b="1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charset="0"/>
                <a:ea typeface="+mn-ea"/>
                <a:cs typeface="Georgia" panose="02040502050405020303" charset="0"/>
              </a:rPr>
              <a:t>x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charset="0"/>
                <a:ea typeface="+mn-ea"/>
                <a:cs typeface="Georgia" panose="02040502050405020303" charset="0"/>
              </a:rPr>
              <a:t>: V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charset="0"/>
                <a:ea typeface="+mn-ea"/>
                <a:cs typeface="Georgia" panose="02040502050405020303" charset="0"/>
              </a:rPr>
              <a:t>target+reactive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charset="0"/>
                <a:ea typeface="+mn-ea"/>
                <a:cs typeface="Georgia" panose="02040502050405020303" charset="0"/>
              </a:rPr>
              <a:t> gas (O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charset="0"/>
                <a:ea typeface="+mn-ea"/>
                <a:cs typeface="Georgia" panose="02040502050405020303" charset="0"/>
              </a:rPr>
              <a:t>2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charset="0"/>
                <a:ea typeface="+mn-ea"/>
                <a:cs typeface="Georgia" panose="02040502050405020303" charset="0"/>
              </a:rPr>
              <a:t>) </a:t>
            </a:r>
          </a:p>
        </p:txBody>
      </p:sp>
      <p:sp>
        <p:nvSpPr>
          <p:cNvPr id="6" name="Down Arrow 5"/>
          <p:cNvSpPr/>
          <p:nvPr/>
        </p:nvSpPr>
        <p:spPr>
          <a:xfrm>
            <a:off x="6650092" y="1239738"/>
            <a:ext cx="233680" cy="1058545"/>
          </a:xfrm>
          <a:prstGeom prst="downArrow">
            <a:avLst>
              <a:gd name="adj1" fmla="val 50000"/>
              <a:gd name="adj2" fmla="val 119293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charset="0"/>
              <a:ea typeface="+mn-ea"/>
              <a:cs typeface="Georgia" panose="02040502050405020303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6818252" y="1519773"/>
            <a:ext cx="26555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charset="0"/>
                <a:ea typeface="+mn-ea"/>
                <a:cs typeface="Georgia" panose="02040502050405020303" charset="0"/>
              </a:rPr>
              <a:t>Difficulties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5546814" y="2339503"/>
            <a:ext cx="2921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×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charset="0"/>
                <a:ea typeface="+mn-ea"/>
                <a:cs typeface="Georgia" panose="02040502050405020303" charset="0"/>
              </a:rPr>
              <a:t>Hysteresis effect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charset="0"/>
                <a:ea typeface="+mn-ea"/>
                <a:cs typeface="Georgia" panose="02040502050405020303" charset="0"/>
              </a:rPr>
              <a:t> 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5734140" y="3012603"/>
            <a:ext cx="2341651" cy="1712408"/>
            <a:chOff x="8183" y="4873"/>
            <a:chExt cx="2522" cy="1418"/>
          </a:xfrm>
        </p:grpSpPr>
        <p:cxnSp>
          <p:nvCxnSpPr>
            <p:cNvPr id="9" name="Curved Connector 8"/>
            <p:cNvCxnSpPr/>
            <p:nvPr/>
          </p:nvCxnSpPr>
          <p:spPr>
            <a:xfrm>
              <a:off x="8679" y="4877"/>
              <a:ext cx="1530" cy="1411"/>
            </a:xfrm>
            <a:prstGeom prst="curvedConnector3">
              <a:avLst>
                <a:gd name="adj1" fmla="val 43986"/>
              </a:avLst>
            </a:prstGeom>
            <a:ln w="44450"/>
          </p:spPr>
          <p:style>
            <a:lnRef idx="3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0" name="Curved Connector 9"/>
            <p:cNvCxnSpPr/>
            <p:nvPr/>
          </p:nvCxnSpPr>
          <p:spPr>
            <a:xfrm>
              <a:off x="8679" y="4873"/>
              <a:ext cx="1530" cy="1411"/>
            </a:xfrm>
            <a:prstGeom prst="curvedConnector3">
              <a:avLst>
                <a:gd name="adj1" fmla="val 57124"/>
              </a:avLst>
            </a:prstGeom>
            <a:ln w="44450"/>
          </p:spPr>
          <p:style>
            <a:lnRef idx="3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8183" y="4873"/>
              <a:ext cx="496" cy="4"/>
            </a:xfrm>
            <a:prstGeom prst="line">
              <a:avLst/>
            </a:prstGeom>
            <a:ln w="44450"/>
          </p:spPr>
          <p:style>
            <a:lnRef idx="3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0209" y="6287"/>
              <a:ext cx="496" cy="4"/>
            </a:xfrm>
            <a:prstGeom prst="line">
              <a:avLst/>
            </a:prstGeom>
            <a:ln w="44450"/>
          </p:spPr>
          <p:style>
            <a:lnRef idx="3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22" name="Rectangles 21"/>
          <p:cNvSpPr/>
          <p:nvPr/>
        </p:nvSpPr>
        <p:spPr>
          <a:xfrm>
            <a:off x="5728637" y="2738283"/>
            <a:ext cx="463436" cy="2252345"/>
          </a:xfrm>
          <a:prstGeom prst="rect">
            <a:avLst/>
          </a:prstGeom>
          <a:solidFill>
            <a:schemeClr val="accent5">
              <a:lumMod val="40000"/>
              <a:lumOff val="60000"/>
              <a:alpha val="47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charset="0"/>
              <a:ea typeface="+mn-ea"/>
              <a:cs typeface="Georgia" panose="02040502050405020303" charset="0"/>
            </a:endParaRPr>
          </a:p>
        </p:txBody>
      </p:sp>
      <p:sp>
        <p:nvSpPr>
          <p:cNvPr id="23" name="Rectangles 22"/>
          <p:cNvSpPr/>
          <p:nvPr/>
        </p:nvSpPr>
        <p:spPr>
          <a:xfrm>
            <a:off x="7615259" y="2738283"/>
            <a:ext cx="460531" cy="2252345"/>
          </a:xfrm>
          <a:prstGeom prst="rect">
            <a:avLst/>
          </a:prstGeom>
          <a:solidFill>
            <a:schemeClr val="accent5">
              <a:lumMod val="40000"/>
              <a:lumOff val="60000"/>
              <a:alpha val="47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charset="0"/>
              <a:ea typeface="+mn-ea"/>
              <a:cs typeface="Georgia" panose="02040502050405020303" charset="0"/>
            </a:endParaRPr>
          </a:p>
        </p:txBody>
      </p:sp>
      <p:sp>
        <p:nvSpPr>
          <p:cNvPr id="24" name="Rectangles 23"/>
          <p:cNvSpPr/>
          <p:nvPr/>
        </p:nvSpPr>
        <p:spPr>
          <a:xfrm>
            <a:off x="6194670" y="2738283"/>
            <a:ext cx="1420589" cy="2252345"/>
          </a:xfrm>
          <a:prstGeom prst="rect">
            <a:avLst/>
          </a:prstGeom>
          <a:solidFill>
            <a:schemeClr val="accent3">
              <a:lumMod val="75000"/>
              <a:alpha val="38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charset="0"/>
              <a:ea typeface="+mn-ea"/>
              <a:cs typeface="Georgia" panose="02040502050405020303" charset="0"/>
            </a:endParaRPr>
          </a:p>
        </p:txBody>
      </p:sp>
      <p:cxnSp>
        <p:nvCxnSpPr>
          <p:cNvPr id="25" name="Straight Arrow Connector 24"/>
          <p:cNvCxnSpPr>
            <a:cxnSpLocks/>
            <a:stCxn id="22" idx="2"/>
          </p:cNvCxnSpPr>
          <p:nvPr/>
        </p:nvCxnSpPr>
        <p:spPr>
          <a:xfrm flipH="1">
            <a:off x="5592000" y="4990628"/>
            <a:ext cx="368355" cy="611505"/>
          </a:xfrm>
          <a:prstGeom prst="straightConnector1">
            <a:avLst/>
          </a:prstGeom>
          <a:ln w="31750">
            <a:solidFill>
              <a:schemeClr val="tx1"/>
            </a:solidFill>
            <a:tailEnd type="stealth" w="med" len="lg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  <a:stCxn id="24" idx="2"/>
            <a:endCxn id="28" idx="0"/>
          </p:cNvCxnSpPr>
          <p:nvPr/>
        </p:nvCxnSpPr>
        <p:spPr>
          <a:xfrm flipH="1">
            <a:off x="6832836" y="4990628"/>
            <a:ext cx="72129" cy="654050"/>
          </a:xfrm>
          <a:prstGeom prst="straightConnector1">
            <a:avLst/>
          </a:prstGeom>
          <a:ln w="31750">
            <a:solidFill>
              <a:schemeClr val="tx1"/>
            </a:solidFill>
            <a:tailEnd type="stealth" w="med" len="lg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8" name="Text Box 27"/>
          <p:cNvSpPr txBox="1"/>
          <p:nvPr/>
        </p:nvSpPr>
        <p:spPr>
          <a:xfrm>
            <a:off x="5935290" y="5644678"/>
            <a:ext cx="1795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charset="0"/>
                <a:ea typeface="+mn-ea"/>
                <a:cs typeface="Georgia" panose="02040502050405020303" charset="0"/>
              </a:rPr>
              <a:t>“</a:t>
            </a:r>
            <a:r>
              <a:rPr kumimoji="0" lang="en-GB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charset="0"/>
                <a:ea typeface="+mn-ea"/>
                <a:cs typeface="Georgia" panose="02040502050405020303" charset="0"/>
              </a:rPr>
              <a:t>Transition</a:t>
            </a:r>
            <a:r>
              <a:rPr kumimoji="0" lang="en-US" alt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charset="0"/>
                <a:ea typeface="+mn-ea"/>
                <a:cs typeface="Georgia" panose="02040502050405020303" charset="0"/>
              </a:rPr>
              <a:t>”</a:t>
            </a:r>
            <a:endParaRPr kumimoji="0" lang="en-GB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anose="02040502050405020303" charset="0"/>
              <a:ea typeface="+mn-ea"/>
              <a:cs typeface="Georgia" panose="02040502050405020303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charset="0"/>
                <a:ea typeface="+mn-ea"/>
                <a:cs typeface="Georgia" panose="02040502050405020303" charset="0"/>
              </a:rPr>
              <a:t>un</a:t>
            </a:r>
            <a:r>
              <a:rPr kumimoji="0" lang="en-GB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charset="0"/>
                <a:ea typeface="+mn-ea"/>
                <a:cs typeface="Georgia" panose="02040502050405020303" charset="0"/>
              </a:rPr>
              <a:t>stable</a:t>
            </a:r>
          </a:p>
        </p:txBody>
      </p:sp>
      <p:cxnSp>
        <p:nvCxnSpPr>
          <p:cNvPr id="29" name="Straight Arrow Connector 28"/>
          <p:cNvCxnSpPr>
            <a:cxnSpLocks/>
            <a:stCxn id="23" idx="2"/>
            <a:endCxn id="30" idx="0"/>
          </p:cNvCxnSpPr>
          <p:nvPr/>
        </p:nvCxnSpPr>
        <p:spPr>
          <a:xfrm>
            <a:off x="7845525" y="4990628"/>
            <a:ext cx="470735" cy="642605"/>
          </a:xfrm>
          <a:prstGeom prst="straightConnector1">
            <a:avLst/>
          </a:prstGeom>
          <a:ln w="31750">
            <a:solidFill>
              <a:schemeClr val="tx1"/>
            </a:solidFill>
            <a:tailEnd type="stealth" w="med" len="lg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0" name="Text Box 29"/>
          <p:cNvSpPr txBox="1"/>
          <p:nvPr/>
        </p:nvSpPr>
        <p:spPr>
          <a:xfrm>
            <a:off x="7379690" y="5633233"/>
            <a:ext cx="1873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charset="0"/>
                <a:ea typeface="SimSun" panose="02010600030101010101" pitchFamily="2" charset="-122"/>
                <a:cs typeface="Georgia" panose="02040502050405020303" charset="0"/>
              </a:rPr>
              <a:t>“</a:t>
            </a:r>
            <a:r>
              <a:rPr kumimoji="0" lang="en-GB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charset="0"/>
                <a:cs typeface="Georgia" panose="02040502050405020303" charset="0"/>
              </a:rPr>
              <a:t>Compound</a:t>
            </a:r>
            <a:r>
              <a:rPr kumimoji="0" lang="en-US" alt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charset="0"/>
                <a:cs typeface="Georgia" panose="02040502050405020303" charset="0"/>
              </a:rPr>
              <a:t>”</a:t>
            </a:r>
            <a:endParaRPr kumimoji="0" lang="en-GB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charset="0"/>
              <a:cs typeface="Georgia" panose="02040502050405020303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charset="0"/>
                <a:cs typeface="Georgia" panose="02040502050405020303" charset="0"/>
              </a:rPr>
              <a:t>stable</a:t>
            </a:r>
          </a:p>
        </p:txBody>
      </p:sp>
      <p:sp>
        <p:nvSpPr>
          <p:cNvPr id="31" name="Text Box 30"/>
          <p:cNvSpPr txBox="1"/>
          <p:nvPr/>
        </p:nvSpPr>
        <p:spPr>
          <a:xfrm>
            <a:off x="9253022" y="2931571"/>
            <a:ext cx="2400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charset="0"/>
                <a:ea typeface="+mn-ea"/>
                <a:cs typeface="Georgia" panose="02040502050405020303" charset="0"/>
              </a:rPr>
              <a:t>“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charset="0"/>
                <a:ea typeface="+mn-ea"/>
                <a:cs typeface="Georgia" panose="02040502050405020303" charset="0"/>
              </a:rPr>
              <a:t>pit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charset="0"/>
                <a:ea typeface="+mn-ea"/>
                <a:cs typeface="Georgia" panose="02040502050405020303" charset="0"/>
              </a:rPr>
              <a:t> on the road”</a:t>
            </a:r>
          </a:p>
        </p:txBody>
      </p:sp>
      <p:sp>
        <p:nvSpPr>
          <p:cNvPr id="32" name="Text Box 31"/>
          <p:cNvSpPr txBox="1"/>
          <p:nvPr/>
        </p:nvSpPr>
        <p:spPr>
          <a:xfrm>
            <a:off x="9347699" y="3816125"/>
            <a:ext cx="326580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charset="0"/>
                <a:ea typeface="+mn-ea"/>
                <a:cs typeface="Georgia" panose="02040502050405020303" charset="0"/>
              </a:rPr>
              <a:t>When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charset="0"/>
                <a:ea typeface="+mn-ea"/>
                <a:cs typeface="Georgia" panose="02040502050405020303" charset="0"/>
              </a:rPr>
              <a:t>does it appear?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anose="02040502050405020303" charset="0"/>
              <a:ea typeface="+mn-ea"/>
              <a:cs typeface="Georgia" panose="02040502050405020303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charset="0"/>
                <a:ea typeface="+mn-ea"/>
                <a:cs typeface="Georgia" panose="02040502050405020303" charset="0"/>
              </a:rPr>
              <a:t>Where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charset="0"/>
                <a:ea typeface="+mn-ea"/>
                <a:cs typeface="Georgia" panose="02040502050405020303" charset="0"/>
              </a:rPr>
              <a:t>does it appear?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anose="02040502050405020303" charset="0"/>
              <a:ea typeface="+mn-ea"/>
              <a:cs typeface="Georgia" panose="02040502050405020303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charset="0"/>
                <a:ea typeface="+mn-ea"/>
                <a:cs typeface="Georgia" panose="02040502050405020303" charset="0"/>
              </a:rPr>
              <a:t>It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charset="0"/>
                <a:ea typeface="+mn-ea"/>
                <a:cs typeface="Georgia" panose="02040502050405020303" charset="0"/>
              </a:rPr>
              <a:t>shifts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charset="0"/>
                <a:ea typeface="+mn-ea"/>
                <a:cs typeface="Georgia" panose="02040502050405020303" charset="0"/>
              </a:rPr>
              <a:t>as time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anose="02040502050405020303" charset="0"/>
              <a:ea typeface="+mn-ea"/>
              <a:cs typeface="Georgia" panose="02040502050405020303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charset="0"/>
                <a:ea typeface="+mn-ea"/>
                <a:cs typeface="Georgia" panose="02040502050405020303" charset="0"/>
              </a:rPr>
              <a:t>But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charset="0"/>
                <a:ea typeface="+mn-ea"/>
                <a:cs typeface="Georgia" panose="02040502050405020303" charset="0"/>
              </a:rPr>
              <a:t>we need it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charset="0"/>
                <a:ea typeface="+mn-ea"/>
                <a:cs typeface="Georgia" panose="02040502050405020303" charset="0"/>
              </a:rPr>
              <a:t>.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101836A-4A08-7620-E370-830584A4DF7D}"/>
              </a:ext>
            </a:extLst>
          </p:cNvPr>
          <p:cNvGrpSpPr/>
          <p:nvPr/>
        </p:nvGrpSpPr>
        <p:grpSpPr>
          <a:xfrm>
            <a:off x="9252829" y="2182905"/>
            <a:ext cx="2211960" cy="711200"/>
            <a:chOff x="8136000" y="2232660"/>
            <a:chExt cx="2211960" cy="711200"/>
          </a:xfrm>
        </p:grpSpPr>
        <p:sp>
          <p:nvSpPr>
            <p:cNvPr id="17" name="Block Arc 16"/>
            <p:cNvSpPr/>
            <p:nvPr/>
          </p:nvSpPr>
          <p:spPr>
            <a:xfrm rot="10800000">
              <a:off x="8788400" y="2232660"/>
              <a:ext cx="831215" cy="711200"/>
            </a:xfrm>
            <a:prstGeom prst="blockArc">
              <a:avLst>
                <a:gd name="adj1" fmla="val 10800000"/>
                <a:gd name="adj2" fmla="val 143156"/>
                <a:gd name="adj3" fmla="val 0"/>
              </a:avLst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charset="0"/>
                <a:ea typeface="+mn-ea"/>
                <a:cs typeface="Georgia" panose="02040502050405020303" charset="0"/>
              </a:endParaRPr>
            </a:p>
          </p:txBody>
        </p:sp>
        <p:cxnSp>
          <p:nvCxnSpPr>
            <p:cNvPr id="47" name="Straight Connector 46"/>
            <p:cNvCxnSpPr>
              <a:cxnSpLocks/>
            </p:cNvCxnSpPr>
            <p:nvPr/>
          </p:nvCxnSpPr>
          <p:spPr>
            <a:xfrm flipV="1">
              <a:off x="8136000" y="2567305"/>
              <a:ext cx="664210" cy="5715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cxnSpLocks/>
            </p:cNvCxnSpPr>
            <p:nvPr/>
          </p:nvCxnSpPr>
          <p:spPr>
            <a:xfrm>
              <a:off x="9608185" y="2573020"/>
              <a:ext cx="739775" cy="0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13" name="Text Box 6">
            <a:extLst>
              <a:ext uri="{FF2B5EF4-FFF2-40B4-BE49-F238E27FC236}">
                <a16:creationId xmlns:a16="http://schemas.microsoft.com/office/drawing/2014/main" id="{4EFCDC73-B810-C4F0-F857-DFF3ED2F59C1}"/>
              </a:ext>
            </a:extLst>
          </p:cNvPr>
          <p:cNvSpPr txBox="1"/>
          <p:nvPr/>
        </p:nvSpPr>
        <p:spPr>
          <a:xfrm>
            <a:off x="629808" y="136108"/>
            <a:ext cx="11338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eorgia" panose="02040502050405020303" pitchFamily="18" charset="0"/>
              </a:rPr>
              <a:t>Background: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eorgia" panose="02040502050405020303" pitchFamily="18" charset="0"/>
              </a:rPr>
              <a:t>VO</a:t>
            </a:r>
            <a:r>
              <a:rPr kumimoji="0" lang="en-US" sz="2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eorgia" panose="02040502050405020303" pitchFamily="18" charset="0"/>
              </a:rPr>
              <a:t>x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eorgia" panose="02040502050405020303" pitchFamily="18" charset="0"/>
              </a:rPr>
              <a:t> films by reactive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eorgia" panose="02040502050405020303" pitchFamily="18" charset="0"/>
              </a:rPr>
              <a:t>HiPIMS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eorgia" panose="02040502050405020303" pitchFamily="18" charset="0"/>
              </a:rPr>
              <a:t> (R-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eorgia" panose="02040502050405020303" pitchFamily="18" charset="0"/>
              </a:rPr>
              <a:t>HiPIMS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eorgia" panose="02040502050405020303" pitchFamily="18" charset="0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Georgia" panose="02040502050405020303" charset="0"/>
              <a:ea typeface="DengXian" panose="02010600030101010101" charset="-122"/>
              <a:cs typeface="Georgia" panose="02040502050405020303" charset="0"/>
            </a:endParaRPr>
          </a:p>
        </p:txBody>
      </p:sp>
      <p:pic>
        <p:nvPicPr>
          <p:cNvPr id="14" name="Graphic 2" descr="Aperture with solid fill">
            <a:extLst>
              <a:ext uri="{FF2B5EF4-FFF2-40B4-BE49-F238E27FC236}">
                <a16:creationId xmlns:a16="http://schemas.microsoft.com/office/drawing/2014/main" id="{628B7C6B-6F98-D566-5650-37EE1392B36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0772" y="225094"/>
            <a:ext cx="368300" cy="368300"/>
          </a:xfrm>
          <a:prstGeom prst="rect">
            <a:avLst/>
          </a:prstGeom>
        </p:spPr>
      </p:pic>
      <p:pic>
        <p:nvPicPr>
          <p:cNvPr id="40" name="Picture 39" descr="Diagram of a gas atom&#10;&#10;AI-generated content may be incorrect.">
            <a:extLst>
              <a:ext uri="{FF2B5EF4-FFF2-40B4-BE49-F238E27FC236}">
                <a16:creationId xmlns:a16="http://schemas.microsoft.com/office/drawing/2014/main" id="{4CA60BB8-8812-2DB1-9FF9-A52371A2B0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4105"/>
            <a:ext cx="5426820" cy="3975019"/>
          </a:xfrm>
          <a:prstGeom prst="rect">
            <a:avLst/>
          </a:prstGeom>
        </p:spPr>
      </p:pic>
      <p:sp>
        <p:nvSpPr>
          <p:cNvPr id="2" name="Text Box 25"/>
          <p:cNvSpPr txBox="1"/>
          <p:nvPr/>
        </p:nvSpPr>
        <p:spPr>
          <a:xfrm>
            <a:off x="4997949" y="5602133"/>
            <a:ext cx="1188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charset="0"/>
                <a:ea typeface="+mn-ea"/>
                <a:cs typeface="Georgia" panose="02040502050405020303" charset="0"/>
              </a:rPr>
              <a:t>“</a:t>
            </a:r>
            <a:r>
              <a:rPr kumimoji="0" lang="en-GB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charset="0"/>
                <a:ea typeface="+mn-ea"/>
                <a:cs typeface="Georgia" panose="02040502050405020303" charset="0"/>
              </a:rPr>
              <a:t>Metal</a:t>
            </a:r>
            <a:r>
              <a:rPr kumimoji="0" lang="en-US" alt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charset="0"/>
                <a:ea typeface="+mn-ea"/>
                <a:cs typeface="Georgia" panose="02040502050405020303" charset="0"/>
              </a:rPr>
              <a:t>”</a:t>
            </a:r>
            <a:r>
              <a:rPr kumimoji="0" lang="en-GB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charset="0"/>
                <a:ea typeface="+mn-ea"/>
                <a:cs typeface="Georgia" panose="02040502050405020303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charset="0"/>
                <a:ea typeface="+mn-ea"/>
                <a:cs typeface="Georgia" panose="02040502050405020303" charset="0"/>
              </a:rPr>
              <a:t>stable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 animBg="1"/>
      <p:bldP spid="6" grpId="1" animBg="1"/>
      <p:bldP spid="7" grpId="0"/>
      <p:bldP spid="7" grpId="1"/>
      <p:bldP spid="8" grpId="0"/>
      <p:bldP spid="8" grpId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8" grpId="0"/>
      <p:bldP spid="28" grpId="1"/>
      <p:bldP spid="30" grpId="0"/>
      <p:bldP spid="30" grpId="1"/>
      <p:bldP spid="31" grpId="0"/>
      <p:bldP spid="31" grpId="1"/>
      <p:bldP spid="32" grpId="0"/>
      <p:bldP spid="32" grpId="1"/>
      <p:bldP spid="13" grpId="0"/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15D841-269C-2A17-F21C-7DAABB95D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Alterations &amp; Tailoring with solid fill">
            <a:extLst>
              <a:ext uri="{FF2B5EF4-FFF2-40B4-BE49-F238E27FC236}">
                <a16:creationId xmlns:a16="http://schemas.microsoft.com/office/drawing/2014/main" id="{BC6C0A94-9411-8147-39F2-0B4F02ACCF1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966977" y="115005"/>
            <a:ext cx="433912" cy="433912"/>
          </a:xfrm>
          <a:prstGeom prst="rect">
            <a:avLst/>
          </a:prstGeom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15A94E1E-CA56-F134-2227-11DF7962F6CA}"/>
              </a:ext>
            </a:extLst>
          </p:cNvPr>
          <p:cNvSpPr txBox="1"/>
          <p:nvPr/>
        </p:nvSpPr>
        <p:spPr>
          <a:xfrm>
            <a:off x="3385942" y="70351"/>
            <a:ext cx="5839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eorgia" panose="02040502050405020303" pitchFamily="18" charset="0"/>
              </a:rPr>
              <a:t>Method: RF Sobolewski probe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Georgia" panose="02040502050405020303" charset="0"/>
              <a:ea typeface="DengXian" panose="02010600030101010101" charset="-122"/>
              <a:cs typeface="Georgia" panose="02040502050405020303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Diagram 4">
                <a:extLst>
                  <a:ext uri="{FF2B5EF4-FFF2-40B4-BE49-F238E27FC236}">
                    <a16:creationId xmlns:a16="http://schemas.microsoft.com/office/drawing/2014/main" id="{BD09C976-8E99-2342-2B03-0B3F78438708}"/>
                  </a:ext>
                </a:extLst>
              </p:cNvPr>
              <p:cNvGraphicFramePr/>
              <p:nvPr/>
            </p:nvGraphicFramePr>
            <p:xfrm>
              <a:off x="-106302" y="961870"/>
              <a:ext cx="6098164" cy="487179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5" name="Diagram 4">
                <a:extLst>
                  <a:ext uri="{FF2B5EF4-FFF2-40B4-BE49-F238E27FC236}">
                    <a16:creationId xmlns:a16="http://schemas.microsoft.com/office/drawing/2014/main" id="{BD09C976-8E99-2342-2B03-0B3F7843870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921877989"/>
                  </p:ext>
                </p:extLst>
              </p:nvPr>
            </p:nvGraphicFramePr>
            <p:xfrm>
              <a:off x="-106302" y="961870"/>
              <a:ext cx="6098164" cy="487179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9" r:lo="rId10" r:qs="rId11" r:cs="rId12"/>
              </a:graphicData>
            </a:graphic>
          </p:graphicFrame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9C193553-0068-D01C-3717-3B2213D4BF7C}"/>
              </a:ext>
            </a:extLst>
          </p:cNvPr>
          <p:cNvSpPr txBox="1"/>
          <p:nvPr/>
        </p:nvSpPr>
        <p:spPr>
          <a:xfrm>
            <a:off x="167798" y="1296379"/>
            <a:ext cx="609816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effectLst/>
                <a:latin typeface="Georgia" panose="02040502050405020303" pitchFamily="18" charset="0"/>
                <a:ea typeface="SimSun" panose="02010600030101010101" pitchFamily="2" charset="-122"/>
                <a:cs typeface="TimesNewRomanPSMT"/>
              </a:rPr>
              <a:t>Based on the Sobolewski theory</a:t>
            </a:r>
            <a:r>
              <a:rPr lang="en-US" sz="1600" b="1" dirty="0">
                <a:latin typeface="Georgia" panose="02040502050405020303" pitchFamily="18" charset="0"/>
                <a:ea typeface="SimSun" panose="02010600030101010101" pitchFamily="2" charset="-122"/>
                <a:cs typeface="TimesNewRomanPSMT"/>
              </a:rPr>
              <a:t>, the </a:t>
            </a:r>
            <a:r>
              <a:rPr lang="en-US" sz="1600" b="1" dirty="0">
                <a:effectLst/>
                <a:latin typeface="Georgia" panose="02040502050405020303" pitchFamily="18" charset="0"/>
                <a:ea typeface="SimSun" panose="02010600030101010101" pitchFamily="2" charset="-122"/>
                <a:cs typeface="TimesNewRomanPSMT"/>
              </a:rPr>
              <a:t>ion flux to the substrate </a:t>
            </a:r>
            <a:r>
              <a:rPr lang="en-US" sz="1600" b="1" dirty="0" err="1">
                <a:effectLst/>
                <a:latin typeface="Georgia" panose="02040502050405020303" pitchFamily="18" charset="0"/>
                <a:ea typeface="SimSun" panose="02010600030101010101" pitchFamily="2" charset="-122"/>
              </a:rPr>
              <a:t>Γ</a:t>
            </a:r>
            <a:r>
              <a:rPr lang="en-US" sz="1600" b="1" baseline="-25000" dirty="0" err="1">
                <a:effectLst/>
                <a:latin typeface="Georgia" panose="02040502050405020303" pitchFamily="18" charset="0"/>
                <a:ea typeface="SimSun" panose="02010600030101010101" pitchFamily="2" charset="-122"/>
              </a:rPr>
              <a:t>i</a:t>
            </a:r>
            <a:r>
              <a:rPr lang="en-US" sz="1600" b="1" dirty="0">
                <a:effectLst/>
                <a:latin typeface="Georgia" panose="02040502050405020303" pitchFamily="18" charset="0"/>
                <a:ea typeface="SimSun" panose="02010600030101010101" pitchFamily="2" charset="-122"/>
              </a:rPr>
              <a:t>(</a:t>
            </a:r>
            <a:r>
              <a:rPr lang="en-US" sz="1600" b="1" i="1" dirty="0">
                <a:effectLst/>
                <a:latin typeface="Georgia" panose="02040502050405020303" pitchFamily="18" charset="0"/>
                <a:ea typeface="SimSun" panose="02010600030101010101" pitchFamily="2" charset="-122"/>
              </a:rPr>
              <a:t>t</a:t>
            </a:r>
            <a:r>
              <a:rPr lang="en-US" sz="1600" b="1" dirty="0">
                <a:effectLst/>
                <a:latin typeface="Georgia" panose="02040502050405020303" pitchFamily="18" charset="0"/>
                <a:ea typeface="SimSun" panose="02010600030101010101" pitchFamily="2" charset="-122"/>
              </a:rPr>
              <a:t>)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600" b="1" dirty="0">
                <a:effectLst/>
                <a:latin typeface="Georgia" panose="02040502050405020303" pitchFamily="18" charset="0"/>
                <a:ea typeface="SimSun" panose="02010600030101010101" pitchFamily="2" charset="-122"/>
                <a:cs typeface="TimesNewRomanPSMT"/>
              </a:rPr>
              <a:t>is the </a:t>
            </a:r>
            <a:r>
              <a:rPr lang="en-US" sz="1600" b="1" dirty="0">
                <a:solidFill>
                  <a:srgbClr val="C00000"/>
                </a:solidFill>
                <a:effectLst/>
                <a:latin typeface="Georgia" panose="02040502050405020303" pitchFamily="18" charset="0"/>
                <a:ea typeface="SimSun" panose="02010600030101010101" pitchFamily="2" charset="-122"/>
                <a:cs typeface="TimesNewRomanPSMT"/>
              </a:rPr>
              <a:t>probe current value at a time when the RF voltage on the space charge sheath around the probe is at the minimum value</a:t>
            </a:r>
            <a:r>
              <a:rPr lang="en-US" sz="1600" b="1" dirty="0">
                <a:effectLst/>
                <a:latin typeface="Georgia" panose="02040502050405020303" pitchFamily="18" charset="0"/>
                <a:ea typeface="SimSun" panose="02010600030101010101" pitchFamily="2" charset="-122"/>
                <a:cs typeface="TimesNewRomanPSMT"/>
              </a:rPr>
              <a:t>. </a:t>
            </a:r>
            <a:r>
              <a:rPr lang="en-US" altLang="zh-CN" sz="1600" b="1" baseline="30000" dirty="0">
                <a:solidFill>
                  <a:srgbClr val="0070C0"/>
                </a:solidFill>
                <a:effectLst/>
                <a:latin typeface="Georgia" panose="02040502050405020303" pitchFamily="18" charset="0"/>
                <a:ea typeface="SimSun" panose="02010600030101010101" pitchFamily="2" charset="-122"/>
                <a:cs typeface="TimesNewRomanPSMT"/>
              </a:rPr>
              <a:t>1</a:t>
            </a:r>
            <a:r>
              <a:rPr lang="en-US" sz="1600" b="1" dirty="0">
                <a:effectLst/>
                <a:latin typeface="Georgia" panose="02040502050405020303" pitchFamily="18" charset="0"/>
                <a:ea typeface="SimSun" panose="02010600030101010101" pitchFamily="2" charset="-122"/>
                <a:cs typeface="TimesNewRomanPSMT"/>
              </a:rPr>
              <a:t>(RF signal frequency is much lower than the ion plasma frequency)</a:t>
            </a:r>
            <a:endParaRPr lang="en-SE" sz="1600" b="1" dirty="0">
              <a:latin typeface="Georgia" panose="02040502050405020303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96B3E1-0FD2-51ED-72BC-733A6788D4AF}"/>
              </a:ext>
            </a:extLst>
          </p:cNvPr>
          <p:cNvSpPr txBox="1"/>
          <p:nvPr/>
        </p:nvSpPr>
        <p:spPr>
          <a:xfrm>
            <a:off x="1631855" y="860063"/>
            <a:ext cx="3170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5"/>
                </a:solidFill>
                <a:latin typeface="Georgia" panose="02040502050405020303" pitchFamily="18" charset="0"/>
              </a:rPr>
              <a:t>Ion flux measurement</a:t>
            </a:r>
            <a:endParaRPr lang="en-SE" sz="2000" b="1" dirty="0">
              <a:solidFill>
                <a:schemeClr val="accent5"/>
              </a:solidFill>
              <a:latin typeface="Georgia" panose="02040502050405020303" pitchFamily="18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04EBE9D-1BB5-61EF-1FCF-C1C2622949EC}"/>
              </a:ext>
            </a:extLst>
          </p:cNvPr>
          <p:cNvGrpSpPr>
            <a:grpSpLocks noChangeAspect="1"/>
          </p:cNvGrpSpPr>
          <p:nvPr/>
        </p:nvGrpSpPr>
        <p:grpSpPr>
          <a:xfrm>
            <a:off x="3017658" y="3364250"/>
            <a:ext cx="3522402" cy="1790321"/>
            <a:chOff x="7665231" y="1502606"/>
            <a:chExt cx="4147984" cy="2108284"/>
          </a:xfrm>
        </p:grpSpPr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CC760BBB-9169-D141-60C3-F3C36878BCA8}"/>
                </a:ext>
              </a:extLst>
            </p:cNvPr>
            <p:cNvSpPr/>
            <p:nvPr/>
          </p:nvSpPr>
          <p:spPr>
            <a:xfrm>
              <a:off x="8628380" y="1762676"/>
              <a:ext cx="2316480" cy="1569758"/>
            </a:xfrm>
            <a:custGeom>
              <a:avLst/>
              <a:gdLst>
                <a:gd name="connsiteX0" fmla="*/ 0 w 4267200"/>
                <a:gd name="connsiteY0" fmla="*/ 1752601 h 3505239"/>
                <a:gd name="connsiteX1" fmla="*/ 548640 w 4267200"/>
                <a:gd name="connsiteY1" fmla="*/ 106681 h 3505239"/>
                <a:gd name="connsiteX2" fmla="*/ 1264920 w 4267200"/>
                <a:gd name="connsiteY2" fmla="*/ 3505201 h 3505239"/>
                <a:gd name="connsiteX3" fmla="*/ 1905000 w 4267200"/>
                <a:gd name="connsiteY3" fmla="*/ 30481 h 3505239"/>
                <a:gd name="connsiteX4" fmla="*/ 2621280 w 4267200"/>
                <a:gd name="connsiteY4" fmla="*/ 3459481 h 3505239"/>
                <a:gd name="connsiteX5" fmla="*/ 3139440 w 4267200"/>
                <a:gd name="connsiteY5" fmla="*/ 1 h 3505239"/>
                <a:gd name="connsiteX6" fmla="*/ 3733800 w 4267200"/>
                <a:gd name="connsiteY6" fmla="*/ 3474721 h 3505239"/>
                <a:gd name="connsiteX7" fmla="*/ 4267200 w 4267200"/>
                <a:gd name="connsiteY7" fmla="*/ 1264921 h 35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67200" h="3505239">
                  <a:moveTo>
                    <a:pt x="0" y="1752601"/>
                  </a:moveTo>
                  <a:cubicBezTo>
                    <a:pt x="168910" y="783591"/>
                    <a:pt x="337820" y="-185419"/>
                    <a:pt x="548640" y="106681"/>
                  </a:cubicBezTo>
                  <a:cubicBezTo>
                    <a:pt x="759460" y="398781"/>
                    <a:pt x="1038860" y="3517901"/>
                    <a:pt x="1264920" y="3505201"/>
                  </a:cubicBezTo>
                  <a:cubicBezTo>
                    <a:pt x="1490980" y="3492501"/>
                    <a:pt x="1678940" y="38101"/>
                    <a:pt x="1905000" y="30481"/>
                  </a:cubicBezTo>
                  <a:cubicBezTo>
                    <a:pt x="2131060" y="22861"/>
                    <a:pt x="2415540" y="3464561"/>
                    <a:pt x="2621280" y="3459481"/>
                  </a:cubicBezTo>
                  <a:cubicBezTo>
                    <a:pt x="2827020" y="3454401"/>
                    <a:pt x="2954020" y="-2539"/>
                    <a:pt x="3139440" y="1"/>
                  </a:cubicBezTo>
                  <a:cubicBezTo>
                    <a:pt x="3324860" y="2541"/>
                    <a:pt x="3545840" y="3263901"/>
                    <a:pt x="3733800" y="3474721"/>
                  </a:cubicBezTo>
                  <a:cubicBezTo>
                    <a:pt x="3921760" y="3685541"/>
                    <a:pt x="4094480" y="2475231"/>
                    <a:pt x="4267200" y="1264921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 dirty="0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F82F025C-D2E0-C30C-87D6-AC4BC21222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81288" y="1502606"/>
              <a:ext cx="2316480" cy="2108284"/>
            </a:xfrm>
            <a:custGeom>
              <a:avLst/>
              <a:gdLst>
                <a:gd name="connsiteX0" fmla="*/ 0 w 4267200"/>
                <a:gd name="connsiteY0" fmla="*/ 1752601 h 3505239"/>
                <a:gd name="connsiteX1" fmla="*/ 548640 w 4267200"/>
                <a:gd name="connsiteY1" fmla="*/ 106681 h 3505239"/>
                <a:gd name="connsiteX2" fmla="*/ 1264920 w 4267200"/>
                <a:gd name="connsiteY2" fmla="*/ 3505201 h 3505239"/>
                <a:gd name="connsiteX3" fmla="*/ 1905000 w 4267200"/>
                <a:gd name="connsiteY3" fmla="*/ 30481 h 3505239"/>
                <a:gd name="connsiteX4" fmla="*/ 2621280 w 4267200"/>
                <a:gd name="connsiteY4" fmla="*/ 3459481 h 3505239"/>
                <a:gd name="connsiteX5" fmla="*/ 3139440 w 4267200"/>
                <a:gd name="connsiteY5" fmla="*/ 1 h 3505239"/>
                <a:gd name="connsiteX6" fmla="*/ 3733800 w 4267200"/>
                <a:gd name="connsiteY6" fmla="*/ 3474721 h 3505239"/>
                <a:gd name="connsiteX7" fmla="*/ 4267200 w 4267200"/>
                <a:gd name="connsiteY7" fmla="*/ 1264921 h 35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67200" h="3505239">
                  <a:moveTo>
                    <a:pt x="0" y="1752601"/>
                  </a:moveTo>
                  <a:cubicBezTo>
                    <a:pt x="168910" y="783591"/>
                    <a:pt x="337820" y="-185419"/>
                    <a:pt x="548640" y="106681"/>
                  </a:cubicBezTo>
                  <a:cubicBezTo>
                    <a:pt x="759460" y="398781"/>
                    <a:pt x="1038860" y="3517901"/>
                    <a:pt x="1264920" y="3505201"/>
                  </a:cubicBezTo>
                  <a:cubicBezTo>
                    <a:pt x="1490980" y="3492501"/>
                    <a:pt x="1678940" y="38101"/>
                    <a:pt x="1905000" y="30481"/>
                  </a:cubicBezTo>
                  <a:cubicBezTo>
                    <a:pt x="2131060" y="22861"/>
                    <a:pt x="2415540" y="3464561"/>
                    <a:pt x="2621280" y="3459481"/>
                  </a:cubicBezTo>
                  <a:cubicBezTo>
                    <a:pt x="2827020" y="3454401"/>
                    <a:pt x="2954020" y="-2539"/>
                    <a:pt x="3139440" y="1"/>
                  </a:cubicBezTo>
                  <a:cubicBezTo>
                    <a:pt x="3324860" y="2541"/>
                    <a:pt x="3545840" y="3263901"/>
                    <a:pt x="3733800" y="3474721"/>
                  </a:cubicBezTo>
                  <a:cubicBezTo>
                    <a:pt x="3921760" y="3685541"/>
                    <a:pt x="4094480" y="2475231"/>
                    <a:pt x="4267200" y="1264921"/>
                  </a:cubicBezTo>
                </a:path>
              </a:pathLst>
            </a:cu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 dirty="0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9B21C288-233F-562D-1641-777F1CC72E7C}"/>
                </a:ext>
              </a:extLst>
            </p:cNvPr>
            <p:cNvCxnSpPr>
              <a:cxnSpLocks/>
            </p:cNvCxnSpPr>
            <p:nvPr/>
          </p:nvCxnSpPr>
          <p:spPr>
            <a:xfrm>
              <a:off x="8308645" y="1856496"/>
              <a:ext cx="445211" cy="124703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8CB3652A-35B9-2297-F6B7-400F6C4481DD}"/>
                    </a:ext>
                  </a:extLst>
                </p:cNvPr>
                <p:cNvSpPr txBox="1"/>
                <p:nvPr/>
              </p:nvSpPr>
              <p:spPr>
                <a:xfrm>
                  <a:off x="7665231" y="1647254"/>
                  <a:ext cx="754380" cy="39868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 xmlns:m="http://schemas.openxmlformats.org/officeDocument/2006/math">
                      <m:sSub>
                        <m:sSubPr>
                          <m:ctrlPr>
                            <a:rPr lang="en-SE" sz="1600" b="1" i="1" smtClean="0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NewRomanPSMT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NewRomanPSMT"/>
                            </a:rPr>
                            <m:t>𝒊</m:t>
                          </m:r>
                        </m:e>
                        <m:sub>
                          <m:r>
                            <a:rPr lang="en-US" sz="1600" b="1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NewRomanPSMT"/>
                            </a:rPr>
                            <m:t>𝒔</m:t>
                          </m:r>
                        </m:sub>
                      </m:sSub>
                      <m:r>
                        <a:rPr lang="en-US" sz="1600" b="1" i="1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NewRomanPSMT"/>
                        </a:rPr>
                        <m:t>(</m:t>
                      </m:r>
                      <m:r>
                        <a:rPr lang="en-US" sz="1600" b="1" i="1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NewRomanPSMT"/>
                        </a:rPr>
                        <m:t>𝒕</m:t>
                      </m:r>
                      <m:r>
                        <a:rPr lang="en-US" sz="1600" b="1" i="1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NewRomanPSMT"/>
                        </a:rPr>
                        <m:t>)</m:t>
                      </m:r>
                    </m:oMath>
                  </a14:m>
                  <a:r>
                    <a:rPr lang="en-US" sz="1600" b="1" dirty="0">
                      <a:effectLst/>
                      <a:latin typeface="Georgia" panose="02040502050405020303" pitchFamily="18" charset="0"/>
                      <a:ea typeface="SimSun" panose="02010600030101010101" pitchFamily="2" charset="-122"/>
                      <a:cs typeface="TimesNewRomanPSMT"/>
                    </a:rPr>
                    <a:t> </a:t>
                  </a:r>
                  <a:endParaRPr lang="en-SE" sz="16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8CB3652A-35B9-2297-F6B7-400F6C4481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5231" y="1647254"/>
                  <a:ext cx="754380" cy="398682"/>
                </a:xfrm>
                <a:prstGeom prst="rect">
                  <a:avLst/>
                </a:prstGeom>
                <a:blipFill>
                  <a:blip r:embed="rId13"/>
                  <a:stretch>
                    <a:fillRect t="-5357" r="-15238" b="-21429"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D9D06013-A93B-AFEF-BD29-F0B9C59A37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610342" y="1825544"/>
              <a:ext cx="487427" cy="155655"/>
            </a:xfrm>
            <a:prstGeom prst="straightConnector1">
              <a:avLst/>
            </a:prstGeom>
            <a:ln w="31750">
              <a:solidFill>
                <a:srgbClr val="0071B9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0B16A3EC-3CAF-F752-F96D-B125E4B0EC98}"/>
                    </a:ext>
                  </a:extLst>
                </p:cNvPr>
                <p:cNvSpPr txBox="1"/>
                <p:nvPr/>
              </p:nvSpPr>
              <p:spPr>
                <a:xfrm>
                  <a:off x="11058835" y="1582518"/>
                  <a:ext cx="754380" cy="39868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 xmlns:m="http://schemas.openxmlformats.org/officeDocument/2006/math">
                      <m:sSub>
                        <m:sSubPr>
                          <m:ctrlPr>
                            <a:rPr lang="en-SE" sz="1600" b="1" i="1" smtClean="0">
                              <a:solidFill>
                                <a:srgbClr val="0071B9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NewRomanPSMT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rgbClr val="0071B9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NewRomanPSMT"/>
                            </a:rPr>
                            <m:t>𝒖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rgbClr val="0071B9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NewRomanPSMT"/>
                            </a:rPr>
                            <m:t>𝒔</m:t>
                          </m:r>
                        </m:sub>
                      </m:sSub>
                      <m:r>
                        <a:rPr lang="en-US" sz="1600" b="1" i="1">
                          <a:solidFill>
                            <a:srgbClr val="0071B9"/>
                          </a:solidFill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NewRomanPSMT"/>
                        </a:rPr>
                        <m:t>(</m:t>
                      </m:r>
                      <m:r>
                        <a:rPr lang="en-US" sz="1600" b="1" i="1">
                          <a:solidFill>
                            <a:srgbClr val="0071B9"/>
                          </a:solidFill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NewRomanPSMT"/>
                        </a:rPr>
                        <m:t>𝒕</m:t>
                      </m:r>
                      <m:r>
                        <a:rPr lang="en-US" sz="1600" b="1" i="1">
                          <a:solidFill>
                            <a:srgbClr val="0071B9"/>
                          </a:solidFill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NewRomanPSMT"/>
                        </a:rPr>
                        <m:t>)</m:t>
                      </m:r>
                    </m:oMath>
                  </a14:m>
                  <a:r>
                    <a:rPr lang="en-US" sz="1600" b="1" dirty="0">
                      <a:solidFill>
                        <a:srgbClr val="0071B9"/>
                      </a:solidFill>
                      <a:effectLst/>
                      <a:latin typeface="Georgia" panose="02040502050405020303" pitchFamily="18" charset="0"/>
                      <a:ea typeface="SimSun" panose="02010600030101010101" pitchFamily="2" charset="-122"/>
                      <a:cs typeface="TimesNewRomanPSMT"/>
                    </a:rPr>
                    <a:t> </a:t>
                  </a:r>
                  <a:endParaRPr lang="en-SE" sz="1600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0B16A3EC-3CAF-F752-F96D-B125E4B0EC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58835" y="1582518"/>
                  <a:ext cx="754380" cy="398682"/>
                </a:xfrm>
                <a:prstGeom prst="rect">
                  <a:avLst/>
                </a:prstGeom>
                <a:blipFill>
                  <a:blip r:embed="rId14"/>
                  <a:stretch>
                    <a:fillRect t="-5357" r="-23810" b="-21429"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A0E234B-D146-29F2-F053-FD890CEEC526}"/>
                </a:ext>
              </a:extLst>
            </p:cNvPr>
            <p:cNvCxnSpPr>
              <a:cxnSpLocks/>
              <a:stCxn id="18" idx="2"/>
            </p:cNvCxnSpPr>
            <p:nvPr/>
          </p:nvCxnSpPr>
          <p:spPr>
            <a:xfrm flipV="1">
              <a:off x="9467959" y="2625370"/>
              <a:ext cx="439" cy="985497"/>
            </a:xfrm>
            <a:prstGeom prst="line">
              <a:avLst/>
            </a:prstGeom>
            <a:ln w="317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4C9B6FC-1E89-A926-6FC4-0A07CB29A8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03963" y="2625370"/>
              <a:ext cx="0" cy="945792"/>
            </a:xfrm>
            <a:prstGeom prst="line">
              <a:avLst/>
            </a:prstGeom>
            <a:ln w="317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1FD5D7B-5C81-CB9D-DAB9-F2DB1973BD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37641" y="2976241"/>
              <a:ext cx="0" cy="616263"/>
            </a:xfrm>
            <a:prstGeom prst="line">
              <a:avLst/>
            </a:prstGeom>
            <a:ln w="317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Star: 5 Points 38">
              <a:extLst>
                <a:ext uri="{FF2B5EF4-FFF2-40B4-BE49-F238E27FC236}">
                  <a16:creationId xmlns:a16="http://schemas.microsoft.com/office/drawing/2014/main" id="{051A03CF-C859-AE46-C986-01BA6786A4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68737" y="2625347"/>
              <a:ext cx="188659" cy="187730"/>
            </a:xfrm>
            <a:prstGeom prst="star5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40" name="Star: 5 Points 39">
              <a:extLst>
                <a:ext uri="{FF2B5EF4-FFF2-40B4-BE49-F238E27FC236}">
                  <a16:creationId xmlns:a16="http://schemas.microsoft.com/office/drawing/2014/main" id="{175A2529-DA5E-C674-C0C4-0447F75ADB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09633" y="2491777"/>
              <a:ext cx="188659" cy="187730"/>
            </a:xfrm>
            <a:prstGeom prst="star5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41" name="Star: 5 Points 40">
              <a:extLst>
                <a:ext uri="{FF2B5EF4-FFF2-40B4-BE49-F238E27FC236}">
                  <a16:creationId xmlns:a16="http://schemas.microsoft.com/office/drawing/2014/main" id="{E141DF67-32EA-8BF0-E6BE-DA661EA773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38326" y="2818184"/>
              <a:ext cx="188659" cy="187730"/>
            </a:xfrm>
            <a:prstGeom prst="star5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15D0BB9D-178B-175A-BC60-F09B1A0FC4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53163" y="2740547"/>
              <a:ext cx="961982" cy="189440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9F141FC-F5D9-2BD8-3BFF-B41DD15C98C7}"/>
                </a:ext>
              </a:extLst>
            </p:cNvPr>
            <p:cNvSpPr txBox="1"/>
            <p:nvPr/>
          </p:nvSpPr>
          <p:spPr>
            <a:xfrm>
              <a:off x="7757988" y="2760880"/>
              <a:ext cx="781050" cy="3986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en-US" sz="1600" b="1" dirty="0" err="1">
                  <a:solidFill>
                    <a:srgbClr val="C00000"/>
                  </a:solidFill>
                  <a:effectLst/>
                  <a:latin typeface="Georgia" panose="02040502050405020303" pitchFamily="18" charset="0"/>
                  <a:ea typeface="SimSun" panose="02010600030101010101" pitchFamily="2" charset="-122"/>
                </a:rPr>
                <a:t>Γ</a:t>
              </a:r>
              <a:r>
                <a:rPr lang="en-US" sz="1600" b="1" baseline="-25000" dirty="0" err="1">
                  <a:solidFill>
                    <a:srgbClr val="C00000"/>
                  </a:solidFill>
                  <a:effectLst/>
                  <a:latin typeface="Georgia" panose="02040502050405020303" pitchFamily="18" charset="0"/>
                  <a:ea typeface="SimSun" panose="02010600030101010101" pitchFamily="2" charset="-122"/>
                </a:rPr>
                <a:t>i</a:t>
              </a:r>
              <a:r>
                <a:rPr lang="en-US" sz="1600" b="1" dirty="0">
                  <a:solidFill>
                    <a:srgbClr val="C00000"/>
                  </a:solidFill>
                  <a:effectLst/>
                  <a:latin typeface="Georgia" panose="02040502050405020303" pitchFamily="18" charset="0"/>
                  <a:ea typeface="SimSun" panose="02010600030101010101" pitchFamily="2" charset="-122"/>
                </a:rPr>
                <a:t>(</a:t>
              </a:r>
              <a:r>
                <a:rPr lang="en-US" sz="1600" b="1" i="1" dirty="0">
                  <a:solidFill>
                    <a:srgbClr val="C00000"/>
                  </a:solidFill>
                  <a:effectLst/>
                  <a:latin typeface="Georgia" panose="02040502050405020303" pitchFamily="18" charset="0"/>
                  <a:ea typeface="SimSun" panose="02010600030101010101" pitchFamily="2" charset="-122"/>
                </a:rPr>
                <a:t>t</a:t>
              </a:r>
              <a:r>
                <a:rPr lang="en-US" sz="1600" b="1" dirty="0">
                  <a:solidFill>
                    <a:srgbClr val="C00000"/>
                  </a:solidFill>
                  <a:effectLst/>
                  <a:latin typeface="Georgia" panose="02040502050405020303" pitchFamily="18" charset="0"/>
                  <a:ea typeface="SimSun" panose="02010600030101010101" pitchFamily="2" charset="-122"/>
                </a:rPr>
                <a:t>)</a:t>
              </a:r>
              <a:endParaRPr lang="en-SE" sz="1600" dirty="0">
                <a:solidFill>
                  <a:srgbClr val="C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81337AB-4587-7700-7F4E-6A4A564B274B}"/>
                  </a:ext>
                </a:extLst>
              </p:cNvPr>
              <p:cNvSpPr txBox="1"/>
              <p:nvPr/>
            </p:nvSpPr>
            <p:spPr>
              <a:xfrm>
                <a:off x="6411445" y="4486370"/>
                <a:ext cx="6142892" cy="15584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1" i="1" smtClean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NewRomanPSMT"/>
                        </a:rPr>
                        <m:t>𝐈𝐦𝐙</m:t>
                      </m:r>
                      <m:r>
                        <a:rPr lang="en-GB" sz="1800" b="1" smtClean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NewRomanPSMT"/>
                        </a:rPr>
                        <m:t>(</m:t>
                      </m:r>
                      <m:r>
                        <a:rPr lang="en-GB" sz="1800" b="1" i="1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NewRomanPSMT"/>
                        </a:rPr>
                        <m:t>𝒕</m:t>
                      </m:r>
                      <m:r>
                        <a:rPr lang="en-GB" sz="1800" b="1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NewRomanPSMT"/>
                        </a:rPr>
                        <m:t>) </m:t>
                      </m:r>
                      <m:r>
                        <a:rPr lang="en-US" sz="1800" b="1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NewRomanPSMT"/>
                        </a:rPr>
                        <m:t>= </m:t>
                      </m:r>
                      <m:r>
                        <a:rPr lang="en-US" sz="1800" b="1" i="1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NewRomanPSMT"/>
                        </a:rPr>
                        <m:t>−</m:t>
                      </m:r>
                      <m:r>
                        <a:rPr lang="en-US" sz="1800" b="1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NewRomanPSMT"/>
                        </a:rPr>
                        <m:t>|</m:t>
                      </m:r>
                      <m:r>
                        <a:rPr lang="en-US" sz="1800" b="1" i="1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NewRomanPSMT"/>
                        </a:rPr>
                        <m:t>𝐙</m:t>
                      </m:r>
                      <m:r>
                        <a:rPr lang="en-US" sz="1800" b="1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NewRomanPSMT"/>
                        </a:rPr>
                        <m:t>| </m:t>
                      </m:r>
                      <m:rad>
                        <m:radPr>
                          <m:degHide m:val="on"/>
                          <m:ctrlPr>
                            <a:rPr lang="en-SE" sz="1800" b="1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NewRomanPSMT"/>
                            </a:rPr>
                          </m:ctrlPr>
                        </m:radPr>
                        <m:deg/>
                        <m:e>
                          <m:r>
                            <a:rPr lang="en-US" sz="1800" b="1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NewRomanPSMT"/>
                            </a:rPr>
                            <m:t>𝟏</m:t>
                          </m:r>
                          <m:r>
                            <a:rPr lang="en-US" sz="1800" b="1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NewRomanPSMT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SE" sz="1800" b="1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NewRomanPSMT"/>
                                </a:rPr>
                              </m:ctrlPr>
                            </m:sSupPr>
                            <m:e>
                              <m:func>
                                <m:funcPr>
                                  <m:ctrlPr>
                                    <a:rPr lang="en-SE" sz="1800" b="1" i="1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NewRomanPSMT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800" b="1" i="1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NewRomanPSMT"/>
                                    </a:rPr>
                                    <m:t>𝒄𝒐𝒔</m:t>
                                  </m:r>
                                </m:fName>
                                <m:e>
                                  <m:r>
                                    <a:rPr lang="en-US" sz="1800" b="1" i="1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NewRomanPSMT"/>
                                    </a:rPr>
                                    <m:t>𝝋</m:t>
                                  </m:r>
                                </m:e>
                              </m:func>
                              <m:r>
                                <a:rPr lang="en-US" sz="1800" b="1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NewRomanPSMT"/>
                                </a:rPr>
                                <m:t>(</m:t>
                              </m:r>
                              <m:r>
                                <a:rPr lang="en-US" sz="1800" b="1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NewRomanPSMT"/>
                                </a:rPr>
                                <m:t>𝒕</m:t>
                              </m:r>
                              <m:r>
                                <a:rPr lang="en-US" sz="1800" b="1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NewRomanPSMT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800" b="1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NewRomanPSMT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SE" sz="1800" b="1" dirty="0">
                  <a:solidFill>
                    <a:srgbClr val="C00000"/>
                  </a:solidFill>
                  <a:effectLst/>
                  <a:latin typeface="Georgia" panose="02040502050405020303" pitchFamily="18" charset="0"/>
                  <a:ea typeface="Times New Roman" panose="02020603050405020304" pitchFamily="18" charset="0"/>
                </a:endParaRPr>
              </a:p>
              <a:p>
                <a:pPr indent="45720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NewRomanPSMT"/>
                        </a:rPr>
                        <m:t>𝐑𝐞𝐙</m:t>
                      </m:r>
                      <m:r>
                        <a:rPr lang="en-US" sz="1800" b="1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NewRomanPSMT"/>
                        </a:rPr>
                        <m:t>(</m:t>
                      </m:r>
                      <m:r>
                        <a:rPr lang="en-US" sz="1800" b="1" i="1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NewRomanPSMT"/>
                        </a:rPr>
                        <m:t>𝒕</m:t>
                      </m:r>
                      <m:r>
                        <a:rPr lang="en-US" sz="1800" b="1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NewRomanPSMT"/>
                        </a:rPr>
                        <m:t>) = |</m:t>
                      </m:r>
                      <m:r>
                        <a:rPr lang="en-US" sz="1800" b="1" i="1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NewRomanPSMT"/>
                        </a:rPr>
                        <m:t>𝐙</m:t>
                      </m:r>
                      <m:r>
                        <a:rPr lang="en-US" sz="1800" b="1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NewRomanPSMT"/>
                        </a:rPr>
                        <m:t>| </m:t>
                      </m:r>
                      <m:r>
                        <a:rPr lang="en-US" sz="1800" b="1" i="1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NewRomanPSMT"/>
                        </a:rPr>
                        <m:t>𝐜𝐨𝐬</m:t>
                      </m:r>
                      <m:r>
                        <a:rPr lang="en-US" sz="1800" b="1" i="1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NewRomanPSMT"/>
                        </a:rPr>
                        <m:t>𝛗</m:t>
                      </m:r>
                      <m:r>
                        <a:rPr lang="en-US" sz="1800" b="1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NewRomanPSMT"/>
                        </a:rPr>
                        <m:t>(</m:t>
                      </m:r>
                      <m:r>
                        <a:rPr lang="en-US" sz="1800" b="1" i="1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NewRomanPSMT"/>
                        </a:rPr>
                        <m:t>𝒕</m:t>
                      </m:r>
                      <m:r>
                        <a:rPr lang="en-US" sz="1800" b="1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NewRomanPSMT"/>
                        </a:rPr>
                        <m:t>)</m:t>
                      </m:r>
                    </m:oMath>
                  </m:oMathPara>
                </a14:m>
                <a:endParaRPr lang="en-SE" sz="1800" b="1" dirty="0">
                  <a:solidFill>
                    <a:srgbClr val="C00000"/>
                  </a:solidFill>
                  <a:effectLst/>
                  <a:latin typeface="Georgia" panose="02040502050405020303" pitchFamily="18" charset="0"/>
                  <a:ea typeface="Times New Roman" panose="02020603050405020304" pitchFamily="18" charset="0"/>
                </a:endParaRPr>
              </a:p>
              <a:p>
                <a:pPr indent="45720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NewRomanPSMT"/>
                        </a:rPr>
                        <m:t>𝐜𝐨𝐬</m:t>
                      </m:r>
                      <m:r>
                        <a:rPr lang="en-US" sz="1800" b="1" i="1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NewRomanPSMT"/>
                        </a:rPr>
                        <m:t>𝛗</m:t>
                      </m:r>
                      <m:r>
                        <a:rPr lang="en-US" sz="1800" b="1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NewRomanPSMT"/>
                        </a:rPr>
                        <m:t>(</m:t>
                      </m:r>
                      <m:r>
                        <a:rPr lang="en-US" sz="1800" b="1" i="1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NewRomanPSMT"/>
                        </a:rPr>
                        <m:t>𝒕</m:t>
                      </m:r>
                      <m:r>
                        <a:rPr lang="en-US" sz="1800" b="1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NewRomanPSMT"/>
                        </a:rPr>
                        <m:t>) = </m:t>
                      </m:r>
                      <m:f>
                        <m:fPr>
                          <m:ctrlPr>
                            <a:rPr lang="en-SE" sz="1800" b="1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NewRomanPSMT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NewRomanPSMT"/>
                            </a:rPr>
                            <m:t>𝟐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SE" sz="1800" b="1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NewRomanPSMT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SE" sz="1800" b="1" i="1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NewRomanPSMT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NewRomanPSMT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NewRomanPSMT"/>
                                    </a:rPr>
                                    <m:t>𝒔</m:t>
                                  </m:r>
                                  <m:r>
                                    <a:rPr lang="en-US" sz="1800" b="1" i="1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NewRomanPSMT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sz="1800" b="1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NewRomanPSMT"/>
                                </a:rPr>
                                <m:t>(</m:t>
                              </m:r>
                              <m:r>
                                <a:rPr lang="en-US" sz="1800" b="1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NewRomanPSMT"/>
                                </a:rPr>
                                <m:t>𝒕</m:t>
                              </m:r>
                              <m:r>
                                <a:rPr lang="en-US" sz="1800" b="1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NewRomanPSMT"/>
                                </a:rPr>
                                <m:t>)∙</m:t>
                              </m:r>
                              <m:sSub>
                                <m:sSubPr>
                                  <m:ctrlPr>
                                    <a:rPr lang="en-SE" sz="1800" b="1" i="1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NewRomanPSMT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NewRomanPSMT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NewRomanPSMT"/>
                                    </a:rPr>
                                    <m:t>𝒔</m:t>
                                  </m:r>
                                  <m:r>
                                    <a:rPr lang="en-US" sz="1800" b="1" i="1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NewRomanPSMT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sz="1800" b="1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NewRomanPSMT"/>
                                </a:rPr>
                                <m:t>(</m:t>
                              </m:r>
                              <m:r>
                                <a:rPr lang="en-US" sz="1800" b="1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NewRomanPSMT"/>
                                </a:rPr>
                                <m:t>𝒕</m:t>
                              </m:r>
                              <m:r>
                                <a:rPr lang="en-US" sz="1800" b="1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NewRomanPSMT"/>
                                </a:rPr>
                                <m:t>)</m:t>
                              </m:r>
                              <m:r>
                                <a:rPr lang="en-US" sz="1800" b="1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NewRomanPSMT"/>
                                </a:rPr>
                                <m:t>𝒅𝒕</m:t>
                              </m:r>
                            </m:e>
                          </m:nary>
                          <m:r>
                            <a:rPr lang="en-US" sz="1800" b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NewRomanPSMT"/>
                            </a:rPr>
                            <m:t>/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SE" sz="1800" b="1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NewRomanPSMT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1800" b="1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NewRomanPSMT"/>
                                </a:rPr>
                                <m:t>𝒅𝒕</m:t>
                              </m:r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en-SE" sz="1800" b="1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NewRomanPSMT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NewRomanPSMT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NewRomanPSMT"/>
                                </a:rPr>
                                <m:t>𝒎</m:t>
                              </m:r>
                            </m:sub>
                          </m:sSub>
                          <m:r>
                            <a:rPr lang="en-US" sz="1800" b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NewRomanPSMT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SE" sz="1800" b="1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NewRomanPSMT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NewRomanPSMT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NewRomanPSMT"/>
                                </a:rPr>
                                <m:t>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SE" sz="1800" b="1" dirty="0">
                  <a:effectLst/>
                  <a:latin typeface="Georgia" panose="02040502050405020303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81337AB-4587-7700-7F4E-6A4A564B2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1445" y="4486370"/>
                <a:ext cx="6142892" cy="155844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2B37605-AFD4-1C0F-531D-8EDE580BDF9E}"/>
                  </a:ext>
                </a:extLst>
              </p:cNvPr>
              <p:cNvSpPr txBox="1"/>
              <p:nvPr/>
            </p:nvSpPr>
            <p:spPr>
              <a:xfrm>
                <a:off x="6639447" y="5981536"/>
                <a:ext cx="5560797" cy="866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SE" sz="1400" b="1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NewRomanPSMT"/>
                          </a:rPr>
                        </m:ctrlPr>
                      </m:sSubPr>
                      <m:e>
                        <m:r>
                          <a:rPr lang="en-US" sz="1400" b="1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NewRomanPSMT"/>
                          </a:rPr>
                          <m:t>𝒖</m:t>
                        </m:r>
                      </m:e>
                      <m:sub>
                        <m:r>
                          <a:rPr lang="en-US" sz="1400" b="1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NewRomanPSMT"/>
                          </a:rPr>
                          <m:t>𝒔</m:t>
                        </m:r>
                        <m:r>
                          <a:rPr lang="en-US" sz="1400" b="1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NewRomanPSMT"/>
                          </a:rPr>
                          <m:t>𝟎</m:t>
                        </m:r>
                      </m:sub>
                    </m:sSub>
                    <m:r>
                      <a:rPr lang="en-US" sz="1400" b="1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NewRomanPSMT"/>
                      </a:rPr>
                      <m:t>(</m:t>
                    </m:r>
                    <m:r>
                      <a:rPr lang="en-US" sz="1400" b="1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NewRomanPSMT"/>
                      </a:rPr>
                      <m:t>𝒕</m:t>
                    </m:r>
                    <m:r>
                      <a:rPr lang="en-US" sz="1400" b="1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NewRomanPSMT"/>
                      </a:rPr>
                      <m:t>)</m:t>
                    </m:r>
                  </m:oMath>
                </a14:m>
                <a:r>
                  <a:rPr lang="en-US" sz="1400" b="1" dirty="0">
                    <a:effectLst/>
                    <a:latin typeface="Georgia" panose="02040502050405020303" pitchFamily="18" charset="0"/>
                    <a:ea typeface="SimSun" panose="02010600030101010101" pitchFamily="2" charset="-122"/>
                    <a:cs typeface="TimesNewRomanPSM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E" sz="1400" b="1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NewRomanPSMT"/>
                          </a:rPr>
                        </m:ctrlPr>
                      </m:sSubPr>
                      <m:e>
                        <m:r>
                          <a:rPr lang="en-US" sz="1400" b="1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NewRomanPSMT"/>
                          </a:rPr>
                          <m:t>𝒊</m:t>
                        </m:r>
                      </m:e>
                      <m:sub>
                        <m:r>
                          <a:rPr lang="en-US" sz="1400" b="1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NewRomanPSMT"/>
                          </a:rPr>
                          <m:t>𝒔</m:t>
                        </m:r>
                        <m:r>
                          <a:rPr lang="en-US" sz="1400" b="1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NewRomanPSMT"/>
                          </a:rPr>
                          <m:t>𝟎</m:t>
                        </m:r>
                      </m:sub>
                    </m:sSub>
                    <m:r>
                      <a:rPr lang="en-US" sz="1400" b="1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NewRomanPSMT"/>
                      </a:rPr>
                      <m:t>(</m:t>
                    </m:r>
                    <m:r>
                      <a:rPr lang="en-US" sz="1400" b="1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NewRomanPSMT"/>
                      </a:rPr>
                      <m:t>𝒕</m:t>
                    </m:r>
                    <m:r>
                      <a:rPr lang="en-US" sz="1400" b="1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NewRomanPSMT"/>
                      </a:rPr>
                      <m:t>)</m:t>
                    </m:r>
                  </m:oMath>
                </a14:m>
                <a:r>
                  <a:rPr lang="en-US" sz="1400" b="1" dirty="0">
                    <a:effectLst/>
                    <a:latin typeface="Georgia" panose="02040502050405020303" pitchFamily="18" charset="0"/>
                    <a:ea typeface="SimSun" panose="02010600030101010101" pitchFamily="2" charset="-122"/>
                    <a:cs typeface="TimesNewRomanPSMT"/>
                  </a:rPr>
                  <a:t> are the filtered RF voltage and current respectively. </a:t>
                </a:r>
                <a14:m>
                  <m:oMath xmlns:m="http://schemas.openxmlformats.org/officeDocument/2006/math">
                    <m:r>
                      <a:rPr lang="en-US" sz="1400" b="1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NewRomanPSMT"/>
                      </a:rPr>
                      <m:t>𝐙</m:t>
                    </m:r>
                    <m:r>
                      <a:rPr lang="en-US" sz="1400" b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NewRomanPSMT"/>
                      </a:rPr>
                      <m:t>(</m:t>
                    </m:r>
                    <m:r>
                      <a:rPr lang="en-US" sz="1400" b="1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NewRomanPSMT"/>
                      </a:rPr>
                      <m:t>𝒕</m:t>
                    </m:r>
                    <m:r>
                      <a:rPr lang="en-US" sz="1400" b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NewRomanPSMT"/>
                      </a:rPr>
                      <m:t>) = </m:t>
                    </m:r>
                    <m:f>
                      <m:fPr>
                        <m:ctrlPr>
                          <a:rPr lang="en-SE" sz="1400" b="1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NewRomanPSMT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SE" sz="1400" b="1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NewRomanPSMT"/>
                              </a:rPr>
                            </m:ctrlPr>
                          </m:sSubPr>
                          <m:e>
                            <m:r>
                              <a:rPr lang="en-US" sz="1400" b="1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NewRomanPSMT"/>
                              </a:rPr>
                              <m:t>𝑼</m:t>
                            </m:r>
                          </m:e>
                          <m:sub>
                            <m:r>
                              <a:rPr lang="en-US" sz="1400" b="1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NewRomanPSMT"/>
                              </a:rPr>
                              <m:t>𝒎</m:t>
                            </m:r>
                          </m:sub>
                        </m:sSub>
                        <m:r>
                          <a:rPr lang="en-US" sz="1400" b="1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NewRomanPSMT"/>
                          </a:rPr>
                          <m:t>(</m:t>
                        </m:r>
                        <m:r>
                          <a:rPr lang="en-US" sz="1400" b="1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NewRomanPSMT"/>
                          </a:rPr>
                          <m:t>𝒕</m:t>
                        </m:r>
                        <m:r>
                          <a:rPr lang="en-US" sz="1400" b="1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NewRomanPSMT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SE" sz="1400" b="1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NewRomanPSMT"/>
                              </a:rPr>
                            </m:ctrlPr>
                          </m:sSubPr>
                          <m:e>
                            <m:r>
                              <a:rPr lang="en-US" sz="1400" b="1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NewRomanPSMT"/>
                              </a:rPr>
                              <m:t>𝑰</m:t>
                            </m:r>
                          </m:e>
                          <m:sub>
                            <m:r>
                              <a:rPr lang="en-US" sz="1400" b="1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NewRomanPSMT"/>
                              </a:rPr>
                              <m:t>𝒎</m:t>
                            </m:r>
                          </m:sub>
                        </m:sSub>
                        <m:r>
                          <a:rPr lang="en-US" sz="1400" b="1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NewRomanPSMT"/>
                          </a:rPr>
                          <m:t>(</m:t>
                        </m:r>
                        <m:r>
                          <a:rPr lang="en-US" sz="1400" b="1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NewRomanPSMT"/>
                          </a:rPr>
                          <m:t>𝒕</m:t>
                        </m:r>
                        <m:r>
                          <a:rPr lang="en-US" sz="1400" b="1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NewRomanPSMT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1400" b="1" dirty="0">
                    <a:effectLst/>
                    <a:latin typeface="Georgia" panose="02040502050405020303" pitchFamily="18" charset="0"/>
                    <a:ea typeface="SimSun" panose="02010600030101010101" pitchFamily="2" charset="-122"/>
                    <a:cs typeface="TimesNewRomanPSMT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E" sz="1400" b="1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NewRomanPSMT"/>
                          </a:rPr>
                        </m:ctrlPr>
                      </m:sSubPr>
                      <m:e>
                        <m:r>
                          <a:rPr lang="en-US" sz="1400" b="1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NewRomanPSMT"/>
                          </a:rPr>
                          <m:t>𝑼</m:t>
                        </m:r>
                      </m:e>
                      <m:sub>
                        <m:r>
                          <a:rPr lang="en-US" sz="1400" b="1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NewRomanPSMT"/>
                          </a:rPr>
                          <m:t>𝒎</m:t>
                        </m:r>
                      </m:sub>
                    </m:sSub>
                    <m:r>
                      <a:rPr lang="en-US" sz="1400" b="1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NewRomanPSMT"/>
                      </a:rPr>
                      <m:t>(</m:t>
                    </m:r>
                    <m:r>
                      <a:rPr lang="en-US" sz="1400" b="1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NewRomanPSMT"/>
                      </a:rPr>
                      <m:t>𝒕</m:t>
                    </m:r>
                    <m:r>
                      <a:rPr lang="en-US" sz="1400" b="1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NewRomanPSMT"/>
                      </a:rPr>
                      <m:t>)</m:t>
                    </m:r>
                  </m:oMath>
                </a14:m>
                <a:r>
                  <a:rPr lang="en-US" sz="1400" b="1" dirty="0">
                    <a:effectLst/>
                    <a:latin typeface="Georgia" panose="02040502050405020303" pitchFamily="18" charset="0"/>
                    <a:ea typeface="SimSun" panose="02010600030101010101" pitchFamily="2" charset="-122"/>
                    <a:cs typeface="TimesNewRomanPSM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E" sz="1400" b="1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NewRomanPSMT"/>
                          </a:rPr>
                        </m:ctrlPr>
                      </m:sSubPr>
                      <m:e>
                        <m:r>
                          <a:rPr lang="en-US" sz="1400" b="1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NewRomanPSMT"/>
                          </a:rPr>
                          <m:t>𝑰</m:t>
                        </m:r>
                      </m:e>
                      <m:sub>
                        <m:r>
                          <a:rPr lang="en-US" sz="1400" b="1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NewRomanPSMT"/>
                          </a:rPr>
                          <m:t>𝒎</m:t>
                        </m:r>
                      </m:sub>
                    </m:sSub>
                    <m:r>
                      <a:rPr lang="en-US" sz="1400" b="1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NewRomanPSMT"/>
                      </a:rPr>
                      <m:t>(</m:t>
                    </m:r>
                    <m:r>
                      <a:rPr lang="en-US" sz="1400" b="1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NewRomanPSMT"/>
                      </a:rPr>
                      <m:t>𝒕</m:t>
                    </m:r>
                    <m:r>
                      <a:rPr lang="en-US" sz="1400" b="1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NewRomanPSMT"/>
                      </a:rPr>
                      <m:t>)</m:t>
                    </m:r>
                  </m:oMath>
                </a14:m>
                <a:r>
                  <a:rPr lang="en-US" sz="1400" b="1" dirty="0">
                    <a:effectLst/>
                    <a:latin typeface="Georgia" panose="02040502050405020303" pitchFamily="18" charset="0"/>
                    <a:ea typeface="SimSun" panose="02010600030101010101" pitchFamily="2" charset="-122"/>
                    <a:cs typeface="TimesNewRomanPSMT"/>
                  </a:rPr>
                  <a:t> are the average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E" sz="1400" b="1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NewRomanPSMT"/>
                          </a:rPr>
                        </m:ctrlPr>
                      </m:sSubPr>
                      <m:e>
                        <m:r>
                          <a:rPr lang="en-US" sz="1400" b="1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NewRomanPSMT"/>
                          </a:rPr>
                          <m:t>𝒖</m:t>
                        </m:r>
                      </m:e>
                      <m:sub>
                        <m:r>
                          <a:rPr lang="en-US" sz="1400" b="1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NewRomanPSMT"/>
                          </a:rPr>
                          <m:t>𝒔</m:t>
                        </m:r>
                        <m:r>
                          <a:rPr lang="en-US" sz="1400" b="1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NewRomanPSMT"/>
                          </a:rPr>
                          <m:t>𝟎</m:t>
                        </m:r>
                      </m:sub>
                    </m:sSub>
                    <m:r>
                      <a:rPr lang="en-US" sz="1400" b="1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NewRomanPSMT"/>
                      </a:rPr>
                      <m:t>(</m:t>
                    </m:r>
                    <m:r>
                      <a:rPr lang="en-US" sz="1400" b="1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NewRomanPSMT"/>
                      </a:rPr>
                      <m:t>𝒕</m:t>
                    </m:r>
                    <m:r>
                      <a:rPr lang="en-US" sz="1400" b="1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NewRomanPSMT"/>
                      </a:rPr>
                      <m:t>)</m:t>
                    </m:r>
                  </m:oMath>
                </a14:m>
                <a:r>
                  <a:rPr lang="en-US" sz="1400" b="1" dirty="0">
                    <a:effectLst/>
                    <a:latin typeface="Georgia" panose="02040502050405020303" pitchFamily="18" charset="0"/>
                    <a:ea typeface="SimSun" panose="02010600030101010101" pitchFamily="2" charset="-122"/>
                    <a:cs typeface="TimesNewRomanPSM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E" sz="1400" b="1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NewRomanPSMT"/>
                          </a:rPr>
                        </m:ctrlPr>
                      </m:sSubPr>
                      <m:e>
                        <m:r>
                          <a:rPr lang="en-US" sz="1400" b="1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NewRomanPSMT"/>
                          </a:rPr>
                          <m:t>𝒊</m:t>
                        </m:r>
                      </m:e>
                      <m:sub>
                        <m:r>
                          <a:rPr lang="en-US" sz="1400" b="1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NewRomanPSMT"/>
                          </a:rPr>
                          <m:t>𝒔</m:t>
                        </m:r>
                        <m:r>
                          <a:rPr lang="en-US" sz="1400" b="1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NewRomanPSMT"/>
                          </a:rPr>
                          <m:t>𝟎</m:t>
                        </m:r>
                      </m:sub>
                    </m:sSub>
                    <m:r>
                      <a:rPr lang="en-US" sz="1400" b="1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NewRomanPSMT"/>
                      </a:rPr>
                      <m:t>(</m:t>
                    </m:r>
                    <m:r>
                      <a:rPr lang="en-US" sz="1400" b="1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NewRomanPSMT"/>
                      </a:rPr>
                      <m:t>𝒕</m:t>
                    </m:r>
                    <m:r>
                      <a:rPr lang="en-US" sz="1400" b="1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NewRomanPSMT"/>
                      </a:rPr>
                      <m:t>)</m:t>
                    </m:r>
                  </m:oMath>
                </a14:m>
                <a:endParaRPr lang="en-SE" sz="1400" b="1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2B37605-AFD4-1C0F-531D-8EDE580BDF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9447" y="5981536"/>
                <a:ext cx="5560797" cy="866391"/>
              </a:xfrm>
              <a:prstGeom prst="rect">
                <a:avLst/>
              </a:prstGeom>
              <a:blipFill>
                <a:blip r:embed="rId16"/>
                <a:stretch>
                  <a:fillRect l="-329" t="-2113" r="-329" b="-6338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>
            <a:extLst>
              <a:ext uri="{FF2B5EF4-FFF2-40B4-BE49-F238E27FC236}">
                <a16:creationId xmlns:a16="http://schemas.microsoft.com/office/drawing/2014/main" id="{C54ADB31-32AC-0DC8-9A09-B9062AFD16CC}"/>
              </a:ext>
            </a:extLst>
          </p:cNvPr>
          <p:cNvSpPr txBox="1"/>
          <p:nvPr/>
        </p:nvSpPr>
        <p:spPr>
          <a:xfrm>
            <a:off x="7119871" y="4176249"/>
            <a:ext cx="4636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5"/>
                </a:solidFill>
                <a:latin typeface="Georgia" panose="02040502050405020303" pitchFamily="18" charset="0"/>
              </a:rPr>
              <a:t>Sheath impedance </a:t>
            </a:r>
            <a:r>
              <a:rPr lang="zh-CN" altLang="en-US" sz="2000" b="1" dirty="0">
                <a:solidFill>
                  <a:schemeClr val="accent5"/>
                </a:solidFill>
                <a:latin typeface="Georgia" panose="02040502050405020303" pitchFamily="18" charset="0"/>
              </a:rPr>
              <a:t>（</a:t>
            </a:r>
            <a:r>
              <a:rPr lang="en-US" altLang="zh-CN" sz="2000" b="1" dirty="0">
                <a:solidFill>
                  <a:schemeClr val="accent5"/>
                </a:solidFill>
                <a:latin typeface="Georgia" panose="02040502050405020303" pitchFamily="18" charset="0"/>
              </a:rPr>
              <a:t>serial mode</a:t>
            </a:r>
            <a:r>
              <a:rPr lang="zh-CN" altLang="en-US" sz="2000" b="1" dirty="0">
                <a:solidFill>
                  <a:schemeClr val="accent5"/>
                </a:solidFill>
                <a:latin typeface="Georgia" panose="02040502050405020303" pitchFamily="18" charset="0"/>
              </a:rPr>
              <a:t>）</a:t>
            </a:r>
            <a:endParaRPr lang="en-SE" sz="2000" b="1" dirty="0">
              <a:solidFill>
                <a:schemeClr val="accent5"/>
              </a:solidFill>
              <a:latin typeface="Georgia" panose="02040502050405020303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7FB7AFF-A7E7-734F-7BAE-4581748A6DC5}"/>
              </a:ext>
            </a:extLst>
          </p:cNvPr>
          <p:cNvSpPr txBox="1"/>
          <p:nvPr/>
        </p:nvSpPr>
        <p:spPr>
          <a:xfrm>
            <a:off x="6619492" y="911674"/>
            <a:ext cx="535661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SE" sz="1800" b="1" dirty="0">
                <a:effectLst/>
                <a:latin typeface="Georgia" panose="02040502050405020303" pitchFamily="18" charset="0"/>
                <a:ea typeface="SimSun" panose="02010600030101010101" pitchFamily="2" charset="-122"/>
                <a:cs typeface="TimesNewRomanPSMT"/>
              </a:rPr>
              <a:t>The measured RF current and voltage signals can be transferred to </a:t>
            </a:r>
            <a:r>
              <a:rPr lang="en-SE" sz="1800" b="1" dirty="0">
                <a:solidFill>
                  <a:srgbClr val="C00000"/>
                </a:solidFill>
                <a:effectLst/>
                <a:latin typeface="Georgia" panose="02040502050405020303" pitchFamily="18" charset="0"/>
                <a:ea typeface="SimSun" panose="02010600030101010101" pitchFamily="2" charset="-122"/>
                <a:cs typeface="TimesNewRomanPSMT"/>
              </a:rPr>
              <a:t>Langmuir-like I–V characteristic curves </a:t>
            </a:r>
            <a:r>
              <a:rPr lang="en-SE" sz="1800" b="1" dirty="0">
                <a:effectLst/>
                <a:latin typeface="Georgia" panose="02040502050405020303" pitchFamily="18" charset="0"/>
                <a:ea typeface="SimSun" panose="02010600030101010101" pitchFamily="2" charset="-122"/>
                <a:cs typeface="TimesNewRomanPSMT"/>
              </a:rPr>
              <a:t>in the case that the RF probe voltage frequency is much lower than the ion plasma frequency.</a:t>
            </a:r>
            <a:r>
              <a:rPr lang="en-US" altLang="zh-CN" sz="1800" b="1" baseline="30000" dirty="0">
                <a:solidFill>
                  <a:srgbClr val="0071B9"/>
                </a:solidFill>
                <a:effectLst/>
                <a:latin typeface="Georgia" panose="02040502050405020303" pitchFamily="18" charset="0"/>
                <a:ea typeface="SimSun" panose="02010600030101010101" pitchFamily="2" charset="-122"/>
                <a:cs typeface="TimesNewRomanPSMT"/>
              </a:rPr>
              <a:t>2</a:t>
            </a:r>
            <a:endParaRPr lang="en-SE" b="1" baseline="30000" dirty="0">
              <a:solidFill>
                <a:srgbClr val="0071B9"/>
              </a:solidFill>
              <a:latin typeface="Georgia" panose="02040502050405020303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246316C-CA1C-DA4F-78A6-7FBE137DE47E}"/>
              </a:ext>
            </a:extLst>
          </p:cNvPr>
          <p:cNvSpPr txBox="1"/>
          <p:nvPr/>
        </p:nvSpPr>
        <p:spPr>
          <a:xfrm>
            <a:off x="6639447" y="612198"/>
            <a:ext cx="5552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5"/>
                </a:solidFill>
                <a:latin typeface="Georgia" panose="02040502050405020303" pitchFamily="18" charset="0"/>
              </a:rPr>
              <a:t>Plasma density </a:t>
            </a:r>
            <a:r>
              <a:rPr lang="en-GB" b="1" dirty="0" err="1">
                <a:solidFill>
                  <a:schemeClr val="accent5"/>
                </a:solidFill>
                <a:latin typeface="Georgia" panose="02040502050405020303" pitchFamily="18" charset="0"/>
              </a:rPr>
              <a:t>n</a:t>
            </a:r>
            <a:r>
              <a:rPr lang="en-GB" b="1" baseline="-25000" dirty="0" err="1">
                <a:solidFill>
                  <a:schemeClr val="accent5"/>
                </a:solidFill>
                <a:latin typeface="Georgia" panose="02040502050405020303" pitchFamily="18" charset="0"/>
              </a:rPr>
              <a:t>i</a:t>
            </a:r>
            <a:r>
              <a:rPr lang="en-GB" b="1" dirty="0">
                <a:solidFill>
                  <a:schemeClr val="accent5"/>
                </a:solidFill>
                <a:latin typeface="Georgia" panose="02040502050405020303" pitchFamily="18" charset="0"/>
              </a:rPr>
              <a:t> </a:t>
            </a:r>
            <a:r>
              <a:rPr lang="en-US" b="1" dirty="0">
                <a:solidFill>
                  <a:schemeClr val="accent5"/>
                </a:solidFill>
                <a:latin typeface="Georgia" panose="02040502050405020303" pitchFamily="18" charset="0"/>
              </a:rPr>
              <a:t>&amp; electron temperature </a:t>
            </a:r>
            <a:r>
              <a:rPr lang="en-US" b="1" dirty="0" err="1">
                <a:solidFill>
                  <a:schemeClr val="accent5"/>
                </a:solidFill>
                <a:latin typeface="Georgia" panose="02040502050405020303" pitchFamily="18" charset="0"/>
              </a:rPr>
              <a:t>T</a:t>
            </a:r>
            <a:r>
              <a:rPr lang="en-US" b="1" baseline="-25000" dirty="0" err="1">
                <a:solidFill>
                  <a:schemeClr val="accent5"/>
                </a:solidFill>
                <a:latin typeface="Georgia" panose="02040502050405020303" pitchFamily="18" charset="0"/>
              </a:rPr>
              <a:t>e</a:t>
            </a:r>
            <a:endParaRPr lang="en-SE" b="1" baseline="-25000" dirty="0">
              <a:solidFill>
                <a:schemeClr val="accent5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9681445-6558-5F1C-8D39-3162FB247743}"/>
                  </a:ext>
                </a:extLst>
              </p:cNvPr>
              <p:cNvSpPr txBox="1"/>
              <p:nvPr/>
            </p:nvSpPr>
            <p:spPr>
              <a:xfrm>
                <a:off x="6443903" y="2253195"/>
                <a:ext cx="2936503" cy="8916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E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E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SE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r>
                        <a:rPr lang="en-SE" b="1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SE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en-SE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SE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SE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  <m:func>
                                    <m:funcPr>
                                      <m:ctrlPr>
                                        <a:rPr lang="en-SE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SE" b="1" i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𝐥𝐧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SE" b="1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SE" b="1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SE" b="1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𝑰</m:t>
                                              </m:r>
                                            </m:e>
                                            <m:sub>
                                              <m:r>
                                                <a:rPr lang="en-SE" b="1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𝒆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SE" b="1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SE" b="1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𝑼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</m:func>
                                </m:num>
                                <m:den>
                                  <m:r>
                                    <a:rPr lang="en-SE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𝒅𝑼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SE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  <m:r>
                            <a:rPr lang="en-SE" b="1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≈</m:t>
                          </m:r>
                          <m:sSub>
                            <m:sSubPr>
                              <m:ctrlPr>
                                <a:rPr lang="en-SE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SE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en-SE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sub>
                          </m:sSub>
                        </m:sub>
                        <m:sup>
                          <m:r>
                            <a:rPr lang="en-SE" b="1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SE" b="1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en-SE" b="1" dirty="0">
                  <a:solidFill>
                    <a:srgbClr val="C0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9681445-6558-5F1C-8D39-3162FB2477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3903" y="2253195"/>
                <a:ext cx="2936503" cy="89165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601BBD18-10F9-4924-4288-2F05F3CCD952}"/>
                  </a:ext>
                </a:extLst>
              </p:cNvPr>
              <p:cNvSpPr txBox="1"/>
              <p:nvPr/>
            </p:nvSpPr>
            <p:spPr>
              <a:xfrm>
                <a:off x="9255497" y="2243672"/>
                <a:ext cx="2936503" cy="9106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E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E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  <m:sub>
                          <m:r>
                            <a:rPr lang="en-SE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SE" b="1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SE" b="1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SE" b="1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SE" b="1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SE" b="1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𝟔𝟏</m:t>
                      </m:r>
                      <m:sSub>
                        <m:sSubPr>
                          <m:ctrlPr>
                            <a:rPr lang="en-SE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E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SE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sSub>
                        <m:sSubPr>
                          <m:ctrlPr>
                            <a:rPr lang="en-SE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E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en-SE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SE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SE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SE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SE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SE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SE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SE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en-SE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SE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SE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𝑴</m:t>
                                  </m:r>
                                </m:e>
                                <m:sub>
                                  <m:r>
                                    <a:rPr lang="en-SE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n-SE" b="1" dirty="0">
                  <a:solidFill>
                    <a:srgbClr val="C0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601BBD18-10F9-4924-4288-2F05F3CCD9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5497" y="2243672"/>
                <a:ext cx="2936503" cy="91069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61E70B04-11A6-BE9F-5561-75769FD130E5}"/>
                  </a:ext>
                </a:extLst>
              </p:cNvPr>
              <p:cNvSpPr txBox="1"/>
              <p:nvPr/>
            </p:nvSpPr>
            <p:spPr>
              <a:xfrm>
                <a:off x="6636216" y="3082748"/>
                <a:ext cx="5555784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SE" sz="1200" b="1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NewRomanPSMT"/>
                          </a:rPr>
                        </m:ctrlPr>
                      </m:sSubPr>
                      <m:e>
                        <m:r>
                          <a:rPr lang="en-SE" sz="1200" b="1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NewRomanPSMT"/>
                          </a:rPr>
                          <m:t>𝒋</m:t>
                        </m:r>
                      </m:e>
                      <m:sub>
                        <m:r>
                          <a:rPr lang="en-SE" sz="1200" b="1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NewRomanPSMT"/>
                          </a:rPr>
                          <m:t>𝒊</m:t>
                        </m:r>
                        <m:r>
                          <a:rPr lang="en-SE" sz="1200" b="1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NewRomanPSMT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SE" sz="1200" b="1" dirty="0">
                    <a:effectLst/>
                    <a:latin typeface="Georgia" panose="02040502050405020303" pitchFamily="18" charset="0"/>
                    <a:ea typeface="SimSun" panose="02010600030101010101" pitchFamily="2" charset="-122"/>
                    <a:cs typeface="TimesNewRomanPSMT"/>
                  </a:rPr>
                  <a:t> is ion current density at the floating potential </a:t>
                </a:r>
                <a:r>
                  <a:rPr lang="en-SE" sz="1200" b="1" dirty="0" err="1">
                    <a:effectLst/>
                    <a:latin typeface="Georgia" panose="02040502050405020303" pitchFamily="18" charset="0"/>
                    <a:ea typeface="SimSun" panose="02010600030101010101" pitchFamily="2" charset="-122"/>
                    <a:cs typeface="TimesNewRomanPSMT"/>
                  </a:rPr>
                  <a:t>U</a:t>
                </a:r>
                <a:r>
                  <a:rPr lang="en-SE" sz="1200" b="1" baseline="-25000" dirty="0" err="1">
                    <a:effectLst/>
                    <a:latin typeface="Georgia" panose="02040502050405020303" pitchFamily="18" charset="0"/>
                    <a:ea typeface="SimSun" panose="02010600030101010101" pitchFamily="2" charset="-122"/>
                    <a:cs typeface="TimesNewRomanPSMT"/>
                  </a:rPr>
                  <a:t>f</a:t>
                </a:r>
                <a:r>
                  <a:rPr lang="en-SE" sz="1200" b="1" dirty="0">
                    <a:effectLst/>
                    <a:latin typeface="Georgia" panose="02040502050405020303" pitchFamily="18" charset="0"/>
                    <a:ea typeface="SimSun" panose="02010600030101010101" pitchFamily="2" charset="-122"/>
                    <a:cs typeface="TimesNewRomanPSMT"/>
                  </a:rPr>
                  <a:t> obtained by extrapolation of the ion current part in the I–V curve,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E" sz="1200" b="1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NewRomanPSMT"/>
                          </a:rPr>
                        </m:ctrlPr>
                      </m:sSubPr>
                      <m:e>
                        <m:r>
                          <a:rPr lang="en-SE" sz="1200" b="1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NewRomanPSMT"/>
                          </a:rPr>
                          <m:t>𝒒</m:t>
                        </m:r>
                      </m:e>
                      <m:sub>
                        <m:r>
                          <a:rPr lang="en-SE" sz="1200" b="1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NewRomanPSMT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en-SE" sz="1200" b="1" dirty="0">
                    <a:effectLst/>
                    <a:latin typeface="Georgia" panose="02040502050405020303" pitchFamily="18" charset="0"/>
                    <a:ea typeface="SimSun" panose="02010600030101010101" pitchFamily="2" charset="-122"/>
                    <a:cs typeface="TimesNewRomanPSMT"/>
                  </a:rPr>
                  <a:t> is the elementary electron discharge,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E" sz="1200" b="1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NewRomanPSMT"/>
                          </a:rPr>
                        </m:ctrlPr>
                      </m:sSubPr>
                      <m:e>
                        <m:r>
                          <a:rPr lang="en-SE" sz="1200" b="1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NewRomanPSMT"/>
                          </a:rPr>
                          <m:t>𝒏</m:t>
                        </m:r>
                      </m:e>
                      <m:sub>
                        <m:r>
                          <a:rPr lang="en-SE" sz="1200" b="1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NewRomanPSMT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en-SE" sz="1200" b="1" dirty="0">
                    <a:effectLst/>
                    <a:latin typeface="Georgia" panose="02040502050405020303" pitchFamily="18" charset="0"/>
                    <a:ea typeface="SimSun" panose="02010600030101010101" pitchFamily="2" charset="-122"/>
                    <a:cs typeface="TimesNewRomanPSMT"/>
                  </a:rPr>
                  <a:t> is the electron density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E" sz="1200" b="1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NewRomanPSMT"/>
                          </a:rPr>
                        </m:ctrlPr>
                      </m:sSubPr>
                      <m:e>
                        <m:r>
                          <a:rPr lang="en-SE" sz="1200" b="1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NewRomanPSMT"/>
                          </a:rPr>
                          <m:t>𝒏</m:t>
                        </m:r>
                      </m:e>
                      <m:sub>
                        <m:r>
                          <a:rPr lang="en-SE" sz="1200" b="1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NewRomanPSMT"/>
                          </a:rPr>
                          <m:t>𝒊</m:t>
                        </m:r>
                      </m:sub>
                    </m:sSub>
                    <m:r>
                      <a:rPr lang="en-SE" sz="1200" b="1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NewRomanPSMT"/>
                      </a:rPr>
                      <m:t>= </m:t>
                    </m:r>
                    <m:sSub>
                      <m:sSubPr>
                        <m:ctrlPr>
                          <a:rPr lang="en-SE" sz="1200" b="1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NewRomanPSMT"/>
                          </a:rPr>
                        </m:ctrlPr>
                      </m:sSubPr>
                      <m:e>
                        <m:r>
                          <a:rPr lang="en-SE" sz="1200" b="1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NewRomanPSMT"/>
                          </a:rPr>
                          <m:t>𝒏</m:t>
                        </m:r>
                      </m:e>
                      <m:sub>
                        <m:r>
                          <a:rPr lang="en-SE" sz="1200" b="1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NewRomanPSMT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en-SE" sz="1200" b="1" dirty="0">
                    <a:effectLst/>
                    <a:latin typeface="Georgia" panose="02040502050405020303" pitchFamily="18" charset="0"/>
                    <a:ea typeface="SimSun" panose="02010600030101010101" pitchFamily="2" charset="-122"/>
                    <a:cs typeface="TimesNewRomanPSMT"/>
                  </a:rPr>
                  <a:t>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E" sz="1200" b="1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NewRomanPSMT"/>
                          </a:rPr>
                        </m:ctrlPr>
                      </m:sSubPr>
                      <m:e>
                        <m:r>
                          <a:rPr lang="en-SE" sz="1200" b="1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NewRomanPSMT"/>
                          </a:rPr>
                          <m:t>𝒌</m:t>
                        </m:r>
                      </m:e>
                      <m:sub>
                        <m:r>
                          <a:rPr lang="en-SE" sz="1200" b="1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NewRomanPSMT"/>
                          </a:rPr>
                          <m:t>𝑩</m:t>
                        </m:r>
                      </m:sub>
                    </m:sSub>
                  </m:oMath>
                </a14:m>
                <a:r>
                  <a:rPr lang="en-SE" sz="1200" b="1" dirty="0">
                    <a:effectLst/>
                    <a:latin typeface="Georgia" panose="02040502050405020303" pitchFamily="18" charset="0"/>
                    <a:ea typeface="SimSun" panose="02010600030101010101" pitchFamily="2" charset="-122"/>
                    <a:cs typeface="TimesNewRomanPSMT"/>
                  </a:rPr>
                  <a:t> is the Bolzman constant,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E" sz="1200" b="1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NewRomanPSMT"/>
                          </a:rPr>
                        </m:ctrlPr>
                      </m:sSubPr>
                      <m:e>
                        <m:r>
                          <a:rPr lang="en-SE" sz="1200" b="1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NewRomanPSMT"/>
                          </a:rPr>
                          <m:t>𝑴</m:t>
                        </m:r>
                      </m:e>
                      <m:sub>
                        <m:r>
                          <a:rPr lang="en-SE" sz="1200" b="1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NewRomanPSMT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SE" sz="1200" b="1" dirty="0">
                    <a:effectLst/>
                    <a:latin typeface="Georgia" panose="02040502050405020303" pitchFamily="18" charset="0"/>
                    <a:ea typeface="SimSun" panose="02010600030101010101" pitchFamily="2" charset="-122"/>
                    <a:cs typeface="TimesNewRomanPSMT"/>
                  </a:rPr>
                  <a:t> is the mass of </a:t>
                </a:r>
                <a:r>
                  <a:rPr lang="en-SE" sz="1200" b="1" dirty="0" err="1">
                    <a:effectLst/>
                    <a:latin typeface="Georgia" panose="02040502050405020303" pitchFamily="18" charset="0"/>
                    <a:ea typeface="SimSun" panose="02010600030101010101" pitchFamily="2" charset="-122"/>
                    <a:cs typeface="TimesNewRomanPSMT"/>
                  </a:rPr>
                  <a:t>Ar</a:t>
                </a:r>
                <a:r>
                  <a:rPr lang="en-SE" sz="1200" b="1" dirty="0">
                    <a:effectLst/>
                    <a:latin typeface="Georgia" panose="02040502050405020303" pitchFamily="18" charset="0"/>
                    <a:ea typeface="SimSun" panose="02010600030101010101" pitchFamily="2" charset="-122"/>
                    <a:cs typeface="TimesNewRomanPSMT"/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E" sz="1200" b="1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NewRomanPSMT"/>
                          </a:rPr>
                        </m:ctrlPr>
                      </m:sSubPr>
                      <m:e>
                        <m:r>
                          <a:rPr lang="en-SE" sz="1200" b="1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NewRomanPSMT"/>
                          </a:rPr>
                          <m:t>𝑻</m:t>
                        </m:r>
                      </m:e>
                      <m:sub>
                        <m:r>
                          <a:rPr lang="en-SE" sz="1200" b="1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NewRomanPSMT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en-SE" sz="1200" b="1" dirty="0">
                    <a:effectLst/>
                    <a:latin typeface="Georgia" panose="02040502050405020303" pitchFamily="18" charset="0"/>
                    <a:ea typeface="SimSun" panose="02010600030101010101" pitchFamily="2" charset="-122"/>
                    <a:cs typeface="TimesNewRomanPSMT"/>
                  </a:rPr>
                  <a:t> is the electron temperature in Kelvin</a:t>
                </a:r>
                <a:endParaRPr lang="en-SE" sz="1200" b="1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61E70B04-11A6-BE9F-5561-75769FD130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216" y="3082748"/>
                <a:ext cx="5555784" cy="1015663"/>
              </a:xfrm>
              <a:prstGeom prst="rect">
                <a:avLst/>
              </a:prstGeom>
              <a:blipFill>
                <a:blip r:embed="rId20"/>
                <a:stretch>
                  <a:fillRect l="-110" t="-1205" b="-3614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B33C19-1FC1-06D0-933A-DB9F89BDA0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6908" y="6414731"/>
            <a:ext cx="360000" cy="360000"/>
          </a:xfrm>
        </p:spPr>
        <p:txBody>
          <a:bodyPr/>
          <a:lstStyle/>
          <a:p>
            <a:fld id="{8F45B87D-0E81-4981-98FC-5300DE34E63B}" type="slidenum">
              <a:rPr lang="en-GB" noProof="0" smtClean="0"/>
              <a:pPr/>
              <a:t>4</a:t>
            </a:fld>
            <a:endParaRPr lang="en-GB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CC8E8C-38FE-85A7-510E-6DA5639BDC55}"/>
              </a:ext>
            </a:extLst>
          </p:cNvPr>
          <p:cNvSpPr/>
          <p:nvPr/>
        </p:nvSpPr>
        <p:spPr>
          <a:xfrm>
            <a:off x="149375" y="5570135"/>
            <a:ext cx="1739158" cy="1210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0984C6-C545-0DC4-0DAF-5B6363A30064}"/>
              </a:ext>
            </a:extLst>
          </p:cNvPr>
          <p:cNvSpPr txBox="1"/>
          <p:nvPr/>
        </p:nvSpPr>
        <p:spPr>
          <a:xfrm>
            <a:off x="519296" y="6265799"/>
            <a:ext cx="63255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u="sng" baseline="30000" dirty="0">
                <a:solidFill>
                  <a:srgbClr val="0070C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1</a:t>
            </a:r>
            <a:r>
              <a:rPr lang="en-GB" sz="1400" u="sng" dirty="0">
                <a:solidFill>
                  <a:srgbClr val="0070C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M. A. Sobolewski, Appl. </a:t>
            </a:r>
            <a:r>
              <a:rPr lang="en-US" sz="1400" u="sng" dirty="0">
                <a:solidFill>
                  <a:srgbClr val="0070C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Phys. Lett. 72, 1146 (1998).</a:t>
            </a:r>
            <a:endParaRPr lang="en-US" sz="1400" u="sng" baseline="30000" dirty="0">
              <a:solidFill>
                <a:srgbClr val="0070C0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r>
              <a:rPr lang="en-US" sz="1400" u="sng" baseline="30000" dirty="0">
                <a:solidFill>
                  <a:srgbClr val="0071B9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2</a:t>
            </a:r>
            <a:r>
              <a:rPr lang="en-US" sz="1400" u="sng" dirty="0">
                <a:solidFill>
                  <a:srgbClr val="0071B9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P. </a:t>
            </a:r>
            <a:r>
              <a:rPr lang="en-US" sz="1400" u="sng" dirty="0" err="1">
                <a:solidFill>
                  <a:srgbClr val="0071B9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Sezemsky</a:t>
            </a:r>
            <a:r>
              <a:rPr lang="en-US" sz="1400" u="sng" dirty="0">
                <a:solidFill>
                  <a:srgbClr val="0071B9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et al., Plasma Sources Sci. Technol. 28 (2019) 115009.</a:t>
            </a:r>
            <a:endParaRPr lang="en-SE" sz="1400" u="sng" dirty="0">
              <a:solidFill>
                <a:srgbClr val="0071B9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53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AsOne/>
      </p:bldGraphic>
      <p:bldP spid="12" grpId="0"/>
      <p:bldP spid="16" grpId="0"/>
      <p:bldP spid="51" grpId="0"/>
      <p:bldP spid="53" grpId="0"/>
      <p:bldP spid="54" grpId="0"/>
      <p:bldP spid="64" grpId="0"/>
      <p:bldP spid="65" grpId="0"/>
      <p:bldP spid="67" grpId="0"/>
      <p:bldP spid="69" grpId="0"/>
      <p:bldP spid="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236180" y="6034744"/>
            <a:ext cx="360000" cy="3600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45B87D-0E81-4981-98FC-5300DE34E63B}" type="slidenum">
              <a:rPr kumimoji="0" lang="en-GB" sz="1500" b="1" i="0" u="none" strike="noStrike" kern="1200" cap="none" spc="0" normalizeH="0" baseline="0" noProof="0" smtClean="0">
                <a:ln>
                  <a:noFill/>
                </a:ln>
                <a:solidFill>
                  <a:srgbClr val="12326E"/>
                </a:solidFill>
                <a:effectLst/>
                <a:uLnTx/>
                <a:uFillTx/>
                <a:latin typeface="Georgia" panose="02040502050405020303" charset="0"/>
                <a:ea typeface="+mn-ea"/>
                <a:cs typeface="Georgia" panose="02040502050405020303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500" b="1" i="0" u="none" strike="noStrike" kern="1200" cap="none" spc="0" normalizeH="0" baseline="0" noProof="0">
              <a:ln>
                <a:noFill/>
              </a:ln>
              <a:solidFill>
                <a:srgbClr val="12326E"/>
              </a:solidFill>
              <a:effectLst/>
              <a:uLnTx/>
              <a:uFillTx/>
              <a:latin typeface="Georgia" panose="02040502050405020303" charset="0"/>
              <a:ea typeface="+mn-ea"/>
              <a:cs typeface="Georgia" panose="02040502050405020303" charset="0"/>
            </a:endParaRPr>
          </a:p>
        </p:txBody>
      </p:sp>
      <p:pic>
        <p:nvPicPr>
          <p:cNvPr id="11" name="Graphic 10" descr="Alterations &amp; Tailoring with solid fill">
            <a:extLst>
              <a:ext uri="{FF2B5EF4-FFF2-40B4-BE49-F238E27FC236}">
                <a16:creationId xmlns:a16="http://schemas.microsoft.com/office/drawing/2014/main" id="{2D833B2D-21A3-9CCB-9BBE-68ED2C87AB0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65624" y="113374"/>
            <a:ext cx="433912" cy="433912"/>
          </a:xfrm>
          <a:prstGeom prst="rect">
            <a:avLst/>
          </a:prstGeom>
        </p:spPr>
      </p:pic>
      <p:sp>
        <p:nvSpPr>
          <p:cNvPr id="12" name="Text Box 6">
            <a:extLst>
              <a:ext uri="{FF2B5EF4-FFF2-40B4-BE49-F238E27FC236}">
                <a16:creationId xmlns:a16="http://schemas.microsoft.com/office/drawing/2014/main" id="{CD78F8FE-78EF-153A-B1BE-85434EB967C9}"/>
              </a:ext>
            </a:extLst>
          </p:cNvPr>
          <p:cNvSpPr txBox="1"/>
          <p:nvPr/>
        </p:nvSpPr>
        <p:spPr>
          <a:xfrm>
            <a:off x="1082580" y="68720"/>
            <a:ext cx="10814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eorgia" panose="02040502050405020303" pitchFamily="18" charset="0"/>
              </a:rPr>
              <a:t>Experiment: invasive probe&amp; non-invasive probe setups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Georgia" panose="02040502050405020303" charset="0"/>
              <a:ea typeface="DengXian" panose="02010600030101010101" charset="-122"/>
              <a:cs typeface="Georgia" panose="02040502050405020303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32B1161-C9C0-FA53-4485-E358D9349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2127" y="1409003"/>
            <a:ext cx="6149873" cy="462574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64F6F28-AD1D-4237-5AF0-25AE05776D64}"/>
              </a:ext>
            </a:extLst>
          </p:cNvPr>
          <p:cNvSpPr/>
          <p:nvPr/>
        </p:nvSpPr>
        <p:spPr>
          <a:xfrm>
            <a:off x="6126904" y="1499854"/>
            <a:ext cx="339524" cy="4155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CAF7DC8-5AB1-4021-80BF-1A5B36371C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06903"/>
            <a:ext cx="5921253" cy="462574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FBE929C-355E-AF7D-F050-CABB98F2D815}"/>
              </a:ext>
            </a:extLst>
          </p:cNvPr>
          <p:cNvSpPr/>
          <p:nvPr/>
        </p:nvSpPr>
        <p:spPr>
          <a:xfrm>
            <a:off x="46260" y="1306903"/>
            <a:ext cx="339524" cy="4155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20" name="Rectangles 5"/>
          <p:cNvSpPr/>
          <p:nvPr/>
        </p:nvSpPr>
        <p:spPr>
          <a:xfrm>
            <a:off x="1082580" y="744857"/>
            <a:ext cx="3760470" cy="101282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/>
                <a:solidFill>
                  <a:srgbClr val="E30613"/>
                </a:solidFill>
                <a:effectLst/>
                <a:uLnTx/>
                <a:uFillTx/>
                <a:latin typeface="Georgia" panose="02040502050405020303" charset="0"/>
                <a:ea typeface="+mn-ea"/>
                <a:cs typeface="Georgia" panose="02040502050405020303" charset="0"/>
              </a:rPr>
              <a:t>Invasive probe</a:t>
            </a:r>
          </a:p>
        </p:txBody>
      </p:sp>
      <p:sp>
        <p:nvSpPr>
          <p:cNvPr id="21" name="Rectangles 7"/>
          <p:cNvSpPr/>
          <p:nvPr/>
        </p:nvSpPr>
        <p:spPr>
          <a:xfrm>
            <a:off x="7110194" y="775333"/>
            <a:ext cx="4305986" cy="5847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/>
                <a:solidFill>
                  <a:srgbClr val="568E2F"/>
                </a:solidFill>
                <a:effectLst/>
                <a:uLnTx/>
                <a:uFillTx/>
                <a:latin typeface="Georgia" panose="02040502050405020303" charset="0"/>
                <a:ea typeface="+mn-ea"/>
                <a:cs typeface="Georgia" panose="02040502050405020303" charset="0"/>
              </a:rPr>
              <a:t>Non-invasive probe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06B7037E-207A-F1BA-9EC0-8409CBAEFC75}"/>
              </a:ext>
            </a:extLst>
          </p:cNvPr>
          <p:cNvSpPr/>
          <p:nvPr/>
        </p:nvSpPr>
        <p:spPr>
          <a:xfrm>
            <a:off x="4937316" y="939885"/>
            <a:ext cx="2078611" cy="296447"/>
          </a:xfrm>
          <a:prstGeom prst="rightArrow">
            <a:avLst>
              <a:gd name="adj1" fmla="val 50000"/>
              <a:gd name="adj2" fmla="val 151516"/>
            </a:avLst>
          </a:prstGeom>
          <a:gradFill flip="none" rotWithShape="1">
            <a:gsLst>
              <a:gs pos="46000">
                <a:schemeClr val="accent5">
                  <a:lumMod val="20000"/>
                  <a:lumOff val="80000"/>
                </a:schemeClr>
              </a:gs>
              <a:gs pos="95000">
                <a:schemeClr val="accent4">
                  <a:lumMod val="75000"/>
                </a:schemeClr>
              </a:gs>
              <a:gs pos="14000">
                <a:srgbClr val="C0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30FDEBB-0FD4-CA21-65F5-2AE8E648ACA9}"/>
              </a:ext>
            </a:extLst>
          </p:cNvPr>
          <p:cNvSpPr txBox="1"/>
          <p:nvPr/>
        </p:nvSpPr>
        <p:spPr>
          <a:xfrm>
            <a:off x="3343605" y="5980406"/>
            <a:ext cx="668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err="1">
                <a:latin typeface="Georgia" panose="02040502050405020303" pitchFamily="18" charset="0"/>
              </a:rPr>
              <a:t>P</a:t>
            </a:r>
            <a:r>
              <a:rPr lang="en-GB" b="1" i="1" baseline="-25000" dirty="0" err="1">
                <a:latin typeface="Georgia" panose="02040502050405020303" pitchFamily="18" charset="0"/>
              </a:rPr>
              <a:t>HiPIMS</a:t>
            </a:r>
            <a:r>
              <a:rPr lang="en-GB" b="1" dirty="0">
                <a:latin typeface="Georgia" panose="02040502050405020303" pitchFamily="18" charset="0"/>
              </a:rPr>
              <a:t> </a:t>
            </a:r>
            <a:r>
              <a:rPr lang="en-US" b="1" dirty="0">
                <a:latin typeface="Georgia" panose="02040502050405020303" pitchFamily="18" charset="0"/>
              </a:rPr>
              <a:t>= 100 W                  </a:t>
            </a:r>
            <a:r>
              <a:rPr lang="en-US" b="1" i="1" dirty="0">
                <a:latin typeface="Georgia" panose="02040502050405020303" pitchFamily="18" charset="0"/>
              </a:rPr>
              <a:t>p</a:t>
            </a:r>
            <a:r>
              <a:rPr lang="en-US" b="1" dirty="0">
                <a:latin typeface="Georgia" panose="02040502050405020303" pitchFamily="18" charset="0"/>
              </a:rPr>
              <a:t> = 2 Pa               </a:t>
            </a:r>
            <a:r>
              <a:rPr lang="en-US" b="1" i="1" dirty="0">
                <a:solidFill>
                  <a:srgbClr val="C00000"/>
                </a:solidFill>
                <a:latin typeface="Georgia" panose="02040502050405020303" pitchFamily="18" charset="0"/>
              </a:rPr>
              <a:t>f</a:t>
            </a:r>
            <a:r>
              <a:rPr lang="en-GB" b="1" i="1" baseline="-25000" dirty="0" err="1">
                <a:solidFill>
                  <a:srgbClr val="C00000"/>
                </a:solidFill>
                <a:latin typeface="Georgia" panose="02040502050405020303" pitchFamily="18" charset="0"/>
              </a:rPr>
              <a:t>HiPIMS</a:t>
            </a:r>
            <a:r>
              <a:rPr lang="en-US" b="1" i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Georgia" panose="02040502050405020303" pitchFamily="18" charset="0"/>
              </a:rPr>
              <a:t>varies</a:t>
            </a:r>
          </a:p>
          <a:p>
            <a:r>
              <a:rPr lang="en-US" b="1" i="1" dirty="0" err="1">
                <a:latin typeface="Georgia" panose="02040502050405020303" pitchFamily="18" charset="0"/>
              </a:rPr>
              <a:t>Q</a:t>
            </a:r>
            <a:r>
              <a:rPr lang="en-US" b="1" i="1" baseline="-25000" dirty="0" err="1">
                <a:latin typeface="Georgia" panose="02040502050405020303" pitchFamily="18" charset="0"/>
              </a:rPr>
              <a:t>Ar</a:t>
            </a:r>
            <a:r>
              <a:rPr lang="en-US" b="1" dirty="0">
                <a:latin typeface="Georgia" panose="02040502050405020303" pitchFamily="18" charset="0"/>
              </a:rPr>
              <a:t>= 40 </a:t>
            </a:r>
            <a:r>
              <a:rPr lang="en-US" b="1" dirty="0" err="1">
                <a:latin typeface="Georgia" panose="02040502050405020303" pitchFamily="18" charset="0"/>
              </a:rPr>
              <a:t>sccm</a:t>
            </a:r>
            <a:r>
              <a:rPr lang="en-US" b="1" dirty="0">
                <a:latin typeface="Georgia" panose="02040502050405020303" pitchFamily="18" charset="0"/>
              </a:rPr>
              <a:t>                      </a:t>
            </a:r>
            <a:r>
              <a:rPr lang="en-US" b="1" i="1" dirty="0" err="1">
                <a:latin typeface="Georgia" panose="02040502050405020303" pitchFamily="18" charset="0"/>
                <a:ea typeface="SimSun" panose="02010600030101010101" pitchFamily="2" charset="-122"/>
              </a:rPr>
              <a:t>τ</a:t>
            </a:r>
            <a:r>
              <a:rPr lang="en-US" b="1" i="1" baseline="-25000" dirty="0" err="1">
                <a:latin typeface="Georgia" panose="02040502050405020303" pitchFamily="18" charset="0"/>
                <a:ea typeface="SimSun" panose="02010600030101010101" pitchFamily="2" charset="-122"/>
                <a:cs typeface="TimesNewRomanPSMT"/>
              </a:rPr>
              <a:t>on</a:t>
            </a:r>
            <a:r>
              <a:rPr lang="en-US" b="1" dirty="0">
                <a:latin typeface="Georgia" panose="02040502050405020303" pitchFamily="18" charset="0"/>
                <a:ea typeface="SimSun" panose="02010600030101010101" pitchFamily="2" charset="-122"/>
                <a:cs typeface="TimesNewRomanPSMT"/>
              </a:rPr>
              <a:t> = 20 </a:t>
            </a:r>
            <a:r>
              <a:rPr lang="en-US" b="1" dirty="0">
                <a:latin typeface="Georgia" panose="02040502050405020303" pitchFamily="18" charset="0"/>
                <a:ea typeface="SimSun" panose="02010600030101010101" pitchFamily="2" charset="-122"/>
              </a:rPr>
              <a:t>µ</a:t>
            </a:r>
            <a:r>
              <a:rPr lang="en-US" b="1" dirty="0">
                <a:latin typeface="Georgia" panose="02040502050405020303" pitchFamily="18" charset="0"/>
                <a:ea typeface="SimSun" panose="02010600030101010101" pitchFamily="2" charset="-122"/>
                <a:cs typeface="TimesNewRomanPSMT"/>
              </a:rPr>
              <a:t>s          </a:t>
            </a:r>
            <a:r>
              <a:rPr lang="en-US" b="1" i="1" dirty="0">
                <a:solidFill>
                  <a:srgbClr val="C00000"/>
                </a:solidFill>
                <a:latin typeface="Georgia" panose="02040502050405020303" pitchFamily="18" charset="0"/>
              </a:rPr>
              <a:t>Q</a:t>
            </a:r>
            <a:r>
              <a:rPr lang="en-US" b="1" i="1" baseline="-25000" dirty="0">
                <a:solidFill>
                  <a:srgbClr val="C00000"/>
                </a:solidFill>
                <a:latin typeface="Georgia" panose="02040502050405020303" pitchFamily="18" charset="0"/>
              </a:rPr>
              <a:t>O2</a:t>
            </a:r>
            <a:r>
              <a:rPr lang="en-US" b="1" dirty="0">
                <a:solidFill>
                  <a:srgbClr val="C00000"/>
                </a:solidFill>
                <a:latin typeface="Georgia" panose="02040502050405020303" pitchFamily="18" charset="0"/>
              </a:rPr>
              <a:t>: 0-2.4 </a:t>
            </a:r>
            <a:r>
              <a:rPr lang="en-US" b="1" dirty="0" err="1">
                <a:solidFill>
                  <a:srgbClr val="C00000"/>
                </a:solidFill>
                <a:latin typeface="Georgia" panose="02040502050405020303" pitchFamily="18" charset="0"/>
              </a:rPr>
              <a:t>sccm</a:t>
            </a:r>
            <a:endParaRPr lang="en-SE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A211E8-7A15-3E69-DB9F-C753E027A2CF}"/>
              </a:ext>
            </a:extLst>
          </p:cNvPr>
          <p:cNvSpPr txBox="1"/>
          <p:nvPr/>
        </p:nvSpPr>
        <p:spPr>
          <a:xfrm>
            <a:off x="10869454" y="1225002"/>
            <a:ext cx="1453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err="1">
                <a:latin typeface="Georgia" panose="02040502050405020303" pitchFamily="18" charset="0"/>
              </a:rPr>
              <a:t>f</a:t>
            </a:r>
            <a:r>
              <a:rPr lang="en-US" sz="1400" b="1" i="1" baseline="-25000" dirty="0" err="1">
                <a:latin typeface="Georgia" panose="02040502050405020303" pitchFamily="18" charset="0"/>
              </a:rPr>
              <a:t>RF</a:t>
            </a:r>
            <a:r>
              <a:rPr lang="en-US" sz="1400" b="1" dirty="0">
                <a:latin typeface="Georgia" panose="02040502050405020303" pitchFamily="18" charset="0"/>
              </a:rPr>
              <a:t>: 350 kHz</a:t>
            </a:r>
            <a:endParaRPr lang="en-SE" sz="1400" b="1" dirty="0">
              <a:latin typeface="Georgia" panose="02040502050405020303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100C5E0-68C8-37EF-2230-96132F5EEB0F}"/>
              </a:ext>
            </a:extLst>
          </p:cNvPr>
          <p:cNvSpPr txBox="1"/>
          <p:nvPr/>
        </p:nvSpPr>
        <p:spPr>
          <a:xfrm>
            <a:off x="4588675" y="3489766"/>
            <a:ext cx="1453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err="1">
                <a:latin typeface="Georgia" panose="02040502050405020303" pitchFamily="18" charset="0"/>
              </a:rPr>
              <a:t>f</a:t>
            </a:r>
            <a:r>
              <a:rPr lang="en-US" sz="1400" b="1" i="1" baseline="-25000" dirty="0" err="1">
                <a:latin typeface="Georgia" panose="02040502050405020303" pitchFamily="18" charset="0"/>
              </a:rPr>
              <a:t>RF</a:t>
            </a:r>
            <a:r>
              <a:rPr lang="en-US" sz="1400" b="1" dirty="0">
                <a:latin typeface="Georgia" panose="02040502050405020303" pitchFamily="18" charset="0"/>
              </a:rPr>
              <a:t>: 350 kHz</a:t>
            </a:r>
            <a:endParaRPr lang="en-SE" sz="1400" b="1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0" grpId="1"/>
      <p:bldP spid="21" grpId="0"/>
      <p:bldP spid="21" grpId="1"/>
      <p:bldP spid="22" grpId="0" animBg="1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C8BCFE-8796-52CC-B4C2-B2DE7CC11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Badge New with solid fill">
            <a:extLst>
              <a:ext uri="{FF2B5EF4-FFF2-40B4-BE49-F238E27FC236}">
                <a16:creationId xmlns:a16="http://schemas.microsoft.com/office/drawing/2014/main" id="{0D2D6B34-19B9-68C8-E570-995FC89C0E6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307605" y="138164"/>
            <a:ext cx="336606" cy="3366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4DAF5D-BD7D-0F61-4ADB-7F37FB20EC21}"/>
              </a:ext>
            </a:extLst>
          </p:cNvPr>
          <p:cNvSpPr txBox="1"/>
          <p:nvPr/>
        </p:nvSpPr>
        <p:spPr>
          <a:xfrm>
            <a:off x="1726561" y="75634"/>
            <a:ext cx="93637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eorgia" panose="02040502050405020303" pitchFamily="18" charset="0"/>
              </a:rPr>
              <a:t>Results: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</a:rPr>
              <a:t>sheath impedance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eorgia" panose="02040502050405020303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eorgia" panose="02040502050405020303" pitchFamily="18" charset="0"/>
              </a:rPr>
              <a:t>measured at the </a:t>
            </a:r>
            <a:r>
              <a:rPr kumimoji="0" lang="en-US" sz="2400" b="1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</a:rPr>
              <a:t>substrate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eorgia" panose="02040502050405020303" pitchFamily="18" charset="0"/>
              </a:rPr>
              <a:t>side</a:t>
            </a:r>
            <a:endParaRPr lang="en-SE" sz="2400" dirty="0">
              <a:solidFill>
                <a:srgbClr val="FFC0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3A965B9-3BE4-0B5C-C9A0-ADA1537DF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028" y="2469357"/>
            <a:ext cx="2915920" cy="2346864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1C4AEFA0-3522-5FF7-603F-8AAADE290900}"/>
              </a:ext>
            </a:extLst>
          </p:cNvPr>
          <p:cNvSpPr/>
          <p:nvPr/>
        </p:nvSpPr>
        <p:spPr>
          <a:xfrm>
            <a:off x="6241095" y="3212719"/>
            <a:ext cx="2201865" cy="329642"/>
          </a:xfrm>
          <a:prstGeom prst="rightArrow">
            <a:avLst>
              <a:gd name="adj1" fmla="val 50000"/>
              <a:gd name="adj2" fmla="val 151516"/>
            </a:avLst>
          </a:prstGeom>
          <a:gradFill flip="none" rotWithShape="1">
            <a:gsLst>
              <a:gs pos="46000">
                <a:schemeClr val="accent5">
                  <a:lumMod val="20000"/>
                  <a:lumOff val="80000"/>
                </a:schemeClr>
              </a:gs>
              <a:gs pos="95000">
                <a:schemeClr val="accent4">
                  <a:lumMod val="75000"/>
                </a:schemeClr>
              </a:gs>
              <a:gs pos="14000">
                <a:srgbClr val="C0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E94AD1-BC05-F62D-F082-8FA4B429A926}"/>
              </a:ext>
            </a:extLst>
          </p:cNvPr>
          <p:cNvSpPr txBox="1"/>
          <p:nvPr/>
        </p:nvSpPr>
        <p:spPr>
          <a:xfrm>
            <a:off x="6576060" y="4929128"/>
            <a:ext cx="56159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200" b="1" dirty="0">
                <a:latin typeface="Georgia" panose="02040502050405020303" pitchFamily="18" charset="0"/>
              </a:rPr>
              <a:t>The in-pulse (0-50 µs) and off-pulse (50-725 µs) average imaginary part of sheath impedance value |</a:t>
            </a:r>
            <a:r>
              <a:rPr lang="en-US" sz="1200" b="1" i="1" dirty="0" err="1">
                <a:latin typeface="Georgia" panose="02040502050405020303" pitchFamily="18" charset="0"/>
              </a:rPr>
              <a:t>ImZ</a:t>
            </a:r>
            <a:r>
              <a:rPr lang="en-US" sz="1200" b="1" dirty="0" err="1">
                <a:latin typeface="Georgia" panose="02040502050405020303" pitchFamily="18" charset="0"/>
              </a:rPr>
              <a:t>|</a:t>
            </a:r>
            <a:r>
              <a:rPr lang="en-US" sz="1200" b="1" i="1" baseline="-25000" dirty="0" err="1">
                <a:latin typeface="Georgia" panose="02040502050405020303" pitchFamily="18" charset="0"/>
              </a:rPr>
              <a:t>ave,sub</a:t>
            </a:r>
            <a:r>
              <a:rPr lang="en-US" sz="1200" b="1" dirty="0">
                <a:latin typeface="Georgia" panose="02040502050405020303" pitchFamily="18" charset="0"/>
              </a:rPr>
              <a:t> to the average cathode current per pulse </a:t>
            </a:r>
            <a:r>
              <a:rPr lang="en-US" sz="1200" b="1" i="1" dirty="0" err="1">
                <a:latin typeface="Georgia" panose="02040502050405020303" pitchFamily="18" charset="0"/>
              </a:rPr>
              <a:t>I</a:t>
            </a:r>
            <a:r>
              <a:rPr lang="en-US" sz="1200" b="1" i="1" baseline="-25000" dirty="0" err="1">
                <a:latin typeface="Georgia" panose="02040502050405020303" pitchFamily="18" charset="0"/>
              </a:rPr>
              <a:t>p,ave</a:t>
            </a:r>
            <a:r>
              <a:rPr lang="en-US" sz="1200" b="1" baseline="-25000" dirty="0">
                <a:latin typeface="Georgia" panose="02040502050405020303" pitchFamily="18" charset="0"/>
              </a:rPr>
              <a:t>(</a:t>
            </a:r>
            <a:r>
              <a:rPr lang="en-US" sz="1200" b="1" i="1" baseline="-25000" dirty="0">
                <a:latin typeface="Georgia" panose="02040502050405020303" pitchFamily="18" charset="0"/>
              </a:rPr>
              <a:t>sub</a:t>
            </a:r>
            <a:r>
              <a:rPr lang="en-US" sz="1200" b="1" baseline="-25000" dirty="0">
                <a:latin typeface="Georgia" panose="02040502050405020303" pitchFamily="18" charset="0"/>
              </a:rPr>
              <a:t>)</a:t>
            </a:r>
            <a:r>
              <a:rPr lang="en-US" sz="1200" b="1" dirty="0">
                <a:latin typeface="Georgia" panose="02040502050405020303" pitchFamily="18" charset="0"/>
              </a:rPr>
              <a:t> ratio, </a:t>
            </a:r>
            <a:r>
              <a:rPr lang="en-US" sz="1200" b="1" i="1" dirty="0" err="1">
                <a:latin typeface="Georgia" panose="02040502050405020303" pitchFamily="18" charset="0"/>
              </a:rPr>
              <a:t>κ</a:t>
            </a:r>
            <a:r>
              <a:rPr lang="en-US" sz="1200" b="1" i="1" baseline="-25000" dirty="0" err="1">
                <a:latin typeface="Georgia" panose="02040502050405020303" pitchFamily="18" charset="0"/>
              </a:rPr>
              <a:t>ImZ,sub</a:t>
            </a:r>
            <a:r>
              <a:rPr lang="en-US" sz="1200" b="1" dirty="0">
                <a:latin typeface="Georgia" panose="02040502050405020303" pitchFamily="18" charset="0"/>
              </a:rPr>
              <a:t> = |</a:t>
            </a:r>
            <a:r>
              <a:rPr lang="en-US" sz="1200" b="1" i="1" dirty="0" err="1">
                <a:latin typeface="Georgia" panose="02040502050405020303" pitchFamily="18" charset="0"/>
              </a:rPr>
              <a:t>ImZ</a:t>
            </a:r>
            <a:r>
              <a:rPr lang="en-US" sz="1200" b="1" dirty="0" err="1">
                <a:latin typeface="Georgia" panose="02040502050405020303" pitchFamily="18" charset="0"/>
              </a:rPr>
              <a:t>|</a:t>
            </a:r>
            <a:r>
              <a:rPr lang="en-US" sz="1200" b="1" i="1" baseline="-25000" dirty="0" err="1">
                <a:latin typeface="Georgia" panose="02040502050405020303" pitchFamily="18" charset="0"/>
              </a:rPr>
              <a:t>ave,sub</a:t>
            </a:r>
            <a:r>
              <a:rPr lang="en-US" sz="1200" b="1" dirty="0">
                <a:latin typeface="Georgia" panose="02040502050405020303" pitchFamily="18" charset="0"/>
              </a:rPr>
              <a:t>/</a:t>
            </a:r>
            <a:r>
              <a:rPr lang="en-US" sz="1200" b="1" i="1" dirty="0" err="1">
                <a:latin typeface="Georgia" panose="02040502050405020303" pitchFamily="18" charset="0"/>
              </a:rPr>
              <a:t>I</a:t>
            </a:r>
            <a:r>
              <a:rPr lang="en-US" sz="1200" b="1" i="1" baseline="-25000" dirty="0" err="1">
                <a:latin typeface="Georgia" panose="02040502050405020303" pitchFamily="18" charset="0"/>
              </a:rPr>
              <a:t>p,ave</a:t>
            </a:r>
            <a:r>
              <a:rPr lang="en-US" sz="1200" b="1" baseline="-25000" dirty="0">
                <a:latin typeface="Georgia" panose="02040502050405020303" pitchFamily="18" charset="0"/>
              </a:rPr>
              <a:t>(</a:t>
            </a:r>
            <a:r>
              <a:rPr lang="en-US" sz="1200" b="1" i="1" baseline="-25000" dirty="0">
                <a:latin typeface="Georgia" panose="02040502050405020303" pitchFamily="18" charset="0"/>
              </a:rPr>
              <a:t>sub</a:t>
            </a:r>
            <a:r>
              <a:rPr lang="en-US" sz="1200" b="1" baseline="-25000" dirty="0">
                <a:latin typeface="Georgia" panose="02040502050405020303" pitchFamily="18" charset="0"/>
              </a:rPr>
              <a:t>)</a:t>
            </a:r>
            <a:r>
              <a:rPr lang="en-US" sz="1200" b="1" dirty="0">
                <a:latin typeface="Georgia" panose="02040502050405020303" pitchFamily="18" charset="0"/>
              </a:rPr>
              <a:t> as a function of </a:t>
            </a:r>
            <a:r>
              <a:rPr lang="en-US" sz="1200" b="1" i="1" dirty="0">
                <a:latin typeface="Georgia" panose="02040502050405020303" pitchFamily="18" charset="0"/>
              </a:rPr>
              <a:t>Q</a:t>
            </a:r>
            <a:r>
              <a:rPr lang="en-US" sz="1200" b="1" i="1" baseline="-25000" dirty="0">
                <a:latin typeface="Georgia" panose="02040502050405020303" pitchFamily="18" charset="0"/>
              </a:rPr>
              <a:t>O2</a:t>
            </a:r>
            <a:r>
              <a:rPr lang="en-US" sz="1200" b="1" dirty="0">
                <a:latin typeface="Georgia" panose="02040502050405020303" pitchFamily="18" charset="0"/>
              </a:rPr>
              <a:t> obtained at the substrate side</a:t>
            </a:r>
            <a:r>
              <a:rPr lang="en-US" sz="1000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SimSun" panose="02010600030101010101" pitchFamily="2" charset="-122"/>
              </a:rPr>
              <a:t>. </a:t>
            </a:r>
            <a:endParaRPr lang="en-SE" sz="1000" b="1" dirty="0">
              <a:latin typeface="Georgia" panose="02040502050405020303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9508D8-30D1-42C6-53EC-2AFDC0C988C3}"/>
              </a:ext>
            </a:extLst>
          </p:cNvPr>
          <p:cNvSpPr txBox="1"/>
          <p:nvPr/>
        </p:nvSpPr>
        <p:spPr>
          <a:xfrm>
            <a:off x="6576060" y="6003395"/>
            <a:ext cx="5332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Slightly smoother trend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Clear trend for R-</a:t>
            </a:r>
            <a:r>
              <a:rPr lang="en-US" sz="16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HiPIMS</a:t>
            </a:r>
            <a:r>
              <a:rPr lang="en-US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 process control</a:t>
            </a:r>
            <a:endParaRPr lang="en-SE" sz="16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6DDFAA-1B22-5A55-FC82-9A5E815B9838}"/>
              </a:ext>
            </a:extLst>
          </p:cNvPr>
          <p:cNvSpPr txBox="1"/>
          <p:nvPr/>
        </p:nvSpPr>
        <p:spPr>
          <a:xfrm>
            <a:off x="793142" y="1596969"/>
            <a:ext cx="2330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Georgia" panose="02040502050405020303" pitchFamily="18" charset="0"/>
              </a:rPr>
              <a:t>Clear trend, but not that smooth</a:t>
            </a:r>
            <a:endParaRPr lang="en-SE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2" name="Picture 1" descr="A graph of different types of lines&#10;&#10;AI-generated content may be incorrect.">
            <a:extLst>
              <a:ext uri="{FF2B5EF4-FFF2-40B4-BE49-F238E27FC236}">
                <a16:creationId xmlns:a16="http://schemas.microsoft.com/office/drawing/2014/main" id="{F409B75F-BE1F-A55C-97A0-C8CF5418AD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543" y="1135942"/>
            <a:ext cx="3237504" cy="4811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1F83E4-0033-6589-062C-B1628BEFE4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2959" y="1920135"/>
            <a:ext cx="3740701" cy="30837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40C23A5-A03B-246B-DE90-856C6E686C43}"/>
                  </a:ext>
                </a:extLst>
              </p:cNvPr>
              <p:cNvSpPr txBox="1"/>
              <p:nvPr/>
            </p:nvSpPr>
            <p:spPr>
              <a:xfrm>
                <a:off x="3167465" y="494242"/>
                <a:ext cx="2912789" cy="7718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E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SE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SE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𝑰𝒎𝒁</m:t>
                              </m:r>
                            </m:e>
                          </m:d>
                        </m:e>
                        <m:sub>
                          <m:r>
                            <a:rPr lang="en-SE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𝒂𝒗𝒆</m:t>
                          </m:r>
                        </m:sub>
                      </m:sSub>
                      <m:r>
                        <a:rPr lang="en-SE" b="1" i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SE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subHide m:val="on"/>
                              <m:supHide m:val="on"/>
                              <m:ctrlPr>
                                <a:rPr lang="en-SE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SE" b="1" i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𝐈𝐦𝐙</m:t>
                              </m:r>
                              <m:d>
                                <m:dPr>
                                  <m:ctrlPr>
                                    <a:rPr lang="en-SE" b="1" i="1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SE" b="1" i="1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</m:d>
                              <m:r>
                                <a:rPr lang="en-SE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𝒅𝒕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subHide m:val="on"/>
                              <m:supHide m:val="on"/>
                              <m:ctrlPr>
                                <a:rPr lang="en-SE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SE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𝒅𝒕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SE" b="1" dirty="0">
                  <a:solidFill>
                    <a:schemeClr val="accent4">
                      <a:lumMod val="75000"/>
                    </a:schemeClr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40C23A5-A03B-246B-DE90-856C6E686C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7465" y="494242"/>
                <a:ext cx="2912789" cy="77181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4689CA-1B5F-A297-1291-B6079E2D8E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8311" y="6228170"/>
            <a:ext cx="360000" cy="360000"/>
          </a:xfrm>
        </p:spPr>
        <p:txBody>
          <a:bodyPr/>
          <a:lstStyle/>
          <a:p>
            <a:fld id="{8F45B87D-0E81-4981-98FC-5300DE34E63B}" type="slidenum">
              <a:rPr lang="en-GB" noProof="0" smtClean="0"/>
              <a:pPr/>
              <a:t>6</a:t>
            </a:fld>
            <a:endParaRPr lang="en-GB" noProof="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1A96CE-F2AE-BF11-06CE-B2DAFA4D7D95}"/>
              </a:ext>
            </a:extLst>
          </p:cNvPr>
          <p:cNvSpPr txBox="1"/>
          <p:nvPr/>
        </p:nvSpPr>
        <p:spPr>
          <a:xfrm>
            <a:off x="5968099" y="3429000"/>
            <a:ext cx="26517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i="1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SimSun" panose="02010600030101010101" pitchFamily="2" charset="-122"/>
              </a:rPr>
              <a:t>κ</a:t>
            </a:r>
            <a:r>
              <a:rPr lang="en-US" sz="1800" b="1" i="1" baseline="-250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SimSun" panose="02010600030101010101" pitchFamily="2" charset="-122"/>
              </a:rPr>
              <a:t>ImZ,sub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SimSun" panose="02010600030101010101" pitchFamily="2" charset="-122"/>
              </a:rPr>
              <a:t> </a:t>
            </a:r>
            <a:r>
              <a:rPr lang="en-US" sz="1800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SimSun" panose="02010600030101010101" pitchFamily="2" charset="-122"/>
              </a:rPr>
              <a:t>= |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SimSun" panose="02010600030101010101" pitchFamily="2" charset="-122"/>
              </a:rPr>
              <a:t>ImZ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SimSun" panose="02010600030101010101" pitchFamily="2" charset="-122"/>
              </a:rPr>
              <a:t>|</a:t>
            </a:r>
            <a:r>
              <a:rPr lang="en-US" sz="1800" b="1" i="1" baseline="-250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SimSun" panose="02010600030101010101" pitchFamily="2" charset="-122"/>
              </a:rPr>
              <a:t>ave,sub</a:t>
            </a:r>
            <a:r>
              <a:rPr lang="en-US" sz="1800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SimSun" panose="02010600030101010101" pitchFamily="2" charset="-122"/>
              </a:rPr>
              <a:t>/</a:t>
            </a:r>
            <a:r>
              <a:rPr lang="en-US" b="1" i="1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Georgia" panose="02040502050405020303" pitchFamily="18" charset="0"/>
              </a:rPr>
              <a:t>I</a:t>
            </a:r>
            <a:r>
              <a:rPr lang="en-US" b="1" i="1" baseline="-25000" dirty="0" err="1">
                <a:solidFill>
                  <a:srgbClr val="000000"/>
                </a:solidFill>
                <a:latin typeface="Georgia" panose="02040502050405020303" pitchFamily="18" charset="0"/>
              </a:rPr>
              <a:t>p,ave</a:t>
            </a:r>
            <a:r>
              <a:rPr lang="en-US" b="1" baseline="-25000" dirty="0">
                <a:solidFill>
                  <a:srgbClr val="000000"/>
                </a:solidFill>
                <a:latin typeface="Georgia" panose="02040502050405020303" pitchFamily="18" charset="0"/>
              </a:rPr>
              <a:t>(</a:t>
            </a:r>
            <a:r>
              <a:rPr lang="en-US" b="1" i="1" baseline="-25000" dirty="0">
                <a:solidFill>
                  <a:srgbClr val="000000"/>
                </a:solidFill>
                <a:latin typeface="Georgia" panose="02040502050405020303" pitchFamily="18" charset="0"/>
              </a:rPr>
              <a:t>sub</a:t>
            </a:r>
            <a:r>
              <a:rPr lang="en-US" b="1" baseline="-25000" dirty="0">
                <a:solidFill>
                  <a:srgbClr val="000000"/>
                </a:solidFill>
                <a:latin typeface="Georgia" panose="02040502050405020303" pitchFamily="18" charset="0"/>
              </a:rPr>
              <a:t>)</a:t>
            </a:r>
            <a:r>
              <a:rPr lang="en-US" b="1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endParaRPr lang="en-SE" b="1" i="1" dirty="0">
              <a:latin typeface="Georgia" panose="02040502050405020303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3DCEFE-301F-5FF7-932A-3364FA2CFF8C}"/>
              </a:ext>
            </a:extLst>
          </p:cNvPr>
          <p:cNvSpPr/>
          <p:nvPr/>
        </p:nvSpPr>
        <p:spPr>
          <a:xfrm>
            <a:off x="149375" y="5570135"/>
            <a:ext cx="1739158" cy="1210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8A9D82-C26E-0915-71DA-33CDFAACAB94}"/>
              </a:ext>
            </a:extLst>
          </p:cNvPr>
          <p:cNvSpPr txBox="1"/>
          <p:nvPr/>
        </p:nvSpPr>
        <p:spPr>
          <a:xfrm>
            <a:off x="55187" y="5946952"/>
            <a:ext cx="6148843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1200" b="1" dirty="0">
                <a:solidFill>
                  <a:srgbClr val="000000"/>
                </a:solidFill>
                <a:latin typeface="Georgia" panose="02040502050405020303" pitchFamily="18" charset="0"/>
                <a:ea typeface="SimSun" panose="02010600030101010101" pitchFamily="2" charset="-122"/>
              </a:rPr>
              <a:t>The in-pulse (0-50 µs), off-pulse (50-725 µs), and full-range (0-725 µs) imaginary part of sheath impedance value |</a:t>
            </a:r>
            <a:r>
              <a:rPr lang="en-US" sz="1200" b="1" i="1" dirty="0" err="1">
                <a:solidFill>
                  <a:srgbClr val="000000"/>
                </a:solidFill>
                <a:latin typeface="Georgia" panose="02040502050405020303" pitchFamily="18" charset="0"/>
                <a:ea typeface="SimSun" panose="02010600030101010101" pitchFamily="2" charset="-122"/>
              </a:rPr>
              <a:t>ImZ</a:t>
            </a:r>
            <a:r>
              <a:rPr lang="en-US" sz="1200" b="1" dirty="0" err="1">
                <a:solidFill>
                  <a:srgbClr val="000000"/>
                </a:solidFill>
                <a:latin typeface="Georgia" panose="02040502050405020303" pitchFamily="18" charset="0"/>
                <a:ea typeface="SimSun" panose="02010600030101010101" pitchFamily="2" charset="-122"/>
              </a:rPr>
              <a:t>|</a:t>
            </a:r>
            <a:r>
              <a:rPr lang="en-US" sz="1200" b="1" i="1" baseline="-25000" dirty="0" err="1">
                <a:solidFill>
                  <a:srgbClr val="000000"/>
                </a:solidFill>
                <a:latin typeface="Georgia" panose="02040502050405020303" pitchFamily="18" charset="0"/>
                <a:ea typeface="SimSun" panose="02010600030101010101" pitchFamily="2" charset="-122"/>
              </a:rPr>
              <a:t>ave,sub</a:t>
            </a:r>
            <a:r>
              <a:rPr lang="en-US" sz="1200" b="1" i="1" dirty="0">
                <a:solidFill>
                  <a:srgbClr val="000000"/>
                </a:solidFill>
                <a:latin typeface="Georgia" panose="02040502050405020303" pitchFamily="18" charset="0"/>
                <a:ea typeface="SimSun" panose="02010600030101010101" pitchFamily="2" charset="-122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Georgia" panose="02040502050405020303" pitchFamily="18" charset="0"/>
                <a:ea typeface="SimSun" panose="02010600030101010101" pitchFamily="2" charset="-122"/>
              </a:rPr>
              <a:t>as a function of </a:t>
            </a:r>
            <a:r>
              <a:rPr lang="en-US" sz="1200" b="1" i="1" dirty="0">
                <a:solidFill>
                  <a:srgbClr val="000000"/>
                </a:solidFill>
                <a:latin typeface="Georgia" panose="02040502050405020303" pitchFamily="18" charset="0"/>
                <a:ea typeface="SimSun" panose="02010600030101010101" pitchFamily="2" charset="-122"/>
              </a:rPr>
              <a:t>Q</a:t>
            </a:r>
            <a:r>
              <a:rPr lang="en-US" sz="1200" b="1" i="1" baseline="-25000" dirty="0">
                <a:solidFill>
                  <a:srgbClr val="000000"/>
                </a:solidFill>
                <a:latin typeface="Georgia" panose="02040502050405020303" pitchFamily="18" charset="0"/>
                <a:ea typeface="SimSun" panose="02010600030101010101" pitchFamily="2" charset="-122"/>
              </a:rPr>
              <a:t>O2</a:t>
            </a:r>
            <a:r>
              <a:rPr lang="en-US" sz="1200" b="1" dirty="0">
                <a:solidFill>
                  <a:srgbClr val="000000"/>
                </a:solidFill>
                <a:latin typeface="Georgia" panose="02040502050405020303" pitchFamily="18" charset="0"/>
                <a:ea typeface="SimSun" panose="02010600030101010101" pitchFamily="2" charset="-122"/>
              </a:rPr>
              <a:t> obtained at the substrate side</a:t>
            </a:r>
            <a:r>
              <a:rPr lang="en-US" sz="1200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SimSun" panose="02010600030101010101" pitchFamily="2" charset="-122"/>
              </a:rPr>
              <a:t>. </a:t>
            </a:r>
            <a:endParaRPr lang="en-SE" sz="1200" b="1" dirty="0">
              <a:latin typeface="Georgia" panose="02040502050405020303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F58E87-93E6-1A61-CCF1-DA12FE7ADDB2}"/>
              </a:ext>
            </a:extLst>
          </p:cNvPr>
          <p:cNvSpPr txBox="1"/>
          <p:nvPr/>
        </p:nvSpPr>
        <p:spPr>
          <a:xfrm>
            <a:off x="-45028" y="4808317"/>
            <a:ext cx="308286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100" b="1" kern="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SimSun" panose="02010600030101010101" pitchFamily="2" charset="-122"/>
              </a:rPr>
              <a:t>Example of the </a:t>
            </a:r>
            <a:r>
              <a:rPr lang="en-US" sz="1100" b="1" i="1" kern="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SimSun" panose="02010600030101010101" pitchFamily="2" charset="-122"/>
              </a:rPr>
              <a:t>ImZ</a:t>
            </a:r>
            <a:r>
              <a:rPr lang="en-US" sz="1100" b="1" i="1" kern="0" baseline="-250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SimSun" panose="02010600030101010101" pitchFamily="2" charset="-122"/>
              </a:rPr>
              <a:t>sub</a:t>
            </a:r>
            <a:r>
              <a:rPr lang="en-US" sz="1100" b="1" kern="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SimSun" panose="02010600030101010101" pitchFamily="2" charset="-122"/>
              </a:rPr>
              <a:t>(</a:t>
            </a:r>
            <a:r>
              <a:rPr lang="en-US" sz="1100" b="1" i="1" kern="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SimSun" panose="02010600030101010101" pitchFamily="2" charset="-122"/>
              </a:rPr>
              <a:t>t</a:t>
            </a:r>
            <a:r>
              <a:rPr lang="en-US" sz="1100" b="1" kern="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SimSun" panose="02010600030101010101" pitchFamily="2" charset="-122"/>
              </a:rPr>
              <a:t>) curves measured at the substrate side. The zoomed-in in-pulse (0-50 us) and off-pulse (50-725 us) </a:t>
            </a:r>
            <a:r>
              <a:rPr lang="en-US" sz="1100" b="1" i="1" kern="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SimSun" panose="02010600030101010101" pitchFamily="2" charset="-122"/>
              </a:rPr>
              <a:t>ImZ</a:t>
            </a:r>
            <a:r>
              <a:rPr lang="en-US" sz="1100" b="1" i="1" kern="0" baseline="-250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SimSun" panose="02010600030101010101" pitchFamily="2" charset="-122"/>
              </a:rPr>
              <a:t>sub</a:t>
            </a:r>
            <a:r>
              <a:rPr lang="en-US" sz="1100" b="1" kern="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SimSun" panose="02010600030101010101" pitchFamily="2" charset="-122"/>
              </a:rPr>
              <a:t>(</a:t>
            </a:r>
            <a:r>
              <a:rPr lang="en-US" sz="1100" b="1" i="1" kern="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SimSun" panose="02010600030101010101" pitchFamily="2" charset="-122"/>
              </a:rPr>
              <a:t>t</a:t>
            </a:r>
            <a:r>
              <a:rPr lang="en-US" sz="1100" b="1" kern="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SimSun" panose="02010600030101010101" pitchFamily="2" charset="-122"/>
              </a:rPr>
              <a:t>) curves are inserted as well.</a:t>
            </a:r>
            <a:endParaRPr lang="en-SE" sz="11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49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  <p:bldP spid="19" grpId="0"/>
      <p:bldP spid="22" grpId="0"/>
      <p:bldP spid="23" grpId="0"/>
      <p:bldP spid="7" grpId="0"/>
      <p:bldP spid="11" grpId="0"/>
      <p:bldP spid="16" grpId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BA2CBF-DB8A-5F01-2F54-A589D89A5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C75CAF0-7B15-1664-72F9-256B4849781B}"/>
                  </a:ext>
                </a:extLst>
              </p:cNvPr>
              <p:cNvSpPr txBox="1"/>
              <p:nvPr/>
            </p:nvSpPr>
            <p:spPr>
              <a:xfrm>
                <a:off x="8209213" y="621843"/>
                <a:ext cx="2159221" cy="7718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E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SE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SE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</m:d>
                        </m:e>
                        <m:sub>
                          <m:r>
                            <a:rPr lang="en-SE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𝒂𝒗𝒆</m:t>
                          </m:r>
                        </m:sub>
                      </m:sSub>
                      <m:r>
                        <a:rPr lang="en-SE" b="1" i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SE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subHide m:val="on"/>
                              <m:supHide m:val="on"/>
                              <m:ctrlPr>
                                <a:rPr lang="en-SE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SE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  <m:d>
                                <m:dPr>
                                  <m:ctrlPr>
                                    <a:rPr lang="en-SE" b="1" i="1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SE" b="1" i="1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</m:d>
                              <m:r>
                                <a:rPr lang="en-SE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𝒅𝒕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subHide m:val="on"/>
                              <m:supHide m:val="on"/>
                              <m:ctrlPr>
                                <a:rPr lang="en-SE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SE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𝒅𝒕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SE" b="1" dirty="0">
                  <a:solidFill>
                    <a:schemeClr val="accent4">
                      <a:lumMod val="75000"/>
                    </a:schemeClr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C75CAF0-7B15-1664-72F9-256B48497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9213" y="621843"/>
                <a:ext cx="2159221" cy="7718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BE43D67-5E4C-F112-A9E2-197AF05D96A9}"/>
                  </a:ext>
                </a:extLst>
              </p:cNvPr>
              <p:cNvSpPr txBox="1"/>
              <p:nvPr/>
            </p:nvSpPr>
            <p:spPr>
              <a:xfrm>
                <a:off x="1475908" y="614963"/>
                <a:ext cx="2912789" cy="7718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E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SE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SE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𝑰𝒎𝒁</m:t>
                              </m:r>
                            </m:e>
                          </m:d>
                        </m:e>
                        <m:sub>
                          <m:r>
                            <a:rPr lang="en-SE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𝒂𝒗𝒆</m:t>
                          </m:r>
                        </m:sub>
                      </m:sSub>
                      <m:r>
                        <a:rPr lang="en-SE" b="1" i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SE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subHide m:val="on"/>
                              <m:supHide m:val="on"/>
                              <m:ctrlPr>
                                <a:rPr lang="en-SE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SE" b="1" i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𝐈𝐦𝐙</m:t>
                              </m:r>
                              <m:d>
                                <m:dPr>
                                  <m:ctrlPr>
                                    <a:rPr lang="en-SE" b="1" i="1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SE" b="1" i="1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</m:d>
                              <m:r>
                                <a:rPr lang="en-SE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𝒅𝒕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subHide m:val="on"/>
                              <m:supHide m:val="on"/>
                              <m:ctrlPr>
                                <a:rPr lang="en-SE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SE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𝒅𝒕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SE" b="1" dirty="0">
                  <a:solidFill>
                    <a:schemeClr val="accent4">
                      <a:lumMod val="75000"/>
                    </a:schemeClr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BE43D67-5E4C-F112-A9E2-197AF05D9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908" y="614963"/>
                <a:ext cx="2912789" cy="7718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D70CC00-36E7-78A4-CE94-BD158C710554}"/>
                  </a:ext>
                </a:extLst>
              </p:cNvPr>
              <p:cNvSpPr txBox="1"/>
              <p:nvPr/>
            </p:nvSpPr>
            <p:spPr>
              <a:xfrm>
                <a:off x="4794605" y="621843"/>
                <a:ext cx="3008700" cy="7718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E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SE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SE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𝑹𝒆𝒁</m:t>
                              </m:r>
                            </m:e>
                          </m:d>
                        </m:e>
                        <m:sub>
                          <m:r>
                            <a:rPr lang="en-SE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𝒂𝒗𝒆</m:t>
                          </m:r>
                        </m:sub>
                      </m:sSub>
                      <m:r>
                        <a:rPr lang="en-SE" b="1" i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SE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subHide m:val="on"/>
                              <m:supHide m:val="on"/>
                              <m:ctrlPr>
                                <a:rPr lang="en-SE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SE" b="1" i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𝐑𝐞𝐙</m:t>
                              </m:r>
                              <m:d>
                                <m:dPr>
                                  <m:ctrlPr>
                                    <a:rPr lang="en-SE" b="1" i="1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SE" b="1" i="1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</m:d>
                              <m:r>
                                <a:rPr lang="en-SE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𝒅𝒕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subHide m:val="on"/>
                              <m:supHide m:val="on"/>
                              <m:ctrlPr>
                                <a:rPr lang="en-SE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SE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𝒅𝒕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SE" b="1" dirty="0">
                  <a:solidFill>
                    <a:schemeClr val="accent4">
                      <a:lumMod val="75000"/>
                    </a:schemeClr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D70CC00-36E7-78A4-CE94-BD158C7105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605" y="621843"/>
                <a:ext cx="3008700" cy="7718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phic 4" descr="Badge New with solid fill">
            <a:extLst>
              <a:ext uri="{FF2B5EF4-FFF2-40B4-BE49-F238E27FC236}">
                <a16:creationId xmlns:a16="http://schemas.microsoft.com/office/drawing/2014/main" id="{21DEEEE0-2044-DD08-8BBE-5F9F9D0C237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7605" y="138164"/>
            <a:ext cx="336606" cy="3366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CDBBB1-F1FD-8948-99FC-E58DEBA57DFB}"/>
              </a:ext>
            </a:extLst>
          </p:cNvPr>
          <p:cNvSpPr txBox="1"/>
          <p:nvPr/>
        </p:nvSpPr>
        <p:spPr>
          <a:xfrm>
            <a:off x="1726561" y="75634"/>
            <a:ext cx="93637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eorgia" panose="02040502050405020303" pitchFamily="18" charset="0"/>
              </a:rPr>
              <a:t>Results: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</a:rPr>
              <a:t>sheath impedance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eorgia" panose="02040502050405020303" pitchFamily="18" charset="0"/>
              </a:rPr>
              <a:t>measured at the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</a:rPr>
              <a:t>target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eorgia" panose="02040502050405020303" pitchFamily="18" charset="0"/>
              </a:rPr>
              <a:t> side</a:t>
            </a:r>
            <a:endParaRPr lang="en-SE" sz="2400" dirty="0">
              <a:solidFill>
                <a:srgbClr val="FFC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41B93F-E8F6-960C-F946-A5FBDE406AB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4453"/>
          <a:stretch>
            <a:fillRect/>
          </a:stretch>
        </p:blipFill>
        <p:spPr>
          <a:xfrm>
            <a:off x="0" y="1706880"/>
            <a:ext cx="2661371" cy="310896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19549E9-AFC4-34D0-A285-3797314E49C7}"/>
              </a:ext>
            </a:extLst>
          </p:cNvPr>
          <p:cNvSpPr/>
          <p:nvPr/>
        </p:nvSpPr>
        <p:spPr>
          <a:xfrm>
            <a:off x="783414" y="1464441"/>
            <a:ext cx="1421306" cy="2603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95FFB2-4614-D067-F4B8-58DACA3B2323}"/>
              </a:ext>
            </a:extLst>
          </p:cNvPr>
          <p:cNvSpPr txBox="1"/>
          <p:nvPr/>
        </p:nvSpPr>
        <p:spPr>
          <a:xfrm>
            <a:off x="2691741" y="4431119"/>
            <a:ext cx="46223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100" b="1" dirty="0">
                <a:latin typeface="Georgia" panose="02040502050405020303" pitchFamily="18" charset="0"/>
              </a:rPr>
              <a:t>The off-pulse (50-800 µs) average value of imaginary part, real part of sheath impedance |</a:t>
            </a:r>
            <a:r>
              <a:rPr lang="en-US" sz="1100" b="1" i="1" dirty="0" err="1">
                <a:latin typeface="Georgia" panose="02040502050405020303" pitchFamily="18" charset="0"/>
              </a:rPr>
              <a:t>ImZ</a:t>
            </a:r>
            <a:r>
              <a:rPr lang="en-US" sz="1100" b="1" dirty="0" err="1">
                <a:latin typeface="Georgia" panose="02040502050405020303" pitchFamily="18" charset="0"/>
              </a:rPr>
              <a:t>|</a:t>
            </a:r>
            <a:r>
              <a:rPr lang="en-US" sz="1100" b="1" i="1" baseline="-25000" dirty="0" err="1">
                <a:latin typeface="Georgia" panose="02040502050405020303" pitchFamily="18" charset="0"/>
              </a:rPr>
              <a:t>ave,tar</a:t>
            </a:r>
            <a:r>
              <a:rPr lang="en-US" sz="1100" b="1" dirty="0">
                <a:latin typeface="Georgia" panose="02040502050405020303" pitchFamily="18" charset="0"/>
              </a:rPr>
              <a:t>, |</a:t>
            </a:r>
            <a:r>
              <a:rPr lang="en-US" sz="1100" b="1" i="1" dirty="0" err="1">
                <a:latin typeface="Georgia" panose="02040502050405020303" pitchFamily="18" charset="0"/>
              </a:rPr>
              <a:t>ReZ</a:t>
            </a:r>
            <a:r>
              <a:rPr lang="en-US" sz="1100" b="1" dirty="0" err="1">
                <a:latin typeface="Georgia" panose="02040502050405020303" pitchFamily="18" charset="0"/>
              </a:rPr>
              <a:t>|</a:t>
            </a:r>
            <a:r>
              <a:rPr lang="en-US" sz="1100" b="1" i="1" baseline="-25000" dirty="0" err="1">
                <a:latin typeface="Georgia" panose="02040502050405020303" pitchFamily="18" charset="0"/>
              </a:rPr>
              <a:t>ave,tar</a:t>
            </a:r>
            <a:r>
              <a:rPr lang="en-US" sz="1100" b="1" dirty="0">
                <a:latin typeface="Georgia" panose="02040502050405020303" pitchFamily="18" charset="0"/>
              </a:rPr>
              <a:t>, as well as the total sheath impedance value |</a:t>
            </a:r>
            <a:r>
              <a:rPr lang="en-US" sz="1100" b="1" i="1" dirty="0" err="1">
                <a:latin typeface="Georgia" panose="02040502050405020303" pitchFamily="18" charset="0"/>
              </a:rPr>
              <a:t>Z</a:t>
            </a:r>
            <a:r>
              <a:rPr lang="en-US" sz="1100" b="1" dirty="0" err="1">
                <a:latin typeface="Georgia" panose="02040502050405020303" pitchFamily="18" charset="0"/>
              </a:rPr>
              <a:t>|</a:t>
            </a:r>
            <a:r>
              <a:rPr lang="en-US" sz="1100" b="1" i="1" baseline="-25000" dirty="0" err="1">
                <a:latin typeface="Georgia" panose="02040502050405020303" pitchFamily="18" charset="0"/>
              </a:rPr>
              <a:t>ave,tar</a:t>
            </a:r>
            <a:r>
              <a:rPr lang="en-US" sz="1100" b="1" dirty="0">
                <a:latin typeface="Georgia" panose="02040502050405020303" pitchFamily="18" charset="0"/>
              </a:rPr>
              <a:t> as a function of </a:t>
            </a:r>
            <a:r>
              <a:rPr lang="en-US" sz="1100" b="1" i="1" dirty="0">
                <a:latin typeface="Georgia" panose="02040502050405020303" pitchFamily="18" charset="0"/>
              </a:rPr>
              <a:t>Q</a:t>
            </a:r>
            <a:r>
              <a:rPr lang="en-US" sz="1100" b="1" i="1" baseline="-25000" dirty="0">
                <a:latin typeface="Georgia" panose="02040502050405020303" pitchFamily="18" charset="0"/>
              </a:rPr>
              <a:t>O2</a:t>
            </a:r>
            <a:r>
              <a:rPr lang="en-US" sz="1100" b="1" dirty="0">
                <a:latin typeface="Georgia" panose="02040502050405020303" pitchFamily="18" charset="0"/>
              </a:rPr>
              <a:t> obtained at the target side.</a:t>
            </a:r>
            <a:endParaRPr lang="en-SE" sz="900" b="1" dirty="0">
              <a:latin typeface="Georgia" panose="02040502050405020303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C22012-5CDB-F214-5468-A1D7ACCDBB7B}"/>
              </a:ext>
            </a:extLst>
          </p:cNvPr>
          <p:cNvSpPr txBox="1"/>
          <p:nvPr/>
        </p:nvSpPr>
        <p:spPr>
          <a:xfrm>
            <a:off x="2510325" y="5395439"/>
            <a:ext cx="3935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C00000"/>
                </a:solidFill>
                <a:latin typeface="Georgia" panose="02040502050405020303" pitchFamily="18" charset="0"/>
              </a:rPr>
              <a:t>|</a:t>
            </a:r>
            <a:r>
              <a:rPr lang="en-US" b="1" i="1" dirty="0" err="1">
                <a:solidFill>
                  <a:srgbClr val="C00000"/>
                </a:solidFill>
                <a:latin typeface="Georgia" panose="02040502050405020303" pitchFamily="18" charset="0"/>
              </a:rPr>
              <a:t>ImZ</a:t>
            </a:r>
            <a:r>
              <a:rPr lang="en-US" b="1" dirty="0" err="1">
                <a:solidFill>
                  <a:srgbClr val="C00000"/>
                </a:solidFill>
                <a:latin typeface="Georgia" panose="02040502050405020303" pitchFamily="18" charset="0"/>
              </a:rPr>
              <a:t>|</a:t>
            </a:r>
            <a:r>
              <a:rPr lang="en-US" b="1" i="1" baseline="-25000" dirty="0" err="1">
                <a:solidFill>
                  <a:srgbClr val="C00000"/>
                </a:solidFill>
                <a:latin typeface="Georgia" panose="02040502050405020303" pitchFamily="18" charset="0"/>
              </a:rPr>
              <a:t>ave</a:t>
            </a:r>
            <a:r>
              <a:rPr lang="en-US" b="1" dirty="0">
                <a:solidFill>
                  <a:srgbClr val="C00000"/>
                </a:solidFill>
                <a:latin typeface="Georgia" panose="02040502050405020303" pitchFamily="18" charset="0"/>
              </a:rPr>
              <a:t>&amp;|</a:t>
            </a:r>
            <a:r>
              <a:rPr lang="en-US" b="1" i="1" dirty="0" err="1">
                <a:solidFill>
                  <a:srgbClr val="C00000"/>
                </a:solidFill>
                <a:latin typeface="Georgia" panose="02040502050405020303" pitchFamily="18" charset="0"/>
              </a:rPr>
              <a:t>Z</a:t>
            </a:r>
            <a:r>
              <a:rPr lang="en-US" b="1" dirty="0" err="1">
                <a:solidFill>
                  <a:srgbClr val="C00000"/>
                </a:solidFill>
                <a:latin typeface="Georgia" panose="02040502050405020303" pitchFamily="18" charset="0"/>
              </a:rPr>
              <a:t>|</a:t>
            </a:r>
            <a:r>
              <a:rPr lang="en-US" b="1" i="1" baseline="-25000" dirty="0" err="1">
                <a:solidFill>
                  <a:srgbClr val="C00000"/>
                </a:solidFill>
                <a:latin typeface="Georgia" panose="02040502050405020303" pitchFamily="18" charset="0"/>
              </a:rPr>
              <a:t>ave</a:t>
            </a:r>
            <a:r>
              <a:rPr lang="en-US" b="1" baseline="-25000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Georgia" panose="02040502050405020303" pitchFamily="18" charset="0"/>
              </a:rPr>
              <a:t>show clear trend </a:t>
            </a:r>
          </a:p>
          <a:p>
            <a:r>
              <a:rPr lang="en-US" b="1" dirty="0">
                <a:solidFill>
                  <a:srgbClr val="C00000"/>
                </a:solidFill>
                <a:latin typeface="Georgia" panose="02040502050405020303" pitchFamily="18" charset="0"/>
              </a:rPr>
              <a:t>×  |</a:t>
            </a:r>
            <a:r>
              <a:rPr lang="en-US" b="1" i="1" dirty="0" err="1">
                <a:solidFill>
                  <a:srgbClr val="C00000"/>
                </a:solidFill>
                <a:latin typeface="Georgia" panose="02040502050405020303" pitchFamily="18" charset="0"/>
              </a:rPr>
              <a:t>ReZ</a:t>
            </a:r>
            <a:r>
              <a:rPr lang="en-US" b="1" dirty="0">
                <a:solidFill>
                  <a:srgbClr val="C00000"/>
                </a:solidFill>
                <a:latin typeface="Georgia" panose="02040502050405020303" pitchFamily="18" charset="0"/>
              </a:rPr>
              <a:t>| is not appropriate</a:t>
            </a:r>
            <a:endParaRPr lang="en-SE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3C8E52C5-0B5C-D484-B173-68481836FECA}"/>
              </a:ext>
            </a:extLst>
          </p:cNvPr>
          <p:cNvSpPr/>
          <p:nvPr/>
        </p:nvSpPr>
        <p:spPr>
          <a:xfrm>
            <a:off x="6214691" y="3243866"/>
            <a:ext cx="1994046" cy="276759"/>
          </a:xfrm>
          <a:prstGeom prst="rightArrow">
            <a:avLst>
              <a:gd name="adj1" fmla="val 50000"/>
              <a:gd name="adj2" fmla="val 151516"/>
            </a:avLst>
          </a:prstGeom>
          <a:gradFill flip="none" rotWithShape="1">
            <a:gsLst>
              <a:gs pos="46000">
                <a:schemeClr val="accent5">
                  <a:lumMod val="20000"/>
                  <a:lumOff val="80000"/>
                </a:schemeClr>
              </a:gs>
              <a:gs pos="95000">
                <a:schemeClr val="accent4">
                  <a:lumMod val="75000"/>
                </a:schemeClr>
              </a:gs>
              <a:gs pos="14000">
                <a:srgbClr val="C0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F6C97B8-0CAC-BC4A-D67C-9CBB6D6030D3}"/>
              </a:ext>
            </a:extLst>
          </p:cNvPr>
          <p:cNvSpPr txBox="1"/>
          <p:nvPr/>
        </p:nvSpPr>
        <p:spPr>
          <a:xfrm>
            <a:off x="6071361" y="1636858"/>
            <a:ext cx="228070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SimSun" panose="02010600030101010101" pitchFamily="2" charset="-122"/>
              </a:rPr>
              <a:t>κ</a:t>
            </a:r>
            <a:r>
              <a:rPr lang="en-GB" sz="1600" b="1" i="1" baseline="-250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SimSun" panose="02010600030101010101" pitchFamily="2" charset="-122"/>
              </a:rPr>
              <a:t>ImZ,tar</a:t>
            </a:r>
            <a:r>
              <a:rPr lang="en-GB" sz="1600" b="1" i="1" dirty="0">
                <a:effectLst/>
                <a:latin typeface="Georgia" panose="02040502050405020303" pitchFamily="18" charset="0"/>
                <a:ea typeface="SimSun" panose="02010600030101010101" pitchFamily="2" charset="-122"/>
              </a:rPr>
              <a:t> </a:t>
            </a:r>
            <a:r>
              <a:rPr lang="en-GB" sz="1600" b="1" dirty="0">
                <a:effectLst/>
                <a:latin typeface="Georgia" panose="02040502050405020303" pitchFamily="18" charset="0"/>
                <a:ea typeface="SimSun" panose="02010600030101010101" pitchFamily="2" charset="-122"/>
              </a:rPr>
              <a:t>= |</a:t>
            </a:r>
            <a:r>
              <a:rPr lang="en-GB" sz="1600" b="1" i="1" dirty="0" err="1">
                <a:effectLst/>
                <a:latin typeface="Georgia" panose="02040502050405020303" pitchFamily="18" charset="0"/>
                <a:ea typeface="SimSun" panose="02010600030101010101" pitchFamily="2" charset="-122"/>
              </a:rPr>
              <a:t>ImZ</a:t>
            </a:r>
            <a:r>
              <a:rPr lang="en-GB" sz="1600" b="1" dirty="0" err="1">
                <a:effectLst/>
                <a:latin typeface="Georgia" panose="02040502050405020303" pitchFamily="18" charset="0"/>
                <a:ea typeface="SimSun" panose="02010600030101010101" pitchFamily="2" charset="-122"/>
              </a:rPr>
              <a:t>|</a:t>
            </a:r>
            <a:r>
              <a:rPr lang="en-GB" sz="1600" b="1" i="1" baseline="-25000" dirty="0" err="1">
                <a:effectLst/>
                <a:latin typeface="Georgia" panose="02040502050405020303" pitchFamily="18" charset="0"/>
                <a:ea typeface="SimSun" panose="02010600030101010101" pitchFamily="2" charset="-122"/>
              </a:rPr>
              <a:t>ave,tar</a:t>
            </a:r>
            <a:r>
              <a:rPr lang="en-GB" sz="1600" b="1" dirty="0">
                <a:effectLst/>
                <a:latin typeface="Georgia" panose="02040502050405020303" pitchFamily="18" charset="0"/>
                <a:ea typeface="SimSun" panose="02010600030101010101" pitchFamily="2" charset="-122"/>
              </a:rPr>
              <a:t>/</a:t>
            </a:r>
            <a:r>
              <a:rPr lang="en-GB" sz="1600" b="1" i="1" dirty="0" err="1">
                <a:effectLst/>
                <a:latin typeface="Georgia" panose="02040502050405020303" pitchFamily="18" charset="0"/>
                <a:ea typeface="SimSun" panose="02010600030101010101" pitchFamily="2" charset="-122"/>
              </a:rPr>
              <a:t>I</a:t>
            </a:r>
            <a:r>
              <a:rPr lang="en-GB" sz="1600" b="1" i="1" baseline="-25000" dirty="0" err="1">
                <a:effectLst/>
                <a:latin typeface="Georgia" panose="02040502050405020303" pitchFamily="18" charset="0"/>
                <a:ea typeface="SimSun" panose="02010600030101010101" pitchFamily="2" charset="-122"/>
              </a:rPr>
              <a:t>p,ave</a:t>
            </a:r>
            <a:r>
              <a:rPr lang="en-GB" sz="1600" b="1" baseline="-25000" dirty="0">
                <a:effectLst/>
                <a:latin typeface="Georgia" panose="02040502050405020303" pitchFamily="18" charset="0"/>
                <a:ea typeface="SimSun" panose="02010600030101010101" pitchFamily="2" charset="-122"/>
              </a:rPr>
              <a:t>(</a:t>
            </a:r>
            <a:r>
              <a:rPr lang="en-GB" sz="1600" b="1" i="1" baseline="-25000" dirty="0">
                <a:effectLst/>
                <a:latin typeface="Georgia" panose="02040502050405020303" pitchFamily="18" charset="0"/>
                <a:ea typeface="SimSun" panose="02010600030101010101" pitchFamily="2" charset="-122"/>
              </a:rPr>
              <a:t>tar</a:t>
            </a:r>
            <a:r>
              <a:rPr lang="en-GB" sz="1600" b="1" baseline="-25000" dirty="0">
                <a:effectLst/>
                <a:latin typeface="Georgia" panose="02040502050405020303" pitchFamily="18" charset="0"/>
                <a:ea typeface="SimSun" panose="02010600030101010101" pitchFamily="2" charset="-122"/>
              </a:rPr>
              <a:t>)</a:t>
            </a:r>
            <a:r>
              <a:rPr lang="en-GB" sz="1600" b="1" dirty="0">
                <a:effectLst/>
                <a:latin typeface="Georgia" panose="02040502050405020303" pitchFamily="18" charset="0"/>
                <a:ea typeface="SimSun" panose="02010600030101010101" pitchFamily="2" charset="-122"/>
              </a:rPr>
              <a:t> </a:t>
            </a:r>
          </a:p>
          <a:p>
            <a:pPr algn="ctr"/>
            <a:r>
              <a:rPr lang="en-US" sz="1600" b="1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SimSun" panose="02010600030101010101" pitchFamily="2" charset="-122"/>
              </a:rPr>
              <a:t>κ</a:t>
            </a:r>
            <a:r>
              <a:rPr lang="en-GB" sz="1600" b="1" i="1" baseline="-250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SimSun" panose="02010600030101010101" pitchFamily="2" charset="-122"/>
              </a:rPr>
              <a:t>ReZ,tar</a:t>
            </a:r>
            <a:r>
              <a:rPr lang="en-GB" sz="1600" b="1" i="1" dirty="0">
                <a:effectLst/>
                <a:latin typeface="Georgia" panose="02040502050405020303" pitchFamily="18" charset="0"/>
                <a:ea typeface="SimSun" panose="02010600030101010101" pitchFamily="2" charset="-122"/>
              </a:rPr>
              <a:t> </a:t>
            </a:r>
            <a:r>
              <a:rPr lang="en-GB" sz="1600" b="1" dirty="0">
                <a:effectLst/>
                <a:latin typeface="Georgia" panose="02040502050405020303" pitchFamily="18" charset="0"/>
                <a:ea typeface="SimSun" panose="02010600030101010101" pitchFamily="2" charset="-122"/>
              </a:rPr>
              <a:t>= |</a:t>
            </a:r>
            <a:r>
              <a:rPr lang="en-GB" sz="1600" b="1" i="1" dirty="0" err="1">
                <a:effectLst/>
                <a:latin typeface="Georgia" panose="02040502050405020303" pitchFamily="18" charset="0"/>
                <a:ea typeface="SimSun" panose="02010600030101010101" pitchFamily="2" charset="-122"/>
              </a:rPr>
              <a:t>ReZ</a:t>
            </a:r>
            <a:r>
              <a:rPr lang="en-GB" sz="1600" b="1" dirty="0" err="1">
                <a:effectLst/>
                <a:latin typeface="Georgia" panose="02040502050405020303" pitchFamily="18" charset="0"/>
                <a:ea typeface="SimSun" panose="02010600030101010101" pitchFamily="2" charset="-122"/>
              </a:rPr>
              <a:t>|</a:t>
            </a:r>
            <a:r>
              <a:rPr lang="en-GB" sz="1600" b="1" i="1" baseline="-25000" dirty="0" err="1">
                <a:effectLst/>
                <a:latin typeface="Georgia" panose="02040502050405020303" pitchFamily="18" charset="0"/>
                <a:ea typeface="SimSun" panose="02010600030101010101" pitchFamily="2" charset="-122"/>
              </a:rPr>
              <a:t>ave,tar</a:t>
            </a:r>
            <a:r>
              <a:rPr lang="en-GB" sz="1600" b="1" dirty="0">
                <a:effectLst/>
                <a:latin typeface="Georgia" panose="02040502050405020303" pitchFamily="18" charset="0"/>
                <a:ea typeface="SimSun" panose="02010600030101010101" pitchFamily="2" charset="-122"/>
              </a:rPr>
              <a:t>/</a:t>
            </a:r>
            <a:r>
              <a:rPr lang="en-GB" sz="1600" b="1" i="1" dirty="0">
                <a:solidFill>
                  <a:srgbClr val="000000"/>
                </a:solidFill>
                <a:latin typeface="Georgia" panose="02040502050405020303" pitchFamily="18" charset="0"/>
                <a:ea typeface="SimSun" panose="02010600030101010101" pitchFamily="2" charset="-122"/>
              </a:rPr>
              <a:t> </a:t>
            </a:r>
            <a:r>
              <a:rPr lang="en-GB" sz="1600" b="1" i="1" dirty="0" err="1">
                <a:solidFill>
                  <a:srgbClr val="000000"/>
                </a:solidFill>
                <a:latin typeface="Georgia" panose="02040502050405020303" pitchFamily="18" charset="0"/>
                <a:ea typeface="SimSun" panose="02010600030101010101" pitchFamily="2" charset="-122"/>
              </a:rPr>
              <a:t>I</a:t>
            </a:r>
            <a:r>
              <a:rPr lang="en-GB" sz="1600" b="1" i="1" baseline="-25000" dirty="0" err="1">
                <a:solidFill>
                  <a:srgbClr val="000000"/>
                </a:solidFill>
                <a:latin typeface="Georgia" panose="02040502050405020303" pitchFamily="18" charset="0"/>
                <a:ea typeface="SimSun" panose="02010600030101010101" pitchFamily="2" charset="-122"/>
              </a:rPr>
              <a:t>p,ave</a:t>
            </a:r>
            <a:r>
              <a:rPr lang="en-GB" sz="1600" b="1" baseline="-25000" dirty="0">
                <a:solidFill>
                  <a:srgbClr val="000000"/>
                </a:solidFill>
                <a:latin typeface="Georgia" panose="02040502050405020303" pitchFamily="18" charset="0"/>
                <a:ea typeface="SimSun" panose="02010600030101010101" pitchFamily="2" charset="-122"/>
              </a:rPr>
              <a:t>(</a:t>
            </a:r>
            <a:r>
              <a:rPr lang="en-GB" sz="1600" b="1" i="1" baseline="-25000" dirty="0">
                <a:solidFill>
                  <a:srgbClr val="000000"/>
                </a:solidFill>
                <a:latin typeface="Georgia" panose="02040502050405020303" pitchFamily="18" charset="0"/>
                <a:ea typeface="SimSun" panose="02010600030101010101" pitchFamily="2" charset="-122"/>
              </a:rPr>
              <a:t>tar</a:t>
            </a:r>
            <a:r>
              <a:rPr lang="en-GB" sz="1600" b="1" baseline="-25000" dirty="0">
                <a:solidFill>
                  <a:srgbClr val="000000"/>
                </a:solidFill>
                <a:latin typeface="Georgia" panose="02040502050405020303" pitchFamily="18" charset="0"/>
                <a:ea typeface="SimSun" panose="02010600030101010101" pitchFamily="2" charset="-122"/>
              </a:rPr>
              <a:t>)</a:t>
            </a:r>
            <a:r>
              <a:rPr lang="en-GB" sz="1600" b="1" dirty="0">
                <a:solidFill>
                  <a:srgbClr val="000000"/>
                </a:solidFill>
                <a:latin typeface="Georgia" panose="02040502050405020303" pitchFamily="18" charset="0"/>
                <a:ea typeface="SimSun" panose="02010600030101010101" pitchFamily="2" charset="-122"/>
              </a:rPr>
              <a:t> </a:t>
            </a:r>
            <a:r>
              <a:rPr lang="en-US" sz="1600" b="1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SimSun" panose="02010600030101010101" pitchFamily="2" charset="-122"/>
              </a:rPr>
              <a:t>κ</a:t>
            </a:r>
            <a:r>
              <a:rPr lang="en-GB" sz="1600" b="1" i="1" baseline="-250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SimSun" panose="02010600030101010101" pitchFamily="2" charset="-122"/>
              </a:rPr>
              <a:t>Z,tar</a:t>
            </a:r>
            <a:r>
              <a:rPr lang="en-GB" sz="1600" b="1" i="1" dirty="0">
                <a:effectLst/>
                <a:latin typeface="Georgia" panose="02040502050405020303" pitchFamily="18" charset="0"/>
                <a:ea typeface="SimSun" panose="02010600030101010101" pitchFamily="2" charset="-122"/>
              </a:rPr>
              <a:t> </a:t>
            </a:r>
            <a:r>
              <a:rPr lang="en-GB" sz="1600" b="1" dirty="0">
                <a:effectLst/>
                <a:latin typeface="Georgia" panose="02040502050405020303" pitchFamily="18" charset="0"/>
                <a:ea typeface="SimSun" panose="02010600030101010101" pitchFamily="2" charset="-122"/>
              </a:rPr>
              <a:t>= </a:t>
            </a:r>
          </a:p>
          <a:p>
            <a:pPr algn="ctr"/>
            <a:r>
              <a:rPr lang="en-GB" sz="1600" b="1" dirty="0">
                <a:effectLst/>
                <a:latin typeface="Georgia" panose="02040502050405020303" pitchFamily="18" charset="0"/>
                <a:ea typeface="SimSun" panose="02010600030101010101" pitchFamily="2" charset="-122"/>
              </a:rPr>
              <a:t>|</a:t>
            </a:r>
            <a:r>
              <a:rPr lang="en-GB" sz="1600" b="1" i="1" dirty="0" err="1">
                <a:effectLst/>
                <a:latin typeface="Georgia" panose="02040502050405020303" pitchFamily="18" charset="0"/>
                <a:ea typeface="SimSun" panose="02010600030101010101" pitchFamily="2" charset="-122"/>
              </a:rPr>
              <a:t>Z</a:t>
            </a:r>
            <a:r>
              <a:rPr lang="en-GB" sz="1600" b="1" dirty="0" err="1">
                <a:effectLst/>
                <a:latin typeface="Georgia" panose="02040502050405020303" pitchFamily="18" charset="0"/>
                <a:ea typeface="SimSun" panose="02010600030101010101" pitchFamily="2" charset="-122"/>
              </a:rPr>
              <a:t>|</a:t>
            </a:r>
            <a:r>
              <a:rPr lang="en-GB" sz="1600" b="1" i="1" baseline="-25000" dirty="0" err="1">
                <a:effectLst/>
                <a:latin typeface="Georgia" panose="02040502050405020303" pitchFamily="18" charset="0"/>
                <a:ea typeface="SimSun" panose="02010600030101010101" pitchFamily="2" charset="-122"/>
              </a:rPr>
              <a:t>ave,tar</a:t>
            </a:r>
            <a:r>
              <a:rPr lang="en-GB" sz="1600" b="1" dirty="0">
                <a:effectLst/>
                <a:latin typeface="Georgia" panose="02040502050405020303" pitchFamily="18" charset="0"/>
                <a:ea typeface="SimSun" panose="02010600030101010101" pitchFamily="2" charset="-122"/>
              </a:rPr>
              <a:t>/</a:t>
            </a:r>
            <a:r>
              <a:rPr lang="en-GB" sz="1600" b="1" i="1" dirty="0">
                <a:solidFill>
                  <a:srgbClr val="000000"/>
                </a:solidFill>
                <a:latin typeface="Georgia" panose="02040502050405020303" pitchFamily="18" charset="0"/>
                <a:ea typeface="SimSun" panose="02010600030101010101" pitchFamily="2" charset="-122"/>
              </a:rPr>
              <a:t> </a:t>
            </a:r>
            <a:r>
              <a:rPr lang="en-GB" sz="1600" b="1" i="1" dirty="0" err="1">
                <a:solidFill>
                  <a:srgbClr val="000000"/>
                </a:solidFill>
                <a:latin typeface="Georgia" panose="02040502050405020303" pitchFamily="18" charset="0"/>
                <a:ea typeface="SimSun" panose="02010600030101010101" pitchFamily="2" charset="-122"/>
              </a:rPr>
              <a:t>I</a:t>
            </a:r>
            <a:r>
              <a:rPr lang="en-GB" sz="1600" b="1" i="1" baseline="-25000" dirty="0" err="1">
                <a:solidFill>
                  <a:srgbClr val="000000"/>
                </a:solidFill>
                <a:latin typeface="Georgia" panose="02040502050405020303" pitchFamily="18" charset="0"/>
                <a:ea typeface="SimSun" panose="02010600030101010101" pitchFamily="2" charset="-122"/>
              </a:rPr>
              <a:t>p,ave</a:t>
            </a:r>
            <a:r>
              <a:rPr lang="en-GB" sz="1600" b="1" baseline="-25000" dirty="0">
                <a:solidFill>
                  <a:srgbClr val="000000"/>
                </a:solidFill>
                <a:latin typeface="Georgia" panose="02040502050405020303" pitchFamily="18" charset="0"/>
                <a:ea typeface="SimSun" panose="02010600030101010101" pitchFamily="2" charset="-122"/>
              </a:rPr>
              <a:t>(</a:t>
            </a:r>
            <a:r>
              <a:rPr lang="en-GB" sz="1600" b="1" i="1" baseline="-25000" dirty="0">
                <a:solidFill>
                  <a:srgbClr val="000000"/>
                </a:solidFill>
                <a:latin typeface="Georgia" panose="02040502050405020303" pitchFamily="18" charset="0"/>
                <a:ea typeface="SimSun" panose="02010600030101010101" pitchFamily="2" charset="-122"/>
              </a:rPr>
              <a:t>tar</a:t>
            </a:r>
            <a:r>
              <a:rPr lang="en-GB" sz="1600" b="1" baseline="-25000" dirty="0">
                <a:solidFill>
                  <a:srgbClr val="000000"/>
                </a:solidFill>
                <a:latin typeface="Georgia" panose="02040502050405020303" pitchFamily="18" charset="0"/>
                <a:ea typeface="SimSun" panose="02010600030101010101" pitchFamily="2" charset="-122"/>
              </a:rPr>
              <a:t>)</a:t>
            </a:r>
            <a:r>
              <a:rPr lang="en-GB" sz="1600" b="1" dirty="0">
                <a:solidFill>
                  <a:srgbClr val="000000"/>
                </a:solidFill>
                <a:latin typeface="Georgia" panose="02040502050405020303" pitchFamily="18" charset="0"/>
                <a:ea typeface="SimSun" panose="02010600030101010101" pitchFamily="2" charset="-122"/>
              </a:rPr>
              <a:t> </a:t>
            </a:r>
            <a:endParaRPr lang="en-SE" sz="1600" b="1" i="1" dirty="0">
              <a:latin typeface="Georgia" panose="02040502050405020303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154A10-482A-A1C7-02A7-A2FDFBEE9975}"/>
              </a:ext>
            </a:extLst>
          </p:cNvPr>
          <p:cNvSpPr txBox="1"/>
          <p:nvPr/>
        </p:nvSpPr>
        <p:spPr>
          <a:xfrm>
            <a:off x="7645400" y="4620977"/>
            <a:ext cx="4546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200" b="1" dirty="0">
                <a:latin typeface="Georgia" panose="02040502050405020303" pitchFamily="18" charset="0"/>
              </a:rPr>
              <a:t>The off-pulse </a:t>
            </a:r>
            <a:r>
              <a:rPr lang="en-US" sz="1200" b="1" dirty="0">
                <a:latin typeface="Georgia" panose="02040502050405020303" pitchFamily="18" charset="0"/>
              </a:rPr>
              <a:t>(50-800 µs) </a:t>
            </a:r>
            <a:r>
              <a:rPr lang="en-GB" sz="1200" b="1" dirty="0">
                <a:latin typeface="Georgia" panose="02040502050405020303" pitchFamily="18" charset="0"/>
              </a:rPr>
              <a:t>average imaginary part and real part of sheath impedance value |</a:t>
            </a:r>
            <a:r>
              <a:rPr lang="en-GB" sz="1200" b="1" i="1" dirty="0" err="1">
                <a:latin typeface="Georgia" panose="02040502050405020303" pitchFamily="18" charset="0"/>
              </a:rPr>
              <a:t>ImZ</a:t>
            </a:r>
            <a:r>
              <a:rPr lang="en-GB" sz="1200" b="1" dirty="0" err="1">
                <a:latin typeface="Georgia" panose="02040502050405020303" pitchFamily="18" charset="0"/>
              </a:rPr>
              <a:t>|</a:t>
            </a:r>
            <a:r>
              <a:rPr lang="en-GB" sz="1200" b="1" i="1" baseline="-25000" dirty="0" err="1">
                <a:latin typeface="Georgia" panose="02040502050405020303" pitchFamily="18" charset="0"/>
              </a:rPr>
              <a:t>ave,tar</a:t>
            </a:r>
            <a:r>
              <a:rPr lang="en-GB" sz="1200" b="1" dirty="0">
                <a:latin typeface="Georgia" panose="02040502050405020303" pitchFamily="18" charset="0"/>
              </a:rPr>
              <a:t> and  |</a:t>
            </a:r>
            <a:r>
              <a:rPr lang="en-GB" sz="1200" b="1" i="1" dirty="0" err="1">
                <a:latin typeface="Georgia" panose="02040502050405020303" pitchFamily="18" charset="0"/>
              </a:rPr>
              <a:t>ReZ</a:t>
            </a:r>
            <a:r>
              <a:rPr lang="en-GB" sz="1200" b="1" dirty="0" err="1">
                <a:latin typeface="Georgia" panose="02040502050405020303" pitchFamily="18" charset="0"/>
              </a:rPr>
              <a:t>|</a:t>
            </a:r>
            <a:r>
              <a:rPr lang="en-GB" sz="1200" b="1" i="1" baseline="-25000" dirty="0" err="1">
                <a:latin typeface="Georgia" panose="02040502050405020303" pitchFamily="18" charset="0"/>
              </a:rPr>
              <a:t>ave,tar</a:t>
            </a:r>
            <a:r>
              <a:rPr lang="en-GB" sz="1200" b="1" dirty="0">
                <a:latin typeface="Georgia" panose="02040502050405020303" pitchFamily="18" charset="0"/>
              </a:rPr>
              <a:t>, as well as the total sheath impedance value |</a:t>
            </a:r>
            <a:r>
              <a:rPr lang="en-GB" sz="1200" b="1" i="1" dirty="0" err="1">
                <a:latin typeface="Georgia" panose="02040502050405020303" pitchFamily="18" charset="0"/>
              </a:rPr>
              <a:t>Z</a:t>
            </a:r>
            <a:r>
              <a:rPr lang="en-GB" sz="1200" b="1" dirty="0" err="1">
                <a:latin typeface="Georgia" panose="02040502050405020303" pitchFamily="18" charset="0"/>
              </a:rPr>
              <a:t>|</a:t>
            </a:r>
            <a:r>
              <a:rPr lang="en-GB" sz="1200" b="1" i="1" baseline="-25000" dirty="0" err="1">
                <a:latin typeface="Georgia" panose="02040502050405020303" pitchFamily="18" charset="0"/>
              </a:rPr>
              <a:t>ave,tar</a:t>
            </a:r>
            <a:r>
              <a:rPr lang="en-GB" sz="1200" b="1" dirty="0">
                <a:latin typeface="Georgia" panose="02040502050405020303" pitchFamily="18" charset="0"/>
              </a:rPr>
              <a:t> to the average current per pulse </a:t>
            </a:r>
            <a:r>
              <a:rPr lang="en-US" sz="1200" b="1" i="1" dirty="0" err="1">
                <a:latin typeface="Georgia" panose="02040502050405020303" pitchFamily="18" charset="0"/>
              </a:rPr>
              <a:t>I</a:t>
            </a:r>
            <a:r>
              <a:rPr lang="en-US" sz="1200" b="1" i="1" baseline="-25000" dirty="0" err="1">
                <a:latin typeface="Georgia" panose="02040502050405020303" pitchFamily="18" charset="0"/>
              </a:rPr>
              <a:t>p,ave</a:t>
            </a:r>
            <a:r>
              <a:rPr lang="en-US" sz="1200" b="1" baseline="-25000" dirty="0">
                <a:latin typeface="Georgia" panose="02040502050405020303" pitchFamily="18" charset="0"/>
              </a:rPr>
              <a:t>(</a:t>
            </a:r>
            <a:r>
              <a:rPr lang="en-US" sz="1200" b="1" i="1" baseline="-25000" dirty="0">
                <a:latin typeface="Georgia" panose="02040502050405020303" pitchFamily="18" charset="0"/>
              </a:rPr>
              <a:t>tar</a:t>
            </a:r>
            <a:r>
              <a:rPr lang="en-US" sz="1200" b="1" baseline="-25000" dirty="0">
                <a:latin typeface="Georgia" panose="02040502050405020303" pitchFamily="18" charset="0"/>
              </a:rPr>
              <a:t>) </a:t>
            </a:r>
            <a:r>
              <a:rPr lang="en-GB" sz="1200" b="1" dirty="0">
                <a:latin typeface="Georgia" panose="02040502050405020303" pitchFamily="18" charset="0"/>
              </a:rPr>
              <a:t>ratio, </a:t>
            </a:r>
            <a:r>
              <a:rPr lang="en-US" sz="1200" b="1" i="1" dirty="0">
                <a:latin typeface="Georgia" panose="02040502050405020303" pitchFamily="18" charset="0"/>
              </a:rPr>
              <a:t>κ</a:t>
            </a:r>
            <a:r>
              <a:rPr lang="en-GB" sz="1200" b="1" i="1" baseline="-25000" dirty="0" err="1">
                <a:latin typeface="Georgia" panose="02040502050405020303" pitchFamily="18" charset="0"/>
              </a:rPr>
              <a:t>ImZ,tar</a:t>
            </a:r>
            <a:r>
              <a:rPr lang="en-GB" sz="1200" b="1" dirty="0">
                <a:latin typeface="Georgia" panose="02040502050405020303" pitchFamily="18" charset="0"/>
              </a:rPr>
              <a:t>, </a:t>
            </a:r>
            <a:r>
              <a:rPr lang="en-US" sz="1200" b="1" i="1" dirty="0">
                <a:latin typeface="Georgia" panose="02040502050405020303" pitchFamily="18" charset="0"/>
              </a:rPr>
              <a:t>κ</a:t>
            </a:r>
            <a:r>
              <a:rPr lang="en-GB" sz="1200" b="1" i="1" baseline="-25000" dirty="0" err="1">
                <a:latin typeface="Georgia" panose="02040502050405020303" pitchFamily="18" charset="0"/>
              </a:rPr>
              <a:t>ReZ,tar</a:t>
            </a:r>
            <a:r>
              <a:rPr lang="en-GB" sz="1200" b="1" dirty="0">
                <a:latin typeface="Georgia" panose="02040502050405020303" pitchFamily="18" charset="0"/>
              </a:rPr>
              <a:t>, and </a:t>
            </a:r>
            <a:r>
              <a:rPr lang="en-US" sz="1200" b="1" i="1" dirty="0">
                <a:latin typeface="Georgia" panose="02040502050405020303" pitchFamily="18" charset="0"/>
              </a:rPr>
              <a:t>κ</a:t>
            </a:r>
            <a:r>
              <a:rPr lang="en-GB" sz="1200" b="1" i="1" baseline="-25000" dirty="0" err="1">
                <a:latin typeface="Georgia" panose="02040502050405020303" pitchFamily="18" charset="0"/>
              </a:rPr>
              <a:t>Z,tar</a:t>
            </a:r>
            <a:r>
              <a:rPr lang="en-GB" sz="1200" b="1" dirty="0">
                <a:latin typeface="Georgia" panose="02040502050405020303" pitchFamily="18" charset="0"/>
              </a:rPr>
              <a:t> as a function of </a:t>
            </a:r>
            <a:r>
              <a:rPr lang="en-GB" sz="1200" b="1" i="1" dirty="0">
                <a:latin typeface="Georgia" panose="02040502050405020303" pitchFamily="18" charset="0"/>
              </a:rPr>
              <a:t>Q</a:t>
            </a:r>
            <a:r>
              <a:rPr lang="en-GB" sz="1200" b="1" i="1" baseline="-25000" dirty="0">
                <a:latin typeface="Georgia" panose="02040502050405020303" pitchFamily="18" charset="0"/>
              </a:rPr>
              <a:t>O2</a:t>
            </a:r>
            <a:r>
              <a:rPr lang="en-GB" sz="1200" b="1" dirty="0">
                <a:latin typeface="Georgia" panose="02040502050405020303" pitchFamily="18" charset="0"/>
              </a:rPr>
              <a:t> obtained at the target side.</a:t>
            </a:r>
            <a:endParaRPr lang="en-SE" sz="1000" b="1" dirty="0">
              <a:latin typeface="Georgia" panose="02040502050405020303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98495C-836D-03C0-02F2-D10B5DA0A008}"/>
              </a:ext>
            </a:extLst>
          </p:cNvPr>
          <p:cNvSpPr txBox="1"/>
          <p:nvPr/>
        </p:nvSpPr>
        <p:spPr>
          <a:xfrm>
            <a:off x="7655835" y="5774492"/>
            <a:ext cx="45361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C00000"/>
                </a:solidFill>
                <a:latin typeface="Georgia" panose="02040502050405020303" pitchFamily="18" charset="0"/>
              </a:rPr>
              <a:t>|</a:t>
            </a:r>
            <a:r>
              <a:rPr lang="en-US" b="1" i="1" dirty="0" err="1">
                <a:solidFill>
                  <a:srgbClr val="C00000"/>
                </a:solidFill>
                <a:latin typeface="Georgia" panose="02040502050405020303" pitchFamily="18" charset="0"/>
              </a:rPr>
              <a:t>ImZ</a:t>
            </a:r>
            <a:r>
              <a:rPr lang="en-US" b="1" dirty="0" err="1">
                <a:solidFill>
                  <a:srgbClr val="C00000"/>
                </a:solidFill>
                <a:latin typeface="Georgia" panose="02040502050405020303" pitchFamily="18" charset="0"/>
              </a:rPr>
              <a:t>|</a:t>
            </a:r>
            <a:r>
              <a:rPr lang="en-US" b="1" i="1" baseline="-25000" dirty="0" err="1">
                <a:solidFill>
                  <a:srgbClr val="C00000"/>
                </a:solidFill>
                <a:latin typeface="Georgia" panose="02040502050405020303" pitchFamily="18" charset="0"/>
              </a:rPr>
              <a:t>ave</a:t>
            </a:r>
            <a:r>
              <a:rPr lang="en-US" b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Georgia" panose="02040502050405020303" pitchFamily="18" charset="0"/>
              </a:rPr>
              <a:t>and|</a:t>
            </a:r>
            <a:r>
              <a:rPr lang="en-US" b="1" i="1" dirty="0" err="1">
                <a:solidFill>
                  <a:srgbClr val="C00000"/>
                </a:solidFill>
                <a:latin typeface="Georgia" panose="02040502050405020303" pitchFamily="18" charset="0"/>
              </a:rPr>
              <a:t>Z</a:t>
            </a:r>
            <a:r>
              <a:rPr lang="en-US" b="1" dirty="0" err="1">
                <a:solidFill>
                  <a:srgbClr val="C00000"/>
                </a:solidFill>
                <a:latin typeface="Georgia" panose="02040502050405020303" pitchFamily="18" charset="0"/>
              </a:rPr>
              <a:t>|</a:t>
            </a:r>
            <a:r>
              <a:rPr lang="en-US" b="1" i="1" baseline="-25000" dirty="0" err="1">
                <a:solidFill>
                  <a:srgbClr val="C00000"/>
                </a:solidFill>
                <a:latin typeface="Georgia" panose="02040502050405020303" pitchFamily="18" charset="0"/>
              </a:rPr>
              <a:t>ave</a:t>
            </a:r>
            <a:r>
              <a:rPr lang="en-US" b="1" baseline="-25000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Georgia" panose="02040502050405020303" pitchFamily="18" charset="0"/>
              </a:rPr>
              <a:t>have close value, no big change of trend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C00000"/>
                </a:solidFill>
                <a:latin typeface="Georgia" panose="02040502050405020303" pitchFamily="18" charset="0"/>
              </a:rPr>
              <a:t> |</a:t>
            </a:r>
            <a:r>
              <a:rPr lang="en-US" b="1" i="1" dirty="0" err="1">
                <a:solidFill>
                  <a:srgbClr val="C00000"/>
                </a:solidFill>
                <a:latin typeface="Georgia" panose="02040502050405020303" pitchFamily="18" charset="0"/>
              </a:rPr>
              <a:t>ReZ</a:t>
            </a:r>
            <a:r>
              <a:rPr lang="en-US" b="1" dirty="0">
                <a:solidFill>
                  <a:srgbClr val="C00000"/>
                </a:solidFill>
                <a:latin typeface="Georgia" panose="02040502050405020303" pitchFamily="18" charset="0"/>
              </a:rPr>
              <a:t>| show slightly better trend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1B6BDD-3A19-484A-55CC-F14C39FD330F}"/>
              </a:ext>
            </a:extLst>
          </p:cNvPr>
          <p:cNvSpPr/>
          <p:nvPr/>
        </p:nvSpPr>
        <p:spPr>
          <a:xfrm>
            <a:off x="149375" y="5570135"/>
            <a:ext cx="1739158" cy="1210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9B5766-2E46-1A7B-4A26-D06700996B2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18" t="965" r="717"/>
          <a:stretch>
            <a:fillRect/>
          </a:stretch>
        </p:blipFill>
        <p:spPr bwMode="auto">
          <a:xfrm>
            <a:off x="2691742" y="1531441"/>
            <a:ext cx="3519148" cy="29069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8A30D9-7BD6-3E5E-C23B-09EA556AF9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87274" y="1502756"/>
            <a:ext cx="3894291" cy="3094773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AE8353C-615D-4F38-4968-B5E8823BBD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3414" y="6337822"/>
            <a:ext cx="360000" cy="360000"/>
          </a:xfrm>
        </p:spPr>
        <p:txBody>
          <a:bodyPr/>
          <a:lstStyle/>
          <a:p>
            <a:fld id="{8F45B87D-0E81-4981-98FC-5300DE34E63B}" type="slidenum">
              <a:rPr lang="en-GB" noProof="0" smtClean="0"/>
              <a:pPr/>
              <a:t>7</a:t>
            </a:fld>
            <a:endParaRPr lang="en-GB" noProof="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7C9380-5198-4063-47F4-30D2102F20A2}"/>
              </a:ext>
            </a:extLst>
          </p:cNvPr>
          <p:cNvSpPr txBox="1"/>
          <p:nvPr/>
        </p:nvSpPr>
        <p:spPr>
          <a:xfrm>
            <a:off x="0" y="4852679"/>
            <a:ext cx="266137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100" b="1" kern="0" dirty="0">
                <a:solidFill>
                  <a:srgbClr val="000000"/>
                </a:solidFill>
                <a:latin typeface="Georgia" panose="02040502050405020303" pitchFamily="18" charset="0"/>
                <a:ea typeface="Yu Gothic" panose="020B0400000000000000" pitchFamily="34" charset="-128"/>
              </a:rPr>
              <a:t>Example of </a:t>
            </a:r>
            <a:r>
              <a:rPr lang="en-US" sz="1100" b="1" kern="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Yu Gothic" panose="020B0400000000000000" pitchFamily="34" charset="-128"/>
              </a:rPr>
              <a:t>the </a:t>
            </a:r>
            <a:r>
              <a:rPr lang="en-US" sz="1100" b="1" kern="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DengXian" panose="02010600030101010101" pitchFamily="2" charset="-122"/>
              </a:rPr>
              <a:t>off-pulse (50-800 µs) imaginary part and real part of sheath impedance </a:t>
            </a:r>
            <a:r>
              <a:rPr lang="en-US" sz="1100" b="1" i="1" kern="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Yu Gothic" panose="020B0400000000000000" pitchFamily="34" charset="-128"/>
              </a:rPr>
              <a:t>ImZ</a:t>
            </a:r>
            <a:r>
              <a:rPr lang="en-US" sz="1100" b="1" i="1" kern="0" baseline="-250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Yu Gothic" panose="020B0400000000000000" pitchFamily="34" charset="-128"/>
              </a:rPr>
              <a:t>tar</a:t>
            </a:r>
            <a:r>
              <a:rPr lang="en-US" sz="1100" b="1" kern="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Yu Gothic" panose="020B0400000000000000" pitchFamily="34" charset="-128"/>
              </a:rPr>
              <a:t>(</a:t>
            </a:r>
            <a:r>
              <a:rPr lang="en-US" sz="1100" b="1" i="1" kern="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Yu Gothic" panose="020B0400000000000000" pitchFamily="34" charset="-128"/>
              </a:rPr>
              <a:t>t</a:t>
            </a:r>
            <a:r>
              <a:rPr lang="en-US" sz="1100" b="1" kern="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Yu Gothic" panose="020B0400000000000000" pitchFamily="34" charset="-128"/>
              </a:rPr>
              <a:t>), </a:t>
            </a:r>
            <a:r>
              <a:rPr lang="en-US" sz="1100" b="1" i="1" kern="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Yu Gothic" panose="020B0400000000000000" pitchFamily="34" charset="-128"/>
              </a:rPr>
              <a:t>ReZ</a:t>
            </a:r>
            <a:r>
              <a:rPr lang="en-US" sz="1100" b="1" i="1" kern="0" baseline="-250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Yu Gothic" panose="020B0400000000000000" pitchFamily="34" charset="-128"/>
              </a:rPr>
              <a:t>ta</a:t>
            </a:r>
            <a:r>
              <a:rPr lang="en-US" sz="1100" b="1" kern="0" baseline="-250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Yu Gothic" panose="020B0400000000000000" pitchFamily="34" charset="-128"/>
              </a:rPr>
              <a:t>r</a:t>
            </a:r>
            <a:r>
              <a:rPr lang="en-US" sz="1100" b="1" kern="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Yu Gothic" panose="020B0400000000000000" pitchFamily="34" charset="-128"/>
              </a:rPr>
              <a:t>(</a:t>
            </a:r>
            <a:r>
              <a:rPr lang="en-US" sz="1100" b="1" i="1" kern="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Yu Gothic" panose="020B0400000000000000" pitchFamily="34" charset="-128"/>
              </a:rPr>
              <a:t>t</a:t>
            </a:r>
            <a:r>
              <a:rPr lang="en-US" sz="1100" b="1" kern="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Yu Gothic" panose="020B0400000000000000" pitchFamily="34" charset="-128"/>
              </a:rPr>
              <a:t>), </a:t>
            </a:r>
            <a:r>
              <a:rPr lang="en-US" sz="1100" b="1" kern="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DengXian" panose="02010600030101010101" pitchFamily="2" charset="-122"/>
              </a:rPr>
              <a:t>as well as the total sheath impedance</a:t>
            </a:r>
            <a:r>
              <a:rPr lang="en-US" sz="1100" b="1" kern="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Yu Gothic" panose="020B0400000000000000" pitchFamily="34" charset="-128"/>
              </a:rPr>
              <a:t> </a:t>
            </a:r>
            <a:r>
              <a:rPr lang="en-US" sz="1100" b="1" i="1" kern="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Yu Gothic" panose="020B0400000000000000" pitchFamily="34" charset="-128"/>
              </a:rPr>
              <a:t>Z</a:t>
            </a:r>
            <a:r>
              <a:rPr lang="en-US" sz="1100" b="1" i="1" kern="0" baseline="-250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Yu Gothic" panose="020B0400000000000000" pitchFamily="34" charset="-128"/>
              </a:rPr>
              <a:t>tar</a:t>
            </a:r>
            <a:r>
              <a:rPr lang="en-US" sz="1100" b="1" kern="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Yu Gothic" panose="020B0400000000000000" pitchFamily="34" charset="-128"/>
              </a:rPr>
              <a:t>(</a:t>
            </a:r>
            <a:r>
              <a:rPr lang="en-US" sz="1100" b="1" i="1" kern="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Yu Gothic" panose="020B0400000000000000" pitchFamily="34" charset="-128"/>
              </a:rPr>
              <a:t>t</a:t>
            </a:r>
            <a:r>
              <a:rPr lang="en-US" sz="1100" b="1" kern="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Yu Gothic" panose="020B0400000000000000" pitchFamily="34" charset="-128"/>
              </a:rPr>
              <a:t>) </a:t>
            </a:r>
            <a:r>
              <a:rPr lang="en-US" sz="1100" b="1" kern="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SimSun" panose="02010600030101010101" pitchFamily="2" charset="-122"/>
              </a:rPr>
              <a:t>curves </a:t>
            </a:r>
            <a:r>
              <a:rPr lang="en-US" sz="1100" b="1" kern="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Yu Gothic" panose="020B0400000000000000" pitchFamily="34" charset="-128"/>
              </a:rPr>
              <a:t>measured at the target side</a:t>
            </a:r>
            <a:endParaRPr lang="en-SE" sz="11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97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0" grpId="0"/>
      <p:bldP spid="62" grpId="0"/>
      <p:bldP spid="6" grpId="0"/>
      <p:bldP spid="13" grpId="0"/>
      <p:bldP spid="14" grpId="0"/>
      <p:bldP spid="15" grpId="0" animBg="1"/>
      <p:bldP spid="20" grpId="0"/>
      <p:bldP spid="22" grpId="0"/>
      <p:bldP spid="23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95CDC-0370-03B6-EFE2-999523ED95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noProof="0" dirty="0"/>
              <a:t>Xiao Li: NIDEVO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B75D1D-49F2-F370-F1A8-F95D7B0853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45B87D-0E81-4981-98FC-5300DE34E63B}" type="slidenum">
              <a:rPr lang="en-GB" noProof="0" smtClean="0"/>
              <a:t>8</a:t>
            </a:fld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EFBEA4-B9CB-DF69-76A1-5F9227F494BD}"/>
              </a:ext>
            </a:extLst>
          </p:cNvPr>
          <p:cNvSpPr txBox="1"/>
          <p:nvPr/>
        </p:nvSpPr>
        <p:spPr>
          <a:xfrm>
            <a:off x="4965539" y="85685"/>
            <a:ext cx="2652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Georgia" panose="02040502050405020303" pitchFamily="18" charset="0"/>
              </a:rPr>
              <a:t>Highlights</a:t>
            </a:r>
            <a:endParaRPr lang="en-SE" sz="3200" b="1" dirty="0">
              <a:latin typeface="Georgia" panose="02040502050405020303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9DF3DB-D404-480A-C56D-E4CAEB35E696}"/>
              </a:ext>
            </a:extLst>
          </p:cNvPr>
          <p:cNvSpPr txBox="1"/>
          <p:nvPr/>
        </p:nvSpPr>
        <p:spPr>
          <a:xfrm>
            <a:off x="235580" y="791535"/>
            <a:ext cx="1175579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altLang="en-GB" sz="2400" b="1" dirty="0">
                <a:solidFill>
                  <a:schemeClr val="tx1"/>
                </a:solidFill>
                <a:latin typeface="Georgia" panose="02040502050405020303" charset="0"/>
                <a:cs typeface="Georgia" panose="02040502050405020303" charset="0"/>
              </a:rPr>
              <a:t>Novel non-invasive plasma diagnostics successfully implemented for the deposition process</a:t>
            </a:r>
            <a:endParaRPr lang="en-US" sz="2400" b="1" dirty="0">
              <a:latin typeface="Georgia" panose="02040502050405020303" charset="0"/>
            </a:endParaRPr>
          </a:p>
          <a:p>
            <a:pPr algn="just"/>
            <a:endParaRPr lang="en-US" sz="2400" b="1" dirty="0">
              <a:latin typeface="Georgia" panose="02040502050405020303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b="1" dirty="0">
                <a:latin typeface="Georgia" panose="02040502050405020303" charset="0"/>
              </a:rPr>
              <a:t>New discovery of the hysteresis behavior for </a:t>
            </a:r>
            <a:r>
              <a:rPr lang="en-US" sz="2400" b="1" dirty="0" err="1">
                <a:latin typeface="Georgia" panose="02040502050405020303" charset="0"/>
              </a:rPr>
              <a:t>VO</a:t>
            </a:r>
            <a:r>
              <a:rPr lang="en-US" sz="2400" b="1" baseline="-25000" dirty="0" err="1">
                <a:latin typeface="Georgia" panose="02040502050405020303" charset="0"/>
              </a:rPr>
              <a:t>x</a:t>
            </a:r>
            <a:r>
              <a:rPr lang="en-US" sz="2400" b="1" dirty="0">
                <a:latin typeface="Georgia" panose="02040502050405020303" charset="0"/>
              </a:rPr>
              <a:t> deposition.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sz="2400" b="1" dirty="0">
              <a:latin typeface="Georgia" panose="02040502050405020303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b="1" dirty="0">
                <a:latin typeface="Georgia" panose="02040502050405020303" pitchFamily="18" charset="0"/>
              </a:rPr>
              <a:t>Promising p</a:t>
            </a:r>
            <a:r>
              <a:rPr lang="en-US" altLang="zh-CN" sz="2400" b="1" dirty="0">
                <a:latin typeface="Georgia" panose="02040502050405020303" pitchFamily="18" charset="0"/>
              </a:rPr>
              <a:t>arameter (</a:t>
            </a:r>
            <a:r>
              <a:rPr lang="en-US" sz="2400" b="1" dirty="0">
                <a:latin typeface="Georgia" panose="02040502050405020303" pitchFamily="18" charset="0"/>
              </a:rPr>
              <a:t>the </a:t>
            </a:r>
            <a:r>
              <a:rPr lang="en-US" sz="2400" b="1" i="1" dirty="0">
                <a:solidFill>
                  <a:srgbClr val="C00000"/>
                </a:solidFill>
                <a:latin typeface="Georgia" panose="02040502050405020303" pitchFamily="18" charset="0"/>
              </a:rPr>
              <a:t>sheath impedance</a:t>
            </a:r>
            <a:r>
              <a:rPr lang="en-US" sz="2400" b="1" dirty="0">
                <a:latin typeface="Georgia" panose="02040502050405020303" pitchFamily="18" charset="0"/>
              </a:rPr>
              <a:t>, especially the </a:t>
            </a:r>
            <a:r>
              <a:rPr lang="en-US" sz="2400" b="1" i="1" dirty="0">
                <a:solidFill>
                  <a:srgbClr val="C00000"/>
                </a:solidFill>
                <a:latin typeface="Georgia" panose="02040502050405020303" pitchFamily="18" charset="0"/>
              </a:rPr>
              <a:t>imaginary part of sheath impedance</a:t>
            </a:r>
            <a:r>
              <a:rPr lang="en-US" altLang="zh-CN" sz="2400" b="1" dirty="0">
                <a:latin typeface="Georgia" panose="02040502050405020303" pitchFamily="18" charset="0"/>
              </a:rPr>
              <a:t>) </a:t>
            </a:r>
            <a:r>
              <a:rPr lang="en-US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to locate the transition regime </a:t>
            </a:r>
            <a:r>
              <a:rPr lang="en-US" sz="2400" b="1" dirty="0">
                <a:latin typeface="Georgia" panose="02040502050405020303" pitchFamily="18" charset="0"/>
              </a:rPr>
              <a:t>and </a:t>
            </a:r>
            <a:r>
              <a:rPr lang="en-US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prepare for future R-</a:t>
            </a:r>
            <a:r>
              <a:rPr lang="en-US" sz="24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HiPIMS</a:t>
            </a:r>
            <a:r>
              <a:rPr lang="en-US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 process regulation is </a:t>
            </a:r>
            <a:r>
              <a:rPr lang="en-US" altLang="zh-CN" sz="2400" b="1" dirty="0">
                <a:latin typeface="Georgia" panose="02040502050405020303" pitchFamily="18" charset="0"/>
              </a:rPr>
              <a:t>found.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sz="2400" b="1" dirty="0">
              <a:latin typeface="Georgia" panose="02040502050405020303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b="1" dirty="0">
                <a:latin typeface="Georgia" panose="02040502050405020303" charset="0"/>
              </a:rPr>
              <a:t>Results summarized in: </a:t>
            </a:r>
            <a:r>
              <a:rPr lang="en-US" sz="2400" kern="100" dirty="0">
                <a:latin typeface="Georgia" panose="02040502050405020303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X. Li, I. </a:t>
            </a:r>
            <a:r>
              <a:rPr lang="en-US" sz="2400" kern="100" dirty="0" err="1">
                <a:latin typeface="Georgia" panose="02040502050405020303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Venkrbcová</a:t>
            </a:r>
            <a:r>
              <a:rPr lang="en-US" sz="2400" kern="100" dirty="0">
                <a:latin typeface="Georgia" panose="02040502050405020303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 D. Lundin, M. Čada, Z. Hubicka, </a:t>
            </a:r>
            <a:r>
              <a:rPr lang="en-GB" sz="2400" i="1" u="sng" kern="100" dirty="0">
                <a:solidFill>
                  <a:srgbClr val="467886"/>
                </a:solidFill>
                <a:latin typeface="Georgia" panose="02040502050405020303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Plasma Sources Science and Technology</a:t>
            </a:r>
            <a:r>
              <a:rPr lang="en-US" sz="2400" kern="100" dirty="0">
                <a:latin typeface="Georgia" panose="02040502050405020303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GB" sz="2400" kern="100" dirty="0">
                <a:latin typeface="Georgia" panose="02040502050405020303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35</a:t>
            </a:r>
            <a:r>
              <a:rPr lang="en-GB" sz="2400" b="1" kern="100" dirty="0">
                <a:latin typeface="Georgia" panose="02040502050405020303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400" kern="100" dirty="0">
                <a:latin typeface="Georgia" panose="02040502050405020303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sz="2400" kern="100" dirty="0">
                <a:latin typeface="Georgia" panose="02040502050405020303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2026)</a:t>
            </a:r>
            <a:r>
              <a:rPr lang="en-GB" sz="2400" kern="100" dirty="0">
                <a:latin typeface="Georgia" panose="02040502050405020303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 035003</a:t>
            </a:r>
            <a:r>
              <a:rPr lang="en-US" sz="2400" kern="100" dirty="0">
                <a:latin typeface="Georgia" panose="02040502050405020303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sz="2400" kern="100" dirty="0"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kern="100" dirty="0">
                <a:latin typeface="Georgia" panose="02040502050405020303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SE" sz="2400" kern="100" dirty="0">
                <a:latin typeface="Georgia" panose="02040502050405020303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Plasma characterization for reactive </a:t>
            </a:r>
            <a:r>
              <a:rPr lang="en-SE" sz="2400" kern="100" dirty="0" err="1">
                <a:latin typeface="Georgia" panose="02040502050405020303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HiPIMS</a:t>
            </a:r>
            <a:r>
              <a:rPr lang="en-SE" sz="2400" kern="100" dirty="0">
                <a:latin typeface="Georgia" panose="02040502050405020303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process regulation of vanadium oxides</a:t>
            </a:r>
            <a:r>
              <a:rPr lang="en-US" sz="2400" kern="100" dirty="0">
                <a:latin typeface="Georgia" panose="02040502050405020303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”. </a:t>
            </a:r>
            <a:r>
              <a:rPr lang="en-US" sz="2400" u="sng" kern="100" dirty="0">
                <a:solidFill>
                  <a:srgbClr val="467886"/>
                </a:solidFill>
                <a:latin typeface="Georgia" panose="02040502050405020303" pitchFamily="18" charset="0"/>
                <a:ea typeface="DengXian" panose="02010600030101010101" pitchFamily="2" charset="-122"/>
                <a:cs typeface="Times New Roman" panose="02020603050405020304" pitchFamily="18" charset="0"/>
                <a:hlinkClick r:id="rId2"/>
              </a:rPr>
              <a:t>https://doi.org/10.1088/1361-6595/ae4731</a:t>
            </a:r>
            <a:r>
              <a:rPr lang="sv" sz="2400" kern="100" dirty="0">
                <a:latin typeface="Georgia" panose="02040502050405020303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SE" sz="2400" kern="100" dirty="0"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177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obsah 8"/>
          <p:cNvSpPr>
            <a:spLocks noGrp="1"/>
          </p:cNvSpPr>
          <p:nvPr>
            <p:ph sz="quarter" idx="4"/>
          </p:nvPr>
        </p:nvSpPr>
        <p:spPr>
          <a:xfrm>
            <a:off x="6922010" y="1853919"/>
            <a:ext cx="5184000" cy="374400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cs-CZ" noProof="1">
                <a:solidFill>
                  <a:schemeClr val="accent1"/>
                </a:solidFill>
                <a:latin typeface="Georgia" panose="02040502050405020303" pitchFamily="18" charset="0"/>
              </a:rPr>
              <a:t>FZUAVCR</a:t>
            </a:r>
          </a:p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cs-CZ" noProof="1">
                <a:solidFill>
                  <a:schemeClr val="accent1"/>
                </a:solidFill>
                <a:latin typeface="Georgia" panose="02040502050405020303" pitchFamily="18" charset="0"/>
              </a:rPr>
              <a:t>fzu_avcr</a:t>
            </a:r>
          </a:p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cs-CZ" noProof="1">
                <a:solidFill>
                  <a:schemeClr val="accent1"/>
                </a:solidFill>
                <a:latin typeface="Georgia" panose="02040502050405020303" pitchFamily="18" charset="0"/>
              </a:rPr>
              <a:t>institute-of-physics-of-the-czech-academy-of-sciences</a:t>
            </a:r>
          </a:p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cs-CZ" noProof="1">
                <a:solidFill>
                  <a:schemeClr val="accent1"/>
                </a:solidFill>
                <a:latin typeface="Georgia" panose="02040502050405020303" pitchFamily="18" charset="0"/>
              </a:rPr>
              <a:t>fyzikalniustavavcr3220</a:t>
            </a:r>
          </a:p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cs-CZ" noProof="1">
                <a:solidFill>
                  <a:schemeClr val="accent1"/>
                </a:solidFill>
                <a:latin typeface="Georgia" panose="02040502050405020303" pitchFamily="18" charset="0"/>
              </a:rPr>
              <a:t>fzu_avcr</a:t>
            </a:r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Georgia" panose="02040502050405020303" pitchFamily="18" charset="0"/>
              </a:rPr>
              <a:t>Thank you for your attention</a:t>
            </a:r>
            <a:endParaRPr lang="cs-CZ">
              <a:latin typeface="Georgia" panose="02040502050405020303" pitchFamily="18" charset="0"/>
            </a:endParaRPr>
          </a:p>
        </p:txBody>
      </p:sp>
      <p:sp>
        <p:nvSpPr>
          <p:cNvPr id="8" name="Zástupný obsah 7"/>
          <p:cNvSpPr>
            <a:spLocks noGrp="1"/>
          </p:cNvSpPr>
          <p:nvPr>
            <p:ph idx="1"/>
          </p:nvPr>
        </p:nvSpPr>
        <p:spPr>
          <a:xfrm>
            <a:off x="762363" y="1209107"/>
            <a:ext cx="3966350" cy="2377613"/>
          </a:xfrm>
        </p:spPr>
        <p:txBody>
          <a:bodyPr/>
          <a:lstStyle/>
          <a:p>
            <a:pPr marL="0" indent="0">
              <a:spcBef>
                <a:spcPts val="2400"/>
              </a:spcBef>
              <a:buNone/>
            </a:pPr>
            <a:endParaRPr lang="cs-CZ" b="1" noProof="1">
              <a:latin typeface="Georgia" panose="02040502050405020303" pitchFamily="18" charset="0"/>
            </a:endParaRPr>
          </a:p>
          <a:p>
            <a:pPr>
              <a:spcBef>
                <a:spcPts val="2400"/>
              </a:spcBef>
            </a:pPr>
            <a:r>
              <a:rPr lang="en-US" b="1" noProof="1">
                <a:latin typeface="Georgia" panose="02040502050405020303" pitchFamily="18" charset="0"/>
              </a:rPr>
              <a:t>Xiao Li</a:t>
            </a:r>
            <a:endParaRPr lang="cs-CZ" noProof="1">
              <a:latin typeface="Georgia" panose="02040502050405020303" pitchFamily="18" charset="0"/>
            </a:endParaRPr>
          </a:p>
          <a:p>
            <a:pPr>
              <a:spcBef>
                <a:spcPts val="2400"/>
              </a:spcBef>
            </a:pPr>
            <a:r>
              <a:rPr lang="en-US" noProof="1">
                <a:latin typeface="Georgia" panose="02040502050405020303" pitchFamily="18" charset="0"/>
              </a:rPr>
              <a:t>xiaoli</a:t>
            </a:r>
            <a:r>
              <a:rPr lang="cs-CZ" noProof="1">
                <a:latin typeface="Georgia" panose="02040502050405020303" pitchFamily="18" charset="0"/>
              </a:rPr>
              <a:t>@fzu.cz</a:t>
            </a:r>
          </a:p>
          <a:p>
            <a:pPr>
              <a:spcBef>
                <a:spcPts val="2400"/>
              </a:spcBef>
            </a:pPr>
            <a:r>
              <a:rPr lang="cs-CZ" noProof="1">
                <a:latin typeface="Georgia" panose="02040502050405020303" pitchFamily="18" charset="0"/>
              </a:rPr>
              <a:t>www.fzu.cz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378000" y="1835572"/>
            <a:ext cx="428400" cy="42840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378000" y="2481667"/>
            <a:ext cx="428400" cy="42840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378000" y="3085826"/>
            <a:ext cx="428400" cy="428400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6386912" y="4075755"/>
            <a:ext cx="428400" cy="428400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78000" y="4671900"/>
            <a:ext cx="428400" cy="428400"/>
          </a:xfrm>
          <a:prstGeom prst="rect">
            <a:avLst/>
          </a:prstGeom>
        </p:spPr>
      </p:pic>
      <p:pic>
        <p:nvPicPr>
          <p:cNvPr id="2" name="Grafický objekt 1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98701" y="5927119"/>
            <a:ext cx="1603840" cy="6017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A64136-416C-B8B7-5C95-E97897BE072C}"/>
              </a:ext>
            </a:extLst>
          </p:cNvPr>
          <p:cNvSpPr txBox="1"/>
          <p:nvPr/>
        </p:nvSpPr>
        <p:spPr>
          <a:xfrm>
            <a:off x="694235" y="3969143"/>
            <a:ext cx="5401765" cy="1405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375"/>
              </a:spcBef>
              <a:spcAft>
                <a:spcPts val="375"/>
              </a:spcAft>
              <a:buNone/>
            </a:pPr>
            <a:r>
              <a:rPr lang="en-GB" b="0" i="0" dirty="0">
                <a:effectLst/>
                <a:latin typeface="Georgia" panose="02040502050405020303" pitchFamily="18" charset="0"/>
              </a:rPr>
              <a:t>Division of Optics (4)</a:t>
            </a:r>
          </a:p>
          <a:p>
            <a:pPr algn="l">
              <a:spcBef>
                <a:spcPts val="375"/>
              </a:spcBef>
              <a:spcAft>
                <a:spcPts val="375"/>
              </a:spcAft>
              <a:buNone/>
            </a:pPr>
            <a:r>
              <a:rPr lang="en-GB" b="0" i="0" strike="noStrike" dirty="0">
                <a:effectLst/>
                <a:latin typeface="Georgia" panose="02040502050405020303" pitchFamily="18" charset="0"/>
              </a:rPr>
              <a:t>Department of Low-Temperature Plasma </a:t>
            </a:r>
            <a:r>
              <a:rPr lang="en-GB" b="0" i="0" dirty="0">
                <a:effectLst/>
                <a:latin typeface="Georgia" panose="02040502050405020303" pitchFamily="18" charset="0"/>
              </a:rPr>
              <a:t>(25)</a:t>
            </a:r>
          </a:p>
          <a:p>
            <a:pPr algn="l">
              <a:spcBef>
                <a:spcPts val="375"/>
              </a:spcBef>
            </a:pPr>
            <a:r>
              <a:rPr lang="en-GB" b="0" i="0" strike="noStrike" dirty="0">
                <a:effectLst/>
                <a:latin typeface="Georgia" panose="02040502050405020303" pitchFamily="18" charset="0"/>
              </a:rPr>
              <a:t>Group of plasma diagnostics and thin film analysis </a:t>
            </a:r>
            <a:r>
              <a:rPr lang="en-GB" b="0" i="0" dirty="0">
                <a:effectLst/>
                <a:latin typeface="Georgia" panose="02040502050405020303" pitchFamily="18" charset="0"/>
              </a:rPr>
              <a:t>(2505)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ntent">
  <a:themeElements>
    <a:clrScheme name="P4F colors">
      <a:dk1>
        <a:sysClr val="windowText" lastClr="000000"/>
      </a:dk1>
      <a:lt1>
        <a:sysClr val="window" lastClr="FFFFFF"/>
      </a:lt1>
      <a:dk2>
        <a:srgbClr val="0D2552"/>
      </a:dk2>
      <a:lt2>
        <a:srgbClr val="E7E6E6"/>
      </a:lt2>
      <a:accent1>
        <a:srgbClr val="12326E"/>
      </a:accent1>
      <a:accent2>
        <a:srgbClr val="0071B9"/>
      </a:accent2>
      <a:accent3>
        <a:srgbClr val="E30613"/>
      </a:accent3>
      <a:accent4>
        <a:srgbClr val="568E2F"/>
      </a:accent4>
      <a:accent5>
        <a:srgbClr val="F39200"/>
      </a:accent5>
      <a:accent6>
        <a:srgbClr val="831F82"/>
      </a:accent6>
      <a:hlink>
        <a:srgbClr val="0071B9"/>
      </a:hlink>
      <a:folHlink>
        <a:srgbClr val="831F82"/>
      </a:folHlink>
    </a:clrScheme>
    <a:fontScheme name="P4F">
      <a:majorFont>
        <a:latin typeface="Open Sans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apters">
  <a:themeElements>
    <a:clrScheme name="P4F colors">
      <a:dk1>
        <a:sysClr val="windowText" lastClr="000000"/>
      </a:dk1>
      <a:lt1>
        <a:sysClr val="window" lastClr="FFFFFF"/>
      </a:lt1>
      <a:dk2>
        <a:srgbClr val="0D2552"/>
      </a:dk2>
      <a:lt2>
        <a:srgbClr val="E7E6E6"/>
      </a:lt2>
      <a:accent1>
        <a:srgbClr val="12326E"/>
      </a:accent1>
      <a:accent2>
        <a:srgbClr val="0071B9"/>
      </a:accent2>
      <a:accent3>
        <a:srgbClr val="E30613"/>
      </a:accent3>
      <a:accent4>
        <a:srgbClr val="568E2F"/>
      </a:accent4>
      <a:accent5>
        <a:srgbClr val="F39200"/>
      </a:accent5>
      <a:accent6>
        <a:srgbClr val="831F82"/>
      </a:accent6>
      <a:hlink>
        <a:srgbClr val="0071B9"/>
      </a:hlink>
      <a:folHlink>
        <a:srgbClr val="831F82"/>
      </a:folHlink>
    </a:clrScheme>
    <a:fontScheme name="P4F">
      <a:majorFont>
        <a:latin typeface="Open Sans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VER">
  <a:themeElements>
    <a:clrScheme name="P4F colors">
      <a:dk1>
        <a:sysClr val="windowText" lastClr="000000"/>
      </a:dk1>
      <a:lt1>
        <a:sysClr val="window" lastClr="FFFFFF"/>
      </a:lt1>
      <a:dk2>
        <a:srgbClr val="0D2552"/>
      </a:dk2>
      <a:lt2>
        <a:srgbClr val="E7E6E6"/>
      </a:lt2>
      <a:accent1>
        <a:srgbClr val="12326E"/>
      </a:accent1>
      <a:accent2>
        <a:srgbClr val="0071B9"/>
      </a:accent2>
      <a:accent3>
        <a:srgbClr val="E30613"/>
      </a:accent3>
      <a:accent4>
        <a:srgbClr val="568E2F"/>
      </a:accent4>
      <a:accent5>
        <a:srgbClr val="F39200"/>
      </a:accent5>
      <a:accent6>
        <a:srgbClr val="831F82"/>
      </a:accent6>
      <a:hlink>
        <a:srgbClr val="0071B9"/>
      </a:hlink>
      <a:folHlink>
        <a:srgbClr val="831F82"/>
      </a:folHlink>
    </a:clrScheme>
    <a:fontScheme name="P4F">
      <a:majorFont>
        <a:latin typeface="Open Sans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FINAL">
  <a:themeElements>
    <a:clrScheme name="P4F colors">
      <a:dk1>
        <a:sysClr val="windowText" lastClr="000000"/>
      </a:dk1>
      <a:lt1>
        <a:sysClr val="window" lastClr="FFFFFF"/>
      </a:lt1>
      <a:dk2>
        <a:srgbClr val="0D2552"/>
      </a:dk2>
      <a:lt2>
        <a:srgbClr val="E7E6E6"/>
      </a:lt2>
      <a:accent1>
        <a:srgbClr val="12326E"/>
      </a:accent1>
      <a:accent2>
        <a:srgbClr val="0071B9"/>
      </a:accent2>
      <a:accent3>
        <a:srgbClr val="E30613"/>
      </a:accent3>
      <a:accent4>
        <a:srgbClr val="568E2F"/>
      </a:accent4>
      <a:accent5>
        <a:srgbClr val="F39200"/>
      </a:accent5>
      <a:accent6>
        <a:srgbClr val="831F82"/>
      </a:accent6>
      <a:hlink>
        <a:srgbClr val="0071B9"/>
      </a:hlink>
      <a:folHlink>
        <a:srgbClr val="831F82"/>
      </a:folHlink>
    </a:clrScheme>
    <a:fontScheme name="P4F">
      <a:majorFont>
        <a:latin typeface="Open Sans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BCB2ABB07184E489A06895FB2C8134B" ma:contentTypeVersion="18" ma:contentTypeDescription="Vytvoří nový dokument" ma:contentTypeScope="" ma:versionID="f179c2d27feebeb71f659c203f7884ba">
  <xsd:schema xmlns:xsd="http://www.w3.org/2001/XMLSchema" xmlns:xs="http://www.w3.org/2001/XMLSchema" xmlns:p="http://schemas.microsoft.com/office/2006/metadata/properties" xmlns:ns2="d22b8672-be4e-4d76-b6af-68b0945458ff" xmlns:ns3="03327135-e42c-4844-b452-c193e58506d1" targetNamespace="http://schemas.microsoft.com/office/2006/metadata/properties" ma:root="true" ma:fieldsID="607f791c057f0409d0797625608d1e94" ns2:_="" ns3:_="">
    <xsd:import namespace="d22b8672-be4e-4d76-b6af-68b0945458ff"/>
    <xsd:import namespace="03327135-e42c-4844-b452-c193e58506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2b8672-be4e-4d76-b6af-68b0945458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Značky obrázků" ma:readOnly="false" ma:fieldId="{5cf76f15-5ced-4ddc-b409-7134ff3c332f}" ma:taxonomyMulti="true" ma:sspId="a9a55ffa-c1e2-4091-ab00-0037dea7a5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327135-e42c-4844-b452-c193e58506d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90b7bd9-d874-480e-a041-e948200bcb9f}" ma:internalName="TaxCatchAll" ma:showField="CatchAllData" ma:web="03327135-e42c-4844-b452-c193e58506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0EFDE4-C74E-43F0-9811-31C38F49264D}">
  <ds:schemaRefs/>
</ds:datastoreItem>
</file>

<file path=customXml/itemProps2.xml><?xml version="1.0" encoding="utf-8"?>
<ds:datastoreItem xmlns:ds="http://schemas.openxmlformats.org/officeDocument/2006/customXml" ds:itemID="{BFE7A8B0-2A86-4885-BE58-7A47D45EB3C0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5679</TotalTime>
  <Words>1236</Words>
  <Application>Microsoft Office PowerPoint</Application>
  <PresentationFormat>Widescreen</PresentationFormat>
  <Paragraphs>121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Cambria Math</vt:lpstr>
      <vt:lpstr>Georgia</vt:lpstr>
      <vt:lpstr>Aptos</vt:lpstr>
      <vt:lpstr>Arial</vt:lpstr>
      <vt:lpstr>Open Sans</vt:lpstr>
      <vt:lpstr>Times New Roman</vt:lpstr>
      <vt:lpstr>Wingdings</vt:lpstr>
      <vt:lpstr>Calibri</vt:lpstr>
      <vt:lpstr>Open Sans Bold</vt:lpstr>
      <vt:lpstr>Content</vt:lpstr>
      <vt:lpstr>Chapters</vt:lpstr>
      <vt:lpstr>COVER</vt:lpstr>
      <vt:lpstr>FINAL</vt:lpstr>
      <vt:lpstr>Non-invasive plasma diagnostics for low temperature deposition of VO2-based thin film by magnetron sputtering (NIDEVO)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 Tippman</dc:creator>
  <cp:lastModifiedBy>Xiao Li</cp:lastModifiedBy>
  <cp:revision>25</cp:revision>
  <dcterms:created xsi:type="dcterms:W3CDTF">2023-02-11T10:50:00Z</dcterms:created>
  <dcterms:modified xsi:type="dcterms:W3CDTF">2026-05-11T13:16:12Z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4E2B9915C1394603B370F3A54E00B593_12</vt:lpwstr>
  </property>
  <property fmtid="{D5CDD505-2E9C-101B-9397-08002B2CF9AE}" pid="3" name="KSOProductBuildVer">
    <vt:lpwstr>1033-12.2.0.20796</vt:lpwstr>
  </property>
</Properties>
</file>