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63" r:id="rId3"/>
    <p:sldId id="278" r:id="rId4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7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/>
    <p:restoredTop sz="94658"/>
  </p:normalViewPr>
  <p:slideViewPr>
    <p:cSldViewPr>
      <p:cViewPr varScale="1">
        <p:scale>
          <a:sx n="140" d="100"/>
          <a:sy n="140" d="100"/>
        </p:scale>
        <p:origin x="216" y="5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11" Type="http://schemas.openxmlformats.org/officeDocument/2006/relationships/image" Target="../media/image11.jpe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14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FCB94-6698-4E53-B445-BFDF363E5F3A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CB509-10BB-4D2D-AB24-DF74C26B9B1C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4371950"/>
            <a:ext cx="9144000" cy="7715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/>
          <p:cNvSpPr txBox="1">
            <a:spLocks/>
          </p:cNvSpPr>
          <p:nvPr userDrawn="1"/>
        </p:nvSpPr>
        <p:spPr>
          <a:xfrm>
            <a:off x="611560" y="1563638"/>
            <a:ext cx="4752528" cy="11025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>
                <a:latin typeface="Inter" panose="02000503000000020004" pitchFamily="2" charset="0"/>
                <a:ea typeface="Inter" panose="02000503000000020004" pitchFamily="2" charset="0"/>
              </a:rPr>
              <a:t>   </a:t>
            </a:r>
            <a:endParaRPr lang="cs-CZ" b="1" dirty="0"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566912"/>
            <a:ext cx="1872208" cy="381625"/>
          </a:xfrm>
          <a:prstGeom prst="rect">
            <a:avLst/>
          </a:prstGeom>
        </p:spPr>
      </p:pic>
      <p:sp>
        <p:nvSpPr>
          <p:cNvPr id="20" name="Obdélník 19"/>
          <p:cNvSpPr/>
          <p:nvPr userDrawn="1"/>
        </p:nvSpPr>
        <p:spPr>
          <a:xfrm>
            <a:off x="179512" y="4515966"/>
            <a:ext cx="55446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100" b="1" dirty="0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Sensors and Detectors for Future Information Society – SENDISO </a:t>
            </a:r>
            <a:r>
              <a:rPr lang="en-US" sz="1100" b="1" dirty="0" err="1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reg.n</a:t>
            </a:r>
            <a:r>
              <a:rPr lang="en-US" sz="1100" b="1" dirty="0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. CZ.02.01.01/00/22_008/0004596 is co-funded by the European Union</a:t>
            </a:r>
            <a:endParaRPr lang="cs-CZ" sz="1100" b="1" dirty="0">
              <a:solidFill>
                <a:prstClr val="black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pic>
        <p:nvPicPr>
          <p:cNvPr id="21" name="Obrázek 2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480" y="2398255"/>
            <a:ext cx="2667823" cy="1392695"/>
          </a:xfrm>
          <a:prstGeom prst="rect">
            <a:avLst/>
          </a:prstGeom>
        </p:spPr>
      </p:pic>
      <p:sp>
        <p:nvSpPr>
          <p:cNvPr id="30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11560" y="2809788"/>
            <a:ext cx="4752528" cy="479822"/>
          </a:xfrm>
        </p:spPr>
        <p:txBody>
          <a:bodyPr anchor="b">
            <a:normAutofit/>
          </a:bodyPr>
          <a:lstStyle>
            <a:lvl1pPr marL="0" indent="0">
              <a:buNone/>
              <a:defRPr sz="2200" b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Jakub Dost</a:t>
            </a:r>
            <a:r>
              <a:rPr lang="cs-CZ" dirty="0"/>
              <a:t>á</a:t>
            </a:r>
            <a:r>
              <a:rPr lang="en-US" dirty="0"/>
              <a:t>lek</a:t>
            </a:r>
          </a:p>
          <a:p>
            <a:pPr lvl="0"/>
            <a:r>
              <a:rPr lang="en-US" dirty="0"/>
              <a:t>Institute of Physics, Czech Academy of Sciences</a:t>
            </a:r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0DE2206E-108E-38FD-752A-AACA699042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1560" y="1094855"/>
            <a:ext cx="7560840" cy="8572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cs-CZ" dirty="0"/>
              <a:t>Vložte nadpis</a:t>
            </a: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0FECF1D1-BDBB-8C8A-DECC-E8A5BAC8DEC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530840" y="211967"/>
            <a:ext cx="888760" cy="293377"/>
          </a:xfrm>
          <a:prstGeom prst="rect">
            <a:avLst/>
          </a:prstGeom>
        </p:spPr>
      </p:pic>
      <p:pic>
        <p:nvPicPr>
          <p:cNvPr id="9" name="Picture 2" descr="Ústav fotoniky a elektroniky AV ČR, v.v.i. - Home | Facebook">
            <a:extLst>
              <a:ext uri="{FF2B5EF4-FFF2-40B4-BE49-F238E27FC236}">
                <a16:creationId xmlns:a16="http://schemas.microsoft.com/office/drawing/2014/main" id="{20EF4AF8-60D2-5906-103A-BA789047089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23478"/>
            <a:ext cx="651141" cy="526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56">
            <a:extLst>
              <a:ext uri="{FF2B5EF4-FFF2-40B4-BE49-F238E27FC236}">
                <a16:creationId xmlns:a16="http://schemas.microsoft.com/office/drawing/2014/main" id="{D1218409-6E15-3A04-0F9A-61104943F70B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57059" y="92589"/>
            <a:ext cx="1243141" cy="479418"/>
          </a:xfrm>
          <a:prstGeom prst="rect">
            <a:avLst/>
          </a:prstGeom>
        </p:spPr>
      </p:pic>
      <p:pic>
        <p:nvPicPr>
          <p:cNvPr id="24" name="Picture 7">
            <a:extLst>
              <a:ext uri="{FF2B5EF4-FFF2-40B4-BE49-F238E27FC236}">
                <a16:creationId xmlns:a16="http://schemas.microsoft.com/office/drawing/2014/main" id="{FFE2EFFD-FD49-6F96-4CCA-280555D7E1F9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669160" y="195529"/>
            <a:ext cx="360040" cy="338351"/>
          </a:xfrm>
          <a:prstGeom prst="rect">
            <a:avLst/>
          </a:prstGeom>
        </p:spPr>
      </p:pic>
      <p:pic>
        <p:nvPicPr>
          <p:cNvPr id="25" name="Picture 9">
            <a:extLst>
              <a:ext uri="{FF2B5EF4-FFF2-40B4-BE49-F238E27FC236}">
                <a16:creationId xmlns:a16="http://schemas.microsoft.com/office/drawing/2014/main" id="{E25D756C-4CB2-3289-0375-5538AFC8FE1F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6781800" y="195486"/>
            <a:ext cx="311448" cy="369392"/>
          </a:xfrm>
          <a:prstGeom prst="rect">
            <a:avLst/>
          </a:prstGeom>
        </p:spPr>
      </p:pic>
      <p:pic>
        <p:nvPicPr>
          <p:cNvPr id="26" name="Picture 5">
            <a:extLst>
              <a:ext uri="{FF2B5EF4-FFF2-40B4-BE49-F238E27FC236}">
                <a16:creationId xmlns:a16="http://schemas.microsoft.com/office/drawing/2014/main" id="{609588A0-8F33-1B58-3D80-D161E986551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5354960" y="211967"/>
            <a:ext cx="360040" cy="326585"/>
          </a:xfrm>
          <a:prstGeom prst="rect">
            <a:avLst/>
          </a:prstGeom>
        </p:spPr>
      </p:pic>
      <p:pic>
        <p:nvPicPr>
          <p:cNvPr id="27" name="Picture 2" descr="Ústav fyziky materiálů AV ČR, v. v. i. Logo">
            <a:extLst>
              <a:ext uri="{FF2B5EF4-FFF2-40B4-BE49-F238E27FC236}">
                <a16:creationId xmlns:a16="http://schemas.microsoft.com/office/drawing/2014/main" id="{3C048E3F-2696-C252-91A6-CAD4AA0B83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395" y="211967"/>
            <a:ext cx="670005" cy="355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Czech Technical University in Prague - YouTube">
            <a:extLst>
              <a:ext uri="{FF2B5EF4-FFF2-40B4-BE49-F238E27FC236}">
                <a16:creationId xmlns:a16="http://schemas.microsoft.com/office/drawing/2014/main" id="{5046027E-1EBC-84B9-FA5E-4D4C49AE717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3574" y="139959"/>
            <a:ext cx="462426" cy="46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4" descr="Univerzita Palackého v Olomouci Zaměstnanci, oblast, absolventi | LinkedIn">
            <a:extLst>
              <a:ext uri="{FF2B5EF4-FFF2-40B4-BE49-F238E27FC236}">
                <a16:creationId xmlns:a16="http://schemas.microsoft.com/office/drawing/2014/main" id="{A53DA07B-842E-2318-8B69-4E5B121BF42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793" b="13793"/>
          <a:stretch/>
        </p:blipFill>
        <p:spPr bwMode="auto">
          <a:xfrm>
            <a:off x="5867400" y="-23492"/>
            <a:ext cx="723034" cy="723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30" descr="ELI Beamlines – Dolní Břežany">
            <a:extLst>
              <a:ext uri="{FF2B5EF4-FFF2-40B4-BE49-F238E27FC236}">
                <a16:creationId xmlns:a16="http://schemas.microsoft.com/office/drawing/2014/main" id="{63CDBD9B-082B-3584-6704-7229F6A73D0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248988"/>
            <a:ext cx="558657" cy="265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72682514-BD44-125E-9FDC-CC97C77DA66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3534888"/>
            <a:ext cx="4572000" cy="59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7606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38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0"/>
            <a:ext cx="9144000" cy="43719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566912"/>
            <a:ext cx="1872208" cy="38162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363838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28322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3795886"/>
            <a:ext cx="5486400" cy="3464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9760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0" y="4371950"/>
            <a:ext cx="9144000" cy="7715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5600" y="4566912"/>
            <a:ext cx="1872208" cy="38162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E49626-4B5A-A214-8872-44E29F460B68}"/>
              </a:ext>
            </a:extLst>
          </p:cNvPr>
          <p:cNvSpPr txBox="1"/>
          <p:nvPr userDrawn="1"/>
        </p:nvSpPr>
        <p:spPr>
          <a:xfrm>
            <a:off x="152400" y="4573058"/>
            <a:ext cx="6553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May 28</a:t>
            </a:r>
            <a:r>
              <a:rPr lang="en-US" baseline="30000" dirty="0">
                <a:solidFill>
                  <a:schemeClr val="bg1"/>
                </a:solidFill>
              </a:rPr>
              <a:t>th</a:t>
            </a:r>
            <a:r>
              <a:rPr lang="en-US" baseline="0" dirty="0">
                <a:solidFill>
                  <a:schemeClr val="bg1"/>
                </a:solidFill>
              </a:rPr>
              <a:t> 2</a:t>
            </a:r>
            <a:r>
              <a:rPr lang="cs-CZ" baseline="0" dirty="0">
                <a:solidFill>
                  <a:schemeClr val="bg1"/>
                </a:solidFill>
              </a:rPr>
              <a:t>02</a:t>
            </a:r>
            <a:r>
              <a:rPr lang="en-US" baseline="0" dirty="0">
                <a:solidFill>
                  <a:schemeClr val="bg1"/>
                </a:solidFill>
              </a:rPr>
              <a:t>5</a:t>
            </a:r>
            <a:r>
              <a:rPr lang="cs-CZ" baseline="0" dirty="0">
                <a:solidFill>
                  <a:schemeClr val="bg1"/>
                </a:solidFill>
              </a:rPr>
              <a:t>, </a:t>
            </a:r>
            <a:r>
              <a:rPr lang="en-US" baseline="0" dirty="0">
                <a:solidFill>
                  <a:schemeClr val="bg1"/>
                </a:solidFill>
              </a:rPr>
              <a:t>SENDISO student workshop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87A907A9-46C0-88D1-E83E-8F41F84CB3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5576" y="205979"/>
            <a:ext cx="7560840" cy="8572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cs-CZ" dirty="0"/>
              <a:t>Vložte nadpis</a:t>
            </a:r>
          </a:p>
        </p:txBody>
      </p:sp>
    </p:spTree>
    <p:extLst>
      <p:ext uri="{BB962C8B-B14F-4D97-AF65-F5344CB8AC3E}">
        <p14:creationId xmlns:p14="http://schemas.microsoft.com/office/powerpoint/2010/main" val="4135086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5436096" y="1832417"/>
            <a:ext cx="3394720" cy="857250"/>
          </a:xfrm>
        </p:spPr>
        <p:txBody>
          <a:bodyPr/>
          <a:lstStyle>
            <a:lvl1pPr algn="r">
              <a:defRPr baseline="0"/>
            </a:lvl1pPr>
          </a:lstStyle>
          <a:p>
            <a:r>
              <a:rPr lang="cs-CZ" dirty="0"/>
              <a:t>Vložte nadpis</a:t>
            </a:r>
          </a:p>
        </p:txBody>
      </p:sp>
      <p:sp>
        <p:nvSpPr>
          <p:cNvPr id="6" name="Obdélník 5"/>
          <p:cNvSpPr/>
          <p:nvPr userDrawn="1"/>
        </p:nvSpPr>
        <p:spPr>
          <a:xfrm>
            <a:off x="0" y="4371950"/>
            <a:ext cx="9144000" cy="7715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	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566912"/>
            <a:ext cx="1872208" cy="381625"/>
          </a:xfrm>
          <a:prstGeom prst="rect">
            <a:avLst/>
          </a:prstGeom>
        </p:spPr>
      </p:pic>
      <p:sp>
        <p:nvSpPr>
          <p:cNvPr id="18" name="Obdélník 17"/>
          <p:cNvSpPr/>
          <p:nvPr userDrawn="1"/>
        </p:nvSpPr>
        <p:spPr>
          <a:xfrm>
            <a:off x="179512" y="4515966"/>
            <a:ext cx="55446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100" b="1" dirty="0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Sensors and Detectors for Future Information Society – SENDISO </a:t>
            </a:r>
            <a:r>
              <a:rPr lang="en-US" sz="1100" b="1" dirty="0" err="1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reg.n</a:t>
            </a:r>
            <a:r>
              <a:rPr lang="en-US" sz="1100" b="1" dirty="0">
                <a:solidFill>
                  <a:prstClr val="black"/>
                </a:solidFill>
                <a:latin typeface="Inter" panose="02000503000000020004" pitchFamily="2" charset="0"/>
                <a:ea typeface="Inter" panose="02000503000000020004" pitchFamily="2" charset="0"/>
              </a:rPr>
              <a:t>. CZ.02.01.01/00/22_008/0004596 is co-funded by the European Union</a:t>
            </a:r>
            <a:endParaRPr lang="cs-CZ" sz="1100" b="1" dirty="0">
              <a:solidFill>
                <a:prstClr val="black"/>
              </a:solidFill>
              <a:latin typeface="Inter" panose="02000503000000020004" pitchFamily="2" charset="0"/>
              <a:ea typeface="Inter" panose="02000503000000020004" pitchFamily="2" charset="0"/>
            </a:endParaRP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3598ADA4-F873-0855-393A-5D1F18F1C1E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059832" y="483518"/>
            <a:ext cx="1289470" cy="425650"/>
          </a:xfrm>
          <a:prstGeom prst="rect">
            <a:avLst/>
          </a:prstGeom>
        </p:spPr>
      </p:pic>
      <p:pic>
        <p:nvPicPr>
          <p:cNvPr id="4" name="Picture 2" descr="Ústav fotoniky a elektroniky AV ČR, v.v.i. - Home | Facebook">
            <a:extLst>
              <a:ext uri="{FF2B5EF4-FFF2-40B4-BE49-F238E27FC236}">
                <a16:creationId xmlns:a16="http://schemas.microsoft.com/office/drawing/2014/main" id="{E930F673-27E6-0B31-2BAA-45B3E4F8509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374737"/>
            <a:ext cx="1224136" cy="98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6">
            <a:extLst>
              <a:ext uri="{FF2B5EF4-FFF2-40B4-BE49-F238E27FC236}">
                <a16:creationId xmlns:a16="http://schemas.microsoft.com/office/drawing/2014/main" id="{34BEEBFD-5218-EB09-7DD4-00B6648E0E37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79512" y="411510"/>
            <a:ext cx="1368152" cy="527629"/>
          </a:xfrm>
          <a:prstGeom prst="rect">
            <a:avLst/>
          </a:prstGeom>
        </p:spPr>
      </p:pic>
      <p:pic>
        <p:nvPicPr>
          <p:cNvPr id="19" name="Picture 7">
            <a:extLst>
              <a:ext uri="{FF2B5EF4-FFF2-40B4-BE49-F238E27FC236}">
                <a16:creationId xmlns:a16="http://schemas.microsoft.com/office/drawing/2014/main" id="{CA586B81-DF05-1B13-C4F6-9005B12C60B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1979712" y="441874"/>
            <a:ext cx="504056" cy="473692"/>
          </a:xfrm>
          <a:prstGeom prst="rect">
            <a:avLst/>
          </a:prstGeom>
        </p:spPr>
      </p:pic>
      <p:pic>
        <p:nvPicPr>
          <p:cNvPr id="20" name="Picture 9">
            <a:extLst>
              <a:ext uri="{FF2B5EF4-FFF2-40B4-BE49-F238E27FC236}">
                <a16:creationId xmlns:a16="http://schemas.microsoft.com/office/drawing/2014/main" id="{9467B3F9-E774-0A25-110C-07FF995206D4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676400" y="2516629"/>
            <a:ext cx="540060" cy="640537"/>
          </a:xfrm>
          <a:prstGeom prst="rect">
            <a:avLst/>
          </a:prstGeom>
        </p:spPr>
      </p:pic>
      <p:pic>
        <p:nvPicPr>
          <p:cNvPr id="21" name="Picture 5">
            <a:extLst>
              <a:ext uri="{FF2B5EF4-FFF2-40B4-BE49-F238E27FC236}">
                <a16:creationId xmlns:a16="http://schemas.microsoft.com/office/drawing/2014/main" id="{2B67B122-885F-2996-5C8F-763E7A26E365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2590800" y="2576642"/>
            <a:ext cx="582648" cy="528508"/>
          </a:xfrm>
          <a:prstGeom prst="rect">
            <a:avLst/>
          </a:prstGeom>
        </p:spPr>
      </p:pic>
      <p:pic>
        <p:nvPicPr>
          <p:cNvPr id="22" name="Picture 2" descr="Ústav fyziky materiálů AV ČR, v. v. i. Logo">
            <a:extLst>
              <a:ext uri="{FF2B5EF4-FFF2-40B4-BE49-F238E27FC236}">
                <a16:creationId xmlns:a16="http://schemas.microsoft.com/office/drawing/2014/main" id="{0F7E1E45-52AC-B6F2-8D33-3D85C69ED6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603" y="1418795"/>
            <a:ext cx="1032597" cy="54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Czech Technical University in Prague - YouTube">
            <a:extLst>
              <a:ext uri="{FF2B5EF4-FFF2-40B4-BE49-F238E27FC236}">
                <a16:creationId xmlns:a16="http://schemas.microsoft.com/office/drawing/2014/main" id="{962CABF0-924B-3500-A1E9-ED3749480F0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47614"/>
            <a:ext cx="689763" cy="689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4" descr="Univerzita Palackého v Olomouci Zaměstnanci, oblast, absolventi | LinkedIn">
            <a:extLst>
              <a:ext uri="{FF2B5EF4-FFF2-40B4-BE49-F238E27FC236}">
                <a16:creationId xmlns:a16="http://schemas.microsoft.com/office/drawing/2014/main" id="{2F312673-DC79-35E0-60B2-EBB2654A25D6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3793" b="13793"/>
          <a:stretch/>
        </p:blipFill>
        <p:spPr bwMode="auto">
          <a:xfrm>
            <a:off x="152400" y="2120697"/>
            <a:ext cx="1171133" cy="1171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4" descr="ELI Beamlines – Dolní Břežany">
            <a:extLst>
              <a:ext uri="{FF2B5EF4-FFF2-40B4-BE49-F238E27FC236}">
                <a16:creationId xmlns:a16="http://schemas.microsoft.com/office/drawing/2014/main" id="{25BC401C-F7A2-3800-E249-BB548668D7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428750"/>
            <a:ext cx="1112649" cy="528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33AEC392-3A37-4124-27AC-EC2D5F07CD8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936" y="3516195"/>
            <a:ext cx="4261800" cy="551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401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4371950"/>
            <a:ext cx="9144000" cy="7715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566912"/>
            <a:ext cx="1872208" cy="381625"/>
          </a:xfrm>
          <a:prstGeom prst="rect">
            <a:avLst/>
          </a:prstGeom>
        </p:spPr>
      </p:pic>
      <p:sp>
        <p:nvSpPr>
          <p:cNvPr id="11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55576" y="1200151"/>
            <a:ext cx="7560840" cy="2883767"/>
          </a:xfrm>
        </p:spPr>
        <p:txBody>
          <a:bodyPr>
            <a:normAutofit/>
          </a:bodyPr>
          <a:lstStyle>
            <a:lvl1pPr marL="0" indent="0">
              <a:buNone/>
              <a:defRPr lang="cs-CZ" sz="2000" b="1" i="0" smtClean="0">
                <a:effectLst/>
                <a:latin typeface="+mn-lt"/>
              </a:defRPr>
            </a:lvl1pPr>
          </a:lstStyle>
          <a:p>
            <a:pPr lvl="0"/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 …..</a:t>
            </a:r>
          </a:p>
        </p:txBody>
      </p:sp>
    </p:spTree>
    <p:extLst>
      <p:ext uri="{BB962C8B-B14F-4D97-AF65-F5344CB8AC3E}">
        <p14:creationId xmlns:p14="http://schemas.microsoft.com/office/powerpoint/2010/main" val="2761572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755576" y="205979"/>
            <a:ext cx="7560840" cy="8572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cs-CZ" dirty="0"/>
              <a:t>Vložte 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55576" y="1200151"/>
            <a:ext cx="3600400" cy="2883767"/>
          </a:xfrm>
        </p:spPr>
        <p:txBody>
          <a:bodyPr/>
          <a:lstStyle>
            <a:lvl1pPr algn="l">
              <a:defRPr sz="2000"/>
            </a:lvl1pPr>
            <a:lvl2pPr algn="l">
              <a:defRPr sz="1800"/>
            </a:lvl2pPr>
            <a:lvl3pPr algn="l">
              <a:defRPr sz="1500"/>
            </a:lvl3pPr>
            <a:lvl4pPr algn="l"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3668216" cy="2883767"/>
          </a:xfrm>
        </p:spPr>
        <p:txBody>
          <a:bodyPr/>
          <a:lstStyle>
            <a:lvl1pPr algn="l">
              <a:defRPr sz="2000"/>
            </a:lvl1pPr>
            <a:lvl2pPr algn="l">
              <a:defRPr sz="1800"/>
            </a:lvl2pPr>
            <a:lvl3pPr algn="l">
              <a:defRPr sz="1500"/>
            </a:lvl3pPr>
            <a:lvl4pPr algn="l"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Obdélník 7"/>
          <p:cNvSpPr/>
          <p:nvPr userDrawn="1"/>
        </p:nvSpPr>
        <p:spPr>
          <a:xfrm>
            <a:off x="0" y="4371950"/>
            <a:ext cx="9144000" cy="7715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566912"/>
            <a:ext cx="1872208" cy="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1150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 userDrawn="1"/>
        </p:nvSpPr>
        <p:spPr>
          <a:xfrm>
            <a:off x="0" y="0"/>
            <a:ext cx="9144000" cy="43719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566912"/>
            <a:ext cx="1872208" cy="381625"/>
          </a:xfrm>
          <a:prstGeom prst="rect">
            <a:avLst/>
          </a:prstGeom>
        </p:spPr>
      </p:pic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755576" y="195486"/>
            <a:ext cx="7560840" cy="8572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cs-CZ" dirty="0"/>
              <a:t>Vložte nadpis</a:t>
            </a:r>
          </a:p>
        </p:txBody>
      </p:sp>
    </p:spTree>
    <p:extLst>
      <p:ext uri="{BB962C8B-B14F-4D97-AF65-F5344CB8AC3E}">
        <p14:creationId xmlns:p14="http://schemas.microsoft.com/office/powerpoint/2010/main" val="13185674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 userDrawn="1"/>
        </p:nvSpPr>
        <p:spPr>
          <a:xfrm>
            <a:off x="0" y="4371949"/>
            <a:ext cx="9144000" cy="7715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566912"/>
            <a:ext cx="1872208" cy="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9456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755576" y="205979"/>
            <a:ext cx="7560840" cy="85725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cs-CZ" dirty="0"/>
              <a:t>Vložte nadpis 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755576" y="1151335"/>
            <a:ext cx="3600400" cy="47982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7" y="1151335"/>
            <a:ext cx="3671390" cy="479822"/>
          </a:xfrm>
        </p:spPr>
        <p:txBody>
          <a:bodyPr anchor="b">
            <a:norm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Nadpis</a:t>
            </a:r>
          </a:p>
        </p:txBody>
      </p:sp>
      <p:sp>
        <p:nvSpPr>
          <p:cNvPr id="12" name="Zástupný symbol pro obsah 2"/>
          <p:cNvSpPr>
            <a:spLocks noGrp="1"/>
          </p:cNvSpPr>
          <p:nvPr>
            <p:ph sz="half" idx="13"/>
          </p:nvPr>
        </p:nvSpPr>
        <p:spPr>
          <a:xfrm>
            <a:off x="755576" y="1635646"/>
            <a:ext cx="3600400" cy="2448272"/>
          </a:xfrm>
        </p:spPr>
        <p:txBody>
          <a:bodyPr/>
          <a:lstStyle>
            <a:lvl1pPr algn="l">
              <a:defRPr sz="2000"/>
            </a:lvl1pPr>
            <a:lvl2pPr algn="l">
              <a:defRPr sz="1800"/>
            </a:lvl2pPr>
            <a:lvl3pPr algn="l">
              <a:defRPr sz="1500"/>
            </a:lvl3pPr>
            <a:lvl4pPr algn="l"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Zástupný symbol pro obsah 3"/>
          <p:cNvSpPr>
            <a:spLocks noGrp="1"/>
          </p:cNvSpPr>
          <p:nvPr>
            <p:ph sz="half" idx="14"/>
          </p:nvPr>
        </p:nvSpPr>
        <p:spPr>
          <a:xfrm>
            <a:off x="4648200" y="1635646"/>
            <a:ext cx="3668216" cy="2448272"/>
          </a:xfrm>
        </p:spPr>
        <p:txBody>
          <a:bodyPr/>
          <a:lstStyle>
            <a:lvl1pPr algn="l">
              <a:defRPr sz="2000"/>
            </a:lvl1pPr>
            <a:lvl2pPr algn="l">
              <a:defRPr sz="1800"/>
            </a:lvl2pPr>
            <a:lvl3pPr algn="l">
              <a:defRPr sz="1500"/>
            </a:lvl3pPr>
            <a:lvl4pPr algn="l"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Obdélník 13"/>
          <p:cNvSpPr/>
          <p:nvPr userDrawn="1"/>
        </p:nvSpPr>
        <p:spPr>
          <a:xfrm>
            <a:off x="0" y="4371949"/>
            <a:ext cx="9144000" cy="7715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5" name="Obrázek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566912"/>
            <a:ext cx="1872208" cy="38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2120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4371949"/>
            <a:ext cx="9144000" cy="77155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4566912"/>
            <a:ext cx="1872208" cy="381625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755576" y="204787"/>
            <a:ext cx="7560840" cy="871538"/>
          </a:xfrm>
        </p:spPr>
        <p:txBody>
          <a:bodyPr anchor="b">
            <a:normAutofit/>
          </a:bodyPr>
          <a:lstStyle>
            <a:lvl1pPr algn="l">
              <a:defRPr sz="3000" b="1" baseline="0"/>
            </a:lvl1pPr>
          </a:lstStyle>
          <a:p>
            <a:r>
              <a:rPr lang="cs-CZ" dirty="0"/>
              <a:t>Vložte nadpis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131590"/>
            <a:ext cx="4741366" cy="295232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5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55576" y="1131589"/>
            <a:ext cx="2709938" cy="2952329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24854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4FCB94-6698-4E53-B445-BFDF363E5F3A}" type="datetimeFigureOut">
              <a:rPr lang="cs-CZ" smtClean="0"/>
              <a:t>20.04.2026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CB509-10BB-4D2D-AB24-DF74C26B9B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82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  <p:sldLayoutId id="2147483651" r:id="rId4"/>
    <p:sldLayoutId id="2147483652" r:id="rId5"/>
    <p:sldLayoutId id="2147483654" r:id="rId6"/>
    <p:sldLayoutId id="2147483655" r:id="rId7"/>
    <p:sldLayoutId id="2147483653" r:id="rId8"/>
    <p:sldLayoutId id="2147483656" r:id="rId9"/>
    <p:sldLayoutId id="2147483657" r:id="rId10"/>
  </p:sldLayoutIdLst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5D77FF"/>
        </a:buClr>
        <a:buSzPct val="140000"/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E3214F"/>
        </a:buClr>
        <a:buSzPct val="14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6641" y="1428750"/>
            <a:ext cx="4752528" cy="576063"/>
          </a:xfrm>
        </p:spPr>
        <p:txBody>
          <a:bodyPr>
            <a:normAutofit/>
          </a:bodyPr>
          <a:lstStyle/>
          <a:p>
            <a:r>
              <a:rPr lang="en-US" dirty="0"/>
              <a:t>Title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92880" y="2495550"/>
            <a:ext cx="4752528" cy="479822"/>
          </a:xfrm>
        </p:spPr>
        <p:txBody>
          <a:bodyPr>
            <a:noAutofit/>
          </a:bodyPr>
          <a:lstStyle/>
          <a:p>
            <a:r>
              <a:rPr lang="en-US" sz="2000" dirty="0">
                <a:highlight>
                  <a:srgbClr val="FFFF00"/>
                </a:highlight>
              </a:rPr>
              <a:t>Presenter</a:t>
            </a:r>
            <a:endParaRPr lang="cs-CZ" sz="2000" dirty="0">
              <a:highlight>
                <a:srgbClr val="FFFF00"/>
              </a:highlight>
            </a:endParaRPr>
          </a:p>
          <a:p>
            <a:r>
              <a:rPr lang="en-US" sz="2000" dirty="0">
                <a:highlight>
                  <a:srgbClr val="FFFF00"/>
                </a:highlight>
              </a:rPr>
              <a:t>Affiliation</a:t>
            </a:r>
            <a:endParaRPr lang="cs-CZ" sz="2000" dirty="0">
              <a:highlight>
                <a:srgbClr val="FFFF00"/>
              </a:highlight>
            </a:endParaRPr>
          </a:p>
        </p:txBody>
      </p:sp>
      <p:sp>
        <p:nvSpPr>
          <p:cNvPr id="4" name="Zástupný symbol pro text 2">
            <a:extLst>
              <a:ext uri="{FF2B5EF4-FFF2-40B4-BE49-F238E27FC236}">
                <a16:creationId xmlns:a16="http://schemas.microsoft.com/office/drawing/2014/main" id="{A85E3F5B-B8EC-7DDA-4D86-EA7166776768}"/>
              </a:ext>
            </a:extLst>
          </p:cNvPr>
          <p:cNvSpPr txBox="1">
            <a:spLocks/>
          </p:cNvSpPr>
          <p:nvPr/>
        </p:nvSpPr>
        <p:spPr>
          <a:xfrm>
            <a:off x="381000" y="361950"/>
            <a:ext cx="8534400" cy="90553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rgbClr val="5D77FF"/>
              </a:buClr>
              <a:buSzPct val="140000"/>
              <a:buFont typeface="Arial" panose="020B0604020202020204" pitchFamily="34" charset="0"/>
              <a:buNone/>
              <a:defRPr sz="2200" b="0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spcBef>
                <a:spcPct val="20000"/>
              </a:spcBef>
              <a:buClr>
                <a:srgbClr val="E3214F"/>
              </a:buClr>
              <a:buSzPct val="140000"/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b="1" dirty="0"/>
              <a:t>Bridging between Materials Research and Advanced Sensor and Detector Technologies (Vol II), May 28</a:t>
            </a:r>
            <a:r>
              <a:rPr lang="en-GB" sz="1800" b="1" baseline="30000" dirty="0"/>
              <a:t>th</a:t>
            </a:r>
            <a:r>
              <a:rPr lang="en-GB" sz="1800" b="1" dirty="0"/>
              <a:t> 2026.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22233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4676D15D-8843-5448-11B1-61AA45B33A73}"/>
              </a:ext>
            </a:extLst>
          </p:cNvPr>
          <p:cNvSpPr txBox="1">
            <a:spLocks/>
          </p:cNvSpPr>
          <p:nvPr/>
        </p:nvSpPr>
        <p:spPr>
          <a:xfrm>
            <a:off x="609600" y="173772"/>
            <a:ext cx="756084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1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Title</a:t>
            </a:r>
            <a:endParaRPr lang="cs-C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9D8D3C1-1805-4A32-C7CA-8A8F3FC6465D}"/>
              </a:ext>
            </a:extLst>
          </p:cNvPr>
          <p:cNvSpPr txBox="1"/>
          <p:nvPr/>
        </p:nvSpPr>
        <p:spPr>
          <a:xfrm>
            <a:off x="382100" y="896609"/>
            <a:ext cx="77883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latin typeface="+mj-lt"/>
              </a:rPr>
              <a:t>Text…</a:t>
            </a:r>
            <a:endParaRPr lang="en-US" b="1" dirty="0">
              <a:highlight>
                <a:srgbClr val="FFFF00"/>
              </a:highlight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7A1DEBC-07D1-AD5D-C8F2-F231609CCD44}"/>
              </a:ext>
            </a:extLst>
          </p:cNvPr>
          <p:cNvSpPr txBox="1"/>
          <p:nvPr/>
        </p:nvSpPr>
        <p:spPr>
          <a:xfrm>
            <a:off x="8763000" y="4629150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25B57EA5-7315-43D6-BA48-FE68A3975D44}" type="slidenum">
              <a:rPr lang="en-US" sz="1200" smtClean="0"/>
              <a:t>2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140705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0891" y="971550"/>
            <a:ext cx="3863509" cy="857250"/>
          </a:xfrm>
        </p:spPr>
        <p:txBody>
          <a:bodyPr>
            <a:normAutofit fontScale="90000"/>
          </a:bodyPr>
          <a:lstStyle/>
          <a:p>
            <a:r>
              <a:rPr lang="en-GB" dirty="0"/>
              <a:t>Bridging between Materials Research and Advanced Sensor and Detector Technologies (Vol II), May 28</a:t>
            </a:r>
            <a:r>
              <a:rPr lang="en-GB" baseline="30000" dirty="0"/>
              <a:t>th</a:t>
            </a:r>
            <a:r>
              <a:rPr lang="en-GB" dirty="0"/>
              <a:t> 2026.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D525EE-4639-FB18-823E-231D7C4FDB7D}"/>
              </a:ext>
            </a:extLst>
          </p:cNvPr>
          <p:cNvSpPr txBox="1"/>
          <p:nvPr/>
        </p:nvSpPr>
        <p:spPr>
          <a:xfrm>
            <a:off x="5410200" y="3105150"/>
            <a:ext cx="3313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Mark involved partners, authors</a:t>
            </a:r>
          </a:p>
        </p:txBody>
      </p:sp>
    </p:spTree>
    <p:extLst>
      <p:ext uri="{BB962C8B-B14F-4D97-AF65-F5344CB8AC3E}">
        <p14:creationId xmlns:p14="http://schemas.microsoft.com/office/powerpoint/2010/main" val="2469064874"/>
      </p:ext>
    </p:extLst>
  </p:cSld>
  <p:clrMapOvr>
    <a:masterClrMapping/>
  </p:clrMapOvr>
</p:sld>
</file>

<file path=ppt/theme/theme1.xml><?xml version="1.0" encoding="utf-8"?>
<a:theme xmlns:a="http://schemas.openxmlformats.org/drawingml/2006/main" name="šablona_SENDISO">
  <a:themeElements>
    <a:clrScheme name="SENDIS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D77FF"/>
      </a:accent1>
      <a:accent2>
        <a:srgbClr val="E3214F"/>
      </a:accent2>
      <a:accent3>
        <a:srgbClr val="000000"/>
      </a:accent3>
      <a:accent4>
        <a:srgbClr val="E3214F"/>
      </a:accent4>
      <a:accent5>
        <a:srgbClr val="5D77FF"/>
      </a:accent5>
      <a:accent6>
        <a:srgbClr val="000000"/>
      </a:accent6>
      <a:hlink>
        <a:srgbClr val="5D77FF"/>
      </a:hlink>
      <a:folHlink>
        <a:srgbClr val="E3214F"/>
      </a:folHlink>
    </a:clrScheme>
    <a:fontScheme name="SENDISO">
      <a:majorFont>
        <a:latin typeface="Inter"/>
        <a:ea typeface=""/>
        <a:cs typeface=""/>
      </a:majorFont>
      <a:minorFont>
        <a:latin typeface="Inter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šablona_SENDISO</Template>
  <TotalTime>4917</TotalTime>
  <Words>48</Words>
  <Application>Microsoft Macintosh PowerPoint</Application>
  <PresentationFormat>Předvádění na obrazovce (16:9)</PresentationFormat>
  <Paragraphs>9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6" baseType="lpstr">
      <vt:lpstr>Arial</vt:lpstr>
      <vt:lpstr>Inter</vt:lpstr>
      <vt:lpstr>šablona_SENDISO</vt:lpstr>
      <vt:lpstr>Title</vt:lpstr>
      <vt:lpstr>Prezentace aplikace PowerPoint</vt:lpstr>
      <vt:lpstr>Bridging between Materials Research and Advanced Sensor and Detector Technologies (Vol II), May 28th 2026.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Dostalek Jakub</dc:creator>
  <cp:lastModifiedBy>Ondřej Mašek</cp:lastModifiedBy>
  <cp:revision>30</cp:revision>
  <dcterms:created xsi:type="dcterms:W3CDTF">2024-02-01T16:00:50Z</dcterms:created>
  <dcterms:modified xsi:type="dcterms:W3CDTF">2026-04-20T13:12:32Z</dcterms:modified>
</cp:coreProperties>
</file>