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y="5143500" cx="9144000"/>
  <p:notesSz cx="6858000" cy="9144000"/>
  <p:embeddedFontLst>
    <p:embeddedFont>
      <p:font typeface="Montserrat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19C14EE-C412-472E-8B0D-73C5140487BA}">
  <a:tblStyle styleId="{219C14EE-C412-472E-8B0D-73C5140487B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20" Type="http://schemas.openxmlformats.org/officeDocument/2006/relationships/slide" Target="slides/slide1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22" Type="http://schemas.openxmlformats.org/officeDocument/2006/relationships/slide" Target="slides/slide16.xml"/><Relationship Id="rId44" Type="http://schemas.openxmlformats.org/officeDocument/2006/relationships/font" Target="fonts/Montserrat-bold.fntdata"/><Relationship Id="rId21" Type="http://schemas.openxmlformats.org/officeDocument/2006/relationships/slide" Target="slides/slide15.xml"/><Relationship Id="rId43" Type="http://schemas.openxmlformats.org/officeDocument/2006/relationships/font" Target="fonts/Montserrat-regular.fntdata"/><Relationship Id="rId24" Type="http://schemas.openxmlformats.org/officeDocument/2006/relationships/slide" Target="slides/slide18.xml"/><Relationship Id="rId46" Type="http://schemas.openxmlformats.org/officeDocument/2006/relationships/font" Target="fonts/Montserrat-boldItalic.fntdata"/><Relationship Id="rId23" Type="http://schemas.openxmlformats.org/officeDocument/2006/relationships/slide" Target="slides/slide17.xml"/><Relationship Id="rId45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slide" Target="slides/slide33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a8d4802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a8d4802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8eb5f6119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f8eb5f6119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b4931431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fb4931431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8eb5f611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f8eb5f611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f8eb5f611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f8eb5f611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8eb5f6119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f8eb5f6119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8eb5f61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f8eb5f61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8eb5f6119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f8eb5f6119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8eb5f6119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f8eb5f6119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8eb5f6119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f8eb5f6119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h36aee2c8f99183e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h36aee2c8f99183e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8eb5f6119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f8eb5f6119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f8eb5f6119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f8eb5f6119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b4931431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fb493143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fb49314317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fb4931431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b4931431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fb4931431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fb49314317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fb4931431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b4931431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fb4931431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fb5f4d11e6_4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fb5f4d11e6_4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fb49314317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fb49314317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b49314317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b49314317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f8eb5f6119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f8eb5f6119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b4942ce7b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fb4942ce7b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fb4942ce7b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fb4942ce7b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b4942ce7b_2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fb4942ce7b_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b4942ce7b_2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fb4942ce7b_2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fb4942ce7b_2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fb4942ce7b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fb4942ce7b_2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fb4942ce7b_2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fb4942ce7b_2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fb4942ce7b_2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fb4942ce7b_2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fb4942ce7b_2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fbd7bbdb0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fbd7bbdb0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h162478c233ce6c8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h162478c233ce6c8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fb4942ce7b_2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fb4942ce7b_2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8eb5f6119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f8eb5f6119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8eb5f6119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f8eb5f6119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2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Relationship Id="rId4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2.png"/><Relationship Id="rId6" Type="http://schemas.openxmlformats.org/officeDocument/2006/relationships/image" Target="../media/image1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.png"/><Relationship Id="rId4" Type="http://schemas.openxmlformats.org/officeDocument/2006/relationships/image" Target="../media/image25.png"/><Relationship Id="rId5" Type="http://schemas.openxmlformats.org/officeDocument/2006/relationships/image" Target="../media/image2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6.png"/><Relationship Id="rId4" Type="http://schemas.openxmlformats.org/officeDocument/2006/relationships/image" Target="../media/image2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THATMPI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road to an updated main branch</a:t>
            </a:r>
            <a:endParaRPr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411120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Gabriel Torralba Paz, Eloise Moore and Mahmoud Alawashra</a:t>
            </a:r>
            <a:endParaRPr sz="1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(in presenting order)</a:t>
            </a:r>
            <a:endParaRPr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Presentation idea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Gabriel: Andrzej’s modifications, domain strategies, test example of this with different number of processors like what Artem did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Mahmoud: positrons, momentum space modification, field solvers, Current filter.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Eloise: turbulence + matching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User handbook (all of us?)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Future implementations: shock location calculation, field averaging for particle tracing, arbitrary particle species number.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Availability ETA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ctrTitle"/>
          </p:nvPr>
        </p:nvSpPr>
        <p:spPr>
          <a:xfrm>
            <a:off x="311708" y="113946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THATMPI update by Andrzej</a:t>
            </a:r>
            <a:endParaRPr/>
          </a:p>
        </p:txBody>
      </p:sp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311700" y="322901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Gabriel Torralba Paz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Performance metrics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3892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Performance metrics at runtime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For each time step: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120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At the end of the simulation: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7525" y="2119103"/>
            <a:ext cx="2803912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7525" y="2975776"/>
            <a:ext cx="4757726" cy="200477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4892800" y="684800"/>
            <a:ext cx="3519600" cy="229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39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250"/>
              <a:t>P</a:t>
            </a:r>
            <a:r>
              <a:rPr lang="en-GB" sz="2250">
                <a:latin typeface="Montserrat"/>
                <a:ea typeface="Montserrat"/>
                <a:cs typeface="Montserrat"/>
                <a:sym typeface="Montserrat"/>
              </a:rPr>
              <a:t>er time step:</a:t>
            </a:r>
            <a:endParaRPr sz="2250">
              <a:latin typeface="Montserrat"/>
              <a:ea typeface="Montserrat"/>
              <a:cs typeface="Montserrat"/>
              <a:sym typeface="Montserrat"/>
            </a:endParaRPr>
          </a:p>
          <a:p>
            <a:pPr indent="-31472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Montserrat"/>
              <a:buChar char="○"/>
            </a:pPr>
            <a:r>
              <a:rPr lang="en-GB" sz="1750">
                <a:latin typeface="Montserrat"/>
                <a:ea typeface="Montserrat"/>
                <a:cs typeface="Montserrat"/>
                <a:sym typeface="Montserrat"/>
              </a:rPr>
              <a:t>Mover (most expensive)</a:t>
            </a:r>
            <a:endParaRPr sz="1750">
              <a:latin typeface="Montserrat"/>
              <a:ea typeface="Montserrat"/>
              <a:cs typeface="Montserrat"/>
              <a:sym typeface="Montserrat"/>
            </a:endParaRPr>
          </a:p>
          <a:p>
            <a:pPr indent="-31472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Montserrat"/>
              <a:buChar char="○"/>
            </a:pPr>
            <a:r>
              <a:rPr lang="en-GB" sz="1750">
                <a:latin typeface="Montserrat"/>
                <a:ea typeface="Montserrat"/>
                <a:cs typeface="Montserrat"/>
                <a:sym typeface="Montserrat"/>
              </a:rPr>
              <a:t>Current deposition (2nd most expensive)</a:t>
            </a:r>
            <a:endParaRPr sz="1750">
              <a:latin typeface="Montserrat"/>
              <a:ea typeface="Montserrat"/>
              <a:cs typeface="Montserrat"/>
              <a:sym typeface="Montserrat"/>
            </a:endParaRPr>
          </a:p>
          <a:p>
            <a:pPr indent="-31472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Montserrat"/>
              <a:buChar char="○"/>
            </a:pPr>
            <a:r>
              <a:rPr lang="en-GB" sz="1750">
                <a:latin typeface="Montserrat"/>
                <a:ea typeface="Montserrat"/>
                <a:cs typeface="Montserrat"/>
                <a:sym typeface="Montserrat"/>
              </a:rPr>
              <a:t>Total loop</a:t>
            </a:r>
            <a:endParaRPr sz="1750">
              <a:latin typeface="Montserrat"/>
              <a:ea typeface="Montserrat"/>
              <a:cs typeface="Montserrat"/>
              <a:sym typeface="Montserrat"/>
            </a:endParaRPr>
          </a:p>
          <a:p>
            <a:pPr indent="-339328" lvl="0" marL="457200" rtl="0" algn="l">
              <a:spcBef>
                <a:spcPts val="0"/>
              </a:spcBef>
              <a:spcAft>
                <a:spcPts val="0"/>
              </a:spcAft>
              <a:buSzPct val="100000"/>
              <a:buFont typeface="Montserrat"/>
              <a:buChar char="●"/>
            </a:pPr>
            <a:r>
              <a:rPr lang="en-GB" sz="2250">
                <a:latin typeface="Montserrat"/>
                <a:ea typeface="Montserrat"/>
                <a:cs typeface="Montserrat"/>
                <a:sym typeface="Montserrat"/>
              </a:rPr>
              <a:t>Final performance:</a:t>
            </a:r>
            <a:endParaRPr sz="2250">
              <a:latin typeface="Montserrat"/>
              <a:ea typeface="Montserrat"/>
              <a:cs typeface="Montserrat"/>
              <a:sym typeface="Montserrat"/>
            </a:endParaRPr>
          </a:p>
          <a:p>
            <a:pPr indent="-31472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Montserrat"/>
              <a:buChar char="○"/>
            </a:pPr>
            <a:r>
              <a:rPr lang="en-GB" sz="1750">
                <a:latin typeface="Montserrat"/>
                <a:ea typeface="Montserrat"/>
                <a:cs typeface="Montserrat"/>
                <a:sym typeface="Montserrat"/>
              </a:rPr>
              <a:t>Statistics per column</a:t>
            </a:r>
            <a:endParaRPr sz="1750">
              <a:latin typeface="Montserrat"/>
              <a:ea typeface="Montserrat"/>
              <a:cs typeface="Montserrat"/>
              <a:sym typeface="Montserrat"/>
            </a:endParaRPr>
          </a:p>
          <a:p>
            <a:pPr indent="-31472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Montserrat"/>
              <a:buChar char="○"/>
            </a:pPr>
            <a:r>
              <a:rPr lang="en-GB" sz="1750">
                <a:latin typeface="Montserrat"/>
                <a:ea typeface="Montserrat"/>
                <a:cs typeface="Montserrat"/>
                <a:sym typeface="Montserrat"/>
              </a:rPr>
              <a:t>Fastest, average, slowest</a:t>
            </a:r>
            <a:endParaRPr sz="1750">
              <a:latin typeface="Montserrat"/>
              <a:ea typeface="Montserrat"/>
              <a:cs typeface="Montserrat"/>
              <a:sym typeface="Montserrat"/>
            </a:endParaRPr>
          </a:p>
          <a:p>
            <a:pPr indent="-314722" lvl="1" marL="914400" rtl="0" algn="l">
              <a:spcBef>
                <a:spcPts val="0"/>
              </a:spcBef>
              <a:spcAft>
                <a:spcPts val="0"/>
              </a:spcAft>
              <a:buSzPct val="100000"/>
              <a:buFont typeface="Montserrat"/>
              <a:buChar char="○"/>
            </a:pPr>
            <a:r>
              <a:rPr lang="en-GB" sz="1750">
                <a:latin typeface="Montserrat"/>
                <a:ea typeface="Montserrat"/>
                <a:cs typeface="Montserrat"/>
                <a:sym typeface="Montserrat"/>
              </a:rPr>
              <a:t>Important quantity: Mpart/s/dom</a:t>
            </a:r>
            <a:endParaRPr sz="175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5898275" y="4429750"/>
            <a:ext cx="2389200" cy="5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481">
                <a:latin typeface="Montserrat"/>
                <a:ea typeface="Montserrat"/>
                <a:cs typeface="Montserrat"/>
                <a:sym typeface="Montserrat"/>
              </a:rPr>
              <a:t>Cannot be turned off, but the overhead is negligible</a:t>
            </a:r>
            <a:endParaRPr sz="148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Domain assignment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52475"/>
            <a:ext cx="3892200" cy="36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Three possible assignments: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Rectangular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The usual strategy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Mirror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Leftmost-rightmost domains share memory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Very useful for shock simulations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Cyclic-shift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Domains assigned in a spiral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Not very useful right now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Can be activated when calling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mpirun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 by adding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-dstrategy strat_name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85" name="Google Shape;85;p17"/>
          <p:cNvGraphicFramePr/>
          <p:nvPr/>
        </p:nvGraphicFramePr>
        <p:xfrm>
          <a:off x="5024019" y="976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{219C14EE-C412-472E-8B0D-73C5140487BA}</a:tableStyleId>
              </a:tblPr>
              <a:tblGrid>
                <a:gridCol w="469600"/>
                <a:gridCol w="469600"/>
                <a:gridCol w="464600"/>
                <a:gridCol w="474600"/>
                <a:gridCol w="469600"/>
                <a:gridCol w="4696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34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34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graphicFrame>
        <p:nvGraphicFramePr>
          <p:cNvPr id="86" name="Google Shape;86;p17"/>
          <p:cNvGraphicFramePr/>
          <p:nvPr/>
        </p:nvGraphicFramePr>
        <p:xfrm>
          <a:off x="5024019" y="226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{219C14EE-C412-472E-8B0D-73C5140487BA}</a:tableStyleId>
              </a:tblPr>
              <a:tblGrid>
                <a:gridCol w="469600"/>
                <a:gridCol w="469600"/>
                <a:gridCol w="464600"/>
                <a:gridCol w="474600"/>
                <a:gridCol w="469600"/>
                <a:gridCol w="4696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34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34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graphicFrame>
        <p:nvGraphicFramePr>
          <p:cNvPr id="87" name="Google Shape;87;p17"/>
          <p:cNvGraphicFramePr/>
          <p:nvPr/>
        </p:nvGraphicFramePr>
        <p:xfrm>
          <a:off x="5024019" y="3588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{219C14EE-C412-472E-8B0D-73C5140487BA}</a:tableStyleId>
              </a:tblPr>
              <a:tblGrid>
                <a:gridCol w="469600"/>
                <a:gridCol w="469600"/>
                <a:gridCol w="464600"/>
                <a:gridCol w="474600"/>
                <a:gridCol w="469600"/>
                <a:gridCol w="469600"/>
              </a:tblGrid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34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347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3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2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88" name="Google Shape;88;p17"/>
          <p:cNvSpPr txBox="1"/>
          <p:nvPr>
            <p:ph idx="1" type="body"/>
          </p:nvPr>
        </p:nvSpPr>
        <p:spPr>
          <a:xfrm rot="-5400000">
            <a:off x="4191425" y="1379750"/>
            <a:ext cx="1260300" cy="38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7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Rectangular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 rot="-5398472">
            <a:off x="4484075" y="2669276"/>
            <a:ext cx="675000" cy="38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7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Mirror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 rot="-5400000">
            <a:off x="4270323" y="3991325"/>
            <a:ext cx="1102500" cy="38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7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Cyclic-shift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311700" y="1152475"/>
            <a:ext cx="8315100" cy="36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It is imperative to use the correct Intel-Fortran compilation flags.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Intel CPU: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-xHost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 optimises everything tailored to the CPU used.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AMD CPU: Use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-O3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-avx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avx2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 or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avx512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, it requires testing). Don’t use -xHost!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See charts below (higher is better)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Benchmarks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p18" title="Wykre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425" y="2309200"/>
            <a:ext cx="4635300" cy="230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 title="Wykr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8450" y="2958525"/>
            <a:ext cx="3328349" cy="16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152475"/>
            <a:ext cx="8315100" cy="36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It occurs that particle mover and current deposition perform better with different optimisation flags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Deposition: avx512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Mover: avx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Benchmarks (bonus)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9648" y="2599573"/>
            <a:ext cx="6427900" cy="179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/>
          <p:nvPr/>
        </p:nvSpPr>
        <p:spPr>
          <a:xfrm>
            <a:off x="6413126" y="3548951"/>
            <a:ext cx="564600" cy="152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7" name="Google Shape;107;p19"/>
          <p:cNvSpPr/>
          <p:nvPr/>
        </p:nvSpPr>
        <p:spPr>
          <a:xfrm>
            <a:off x="6987724" y="3706350"/>
            <a:ext cx="564600" cy="152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8" name="Google Shape;108;p19"/>
          <p:cNvSpPr/>
          <p:nvPr/>
        </p:nvSpPr>
        <p:spPr>
          <a:xfrm>
            <a:off x="5068530" y="4188650"/>
            <a:ext cx="2483700" cy="1524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1152475"/>
            <a:ext cx="8315100" cy="36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Makefile has new arguments for quick debugging, testing, cleaning the binaries…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The Makefile has been overall updated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New utility scripts located in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utils/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: logging, comparing, … (see Markdown file in the same directory)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Command line interface arguments for the code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Quick access to some specific simulation options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Particle tracing may not work with OpenMP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Currently spectra is not tested with OpenMP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Extra features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idx="1" type="body"/>
          </p:nvPr>
        </p:nvSpPr>
        <p:spPr>
          <a:xfrm>
            <a:off x="311700" y="1152475"/>
            <a:ext cx="8315100" cy="6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Only requires modifying the run script.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Using OpenMP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322" y="1859472"/>
            <a:ext cx="2794700" cy="164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3337" y="3813900"/>
            <a:ext cx="7357326" cy="60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77624" y="2663975"/>
            <a:ext cx="3073050" cy="344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/>
          <p:nvPr/>
        </p:nvSpPr>
        <p:spPr>
          <a:xfrm>
            <a:off x="959708" y="2359863"/>
            <a:ext cx="2149500" cy="3441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/>
        </p:nvSpPr>
        <p:spPr>
          <a:xfrm>
            <a:off x="5392050" y="1984425"/>
            <a:ext cx="26442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</a:rPr>
              <a:t>Don’t forget to set these environment variables!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6" name="Google Shape;126;p21"/>
          <p:cNvSpPr/>
          <p:nvPr/>
        </p:nvSpPr>
        <p:spPr>
          <a:xfrm>
            <a:off x="5948275" y="4028825"/>
            <a:ext cx="1814400" cy="180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1"/>
          <p:cNvSpPr/>
          <p:nvPr/>
        </p:nvSpPr>
        <p:spPr>
          <a:xfrm>
            <a:off x="1469581" y="4028450"/>
            <a:ext cx="484800" cy="1800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idx="1" type="body"/>
          </p:nvPr>
        </p:nvSpPr>
        <p:spPr>
          <a:xfrm>
            <a:off x="311700" y="1152475"/>
            <a:ext cx="8315100" cy="5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Helios: 192 cores per node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Using OpenMP (use cases)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22"/>
          <p:cNvSpPr txBox="1"/>
          <p:nvPr/>
        </p:nvSpPr>
        <p:spPr>
          <a:xfrm>
            <a:off x="348500" y="1589525"/>
            <a:ext cx="4905000" cy="154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Np=2x192 (even case)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Number of nodes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2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rocesses per node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ntasks-per-node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96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Cores per process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cpus-per-task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2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MPI processes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mpirun -n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192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Domain sharing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mpirun -dp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2x1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22"/>
          <p:cNvSpPr txBox="1"/>
          <p:nvPr/>
        </p:nvSpPr>
        <p:spPr>
          <a:xfrm>
            <a:off x="348500" y="3133925"/>
            <a:ext cx="4905000" cy="154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Np=3x192 (odd case)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Number of nodes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3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Processes per node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ntasks-per-node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64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Cores per process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cpus-per-task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3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MPI processes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mpirun -n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192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Domain sharing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mpirun -dp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3x1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Using OpenMP (use cases)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23"/>
          <p:cNvSpPr txBox="1"/>
          <p:nvPr/>
        </p:nvSpPr>
        <p:spPr>
          <a:xfrm>
            <a:off x="348500" y="1201475"/>
            <a:ext cx="5015100" cy="16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Np=5x192 (non-divisible case)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Number of nodes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6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Processes per node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ntasks-per-node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32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Cores per process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cpus-per-task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6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MPI processes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mpirun -n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192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Domain sharing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mpirun -dp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5x1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23"/>
          <p:cNvSpPr txBox="1"/>
          <p:nvPr/>
        </p:nvSpPr>
        <p:spPr>
          <a:xfrm>
            <a:off x="348500" y="2885975"/>
            <a:ext cx="4905000" cy="196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Np=8x192 (less cores per process than Npx)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Number of nodes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8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Processes per node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ntasks-per-node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48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Cores per process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cpus-per-task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4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MPI processes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mpirun -n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384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Domain sharing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mpirun -dp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4x1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5173525" y="1439675"/>
            <a:ext cx="3552600" cy="12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It is still possible to use OpenMP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Requires an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idle core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Dpx=5 but core-per-task=6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We request more nodes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than we need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23"/>
          <p:cNvSpPr txBox="1"/>
          <p:nvPr/>
        </p:nvSpPr>
        <p:spPr>
          <a:xfrm>
            <a:off x="5253500" y="3183425"/>
            <a:ext cx="3552600" cy="13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Larger Dpx is not necessarily better!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Keep all threads in a single NUMA-node.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Dpx&lt;Npx may be better for large Npx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Using OpenMP (reasoning)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24"/>
          <p:cNvSpPr txBox="1"/>
          <p:nvPr/>
        </p:nvSpPr>
        <p:spPr>
          <a:xfrm>
            <a:off x="348500" y="1201475"/>
            <a:ext cx="7665900" cy="20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AutoNum type="arabicPeriod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What is my Np? 7x192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AutoNum type="arabicPeriod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 want to use OpenMP. Since Npx=7, I will need 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-dp=7x1</a:t>
            </a:r>
            <a:endParaRPr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AutoNum type="alphaLcPeriod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Note that one can use different dp for a specific Npx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AutoNum type="arabicPeriod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 then need Np/dp=(7x192)/(7x1)=192 processes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mpirun -n 192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AutoNum type="arabicPeriod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 need as many CPUs per task that divides the number of cores in a node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AutoNum type="alphaLcPeriod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Select 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cpus-per-task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&gt;= dp that divides NUMA-size. In this case, 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cpus-per-task=8</a:t>
            </a:r>
            <a:endParaRPr>
              <a:solidFill>
                <a:schemeClr val="dk2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AutoNum type="arabicPeriod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 then require 8 nodes (1536 cores) because num_cpus=cpus-per-task*num_tasks=8*192=1536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24"/>
          <p:cNvSpPr txBox="1"/>
          <p:nvPr/>
        </p:nvSpPr>
        <p:spPr>
          <a:xfrm>
            <a:off x="348500" y="3299075"/>
            <a:ext cx="5015100" cy="14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Np=7x192 (example)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Number of nodes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8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Processes per node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ntasks-per-node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24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Cores per process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cpus-per-task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8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MPI processes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mpirun -n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192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Domain sharing (</a:t>
            </a:r>
            <a:r>
              <a:rPr lang="en-GB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mpirun -dp</a:t>
            </a: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) = 7x1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idx="1" type="body"/>
          </p:nvPr>
        </p:nvSpPr>
        <p:spPr>
          <a:xfrm>
            <a:off x="311700" y="1152475"/>
            <a:ext cx="8315100" cy="36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DOCUMENT THE CODE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The code and binaries should remain separately from the simulation.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The code is located in e.g.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s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cratch/user/thatmpi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/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The simulations are located in e.g.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scratch/user/my_sims/sim_X/</a:t>
            </a:r>
            <a:endParaRPr>
              <a:latin typeface="Consolas"/>
              <a:ea typeface="Consolas"/>
              <a:cs typeface="Consolas"/>
              <a:sym typeface="Consola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Inside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sim_X/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, you find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diag/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partd/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config/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, … but </a:t>
            </a: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NOT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bin/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src/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, …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Use Git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Create as many branches as you want, 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preferably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 locally. If others need to test, push the branch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If using a new cluster: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Verify code performance and find the best compilation flags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Compilation process (HDF5 library location, available compilers, …)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Adjust job parameters, verify NUMA architecture (related to OpenMP).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Best practices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>
            <p:ph type="ctrTitle"/>
          </p:nvPr>
        </p:nvSpPr>
        <p:spPr>
          <a:xfrm>
            <a:off x="311708" y="8295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Turbulence module</a:t>
            </a:r>
            <a:endParaRPr/>
          </a:p>
        </p:txBody>
      </p:sp>
      <p:sp>
        <p:nvSpPr>
          <p:cNvPr id="163" name="Google Shape;163;p26"/>
          <p:cNvSpPr txBox="1"/>
          <p:nvPr>
            <p:ph idx="1" type="subTitle"/>
          </p:nvPr>
        </p:nvSpPr>
        <p:spPr>
          <a:xfrm>
            <a:off x="311700" y="322901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Eloise Moore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Turbulence in THATMPI</a:t>
            </a:r>
            <a:endParaRPr/>
          </a:p>
        </p:txBody>
      </p:sp>
      <p:sp>
        <p:nvSpPr>
          <p:cNvPr id="169" name="Google Shape;169;p27"/>
          <p:cNvSpPr txBox="1"/>
          <p:nvPr>
            <p:ph idx="1" type="body"/>
          </p:nvPr>
        </p:nvSpPr>
        <p:spPr>
          <a:xfrm>
            <a:off x="311700" y="1152475"/>
            <a:ext cx="8634600" cy="382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Implemented both </a:t>
            </a:r>
            <a:r>
              <a:rPr b="1" lang="en-GB"/>
              <a:t>compressive</a:t>
            </a:r>
            <a:r>
              <a:rPr lang="en-GB"/>
              <a:t> and </a:t>
            </a:r>
            <a:r>
              <a:rPr b="1" lang="en-GB"/>
              <a:t>electromagnetic</a:t>
            </a:r>
            <a:r>
              <a:rPr lang="en-GB"/>
              <a:t> turbulence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Changes made:</a:t>
            </a:r>
            <a:endParaRPr/>
          </a:p>
          <a:p>
            <a:pPr indent="-319301" lvl="1" marL="7740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Added the </a:t>
            </a:r>
            <a:r>
              <a:rPr lang="en-GB">
                <a:latin typeface="Consolas"/>
                <a:ea typeface="Consolas"/>
                <a:cs typeface="Consolas"/>
                <a:sym typeface="Consolas"/>
              </a:rPr>
              <a:t>TYPES</a:t>
            </a:r>
            <a:r>
              <a:rPr lang="en-GB"/>
              <a:t>: </a:t>
            </a:r>
            <a:r>
              <a:rPr b="1" lang="en-GB">
                <a:solidFill>
                  <a:schemeClr val="accent5"/>
                </a:solidFill>
              </a:rPr>
              <a:t>data_compressive_wave.f90</a:t>
            </a:r>
            <a:r>
              <a:rPr lang="en-GB"/>
              <a:t> and </a:t>
            </a:r>
            <a:r>
              <a:rPr b="1" lang="en-GB">
                <a:solidFill>
                  <a:schemeClr val="accent5"/>
                </a:solidFill>
              </a:rPr>
              <a:t>data_EM_wave.f90</a:t>
            </a:r>
            <a:endParaRPr b="1">
              <a:solidFill>
                <a:schemeClr val="accent5"/>
              </a:solidFill>
            </a:endParaRPr>
          </a:p>
          <a:p>
            <a:pPr indent="-319301" lvl="1" marL="7740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Update </a:t>
            </a:r>
            <a:r>
              <a:rPr lang="en-GB">
                <a:solidFill>
                  <a:schemeClr val="accent5"/>
                </a:solidFill>
              </a:rPr>
              <a:t>data_global_params.f90</a:t>
            </a:r>
            <a:r>
              <a:rPr lang="en-GB"/>
              <a:t>: </a:t>
            </a:r>
            <a:r>
              <a:rPr b="1"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Simulation_params</a:t>
            </a:r>
            <a:r>
              <a:rPr lang="en-GB"/>
              <a:t> with turbulence parameters, and </a:t>
            </a:r>
            <a:r>
              <a:rPr b="1"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Simulation_config</a:t>
            </a:r>
            <a:r>
              <a:rPr b="1" lang="en-GB"/>
              <a:t> </a:t>
            </a:r>
            <a:r>
              <a:rPr lang="en-GB"/>
              <a:t>with turbulence toggle features</a:t>
            </a:r>
            <a:endParaRPr/>
          </a:p>
          <a:p>
            <a:pPr indent="-319301" lvl="1" marL="7740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New namelist “</a:t>
            </a:r>
            <a:r>
              <a:rPr b="1"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&amp;TURBULENCE</a:t>
            </a:r>
            <a:r>
              <a:rPr lang="en-GB"/>
              <a:t>” for the </a:t>
            </a:r>
            <a:r>
              <a:rPr lang="en-GB">
                <a:solidFill>
                  <a:schemeClr val="accent5"/>
                </a:solidFill>
              </a:rPr>
              <a:t>setup.nml</a:t>
            </a:r>
            <a:r>
              <a:rPr lang="en-GB"/>
              <a:t> file for initialising turbulence parameters </a:t>
            </a:r>
            <a:endParaRPr/>
          </a:p>
          <a:p>
            <a:pPr indent="-319301" lvl="1" marL="7740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Implemented two new field initialisation subroutines in </a:t>
            </a:r>
            <a:r>
              <a:rPr lang="en-GB">
                <a:solidFill>
                  <a:schemeClr val="accent5"/>
                </a:solidFill>
              </a:rPr>
              <a:t>sub_fields.f90</a:t>
            </a:r>
            <a:r>
              <a:rPr lang="en-GB"/>
              <a:t>: </a:t>
            </a:r>
            <a:r>
              <a:rPr b="1"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init_fields_compressive_turb</a:t>
            </a:r>
            <a:r>
              <a:rPr lang="en-GB"/>
              <a:t> and </a:t>
            </a:r>
            <a:r>
              <a:rPr b="1"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init_fields_EM_turb</a:t>
            </a:r>
            <a:endParaRPr b="1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9301" lvl="1" marL="7740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Implemented new particle injection subroutine in </a:t>
            </a:r>
            <a:r>
              <a:rPr lang="en-GB">
                <a:solidFill>
                  <a:schemeClr val="accent5"/>
                </a:solidFill>
              </a:rPr>
              <a:t>sub_particles.f90</a:t>
            </a:r>
            <a:r>
              <a:rPr lang="en-GB"/>
              <a:t>: </a:t>
            </a:r>
            <a:r>
              <a:rPr b="1" lang="en-GB">
                <a:solidFill>
                  <a:schemeClr val="accent1"/>
                </a:solidFill>
              </a:rPr>
              <a:t>j</a:t>
            </a:r>
            <a:r>
              <a:rPr b="1"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et_injection_turbulence</a:t>
            </a:r>
            <a:r>
              <a:rPr b="1" lang="en-GB"/>
              <a:t>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en-GB"/>
              <a:t>Shift in particle distributions determined by </a:t>
            </a: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config%turb_type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-319301" lvl="1" marL="7740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Implemented turbulence initialisation in </a:t>
            </a:r>
            <a:r>
              <a:rPr lang="en-GB">
                <a:solidFill>
                  <a:schemeClr val="accent5"/>
                </a:solidFill>
              </a:rPr>
              <a:t>init.f90</a:t>
            </a:r>
            <a:r>
              <a:rPr lang="en-GB"/>
              <a:t>: </a:t>
            </a:r>
            <a:r>
              <a:rPr b="1"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init_turbulence</a:t>
            </a:r>
            <a:r>
              <a:rPr lang="en-GB"/>
              <a:t>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▪"/>
            </a:pPr>
            <a:r>
              <a:rPr lang="en-GB"/>
              <a:t>Initialisation determined by </a:t>
            </a: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config%turb_type</a:t>
            </a:r>
            <a:r>
              <a:rPr lang="en-GB"/>
              <a:t>, and is run with </a:t>
            </a:r>
            <a:br>
              <a:rPr lang="en-GB"/>
            </a:b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config%turbulence = .TRUE.</a:t>
            </a:r>
            <a:endParaRPr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-GB"/>
              <a:t>Turbulence in THATMPI</a:t>
            </a:r>
            <a:endParaRPr/>
          </a:p>
        </p:txBody>
      </p:sp>
      <p:sp>
        <p:nvSpPr>
          <p:cNvPr id="175" name="Google Shape;175;p28"/>
          <p:cNvSpPr txBox="1"/>
          <p:nvPr>
            <p:ph idx="1" type="body"/>
          </p:nvPr>
        </p:nvSpPr>
        <p:spPr>
          <a:xfrm>
            <a:off x="311700" y="1152475"/>
            <a:ext cx="8520600" cy="387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/>
              <a:t>Important notes</a:t>
            </a:r>
            <a:endParaRPr u="sng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Turbulence (compressive &amp; electromagnetic) is </a:t>
            </a:r>
            <a:r>
              <a:rPr b="1" lang="en-GB"/>
              <a:t>only compatible for electron-ion plasma</a:t>
            </a:r>
            <a:r>
              <a:rPr lang="en-GB"/>
              <a:t> and will not work with positrons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Currently only tested for </a:t>
            </a:r>
            <a:r>
              <a:rPr b="1" lang="en-GB"/>
              <a:t>non-relativistic plasma</a:t>
            </a:r>
            <a:r>
              <a:rPr lang="en-GB"/>
              <a:t> and the injection routine is </a:t>
            </a:r>
            <a:r>
              <a:rPr b="1" lang="en-GB"/>
              <a:t>non-relativistic</a:t>
            </a:r>
            <a:endParaRPr b="1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Designed for use in </a:t>
            </a:r>
            <a:r>
              <a:rPr b="1" lang="en-GB"/>
              <a:t>periodic box simulations</a:t>
            </a:r>
            <a:r>
              <a:rPr lang="en-GB"/>
              <a:t> - for use in shock simulations you will need to prefabricate turbulent slabs and then add them using the </a:t>
            </a:r>
            <a:r>
              <a:rPr b="1" lang="en-GB"/>
              <a:t>matching</a:t>
            </a:r>
            <a:r>
              <a:rPr lang="en-GB"/>
              <a:t> code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/>
          <p:nvPr>
            <p:ph type="title"/>
          </p:nvPr>
        </p:nvSpPr>
        <p:spPr>
          <a:xfrm>
            <a:off x="311700" y="122325"/>
            <a:ext cx="8520600" cy="10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to use turbulence - initialising turbulence parameters in setup.nml</a:t>
            </a:r>
            <a:endParaRPr/>
          </a:p>
        </p:txBody>
      </p:sp>
      <p:pic>
        <p:nvPicPr>
          <p:cNvPr id="181" name="Google Shape;18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975" y="1439150"/>
            <a:ext cx="8839202" cy="323565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9"/>
          <p:cNvSpPr txBox="1"/>
          <p:nvPr/>
        </p:nvSpPr>
        <p:spPr>
          <a:xfrm>
            <a:off x="5628350" y="1805000"/>
            <a:ext cx="2581500" cy="4518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Example </a:t>
            </a:r>
            <a:r>
              <a:rPr lang="en-GB" sz="1800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sim_params</a:t>
            </a:r>
            <a:endParaRPr sz="1800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83" name="Google Shape;183;p29"/>
          <p:cNvSpPr txBox="1"/>
          <p:nvPr/>
        </p:nvSpPr>
        <p:spPr>
          <a:xfrm>
            <a:off x="2795600" y="4133400"/>
            <a:ext cx="2892000" cy="4518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For use in a </a:t>
            </a:r>
            <a:r>
              <a:rPr b="1" lang="en-GB" sz="1800">
                <a:solidFill>
                  <a:schemeClr val="lt1"/>
                </a:solidFill>
              </a:rPr>
              <a:t>periodic box</a:t>
            </a:r>
            <a:endParaRPr b="1"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00" y="1209425"/>
            <a:ext cx="5728549" cy="34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0"/>
          <p:cNvSpPr txBox="1"/>
          <p:nvPr>
            <p:ph type="title"/>
          </p:nvPr>
        </p:nvSpPr>
        <p:spPr>
          <a:xfrm>
            <a:off x="311700" y="122325"/>
            <a:ext cx="8520600" cy="9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to use turbulence - toggling on/off turbulence initialisation and turbulence type in the config</a:t>
            </a:r>
            <a:endParaRPr/>
          </a:p>
        </p:txBody>
      </p:sp>
      <p:sp>
        <p:nvSpPr>
          <p:cNvPr id="190" name="Google Shape;190;p30"/>
          <p:cNvSpPr txBox="1"/>
          <p:nvPr/>
        </p:nvSpPr>
        <p:spPr>
          <a:xfrm>
            <a:off x="2333800" y="2061650"/>
            <a:ext cx="3111900" cy="4233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Example config parameters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91" name="Google Shape;191;p30"/>
          <p:cNvSpPr txBox="1"/>
          <p:nvPr/>
        </p:nvSpPr>
        <p:spPr>
          <a:xfrm>
            <a:off x="5864525" y="2519150"/>
            <a:ext cx="3259200" cy="10995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</a:rPr>
              <a:t>Only set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config%turbulence</a:t>
            </a:r>
            <a:r>
              <a:rPr lang="en-GB" sz="1800">
                <a:solidFill>
                  <a:schemeClr val="dk2"/>
                </a:solidFill>
              </a:rPr>
              <a:t> to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.TRUE.</a:t>
            </a:r>
            <a:r>
              <a:rPr lang="en-GB" sz="1800">
                <a:solidFill>
                  <a:schemeClr val="dk2"/>
                </a:solidFill>
              </a:rPr>
              <a:t> when initialising the simulation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192" name="Google Shape;192;p30"/>
          <p:cNvCxnSpPr/>
          <p:nvPr/>
        </p:nvCxnSpPr>
        <p:spPr>
          <a:xfrm flipH="1">
            <a:off x="5514725" y="3618650"/>
            <a:ext cx="349800" cy="319800"/>
          </a:xfrm>
          <a:prstGeom prst="straightConnector1">
            <a:avLst/>
          </a:prstGeom>
          <a:noFill/>
          <a:ln cap="flat" cmpd="sng" w="38100">
            <a:solidFill>
              <a:srgbClr val="0070C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Plasma slab matching in THATMPI</a:t>
            </a:r>
            <a:endParaRPr/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4249950" y="1290280"/>
            <a:ext cx="4857900" cy="37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Matching subroutines created by </a:t>
            </a:r>
            <a:r>
              <a:rPr b="1" lang="en-GB">
                <a:solidFill>
                  <a:srgbClr val="CC0000"/>
                </a:solidFill>
              </a:rPr>
              <a:t>Karol Fulat</a:t>
            </a:r>
            <a:r>
              <a:rPr lang="en-GB"/>
              <a:t> are now fully integrated into the Master version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Includes update which </a:t>
            </a:r>
            <a:r>
              <a:rPr b="1" lang="en-GB"/>
              <a:t>fixes the particle global ID mismatch</a:t>
            </a:r>
            <a:r>
              <a:rPr lang="en-GB"/>
              <a:t> with generated particles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Modification to s</a:t>
            </a:r>
            <a:r>
              <a:rPr lang="en-GB"/>
              <a:t>et size of transition region in the config file using </a:t>
            </a:r>
            <a:r>
              <a:rPr b="1"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config%trans_zone</a:t>
            </a:r>
            <a:r>
              <a:rPr lang="en-GB"/>
              <a:t> </a:t>
            </a:r>
            <a:endParaRPr/>
          </a:p>
        </p:txBody>
      </p:sp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300" y="1102175"/>
            <a:ext cx="3897725" cy="371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1"/>
          <p:cNvSpPr txBox="1"/>
          <p:nvPr/>
        </p:nvSpPr>
        <p:spPr>
          <a:xfrm>
            <a:off x="231175" y="4761200"/>
            <a:ext cx="27207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Source: Karol Fulat (thesis 2024)</a:t>
            </a:r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Plasma slab matching in THATMPI</a:t>
            </a:r>
            <a:endParaRPr/>
          </a:p>
        </p:txBody>
      </p:sp>
      <p:sp>
        <p:nvSpPr>
          <p:cNvPr id="206" name="Google Shape;206;p32"/>
          <p:cNvSpPr txBox="1"/>
          <p:nvPr>
            <p:ph idx="1" type="body"/>
          </p:nvPr>
        </p:nvSpPr>
        <p:spPr>
          <a:xfrm>
            <a:off x="311700" y="1152475"/>
            <a:ext cx="8520600" cy="359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u="sng"/>
              <a:t>Important notes</a:t>
            </a:r>
            <a:endParaRPr u="sng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Matching is </a:t>
            </a:r>
            <a:r>
              <a:rPr b="1" lang="en-GB"/>
              <a:t>only compatible with the “</a:t>
            </a:r>
            <a:r>
              <a:rPr b="1"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rectangular</a:t>
            </a:r>
            <a:r>
              <a:rPr b="1" lang="en-GB"/>
              <a:t>” domain strategy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When commencing a simulation with plasma slab matching, the s</a:t>
            </a:r>
            <a:r>
              <a:rPr b="1" lang="en-GB"/>
              <a:t>tart timestep will be equal to the timestep of the particle dump files</a:t>
            </a:r>
            <a:r>
              <a:rPr lang="en-GB"/>
              <a:t> of the prefabricated plasma slabs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To compute the true timestep of the simulation this must taken into account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Prefabricated slabs must be created with </a:t>
            </a: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IO_SCHEME=0</a:t>
            </a:r>
            <a:r>
              <a:rPr lang="en-GB"/>
              <a:t>, but the shock simulation can use any </a:t>
            </a:r>
            <a:r>
              <a:rPr lang="en-GB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IO_SCHEME</a:t>
            </a:r>
            <a:r>
              <a:rPr lang="en-GB"/>
              <a:t>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Setup of turbulent slabs in a simulation</a:t>
            </a:r>
            <a:endParaRPr/>
          </a:p>
        </p:txBody>
      </p:sp>
      <p:pic>
        <p:nvPicPr>
          <p:cNvPr id="212" name="Google Shape;21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1994773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3"/>
          <p:cNvSpPr/>
          <p:nvPr/>
        </p:nvSpPr>
        <p:spPr>
          <a:xfrm>
            <a:off x="395362" y="3166281"/>
            <a:ext cx="1784100" cy="1809600"/>
          </a:xfrm>
          <a:prstGeom prst="rect">
            <a:avLst/>
          </a:prstGeom>
          <a:noFill/>
          <a:ln cap="flat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3"/>
          <p:cNvSpPr txBox="1"/>
          <p:nvPr/>
        </p:nvSpPr>
        <p:spPr>
          <a:xfrm>
            <a:off x="2822925" y="1235875"/>
            <a:ext cx="6281700" cy="38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-GB" sz="1800">
                <a:solidFill>
                  <a:schemeClr val="dk2"/>
                </a:solidFill>
              </a:rPr>
              <a:t>Generate plasma slabs in separate periodic box simulations using </a:t>
            </a:r>
            <a:r>
              <a:rPr lang="en-GB" sz="1800">
                <a:solidFill>
                  <a:schemeClr val="accent1"/>
                </a:solidFill>
                <a:latin typeface="Consolas"/>
                <a:ea typeface="Consolas"/>
                <a:cs typeface="Consolas"/>
                <a:sym typeface="Consolas"/>
              </a:rPr>
              <a:t>IO_SCHEME=0</a:t>
            </a:r>
            <a:endParaRPr sz="1800">
              <a:solidFill>
                <a:schemeClr val="accen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-GB" sz="1800">
                <a:solidFill>
                  <a:schemeClr val="dk2"/>
                </a:solidFill>
              </a:rPr>
              <a:t>Within your shock simulation directory, create a subdirectory </a:t>
            </a:r>
            <a:r>
              <a:rPr lang="en-GB" sz="1800">
                <a:solidFill>
                  <a:schemeClr val="accent5"/>
                </a:solidFill>
              </a:rPr>
              <a:t>prefabricated_slabs/</a:t>
            </a:r>
            <a:r>
              <a:rPr lang="en-GB" sz="1800">
                <a:solidFill>
                  <a:schemeClr val="dk2"/>
                </a:solidFill>
              </a:rPr>
              <a:t> with the structure shown to the left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-GB" sz="1800">
                <a:solidFill>
                  <a:schemeClr val="dk2"/>
                </a:solidFill>
              </a:rPr>
              <a:t>Copy over partd files corresponding to the timesteps that you wish to use in your shock simulation</a:t>
            </a:r>
            <a:endParaRPr sz="18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▸"/>
            </a:pPr>
            <a:r>
              <a:rPr lang="en-GB" sz="1800">
                <a:solidFill>
                  <a:schemeClr val="dk2"/>
                </a:solidFill>
              </a:rPr>
              <a:t>The raw .hdf5 files should be contained within the </a:t>
            </a:r>
            <a:r>
              <a:rPr lang="en-GB" sz="1800">
                <a:solidFill>
                  <a:schemeClr val="accent5"/>
                </a:solidFill>
              </a:rPr>
              <a:t>partd/</a:t>
            </a:r>
            <a:r>
              <a:rPr lang="en-GB" sz="1800">
                <a:solidFill>
                  <a:schemeClr val="dk2"/>
                </a:solidFill>
              </a:rPr>
              <a:t> directory for the given timestep</a:t>
            </a:r>
            <a:endParaRPr sz="1800">
              <a:solidFill>
                <a:schemeClr val="dk2"/>
              </a:solidFill>
            </a:endParaRPr>
          </a:p>
        </p:txBody>
      </p:sp>
      <p:cxnSp>
        <p:nvCxnSpPr>
          <p:cNvPr id="215" name="Google Shape;215;p33"/>
          <p:cNvCxnSpPr/>
          <p:nvPr/>
        </p:nvCxnSpPr>
        <p:spPr>
          <a:xfrm flipH="1">
            <a:off x="2179500" y="2868900"/>
            <a:ext cx="1074600" cy="288900"/>
          </a:xfrm>
          <a:prstGeom prst="straightConnector1">
            <a:avLst/>
          </a:prstGeom>
          <a:noFill/>
          <a:ln cap="flat" cmpd="sng" w="38100">
            <a:solidFill>
              <a:srgbClr val="0070C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-GB"/>
              <a:t>How to use matching - initialisation in the config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1" name="Google Shape;22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650" y="1112350"/>
            <a:ext cx="4276775" cy="40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4"/>
          <p:cNvSpPr txBox="1"/>
          <p:nvPr/>
        </p:nvSpPr>
        <p:spPr>
          <a:xfrm>
            <a:off x="6156975" y="1319225"/>
            <a:ext cx="2107200" cy="650100"/>
          </a:xfrm>
          <a:prstGeom prst="rect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Example config parameters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223" name="Google Shape;223;p34"/>
          <p:cNvSpPr txBox="1"/>
          <p:nvPr/>
        </p:nvSpPr>
        <p:spPr>
          <a:xfrm>
            <a:off x="1117725" y="1112348"/>
            <a:ext cx="2974200" cy="951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</a:rPr>
              <a:t>Timestep of the turbulent slabs’ partd files (they can be different if required)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24" name="Google Shape;22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8969" y="3331394"/>
            <a:ext cx="1301150" cy="1715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5" name="Google Shape;225;p34"/>
          <p:cNvCxnSpPr/>
          <p:nvPr/>
        </p:nvCxnSpPr>
        <p:spPr>
          <a:xfrm>
            <a:off x="2742175" y="3173025"/>
            <a:ext cx="1667700" cy="1211400"/>
          </a:xfrm>
          <a:prstGeom prst="straightConnector1">
            <a:avLst/>
          </a:prstGeom>
          <a:noFill/>
          <a:ln cap="flat" cmpd="sng" w="38100">
            <a:solidFill>
              <a:srgbClr val="0070C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6" name="Google Shape;226;p34"/>
          <p:cNvCxnSpPr/>
          <p:nvPr/>
        </p:nvCxnSpPr>
        <p:spPr>
          <a:xfrm>
            <a:off x="3517700" y="2068050"/>
            <a:ext cx="892200" cy="1997100"/>
          </a:xfrm>
          <a:prstGeom prst="straightConnector1">
            <a:avLst/>
          </a:prstGeom>
          <a:noFill/>
          <a:ln cap="flat" cmpd="sng" w="38100">
            <a:solidFill>
              <a:srgbClr val="0070C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7" name="Google Shape;227;p34"/>
          <p:cNvSpPr txBox="1"/>
          <p:nvPr/>
        </p:nvSpPr>
        <p:spPr>
          <a:xfrm>
            <a:off x="499325" y="2221867"/>
            <a:ext cx="2974200" cy="9513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</a:rPr>
              <a:t>Directory name corresponding to each slab within </a:t>
            </a:r>
            <a:r>
              <a:rPr lang="en-GB" sz="1800">
                <a:solidFill>
                  <a:schemeClr val="accent5"/>
                </a:solidFill>
              </a:rPr>
              <a:t>prefabricated_slabs/</a:t>
            </a:r>
            <a:endParaRPr sz="1800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5"/>
          <p:cNvSpPr txBox="1"/>
          <p:nvPr>
            <p:ph type="ctrTitle"/>
          </p:nvPr>
        </p:nvSpPr>
        <p:spPr>
          <a:xfrm>
            <a:off x="311708" y="854543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Momentum and positrons</a:t>
            </a:r>
            <a:endParaRPr/>
          </a:p>
        </p:txBody>
      </p:sp>
      <p:sp>
        <p:nvSpPr>
          <p:cNvPr id="233" name="Google Shape;233;p35"/>
          <p:cNvSpPr txBox="1"/>
          <p:nvPr>
            <p:ph idx="1" type="subTitle"/>
          </p:nvPr>
        </p:nvSpPr>
        <p:spPr>
          <a:xfrm>
            <a:off x="311700" y="322901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Mahmoud Alawashra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THATMPI in momentum</a:t>
            </a:r>
            <a:endParaRPr/>
          </a:p>
        </p:txBody>
      </p:sp>
      <p:sp>
        <p:nvSpPr>
          <p:cNvPr id="239" name="Google Shape;239;p36"/>
          <p:cNvSpPr txBox="1"/>
          <p:nvPr>
            <p:ph idx="1" type="body"/>
          </p:nvPr>
        </p:nvSpPr>
        <p:spPr>
          <a:xfrm>
            <a:off x="311700" y="1152475"/>
            <a:ext cx="8520600" cy="39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GB">
                <a:solidFill>
                  <a:schemeClr val="dk1"/>
                </a:solidFill>
              </a:rPr>
              <a:t>Changed the </a:t>
            </a:r>
            <a:r>
              <a:rPr lang="en-GB">
                <a:solidFill>
                  <a:schemeClr val="dk1"/>
                </a:solidFill>
              </a:rPr>
              <a:t>definition of </a:t>
            </a:r>
            <a:r>
              <a:rPr lang="en-GB">
                <a:solidFill>
                  <a:srgbClr val="FF0000"/>
                </a:solidFill>
              </a:rPr>
              <a:t>u, v, w</a:t>
            </a:r>
            <a:r>
              <a:rPr lang="en-GB">
                <a:solidFill>
                  <a:schemeClr val="dk1"/>
                </a:solidFill>
              </a:rPr>
              <a:t> in </a:t>
            </a:r>
            <a:r>
              <a:rPr i="1" lang="en-GB"/>
              <a:t>types/data_particles.f90</a:t>
            </a:r>
            <a:r>
              <a:rPr i="1" lang="en-GB">
                <a:solidFill>
                  <a:schemeClr val="dk1"/>
                </a:solidFill>
              </a:rPr>
              <a:t> </a:t>
            </a:r>
            <a:r>
              <a:rPr lang="en-GB">
                <a:solidFill>
                  <a:schemeClr val="dk1"/>
                </a:solidFill>
              </a:rPr>
              <a:t>from being the velocity to four velocity (momentum divided by the mass); u_x = \gamma*v_x.</a:t>
            </a:r>
            <a:br>
              <a:rPr lang="en-GB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GB">
                <a:solidFill>
                  <a:schemeClr val="dk1"/>
                </a:solidFill>
              </a:rPr>
              <a:t>Changed the entire source code to be consistent with that; changes were made heavily in the file </a:t>
            </a:r>
            <a:r>
              <a:rPr i="1" lang="en-GB"/>
              <a:t>modules/sub_particles.f90.</a:t>
            </a:r>
            <a:br>
              <a:rPr i="1" lang="en-GB">
                <a:solidFill>
                  <a:schemeClr val="dk1"/>
                </a:solidFill>
              </a:rPr>
            </a:br>
            <a:endParaRPr i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GB">
                <a:solidFill>
                  <a:schemeClr val="dk1"/>
                </a:solidFill>
              </a:rPr>
              <a:t>We kept the definition of </a:t>
            </a:r>
            <a:r>
              <a:rPr lang="en-GB">
                <a:solidFill>
                  <a:srgbClr val="FF0000"/>
                </a:solidFill>
              </a:rPr>
              <a:t>s_params%veup</a:t>
            </a:r>
            <a:r>
              <a:rPr lang="en-GB">
                <a:solidFill>
                  <a:schemeClr val="dk1"/>
                </a:solidFill>
              </a:rPr>
              <a:t> as initial upstream velocity unchanged.</a:t>
            </a:r>
            <a:br>
              <a:rPr lang="en-GB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GB">
                <a:solidFill>
                  <a:schemeClr val="dk1"/>
                </a:solidFill>
              </a:rPr>
              <a:t>The new code has been tested with periodic box and reflective wall setups.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Third </a:t>
            </a:r>
            <a:r>
              <a:rPr lang="en-GB"/>
              <a:t>species </a:t>
            </a:r>
            <a:r>
              <a:rPr lang="en-GB"/>
              <a:t>(positrons) in THATMPI</a:t>
            </a:r>
            <a:endParaRPr/>
          </a:p>
        </p:txBody>
      </p:sp>
      <p:sp>
        <p:nvSpPr>
          <p:cNvPr id="245" name="Google Shape;245;p37"/>
          <p:cNvSpPr txBox="1"/>
          <p:nvPr>
            <p:ph idx="1" type="body"/>
          </p:nvPr>
        </p:nvSpPr>
        <p:spPr>
          <a:xfrm>
            <a:off x="311700" y="1152475"/>
            <a:ext cx="8520600" cy="37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>
                <a:solidFill>
                  <a:schemeClr val="dk1"/>
                </a:solidFill>
              </a:rPr>
              <a:t>Added third </a:t>
            </a:r>
            <a:r>
              <a:rPr lang="en-GB">
                <a:solidFill>
                  <a:srgbClr val="980000"/>
                </a:solidFill>
              </a:rPr>
              <a:t>TYPE (Particles) array</a:t>
            </a:r>
            <a:r>
              <a:rPr lang="en-GB"/>
              <a:t> </a:t>
            </a:r>
            <a:r>
              <a:rPr lang="en-GB">
                <a:solidFill>
                  <a:schemeClr val="dk1"/>
                </a:solidFill>
              </a:rPr>
              <a:t>to </a:t>
            </a:r>
            <a:r>
              <a:rPr i="1" lang="en-GB">
                <a:solidFill>
                  <a:schemeClr val="dk1"/>
                </a:solidFill>
              </a:rPr>
              <a:t>types/data_domain.f90 </a:t>
            </a:r>
            <a:r>
              <a:rPr lang="en-GB">
                <a:solidFill>
                  <a:schemeClr val="dk1"/>
                </a:solidFill>
              </a:rPr>
              <a:t>so we have now</a:t>
            </a:r>
            <a:r>
              <a:rPr lang="en-GB"/>
              <a:t> </a:t>
            </a:r>
            <a:r>
              <a:rPr lang="en-GB">
                <a:solidFill>
                  <a:srgbClr val="FF0000"/>
                </a:solidFill>
              </a:rPr>
              <a:t>ions, lecs, poss</a:t>
            </a:r>
            <a:r>
              <a:rPr lang="en-GB">
                <a:solidFill>
                  <a:srgbClr val="000000"/>
                </a:solidFill>
              </a:rPr>
              <a:t>. </a:t>
            </a:r>
            <a:br>
              <a:rPr lang="en-GB">
                <a:solidFill>
                  <a:srgbClr val="000000"/>
                </a:solidFill>
              </a:rPr>
            </a:b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-GB">
                <a:solidFill>
                  <a:srgbClr val="000000"/>
                </a:solidFill>
              </a:rPr>
              <a:t>Modified the source code </a:t>
            </a:r>
            <a:r>
              <a:rPr lang="en-GB">
                <a:solidFill>
                  <a:srgbClr val="000000"/>
                </a:solidFill>
              </a:rPr>
              <a:t>accordingly with many changed in </a:t>
            </a:r>
            <a:r>
              <a:rPr i="1" lang="en-GB"/>
              <a:t>modules </a:t>
            </a:r>
            <a:r>
              <a:rPr lang="en-GB">
                <a:solidFill>
                  <a:srgbClr val="000000"/>
                </a:solidFill>
              </a:rPr>
              <a:t>and </a:t>
            </a:r>
            <a:r>
              <a:rPr i="1" lang="en-GB"/>
              <a:t>post_processing.</a:t>
            </a:r>
            <a:br>
              <a:rPr i="1" lang="en-GB"/>
            </a:b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GB">
                <a:solidFill>
                  <a:schemeClr val="dk1"/>
                </a:solidFill>
              </a:rPr>
              <a:t>The third species array is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only used once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rgbClr val="FF0000"/>
                </a:solidFill>
              </a:rPr>
              <a:t>config%positrons</a:t>
            </a:r>
            <a:r>
              <a:rPr lang="en-GB">
                <a:solidFill>
                  <a:schemeClr val="dk1"/>
                </a:solidFill>
              </a:rPr>
              <a:t> is set to 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TRUE in the </a:t>
            </a:r>
            <a:r>
              <a:rPr i="1" lang="en-GB"/>
              <a:t>setup.nml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file.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46" name="Google Shape;24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1075" y="2760875"/>
            <a:ext cx="5642925" cy="21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7"/>
          <p:cNvSpPr/>
          <p:nvPr/>
        </p:nvSpPr>
        <p:spPr>
          <a:xfrm rot="8844375">
            <a:off x="4752626" y="3033263"/>
            <a:ext cx="613167" cy="20438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Third </a:t>
            </a:r>
            <a:r>
              <a:rPr lang="en-GB"/>
              <a:t>species </a:t>
            </a:r>
            <a:r>
              <a:rPr lang="en-GB"/>
              <a:t>(positrons) in THATMPI</a:t>
            </a:r>
            <a:endParaRPr/>
          </a:p>
        </p:txBody>
      </p:sp>
      <p:sp>
        <p:nvSpPr>
          <p:cNvPr id="253" name="Google Shape;253;p38"/>
          <p:cNvSpPr txBox="1"/>
          <p:nvPr>
            <p:ph idx="1" type="body"/>
          </p:nvPr>
        </p:nvSpPr>
        <p:spPr>
          <a:xfrm>
            <a:off x="311700" y="1152475"/>
            <a:ext cx="8520600" cy="37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GB">
                <a:solidFill>
                  <a:schemeClr val="dk1"/>
                </a:solidFill>
              </a:rPr>
              <a:t>If the third species is added we introduce new weights for particles that preserves the global charge neutrality: </a:t>
            </a:r>
            <a:br>
              <a:rPr lang="en-GB">
                <a:solidFill>
                  <a:schemeClr val="dk1"/>
                </a:solidFill>
              </a:rPr>
            </a:br>
            <a:br>
              <a:rPr lang="en-GB">
                <a:solidFill>
                  <a:schemeClr val="dk1"/>
                </a:solidFill>
              </a:rPr>
            </a:br>
            <a:br>
              <a:rPr lang="en-GB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GB">
                <a:solidFill>
                  <a:schemeClr val="dk1"/>
                </a:solidFill>
              </a:rPr>
              <a:t>The weights are </a:t>
            </a:r>
            <a:r>
              <a:rPr lang="en-GB">
                <a:solidFill>
                  <a:schemeClr val="dk1"/>
                </a:solidFill>
              </a:rPr>
              <a:t>controlled</a:t>
            </a:r>
            <a:r>
              <a:rPr lang="en-GB">
                <a:solidFill>
                  <a:schemeClr val="dk1"/>
                </a:solidFill>
              </a:rPr>
              <a:t> by the parameter </a:t>
            </a:r>
            <a:r>
              <a:rPr lang="en-GB">
                <a:solidFill>
                  <a:srgbClr val="FF0000"/>
                </a:solidFill>
              </a:rPr>
              <a:t>s_params%wqi</a:t>
            </a:r>
            <a:r>
              <a:rPr lang="en-GB">
                <a:solidFill>
                  <a:schemeClr val="dk1"/>
                </a:solidFill>
              </a:rPr>
              <a:t> in the </a:t>
            </a:r>
            <a:r>
              <a:rPr i="1" lang="en-GB"/>
              <a:t>setup.nml</a:t>
            </a:r>
            <a:r>
              <a:rPr lang="en-GB">
                <a:solidFill>
                  <a:schemeClr val="dk1"/>
                </a:solidFill>
              </a:rPr>
              <a:t> </a:t>
            </a:r>
            <a:br>
              <a:rPr lang="en-GB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</p:txBody>
      </p:sp>
      <p:pic>
        <p:nvPicPr>
          <p:cNvPr id="254" name="Google Shape;25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5825" y="1999050"/>
            <a:ext cx="2014273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408" y="1999047"/>
            <a:ext cx="2036267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8255" y="1999046"/>
            <a:ext cx="3257616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48035" y="3127950"/>
            <a:ext cx="5247918" cy="20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8"/>
          <p:cNvSpPr/>
          <p:nvPr/>
        </p:nvSpPr>
        <p:spPr>
          <a:xfrm>
            <a:off x="1465525" y="3399525"/>
            <a:ext cx="694200" cy="178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9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Third </a:t>
            </a:r>
            <a:r>
              <a:rPr lang="en-GB"/>
              <a:t>species </a:t>
            </a:r>
            <a:r>
              <a:rPr lang="en-GB"/>
              <a:t>(positrons) in THATMPI (post processing)</a:t>
            </a:r>
            <a:endParaRPr/>
          </a:p>
        </p:txBody>
      </p:sp>
      <p:pic>
        <p:nvPicPr>
          <p:cNvPr id="264" name="Google Shape;26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775" y="556500"/>
            <a:ext cx="7030952" cy="4509476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9"/>
          <p:cNvSpPr/>
          <p:nvPr/>
        </p:nvSpPr>
        <p:spPr>
          <a:xfrm rot="5400000">
            <a:off x="4035725" y="3244950"/>
            <a:ext cx="536700" cy="1476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Field solvers in THATMPI</a:t>
            </a:r>
            <a:endParaRPr/>
          </a:p>
        </p:txBody>
      </p:sp>
      <p:sp>
        <p:nvSpPr>
          <p:cNvPr id="271" name="Google Shape;271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Default field solver is second order field solver. </a:t>
            </a:r>
            <a:br>
              <a:rPr lang="en-GB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Fourth order field solver was added by Gabriel and performs better for mildly relativistic setup.</a:t>
            </a:r>
            <a:br>
              <a:rPr lang="en-GB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 added an improved solver with generalized stencil developed in </a:t>
            </a:r>
            <a:r>
              <a:rPr lang="en-GB">
                <a:solidFill>
                  <a:srgbClr val="0070C0"/>
                </a:solidFill>
              </a:rPr>
              <a:t>(Blinne et al. 2018)</a:t>
            </a:r>
            <a:r>
              <a:rPr lang="en-GB"/>
              <a:t>. This method minimize the the difference between the phase and group numerical velocities and the speed of light c. 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1"/>
          <p:cNvSpPr txBox="1"/>
          <p:nvPr>
            <p:ph type="title"/>
          </p:nvPr>
        </p:nvSpPr>
        <p:spPr>
          <a:xfrm>
            <a:off x="311700" y="300275"/>
            <a:ext cx="8520600" cy="7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/>
              <a:t>Generalized stencil formulation for Maxwell–Faraday equation. </a:t>
            </a:r>
            <a:r>
              <a:rPr b="1" lang="en-GB" sz="2400">
                <a:solidFill>
                  <a:srgbClr val="0070C0"/>
                </a:solidFill>
              </a:rPr>
              <a:t>(Blinne et al. 2018)</a:t>
            </a:r>
            <a:r>
              <a:rPr lang="en-GB" sz="1100"/>
              <a:t> </a:t>
            </a:r>
            <a:endParaRPr/>
          </a:p>
        </p:txBody>
      </p:sp>
      <p:sp>
        <p:nvSpPr>
          <p:cNvPr id="277" name="Google Shape;277;p41"/>
          <p:cNvSpPr txBox="1"/>
          <p:nvPr>
            <p:ph idx="1" type="body"/>
          </p:nvPr>
        </p:nvSpPr>
        <p:spPr>
          <a:xfrm>
            <a:off x="311688" y="11610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GB">
                <a:solidFill>
                  <a:schemeClr val="dk1"/>
                </a:solidFill>
              </a:rPr>
              <a:t>Only for Faraday’s law: 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78" name="Google Shape;27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75" y="1871000"/>
            <a:ext cx="8427874" cy="281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1"/>
          <p:cNvPicPr preferRelativeResize="0"/>
          <p:nvPr/>
        </p:nvPicPr>
        <p:blipFill rotWithShape="1">
          <a:blip r:embed="rId4">
            <a:alphaModFix/>
          </a:blip>
          <a:srcRect b="0" l="7290" r="-7290" t="0"/>
          <a:stretch/>
        </p:blipFill>
        <p:spPr>
          <a:xfrm>
            <a:off x="3415600" y="1049200"/>
            <a:ext cx="2220225" cy="62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2"/>
          <p:cNvSpPr txBox="1"/>
          <p:nvPr>
            <p:ph type="title"/>
          </p:nvPr>
        </p:nvSpPr>
        <p:spPr>
          <a:xfrm>
            <a:off x="311700" y="300275"/>
            <a:ext cx="8520600" cy="7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/>
              <a:t>Generalized stencil formulation for Maxwell–Faraday equation. </a:t>
            </a:r>
            <a:r>
              <a:rPr b="1" lang="en-GB" sz="2400">
                <a:solidFill>
                  <a:srgbClr val="0070C0"/>
                </a:solidFill>
              </a:rPr>
              <a:t>(Blinne et al. 2018)</a:t>
            </a:r>
            <a:r>
              <a:rPr lang="en-GB" sz="1100"/>
              <a:t> </a:t>
            </a:r>
            <a:endParaRPr/>
          </a:p>
        </p:txBody>
      </p:sp>
      <p:pic>
        <p:nvPicPr>
          <p:cNvPr id="285" name="Google Shape;28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000" y="1176950"/>
            <a:ext cx="8051675" cy="3421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42"/>
          <p:cNvSpPr txBox="1"/>
          <p:nvPr/>
        </p:nvSpPr>
        <p:spPr>
          <a:xfrm>
            <a:off x="5609400" y="21816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-GB" sz="1800">
                <a:solidFill>
                  <a:schemeClr val="lt1"/>
                </a:solidFill>
              </a:rPr>
              <a:t>S</a:t>
            </a:r>
            <a:r>
              <a:rPr i="1" lang="en-GB" sz="1800">
                <a:solidFill>
                  <a:schemeClr val="lt1"/>
                </a:solidFill>
              </a:rPr>
              <a:t>etup.nml</a:t>
            </a:r>
            <a:r>
              <a:rPr lang="en-GB" sz="1800">
                <a:solidFill>
                  <a:schemeClr val="lt1"/>
                </a:solidFill>
              </a:rPr>
              <a:t> </a:t>
            </a:r>
            <a:r>
              <a:rPr lang="en-GB" sz="1800">
                <a:solidFill>
                  <a:schemeClr val="lt1"/>
                </a:solidFill>
              </a:rPr>
              <a:t>file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3"/>
          <p:cNvSpPr txBox="1"/>
          <p:nvPr>
            <p:ph type="title"/>
          </p:nvPr>
        </p:nvSpPr>
        <p:spPr>
          <a:xfrm>
            <a:off x="311700" y="300275"/>
            <a:ext cx="8520600" cy="7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/>
              <a:t>Generalized stencil formulation for Maxwell–Faraday equation. </a:t>
            </a:r>
            <a:r>
              <a:rPr b="1" lang="en-GB" sz="2400">
                <a:solidFill>
                  <a:srgbClr val="0070C0"/>
                </a:solidFill>
              </a:rPr>
              <a:t>(Blinne et al. 2018)</a:t>
            </a:r>
            <a:r>
              <a:rPr lang="en-GB" sz="1100"/>
              <a:t> </a:t>
            </a:r>
            <a:endParaRPr/>
          </a:p>
        </p:txBody>
      </p:sp>
      <p:pic>
        <p:nvPicPr>
          <p:cNvPr id="292" name="Google Shape;29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72223"/>
            <a:ext cx="6642574" cy="259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0877" y="2736250"/>
            <a:ext cx="2753123" cy="2110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4111300"/>
            <a:ext cx="6463226" cy="73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8050" y="944250"/>
            <a:ext cx="5931326" cy="393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"/>
            <a:ext cx="8048801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8048801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5500" y="1533850"/>
            <a:ext cx="5968500" cy="2075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45"/>
          <p:cNvSpPr/>
          <p:nvPr/>
        </p:nvSpPr>
        <p:spPr>
          <a:xfrm rot="8479948">
            <a:off x="6143104" y="2571837"/>
            <a:ext cx="694302" cy="17864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45"/>
          <p:cNvSpPr/>
          <p:nvPr/>
        </p:nvSpPr>
        <p:spPr>
          <a:xfrm rot="10800000">
            <a:off x="4591800" y="2642600"/>
            <a:ext cx="674400" cy="13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45"/>
          <p:cNvSpPr txBox="1"/>
          <p:nvPr/>
        </p:nvSpPr>
        <p:spPr>
          <a:xfrm>
            <a:off x="6163400" y="16225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i="1" lang="en-GB" sz="1800">
                <a:solidFill>
                  <a:schemeClr val="lt1"/>
                </a:solidFill>
              </a:rPr>
              <a:t>Setup.nml</a:t>
            </a:r>
            <a:r>
              <a:rPr lang="en-GB" sz="1800">
                <a:solidFill>
                  <a:schemeClr val="lt1"/>
                </a:solidFill>
              </a:rPr>
              <a:t> file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User Handbook</a:t>
            </a:r>
            <a:endParaRPr/>
          </a:p>
        </p:txBody>
      </p:sp>
      <p:sp>
        <p:nvSpPr>
          <p:cNvPr id="315" name="Google Shape;315;p46"/>
          <p:cNvSpPr txBox="1"/>
          <p:nvPr>
            <p:ph idx="1" type="body"/>
          </p:nvPr>
        </p:nvSpPr>
        <p:spPr>
          <a:xfrm>
            <a:off x="311700" y="1152475"/>
            <a:ext cx="3887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We are preparing a user handbook useful for newcomers and those who have not used the code in a long time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The handbook will be finished soon… Hopefully before the year ends, and will be available on the Gitlab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Any propositions for a new topic to explain in the handbook?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16" name="Google Shape;31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0099" y="199938"/>
            <a:ext cx="4371251" cy="4743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Future implementations in the code</a:t>
            </a:r>
            <a:endParaRPr/>
          </a:p>
        </p:txBody>
      </p:sp>
      <p:sp>
        <p:nvSpPr>
          <p:cNvPr id="322" name="Google Shape;322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Shock location calculation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Compute the location of the shock given reflected particles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Sharp density and magnetic field transition may help?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Field-averaging for particle tracing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Electromagnetic fields (especially </a:t>
            </a:r>
            <a:r>
              <a:rPr b="1" lang="en-GB"/>
              <a:t>E</a:t>
            </a:r>
            <a:r>
              <a:rPr lang="en-GB"/>
              <a:t>) are noisy when computed at particle locations.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Average over previous steps e.g. 10 to smooth out field data.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Care with the proper time step at which the field is computed!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Arbitrary number of species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Allow for species with different properties e.g. positrons, cosmic rays, …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Particle species are saved in a list whose length is the number of species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Trivial looping for e.g. particle pusher. DO loop over number of species in list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8"/>
          <p:cNvSpPr txBox="1"/>
          <p:nvPr>
            <p:ph type="ctrTitle"/>
          </p:nvPr>
        </p:nvSpPr>
        <p:spPr>
          <a:xfrm>
            <a:off x="311708" y="854543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Thanks for your attention</a:t>
            </a:r>
            <a:endParaRPr/>
          </a:p>
        </p:txBody>
      </p:sp>
      <p:sp>
        <p:nvSpPr>
          <p:cNvPr id="328" name="Google Shape;328;p48"/>
          <p:cNvSpPr txBox="1"/>
          <p:nvPr>
            <p:ph idx="1" type="subTitle"/>
          </p:nvPr>
        </p:nvSpPr>
        <p:spPr>
          <a:xfrm>
            <a:off x="311700" y="322901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Questions, comments, remarks, suggestions, complaints, observations, objections, propositions, cheese (?)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