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54"/>
  </p:notesMasterIdLst>
  <p:sldIdLst>
    <p:sldId id="576" r:id="rId5"/>
    <p:sldId id="586" r:id="rId6"/>
    <p:sldId id="587" r:id="rId7"/>
    <p:sldId id="588" r:id="rId8"/>
    <p:sldId id="398" r:id="rId9"/>
    <p:sldId id="593" r:id="rId10"/>
    <p:sldId id="594" r:id="rId11"/>
    <p:sldId id="595" r:id="rId12"/>
    <p:sldId id="596" r:id="rId13"/>
    <p:sldId id="598" r:id="rId14"/>
    <p:sldId id="597" r:id="rId15"/>
    <p:sldId id="579" r:id="rId16"/>
    <p:sldId id="601" r:id="rId17"/>
    <p:sldId id="605" r:id="rId18"/>
    <p:sldId id="602" r:id="rId19"/>
    <p:sldId id="604" r:id="rId20"/>
    <p:sldId id="257" r:id="rId21"/>
    <p:sldId id="258" r:id="rId22"/>
    <p:sldId id="259" r:id="rId23"/>
    <p:sldId id="262" r:id="rId24"/>
    <p:sldId id="516" r:id="rId25"/>
    <p:sldId id="501" r:id="rId26"/>
    <p:sldId id="525" r:id="rId27"/>
    <p:sldId id="577" r:id="rId28"/>
    <p:sldId id="578" r:id="rId29"/>
    <p:sldId id="500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611" r:id="rId39"/>
    <p:sldId id="284" r:id="rId40"/>
    <p:sldId id="285" r:id="rId41"/>
    <p:sldId id="619" r:id="rId42"/>
    <p:sldId id="612" r:id="rId43"/>
    <p:sldId id="617" r:id="rId44"/>
    <p:sldId id="615" r:id="rId45"/>
    <p:sldId id="618" r:id="rId46"/>
    <p:sldId id="616" r:id="rId47"/>
    <p:sldId id="621" r:id="rId48"/>
    <p:sldId id="288" r:id="rId49"/>
    <p:sldId id="289" r:id="rId50"/>
    <p:sldId id="620" r:id="rId51"/>
    <p:sldId id="290" r:id="rId52"/>
    <p:sldId id="291" r:id="rId53"/>
  </p:sldIdLst>
  <p:sldSz cx="12192000" cy="68580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7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72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173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74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67B84E5-212D-4A75-95F2-E68965F3784B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/>
          </a:p>
        </p:txBody>
      </p:sp>
      <p:sp>
        <p:nvSpPr>
          <p:cNvPr id="133" name="Google Shape;13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0287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dirty="0"/>
          </a:p>
        </p:txBody>
      </p:sp>
      <p:sp>
        <p:nvSpPr>
          <p:cNvPr id="148" name="Google Shape;148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5878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/>
          </a:p>
        </p:txBody>
      </p:sp>
      <p:sp>
        <p:nvSpPr>
          <p:cNvPr id="148" name="Google Shape;148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3344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/>
          </a:p>
        </p:txBody>
      </p:sp>
      <p:sp>
        <p:nvSpPr>
          <p:cNvPr id="133" name="Google Shape;13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0583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8873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6321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1304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5925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81448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68774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6422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67720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36069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75716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1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/>
          </a:p>
        </p:txBody>
      </p:sp>
      <p:sp>
        <p:nvSpPr>
          <p:cNvPr id="178" name="Google Shape;17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62075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prstGeom prst="rect">
            <a:avLst/>
          </a:prstGeom>
        </p:spPr>
      </p:sp>
      <p:sp>
        <p:nvSpPr>
          <p:cNvPr id="528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What are blazars?</a:t>
            </a:r>
          </a:p>
          <a:p>
            <a:endParaRPr lang="en-US" sz="2000" b="0" strike="noStrike" spc="-1">
              <a:latin typeface="Arial"/>
            </a:endParaRPr>
          </a:p>
          <a:p>
            <a:r>
              <a:rPr lang="en-US" sz="2000" b="0" strike="noStrike" spc="-1">
                <a:latin typeface="Arial"/>
              </a:rPr>
              <a:t>They consist of a SMBH, 10⁶ 10⁹ solar masses</a:t>
            </a:r>
          </a:p>
          <a:p>
            <a:endParaRPr lang="en-US" sz="2000" b="0" strike="noStrike" spc="-1">
              <a:latin typeface="Arial"/>
            </a:endParaRPr>
          </a:p>
          <a:p>
            <a:r>
              <a:rPr lang="en-US" sz="2000" b="0" strike="noStrike" spc="-1">
                <a:latin typeface="Arial"/>
              </a:rPr>
              <a:t>The SMBH is launching a relativistic jet, on kpc Mpc scale.</a:t>
            </a:r>
          </a:p>
          <a:p>
            <a:endParaRPr lang="en-US" sz="2000" b="0" strike="noStrike" spc="-1">
              <a:latin typeface="Arial"/>
            </a:endParaRPr>
          </a:p>
          <a:p>
            <a:r>
              <a:rPr lang="en-US" sz="2000" b="0" strike="noStrike" spc="-1">
                <a:latin typeface="Arial"/>
              </a:rPr>
              <a:t>Those jets emit non-thermal radiation from radio to TeV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IPP EUROfus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1036638" y="3762375"/>
            <a:ext cx="8497886" cy="1964837"/>
          </a:xfrm>
        </p:spPr>
        <p:txBody>
          <a:bodyPr anchor="b" anchorCtr="0"/>
          <a:lstStyle>
            <a:lvl1pPr marL="0" indent="0" algn="l">
              <a:spcBef>
                <a:spcPts val="2300"/>
              </a:spcBef>
              <a:buNone/>
              <a:defRPr sz="1900" b="0" spc="0" baseline="0">
                <a:solidFill>
                  <a:schemeClr val="bg1"/>
                </a:solidFill>
              </a:defRPr>
            </a:lvl1pPr>
            <a:lvl2pPr marL="0" indent="252000" algn="l">
              <a:lnSpc>
                <a:spcPts val="1600"/>
              </a:lnSpc>
              <a:spcBef>
                <a:spcPts val="300"/>
              </a:spcBef>
              <a:buSzPct val="110000"/>
              <a:buFont typeface=".SF NS Symbols Regular"/>
              <a:buChar char="↘"/>
              <a:defRPr sz="1300" i="1" baseline="0">
                <a:solidFill>
                  <a:schemeClr val="bg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36637" y="1956206"/>
            <a:ext cx="8497887" cy="2055725"/>
          </a:xfrm>
        </p:spPr>
        <p:txBody>
          <a:bodyPr/>
          <a:lstStyle>
            <a:lvl1pPr>
              <a:lnSpc>
                <a:spcPct val="10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217" y="473535"/>
            <a:ext cx="3217976" cy="744484"/>
          </a:xfrm>
          <a:prstGeom prst="rect">
            <a:avLst/>
          </a:prstGeom>
        </p:spPr>
      </p:pic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Short title goes here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Max-Planck-Institut für Plasmaphysik | Author Name | Date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691D0-CC49-4FC7-9C4D-6112B0CB3A76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B54123-6AC6-4785-9796-8F5A2751589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38445" y="2050051"/>
            <a:ext cx="1222323" cy="114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1653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53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2 Contents">
  <p:cSld name="Title and 2 Content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7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7"/>
          <p:cNvSpPr txBox="1">
            <a:spLocks noGrp="1"/>
          </p:cNvSpPr>
          <p:nvPr>
            <p:ph type="body" idx="1"/>
          </p:nvPr>
        </p:nvSpPr>
        <p:spPr>
          <a:xfrm>
            <a:off x="407988" y="1406427"/>
            <a:ext cx="5616575" cy="501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7"/>
          <p:cNvSpPr txBox="1">
            <a:spLocks noGrp="1"/>
          </p:cNvSpPr>
          <p:nvPr>
            <p:ph type="ftr" idx="11"/>
          </p:nvPr>
        </p:nvSpPr>
        <p:spPr>
          <a:xfrm>
            <a:off x="791578" y="6580800"/>
            <a:ext cx="9948937" cy="186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7"/>
          <p:cNvSpPr txBox="1">
            <a:spLocks noGrp="1"/>
          </p:cNvSpPr>
          <p:nvPr>
            <p:ph type="body" idx="2"/>
          </p:nvPr>
        </p:nvSpPr>
        <p:spPr>
          <a:xfrm>
            <a:off x="407987" y="817500"/>
            <a:ext cx="11376025" cy="379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7"/>
          <p:cNvSpPr txBox="1">
            <a:spLocks noGrp="1"/>
          </p:cNvSpPr>
          <p:nvPr>
            <p:ph type="body" idx="3"/>
          </p:nvPr>
        </p:nvSpPr>
        <p:spPr>
          <a:xfrm>
            <a:off x="6167439" y="1406427"/>
            <a:ext cx="5616574" cy="501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93185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2 Contents">
  <p:cSld name="Title and 2 Content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7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24" cy="451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7"/>
          <p:cNvSpPr txBox="1">
            <a:spLocks noGrp="1"/>
          </p:cNvSpPr>
          <p:nvPr>
            <p:ph type="body" idx="1"/>
          </p:nvPr>
        </p:nvSpPr>
        <p:spPr>
          <a:xfrm>
            <a:off x="407988" y="1406427"/>
            <a:ext cx="5616575" cy="501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7"/>
          <p:cNvSpPr txBox="1">
            <a:spLocks noGrp="1"/>
          </p:cNvSpPr>
          <p:nvPr>
            <p:ph type="ftr" idx="11"/>
          </p:nvPr>
        </p:nvSpPr>
        <p:spPr>
          <a:xfrm>
            <a:off x="791578" y="6580800"/>
            <a:ext cx="9948937" cy="186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7"/>
          <p:cNvSpPr txBox="1">
            <a:spLocks noGrp="1"/>
          </p:cNvSpPr>
          <p:nvPr>
            <p:ph type="body" idx="2"/>
          </p:nvPr>
        </p:nvSpPr>
        <p:spPr>
          <a:xfrm>
            <a:off x="407987" y="817500"/>
            <a:ext cx="11376025" cy="379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b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7"/>
          <p:cNvSpPr txBox="1">
            <a:spLocks noGrp="1"/>
          </p:cNvSpPr>
          <p:nvPr>
            <p:ph type="body" idx="3"/>
          </p:nvPr>
        </p:nvSpPr>
        <p:spPr>
          <a:xfrm>
            <a:off x="6167439" y="1406427"/>
            <a:ext cx="5616574" cy="501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476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7.wmf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wmf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7.wmf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2.w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/>
          <p:cNvPicPr/>
          <p:nvPr/>
        </p:nvPicPr>
        <p:blipFill>
          <a:blip r:embed="rId16"/>
          <a:stretch/>
        </p:blipFill>
        <p:spPr>
          <a:xfrm>
            <a:off x="360" y="0"/>
            <a:ext cx="360" cy="360"/>
          </a:xfrm>
          <a:prstGeom prst="rect">
            <a:avLst/>
          </a:prstGeom>
          <a:ln>
            <a:noFill/>
          </a:ln>
        </p:spPr>
      </p:pic>
      <p:sp>
        <p:nvSpPr>
          <p:cNvPr id="9" name="CustomShape 1" hidden="1"/>
          <p:cNvSpPr/>
          <p:nvPr/>
        </p:nvSpPr>
        <p:spPr>
          <a:xfrm>
            <a:off x="0" y="0"/>
            <a:ext cx="156960" cy="15696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Grafik 21"/>
          <p:cNvPicPr/>
          <p:nvPr/>
        </p:nvPicPr>
        <p:blipFill>
          <a:blip r:embed="rId17"/>
          <a:stretch/>
        </p:blipFill>
        <p:spPr>
          <a:xfrm>
            <a:off x="8778240" y="261720"/>
            <a:ext cx="3216240" cy="742680"/>
          </a:xfrm>
          <a:prstGeom prst="rect">
            <a:avLst/>
          </a:prstGeom>
          <a:ln>
            <a:noFill/>
          </a:ln>
        </p:spPr>
      </p:pic>
      <p:pic>
        <p:nvPicPr>
          <p:cNvPr id="3" name="Picture 4"/>
          <p:cNvPicPr/>
          <p:nvPr/>
        </p:nvPicPr>
        <p:blipFill>
          <a:blip r:embed="rId16"/>
          <a:stretch/>
        </p:blipFill>
        <p:spPr>
          <a:xfrm>
            <a:off x="360" y="0"/>
            <a:ext cx="360" cy="360"/>
          </a:xfrm>
          <a:prstGeom prst="rect">
            <a:avLst/>
          </a:prstGeom>
          <a:ln>
            <a:noFill/>
          </a:ln>
        </p:spPr>
      </p:pic>
      <p:pic>
        <p:nvPicPr>
          <p:cNvPr id="4" name="Picture 5"/>
          <p:cNvPicPr/>
          <p:nvPr/>
        </p:nvPicPr>
        <p:blipFill>
          <a:blip r:embed="rId18"/>
          <a:stretch/>
        </p:blipFill>
        <p:spPr>
          <a:xfrm>
            <a:off x="3013560" y="91440"/>
            <a:ext cx="4361400" cy="1004400"/>
          </a:xfrm>
          <a:prstGeom prst="rect">
            <a:avLst/>
          </a:prstGeom>
          <a:ln>
            <a:noFill/>
          </a:ln>
        </p:spPr>
      </p:pic>
      <p:pic>
        <p:nvPicPr>
          <p:cNvPr id="5" name="Picture 6"/>
          <p:cNvPicPr/>
          <p:nvPr/>
        </p:nvPicPr>
        <p:blipFill>
          <a:blip r:embed="rId19"/>
          <a:stretch/>
        </p:blipFill>
        <p:spPr>
          <a:xfrm>
            <a:off x="457200" y="91440"/>
            <a:ext cx="1583640" cy="1184760"/>
          </a:xfrm>
          <a:prstGeom prst="rect">
            <a:avLst/>
          </a:prstGeom>
          <a:ln>
            <a:noFill/>
          </a:ln>
        </p:spPr>
      </p:pic>
      <p:sp>
        <p:nvSpPr>
          <p:cNvPr id="6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0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5"/>
          <p:cNvPicPr/>
          <p:nvPr/>
        </p:nvPicPr>
        <p:blipFill>
          <a:blip r:embed="rId15"/>
          <a:stretch/>
        </p:blipFill>
        <p:spPr>
          <a:xfrm>
            <a:off x="360" y="0"/>
            <a:ext cx="360" cy="360"/>
          </a:xfrm>
          <a:prstGeom prst="rect">
            <a:avLst/>
          </a:prstGeom>
          <a:ln>
            <a:noFill/>
          </a:ln>
        </p:spPr>
      </p:pic>
      <p:pic>
        <p:nvPicPr>
          <p:cNvPr id="45" name="Grafik 10"/>
          <p:cNvPicPr/>
          <p:nvPr/>
        </p:nvPicPr>
        <p:blipFill>
          <a:blip r:embed="rId16"/>
          <a:stretch/>
        </p:blipFill>
        <p:spPr>
          <a:xfrm>
            <a:off x="11437200" y="195840"/>
            <a:ext cx="596160" cy="596160"/>
          </a:xfrm>
          <a:prstGeom prst="rect">
            <a:avLst/>
          </a:prstGeom>
          <a:ln>
            <a:noFill/>
          </a:ln>
        </p:spPr>
      </p:pic>
      <p:sp>
        <p:nvSpPr>
          <p:cNvPr id="46" name="CustomShape 1" hidden="1"/>
          <p:cNvSpPr/>
          <p:nvPr/>
        </p:nvSpPr>
        <p:spPr>
          <a:xfrm>
            <a:off x="0" y="0"/>
            <a:ext cx="156960" cy="15696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7" name="Picture 48"/>
          <p:cNvPicPr/>
          <p:nvPr/>
        </p:nvPicPr>
        <p:blipFill>
          <a:blip r:embed="rId15"/>
          <a:stretch/>
        </p:blipFill>
        <p:spPr>
          <a:xfrm>
            <a:off x="360" y="0"/>
            <a:ext cx="360" cy="360"/>
          </a:xfrm>
          <a:prstGeom prst="rect">
            <a:avLst/>
          </a:prstGeom>
          <a:ln>
            <a:noFill/>
          </a:ln>
        </p:spPr>
      </p:pic>
      <p:sp>
        <p:nvSpPr>
          <p:cNvPr id="48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7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7"/>
          <p:cNvPicPr/>
          <p:nvPr/>
        </p:nvPicPr>
        <p:blipFill>
          <a:blip r:embed="rId14"/>
          <a:stretch/>
        </p:blipFill>
        <p:spPr>
          <a:xfrm>
            <a:off x="360" y="0"/>
            <a:ext cx="360" cy="360"/>
          </a:xfrm>
          <a:prstGeom prst="rect">
            <a:avLst/>
          </a:prstGeom>
          <a:ln>
            <a:noFill/>
          </a:ln>
        </p:spPr>
      </p:pic>
      <p:pic>
        <p:nvPicPr>
          <p:cNvPr id="87" name="Grafik 10"/>
          <p:cNvPicPr/>
          <p:nvPr/>
        </p:nvPicPr>
        <p:blipFill>
          <a:blip r:embed="rId15"/>
          <a:stretch/>
        </p:blipFill>
        <p:spPr>
          <a:xfrm>
            <a:off x="11437200" y="195840"/>
            <a:ext cx="596160" cy="596160"/>
          </a:xfrm>
          <a:prstGeom prst="rect">
            <a:avLst/>
          </a:prstGeom>
          <a:ln>
            <a:noFill/>
          </a:ln>
        </p:spPr>
      </p:pic>
      <p:sp>
        <p:nvSpPr>
          <p:cNvPr id="88" name="CustomShape 1" hidden="1"/>
          <p:cNvSpPr/>
          <p:nvPr/>
        </p:nvSpPr>
        <p:spPr>
          <a:xfrm>
            <a:off x="0" y="0"/>
            <a:ext cx="156960" cy="15696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9" name="Picture 7"/>
          <p:cNvPicPr/>
          <p:nvPr/>
        </p:nvPicPr>
        <p:blipFill>
          <a:blip r:embed="rId16"/>
          <a:stretch/>
        </p:blipFill>
        <p:spPr>
          <a:xfrm>
            <a:off x="10707120" y="200520"/>
            <a:ext cx="618120" cy="578880"/>
          </a:xfrm>
          <a:prstGeom prst="rect">
            <a:avLst/>
          </a:prstGeom>
          <a:ln>
            <a:noFill/>
          </a:ln>
        </p:spPr>
      </p:pic>
      <p:pic>
        <p:nvPicPr>
          <p:cNvPr id="90" name="Picture 91"/>
          <p:cNvPicPr/>
          <p:nvPr/>
        </p:nvPicPr>
        <p:blipFill>
          <a:blip r:embed="rId14"/>
          <a:stretch/>
        </p:blipFill>
        <p:spPr>
          <a:xfrm>
            <a:off x="360" y="0"/>
            <a:ext cx="360" cy="360"/>
          </a:xfrm>
          <a:prstGeom prst="rect">
            <a:avLst/>
          </a:prstGeom>
          <a:ln>
            <a:noFill/>
          </a:ln>
        </p:spPr>
      </p:pic>
      <p:sp>
        <p:nvSpPr>
          <p:cNvPr id="91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731520" y="260280"/>
            <a:ext cx="10728000" cy="89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de-DE" sz="2600" b="0" strike="noStrike" spc="-1">
                <a:solidFill>
                  <a:srgbClr val="000000"/>
                </a:solidFill>
                <a:latin typeface="Arial"/>
              </a:rPr>
              <a:t>Titelmasterformat durch Klicken bearbeiten</a:t>
            </a: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731520" y="1413000"/>
            <a:ext cx="10728000" cy="467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Seventh Outline LevelFormatvorlagen des Textmasters bearbeiten</a:t>
            </a:r>
          </a:p>
          <a:p>
            <a:pPr marL="3456000" lvl="7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Zweite Ebene</a:t>
            </a:r>
          </a:p>
          <a:p>
            <a:pPr marL="3888000" lvl="8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Dritte Ebene</a:t>
            </a:r>
          </a:p>
          <a:p>
            <a:pPr marL="4320000" lvl="0" indent="-2160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Vierte Ebene</a:t>
            </a:r>
          </a:p>
          <a:p>
            <a:pPr marL="4320000" lvl="0" indent="-2160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Arial"/>
              </a:rPr>
              <a:t>Fünfte Ebene</a:t>
            </a:r>
          </a:p>
        </p:txBody>
      </p:sp>
      <p:sp>
        <p:nvSpPr>
          <p:cNvPr id="131" name="PlaceHolder 3"/>
          <p:cNvSpPr>
            <a:spLocks noGrp="1"/>
          </p:cNvSpPr>
          <p:nvPr>
            <p:ph type="dt"/>
          </p:nvPr>
        </p:nvSpPr>
        <p:spPr>
          <a:xfrm>
            <a:off x="10473480" y="6522480"/>
            <a:ext cx="611640" cy="215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fld id="{E3E6D616-82E9-449B-875F-F779B1CECF24}" type="datetime">
              <a:rPr lang="en-US" sz="800" b="0" strike="noStrike" spc="-1">
                <a:solidFill>
                  <a:srgbClr val="000000"/>
                </a:solidFill>
                <a:latin typeface="Arial"/>
              </a:rPr>
              <a:t>9/30/2026</a:t>
            </a:fld>
            <a:endParaRPr lang="en-US" sz="800" b="0" strike="noStrike" spc="-1">
              <a:latin typeface="Times New Roman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sldNum"/>
          </p:nvPr>
        </p:nvSpPr>
        <p:spPr>
          <a:xfrm>
            <a:off x="11497320" y="6522480"/>
            <a:ext cx="322200" cy="215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fld id="{95D8B002-69B9-4328-A48D-EB9B54F47367}" type="slidenum">
              <a:rPr lang="en-US" sz="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6.jp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1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9.png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3.png"/><Relationship Id="rId4" Type="http://schemas.openxmlformats.org/officeDocument/2006/relationships/image" Target="../media/image68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8.png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3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8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gif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054100" y="3429000"/>
            <a:ext cx="10101262" cy="2489205"/>
          </a:xfrm>
        </p:spPr>
        <p:txBody>
          <a:bodyPr/>
          <a:lstStyle/>
          <a:p>
            <a:r>
              <a:rPr lang="en-US" dirty="0"/>
              <a:t>The Kinetic Heart of Cosmic Accelerators</a:t>
            </a:r>
            <a:br>
              <a:rPr lang="en-US" dirty="0"/>
            </a:br>
            <a:br>
              <a:rPr lang="en-US" sz="2400" dirty="0"/>
            </a:br>
            <a:br>
              <a:rPr lang="en-US" sz="2400" dirty="0"/>
            </a:br>
            <a:br>
              <a:rPr lang="en-US" dirty="0"/>
            </a:br>
            <a:r>
              <a:rPr lang="en-GB" sz="2000" dirty="0"/>
              <a:t>Artem Bohdan</a:t>
            </a:r>
            <a:br>
              <a:rPr lang="de-DE" sz="2400" dirty="0"/>
            </a:br>
            <a:r>
              <a:rPr lang="de-DE" sz="1800" dirty="0"/>
              <a:t>Max Planck Institute </a:t>
            </a:r>
            <a:r>
              <a:rPr lang="de-DE" sz="1800" dirty="0" err="1"/>
              <a:t>for</a:t>
            </a:r>
            <a:r>
              <a:rPr lang="de-DE" sz="1800" dirty="0"/>
              <a:t> Plasma Physics, Garching, Germany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0896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Cosmic Rays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F2EEC6-AE47-4BE1-87D7-815B6E02C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461" y="800811"/>
            <a:ext cx="5033888" cy="588093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DFE88F7-EE34-4232-BD59-3ABEA7FADB10}"/>
              </a:ext>
            </a:extLst>
          </p:cNvPr>
          <p:cNvGrpSpPr/>
          <p:nvPr/>
        </p:nvGrpSpPr>
        <p:grpSpPr>
          <a:xfrm>
            <a:off x="220233" y="1662498"/>
            <a:ext cx="6993228" cy="4066279"/>
            <a:chOff x="220233" y="1662498"/>
            <a:chExt cx="6993228" cy="406627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C6A3468-E3E1-427D-93B2-CD1498D902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26202"/>
            <a:stretch/>
          </p:blipFill>
          <p:spPr>
            <a:xfrm>
              <a:off x="220233" y="1662498"/>
              <a:ext cx="6993228" cy="4066279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243BF5F-560D-44DF-BB60-E97337E128B4}"/>
                </a:ext>
              </a:extLst>
            </p:cNvPr>
            <p:cNvSpPr/>
            <p:nvPr/>
          </p:nvSpPr>
          <p:spPr>
            <a:xfrm>
              <a:off x="5286777" y="1753782"/>
              <a:ext cx="1770846" cy="886953"/>
            </a:xfrm>
            <a:prstGeom prst="rect">
              <a:avLst/>
            </a:prstGeom>
            <a:solidFill>
              <a:schemeClr val="bg1"/>
            </a:solidFill>
            <a:ln w="19050" cmpd="sng">
              <a:noFill/>
              <a:prstDash val="dash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0295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00" cy="476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dirty="0"/>
              <a:t>Nonthermal emission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57" name="Google Shape;157;p3"/>
          <p:cNvSpPr txBox="1"/>
          <p:nvPr/>
        </p:nvSpPr>
        <p:spPr>
          <a:xfrm>
            <a:off x="407988" y="2377933"/>
            <a:ext cx="2066341" cy="335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Leptonic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en-US"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1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Hadronic</a:t>
            </a:r>
            <a:endParaRPr sz="24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Picture 163">
            <a:extLst>
              <a:ext uri="{FF2B5EF4-FFF2-40B4-BE49-F238E27FC236}">
                <a16:creationId xmlns:a16="http://schemas.microsoft.com/office/drawing/2014/main" id="{1D0C5E96-A753-473C-B9ED-365555DCDA1A}"/>
              </a:ext>
            </a:extLst>
          </p:cNvPr>
          <p:cNvPicPr/>
          <p:nvPr/>
        </p:nvPicPr>
        <p:blipFill rotWithShape="1">
          <a:blip r:embed="rId3"/>
          <a:srcRect b="35319"/>
          <a:stretch/>
        </p:blipFill>
        <p:spPr>
          <a:xfrm>
            <a:off x="3626388" y="1999833"/>
            <a:ext cx="1785506" cy="1486871"/>
          </a:xfrm>
          <a:prstGeom prst="rect">
            <a:avLst/>
          </a:prstGeom>
          <a:ln>
            <a:noFill/>
          </a:ln>
        </p:spPr>
      </p:pic>
      <p:pic>
        <p:nvPicPr>
          <p:cNvPr id="13" name="Picture 164">
            <a:extLst>
              <a:ext uri="{FF2B5EF4-FFF2-40B4-BE49-F238E27FC236}">
                <a16:creationId xmlns:a16="http://schemas.microsoft.com/office/drawing/2014/main" id="{9877D2D0-4674-4231-BD23-D972FFA30A77}"/>
              </a:ext>
            </a:extLst>
          </p:cNvPr>
          <p:cNvPicPr/>
          <p:nvPr/>
        </p:nvPicPr>
        <p:blipFill rotWithShape="1">
          <a:blip r:embed="rId4"/>
          <a:srcRect b="26314"/>
          <a:stretch/>
        </p:blipFill>
        <p:spPr>
          <a:xfrm>
            <a:off x="6562577" y="1826864"/>
            <a:ext cx="1717972" cy="1734167"/>
          </a:xfrm>
          <a:prstGeom prst="rect">
            <a:avLst/>
          </a:prstGeom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337B2A1-9C2C-4D3A-B046-C050601F7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878" y="4804286"/>
            <a:ext cx="3448996" cy="1312208"/>
          </a:xfrm>
          <a:prstGeom prst="rect">
            <a:avLst/>
          </a:prstGeom>
        </p:spPr>
      </p:pic>
      <p:sp>
        <p:nvSpPr>
          <p:cNvPr id="16" name="CustomShape 8">
            <a:extLst>
              <a:ext uri="{FF2B5EF4-FFF2-40B4-BE49-F238E27FC236}">
                <a16:creationId xmlns:a16="http://schemas.microsoft.com/office/drawing/2014/main" id="{B6B001D9-C5A9-4A24-A85A-AF8E8E6DBF38}"/>
              </a:ext>
            </a:extLst>
          </p:cNvPr>
          <p:cNvSpPr/>
          <p:nvPr/>
        </p:nvSpPr>
        <p:spPr>
          <a:xfrm>
            <a:off x="3626388" y="1528182"/>
            <a:ext cx="1553040" cy="204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Synchrotron</a:t>
            </a:r>
            <a:r>
              <a:rPr lang="en-US" sz="11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lang="en-US" sz="1100" b="0" strike="noStrike" spc="-1" dirty="0">
              <a:latin typeface="Arial"/>
            </a:endParaRPr>
          </a:p>
        </p:txBody>
      </p:sp>
      <p:sp>
        <p:nvSpPr>
          <p:cNvPr id="17" name="CustomShape 8">
            <a:extLst>
              <a:ext uri="{FF2B5EF4-FFF2-40B4-BE49-F238E27FC236}">
                <a16:creationId xmlns:a16="http://schemas.microsoft.com/office/drawing/2014/main" id="{D39BE4E0-0E71-4AC1-8545-FFABE4A92EE9}"/>
              </a:ext>
            </a:extLst>
          </p:cNvPr>
          <p:cNvSpPr/>
          <p:nvPr/>
        </p:nvSpPr>
        <p:spPr>
          <a:xfrm>
            <a:off x="6420795" y="1528182"/>
            <a:ext cx="1553040" cy="204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Inverse Compton 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18" name="CustomShape 8">
            <a:extLst>
              <a:ext uri="{FF2B5EF4-FFF2-40B4-BE49-F238E27FC236}">
                <a16:creationId xmlns:a16="http://schemas.microsoft.com/office/drawing/2014/main" id="{09137629-ADF1-4E39-A7C5-C0CD3821074A}"/>
              </a:ext>
            </a:extLst>
          </p:cNvPr>
          <p:cNvSpPr/>
          <p:nvPr/>
        </p:nvSpPr>
        <p:spPr>
          <a:xfrm>
            <a:off x="7804959" y="4427615"/>
            <a:ext cx="1553040" cy="204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Pion Decay 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19" name="CustomShape 8">
            <a:extLst>
              <a:ext uri="{FF2B5EF4-FFF2-40B4-BE49-F238E27FC236}">
                <a16:creationId xmlns:a16="http://schemas.microsoft.com/office/drawing/2014/main" id="{597C3842-E2FA-48CE-84A1-2BF2482D251E}"/>
              </a:ext>
            </a:extLst>
          </p:cNvPr>
          <p:cNvSpPr/>
          <p:nvPr/>
        </p:nvSpPr>
        <p:spPr>
          <a:xfrm>
            <a:off x="9004455" y="1528182"/>
            <a:ext cx="2503437" cy="204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spc="-1" dirty="0">
                <a:solidFill>
                  <a:srgbClr val="000000"/>
                </a:solidFill>
                <a:ea typeface="Arial"/>
              </a:rPr>
              <a:t>Synchrotron Self </a:t>
            </a: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Compton 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20" name="Picture 164">
            <a:extLst>
              <a:ext uri="{FF2B5EF4-FFF2-40B4-BE49-F238E27FC236}">
                <a16:creationId xmlns:a16="http://schemas.microsoft.com/office/drawing/2014/main" id="{C30FCD7A-CD29-4D54-B6FA-2AB57AAEB071}"/>
              </a:ext>
            </a:extLst>
          </p:cNvPr>
          <p:cNvPicPr/>
          <p:nvPr/>
        </p:nvPicPr>
        <p:blipFill rotWithShape="1">
          <a:blip r:embed="rId4"/>
          <a:srcRect b="26314"/>
          <a:stretch/>
        </p:blipFill>
        <p:spPr>
          <a:xfrm>
            <a:off x="9432608" y="1826863"/>
            <a:ext cx="1717972" cy="1734167"/>
          </a:xfrm>
          <a:prstGeom prst="rect">
            <a:avLst/>
          </a:prstGeom>
          <a:ln>
            <a:noFill/>
          </a:ln>
        </p:spPr>
      </p:pic>
      <p:sp>
        <p:nvSpPr>
          <p:cNvPr id="14" name="CustomShape 8">
            <a:extLst>
              <a:ext uri="{FF2B5EF4-FFF2-40B4-BE49-F238E27FC236}">
                <a16:creationId xmlns:a16="http://schemas.microsoft.com/office/drawing/2014/main" id="{F25DD3D8-4951-45B9-9EA4-ED6CDEEA6F2E}"/>
              </a:ext>
            </a:extLst>
          </p:cNvPr>
          <p:cNvSpPr/>
          <p:nvPr/>
        </p:nvSpPr>
        <p:spPr>
          <a:xfrm>
            <a:off x="10171508" y="1990054"/>
            <a:ext cx="857758" cy="38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synchrotron photon </a:t>
            </a:r>
            <a:endParaRPr lang="en-US" sz="1000" b="0" strike="noStrike" spc="-1" dirty="0">
              <a:latin typeface="Arial"/>
            </a:endParaRPr>
          </a:p>
        </p:txBody>
      </p:sp>
      <p:sp>
        <p:nvSpPr>
          <p:cNvPr id="22" name="CustomShape 8">
            <a:extLst>
              <a:ext uri="{FF2B5EF4-FFF2-40B4-BE49-F238E27FC236}">
                <a16:creationId xmlns:a16="http://schemas.microsoft.com/office/drawing/2014/main" id="{7EFDE209-A6A7-4D0C-8F9E-F3D03CB7113D}"/>
              </a:ext>
            </a:extLst>
          </p:cNvPr>
          <p:cNvSpPr/>
          <p:nvPr/>
        </p:nvSpPr>
        <p:spPr>
          <a:xfrm>
            <a:off x="3686484" y="4404421"/>
            <a:ext cx="1553040" cy="204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Synchrotron</a:t>
            </a:r>
            <a:r>
              <a:rPr lang="en-US" sz="1100" b="0" strike="noStrike" spc="-1" dirty="0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lang="en-US" sz="1100" b="0" strike="noStrike" spc="-1" dirty="0">
              <a:latin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E1AE45B-668A-48AD-BD97-FDEB1643C918}"/>
              </a:ext>
            </a:extLst>
          </p:cNvPr>
          <p:cNvGrpSpPr/>
          <p:nvPr/>
        </p:nvGrpSpPr>
        <p:grpSpPr>
          <a:xfrm>
            <a:off x="3473542" y="4729714"/>
            <a:ext cx="1765982" cy="1525098"/>
            <a:chOff x="3496406" y="4586382"/>
            <a:chExt cx="1765982" cy="1525098"/>
          </a:xfrm>
        </p:grpSpPr>
        <p:pic>
          <p:nvPicPr>
            <p:cNvPr id="21" name="Picture 163">
              <a:extLst>
                <a:ext uri="{FF2B5EF4-FFF2-40B4-BE49-F238E27FC236}">
                  <a16:creationId xmlns:a16="http://schemas.microsoft.com/office/drawing/2014/main" id="{72E196FB-93EF-4D25-9482-BDA9DE0BE478}"/>
                </a:ext>
              </a:extLst>
            </p:cNvPr>
            <p:cNvPicPr/>
            <p:nvPr/>
          </p:nvPicPr>
          <p:blipFill rotWithShape="1">
            <a:blip r:embed="rId3"/>
            <a:srcRect r="78146" b="35319"/>
            <a:stretch/>
          </p:blipFill>
          <p:spPr>
            <a:xfrm>
              <a:off x="4872189" y="4624609"/>
              <a:ext cx="390199" cy="1486871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0962" name="Picture 2">
              <a:extLst>
                <a:ext uri="{FF2B5EF4-FFF2-40B4-BE49-F238E27FC236}">
                  <a16:creationId xmlns:a16="http://schemas.microsoft.com/office/drawing/2014/main" id="{67E2CF6C-ED25-4F29-8570-946268A714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6406" y="4586382"/>
              <a:ext cx="1375783" cy="14868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8BC96FC-770C-480E-A593-D35013A09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20061" y="5120640"/>
              <a:ext cx="254242" cy="2474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5934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00" cy="49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dirty="0">
                <a:solidFill>
                  <a:schemeClr val="tx2"/>
                </a:solidFill>
              </a:rPr>
              <a:t>Tycho’s SNR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151" name="Google Shape;151;p3"/>
          <p:cNvSpPr txBox="1"/>
          <p:nvPr/>
        </p:nvSpPr>
        <p:spPr>
          <a:xfrm>
            <a:off x="8667417" y="1085815"/>
            <a:ext cx="2038800" cy="3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SNR 0509-67.5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3"/>
          <p:cNvSpPr txBox="1"/>
          <p:nvPr/>
        </p:nvSpPr>
        <p:spPr>
          <a:xfrm>
            <a:off x="5569402" y="1066325"/>
            <a:ext cx="1793100" cy="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SNR SN 1006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3"/>
          <p:cNvSpPr txBox="1"/>
          <p:nvPr/>
        </p:nvSpPr>
        <p:spPr>
          <a:xfrm>
            <a:off x="8667417" y="3452966"/>
            <a:ext cx="24726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SNR Cassiopeia A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3"/>
          <p:cNvPicPr preferRelativeResize="0"/>
          <p:nvPr/>
        </p:nvPicPr>
        <p:blipFill rotWithShape="1">
          <a:blip r:embed="rId3">
            <a:alphaModFix/>
          </a:blip>
          <a:srcRect l="4731" t="7740" r="6294" b="4890"/>
          <a:stretch/>
        </p:blipFill>
        <p:spPr>
          <a:xfrm>
            <a:off x="792728" y="1143502"/>
            <a:ext cx="4462039" cy="438146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"/>
          <p:cNvSpPr txBox="1"/>
          <p:nvPr/>
        </p:nvSpPr>
        <p:spPr>
          <a:xfrm>
            <a:off x="6431802" y="3640949"/>
            <a:ext cx="5022850" cy="55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Mix of hadronic and leptonic models </a:t>
            </a:r>
            <a:r>
              <a:rPr lang="en-US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(Wilhelm et al</a:t>
            </a:r>
            <a:r>
              <a:rPr lang="en-US" dirty="0">
                <a:solidFill>
                  <a:schemeClr val="dk2"/>
                </a:solidFill>
              </a:rPr>
              <a:t>.</a:t>
            </a:r>
            <a:r>
              <a:rPr lang="en-US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2020)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8D37461-7466-4CA4-B93C-3EE6272056B9}"/>
              </a:ext>
            </a:extLst>
          </p:cNvPr>
          <p:cNvGrpSpPr/>
          <p:nvPr/>
        </p:nvGrpSpPr>
        <p:grpSpPr>
          <a:xfrm>
            <a:off x="5813116" y="4127541"/>
            <a:ext cx="5708601" cy="2116794"/>
            <a:chOff x="5677665" y="3743278"/>
            <a:chExt cx="5708601" cy="2116794"/>
          </a:xfrm>
        </p:grpSpPr>
        <p:pic>
          <p:nvPicPr>
            <p:cNvPr id="156" name="Google Shape;156;p3"/>
            <p:cNvPicPr preferRelativeResize="0"/>
            <p:nvPr/>
          </p:nvPicPr>
          <p:blipFill rotWithShape="1">
            <a:blip r:embed="rId4">
              <a:alphaModFix/>
            </a:blip>
            <a:srcRect l="144" t="28391" r="93151" b="33984"/>
            <a:stretch/>
          </p:blipFill>
          <p:spPr>
            <a:xfrm>
              <a:off x="5729388" y="3907026"/>
              <a:ext cx="196427" cy="13953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56;p3">
              <a:extLst>
                <a:ext uri="{FF2B5EF4-FFF2-40B4-BE49-F238E27FC236}">
                  <a16:creationId xmlns:a16="http://schemas.microsoft.com/office/drawing/2014/main" id="{52713FFB-ECAD-4AC2-927F-B2EFD32C2A1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t="90438"/>
            <a:stretch/>
          </p:blipFill>
          <p:spPr>
            <a:xfrm>
              <a:off x="5677665" y="5505472"/>
              <a:ext cx="2929269" cy="354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56;p3">
              <a:extLst>
                <a:ext uri="{FF2B5EF4-FFF2-40B4-BE49-F238E27FC236}">
                  <a16:creationId xmlns:a16="http://schemas.microsoft.com/office/drawing/2014/main" id="{A51F1EB6-9E8C-4FAB-8A96-2478F2E51E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7184" b="53545"/>
            <a:stretch/>
          </p:blipFill>
          <p:spPr>
            <a:xfrm>
              <a:off x="5888085" y="3743278"/>
              <a:ext cx="2718849" cy="17228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56;p3">
              <a:extLst>
                <a:ext uri="{FF2B5EF4-FFF2-40B4-BE49-F238E27FC236}">
                  <a16:creationId xmlns:a16="http://schemas.microsoft.com/office/drawing/2014/main" id="{D94E6448-F214-4FF0-8CCF-85D4E6F67F4E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7184" t="45662"/>
            <a:stretch/>
          </p:blipFill>
          <p:spPr>
            <a:xfrm>
              <a:off x="8667417" y="3807566"/>
              <a:ext cx="2718849" cy="201514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" name="Google Shape;155;p3">
            <a:extLst>
              <a:ext uri="{FF2B5EF4-FFF2-40B4-BE49-F238E27FC236}">
                <a16:creationId xmlns:a16="http://schemas.microsoft.com/office/drawing/2014/main" id="{99BAADA6-6A54-487D-A329-E06F23E1C75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5850" y="902188"/>
            <a:ext cx="4281719" cy="280237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58;p3">
            <a:extLst>
              <a:ext uri="{FF2B5EF4-FFF2-40B4-BE49-F238E27FC236}">
                <a16:creationId xmlns:a16="http://schemas.microsoft.com/office/drawing/2014/main" id="{F5857291-D722-448F-9AD7-A7E3CA050C5E}"/>
              </a:ext>
            </a:extLst>
          </p:cNvPr>
          <p:cNvSpPr txBox="1"/>
          <p:nvPr/>
        </p:nvSpPr>
        <p:spPr>
          <a:xfrm>
            <a:off x="6775017" y="459848"/>
            <a:ext cx="3784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Hadronic model </a:t>
            </a:r>
            <a:r>
              <a:rPr lang="en-US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4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Morlino</a:t>
            </a:r>
            <a:r>
              <a:rPr lang="en-US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en-US" sz="1400" b="0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Caprioli</a:t>
            </a:r>
            <a:r>
              <a:rPr lang="en-US" sz="14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2012)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4118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230;p8">
            <a:extLst>
              <a:ext uri="{FF2B5EF4-FFF2-40B4-BE49-F238E27FC236}">
                <a16:creationId xmlns:a16="http://schemas.microsoft.com/office/drawing/2014/main" id="{BA2A0DE9-BE3C-4A9A-9AFE-6522466066E2}"/>
              </a:ext>
            </a:extLst>
          </p:cNvPr>
          <p:cNvSpPr txBox="1">
            <a:spLocks/>
          </p:cNvSpPr>
          <p:nvPr/>
        </p:nvSpPr>
        <p:spPr>
          <a:xfrm>
            <a:off x="8784455" y="2177106"/>
            <a:ext cx="3407545" cy="289170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4572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tabLst/>
              <a:defRPr lang="de-DE"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1" kern="600" spc="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lvl="2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1" kern="400" spc="4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lang="de-DE"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mbol" panose="05050102010706020507" pitchFamily="18" charset="2"/>
              <a:buChar char="•"/>
              <a:defRPr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Wingdings 3" panose="05040102010807070707" pitchFamily="18" charset="2"/>
              <a:buChar char="•"/>
              <a:defRPr sz="1500" b="0" i="1" kern="600" spc="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.SF NS Symbols Regular"/>
              <a:buChar char="•"/>
              <a:defRPr sz="1000" b="0" i="1" kern="600" spc="1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800" b="0" i="1" kern="600" spc="1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en-US" b="1" dirty="0"/>
              <a:t>1. Purely leptonic model </a:t>
            </a:r>
            <a:r>
              <a:rPr lang="en-US" dirty="0"/>
              <a:t>   </a:t>
            </a:r>
          </a:p>
          <a:p>
            <a:pPr marL="114300" indent="0">
              <a:buNone/>
            </a:pPr>
            <a:r>
              <a:rPr lang="en-US" dirty="0"/>
              <a:t>(e-/e+, up to ~10</a:t>
            </a:r>
            <a:r>
              <a:rPr lang="en-US" baseline="30000" dirty="0"/>
              <a:t>12</a:t>
            </a:r>
            <a:r>
              <a:rPr lang="en-US" dirty="0"/>
              <a:t> eV)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2. Purely hadronic model</a:t>
            </a:r>
          </a:p>
          <a:p>
            <a:pPr marL="114300" indent="0">
              <a:buNone/>
            </a:pPr>
            <a:r>
              <a:rPr lang="en-US" dirty="0"/>
              <a:t>(protons up to ~10</a:t>
            </a:r>
            <a:r>
              <a:rPr lang="en-US" baseline="30000" dirty="0"/>
              <a:t>19</a:t>
            </a:r>
            <a:r>
              <a:rPr lang="en-US" dirty="0"/>
              <a:t> eV)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3. </a:t>
            </a:r>
            <a:r>
              <a:rPr lang="en-US" b="1" dirty="0" err="1"/>
              <a:t>Lepto</a:t>
            </a:r>
            <a:r>
              <a:rPr lang="en-US" b="1" dirty="0"/>
              <a:t>-hadronic model </a:t>
            </a:r>
          </a:p>
          <a:p>
            <a:pPr marL="114300" indent="0">
              <a:buNone/>
            </a:pPr>
            <a:r>
              <a:rPr lang="en-US" dirty="0"/>
              <a:t>(e-/e+, up to ~10</a:t>
            </a:r>
            <a:r>
              <a:rPr lang="en-US" baseline="30000" dirty="0"/>
              <a:t>12</a:t>
            </a:r>
            <a:r>
              <a:rPr lang="en-US" dirty="0"/>
              <a:t> eV, and</a:t>
            </a:r>
          </a:p>
          <a:p>
            <a:pPr marL="114300" indent="0">
              <a:buNone/>
            </a:pPr>
            <a:r>
              <a:rPr lang="en-US" dirty="0"/>
              <a:t> protons up to ~10</a:t>
            </a:r>
            <a:r>
              <a:rPr lang="en-US" baseline="30000" dirty="0"/>
              <a:t>16</a:t>
            </a:r>
            <a:r>
              <a:rPr lang="en-US" dirty="0"/>
              <a:t> eV)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008345-4486-4E50-9267-459EFCAE5B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350" y="1772043"/>
            <a:ext cx="5110138" cy="3701832"/>
          </a:xfrm>
          <a:prstGeom prst="rect">
            <a:avLst/>
          </a:prstGeom>
        </p:spPr>
      </p:pic>
      <p:sp>
        <p:nvSpPr>
          <p:cNvPr id="19" name="Google Shape;150;p3">
            <a:extLst>
              <a:ext uri="{FF2B5EF4-FFF2-40B4-BE49-F238E27FC236}">
                <a16:creationId xmlns:a16="http://schemas.microsoft.com/office/drawing/2014/main" id="{BD120997-621F-46E3-9FFB-A3129A6930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00" cy="436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n-US" dirty="0">
                <a:solidFill>
                  <a:schemeClr val="tx2"/>
                </a:solidFill>
              </a:rPr>
              <a:t>Mrk501 blazar</a:t>
            </a:r>
            <a:endParaRPr dirty="0">
              <a:solidFill>
                <a:schemeClr val="tx2"/>
              </a:solidFill>
            </a:endParaRPr>
          </a:p>
        </p:txBody>
      </p:sp>
      <p:pic>
        <p:nvPicPr>
          <p:cNvPr id="41986" name="Picture 2" descr="https://upload.wikimedia.org/wikipedia/commons/1/1e/SDSS_Mrk_501.jpg?utm_source=en.wikipedia.org&amp;utm_campaign=parser&amp;utm_content=thumbnail_unscaled">
            <a:extLst>
              <a:ext uri="{FF2B5EF4-FFF2-40B4-BE49-F238E27FC236}">
                <a16:creationId xmlns:a16="http://schemas.microsoft.com/office/drawing/2014/main" id="{690D57D1-E5F1-4935-A8C7-155F21AD6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10" y="1967682"/>
            <a:ext cx="3114040" cy="311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Google Shape;158;p3">
            <a:extLst>
              <a:ext uri="{FF2B5EF4-FFF2-40B4-BE49-F238E27FC236}">
                <a16:creationId xmlns:a16="http://schemas.microsoft.com/office/drawing/2014/main" id="{6D024F49-9232-4BB3-A127-5A11ED25F943}"/>
              </a:ext>
            </a:extLst>
          </p:cNvPr>
          <p:cNvSpPr txBox="1"/>
          <p:nvPr/>
        </p:nvSpPr>
        <p:spPr>
          <a:xfrm>
            <a:off x="4908538" y="1484513"/>
            <a:ext cx="4318000" cy="48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lvl="0">
              <a:lnSpc>
                <a:spcPct val="110000"/>
              </a:lnSpc>
              <a:buClr>
                <a:srgbClr val="000000"/>
              </a:buClr>
              <a:buSzPts val="1400"/>
            </a:pPr>
            <a:r>
              <a:rPr lang="da-DK" sz="1400" dirty="0">
                <a:solidFill>
                  <a:schemeClr val="dk2"/>
                </a:solidFill>
                <a:ea typeface="Arial"/>
                <a:cs typeface="Arial"/>
                <a:sym typeface="Arial"/>
              </a:rPr>
              <a:t>Abe et al., ApJS 266 (2023) 37</a:t>
            </a:r>
            <a:endParaRPr sz="14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7313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From MHD to PIC</a:t>
            </a:r>
            <a:endParaRPr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C38BEAB-17FB-4B64-9666-6BBEE095DDA1}"/>
              </a:ext>
            </a:extLst>
          </p:cNvPr>
          <p:cNvGrpSpPr/>
          <p:nvPr/>
        </p:nvGrpSpPr>
        <p:grpSpPr>
          <a:xfrm>
            <a:off x="560280" y="1023238"/>
            <a:ext cx="3262822" cy="2965732"/>
            <a:chOff x="902420" y="693834"/>
            <a:chExt cx="3262822" cy="296573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866BE1C-6869-4C34-AC97-F2CA165B3A16}"/>
                </a:ext>
              </a:extLst>
            </p:cNvPr>
            <p:cNvSpPr/>
            <p:nvPr/>
          </p:nvSpPr>
          <p:spPr>
            <a:xfrm>
              <a:off x="902420" y="709430"/>
              <a:ext cx="3262822" cy="2950136"/>
            </a:xfrm>
            <a:prstGeom prst="roundRect">
              <a:avLst/>
            </a:prstGeom>
            <a:solidFill>
              <a:schemeClr val="bg1"/>
            </a:solidFill>
            <a:ln w="28575" cmpd="sng">
              <a:solidFill>
                <a:schemeClr val="accent1"/>
              </a:solidFill>
              <a:prstDash val="soli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  <p:sp>
          <p:nvSpPr>
            <p:cNvPr id="217" name="Google Shape;217;p5"/>
            <p:cNvSpPr txBox="1"/>
            <p:nvPr/>
          </p:nvSpPr>
          <p:spPr>
            <a:xfrm>
              <a:off x="1780133" y="693834"/>
              <a:ext cx="1677699" cy="5097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rPr>
                <a:t>MHD</a:t>
              </a:r>
              <a:endParaRPr sz="20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9DC8360-C425-4C01-A463-9E8A37BCC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3809" y="1161855"/>
              <a:ext cx="1942345" cy="21718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8639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From MHD to PIC</a:t>
            </a:r>
            <a:endParaRPr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C38BEAB-17FB-4B64-9666-6BBEE095DDA1}"/>
              </a:ext>
            </a:extLst>
          </p:cNvPr>
          <p:cNvGrpSpPr/>
          <p:nvPr/>
        </p:nvGrpSpPr>
        <p:grpSpPr>
          <a:xfrm>
            <a:off x="560280" y="1023238"/>
            <a:ext cx="3262822" cy="2965732"/>
            <a:chOff x="902420" y="693834"/>
            <a:chExt cx="3262822" cy="296573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866BE1C-6869-4C34-AC97-F2CA165B3A16}"/>
                </a:ext>
              </a:extLst>
            </p:cNvPr>
            <p:cNvSpPr/>
            <p:nvPr/>
          </p:nvSpPr>
          <p:spPr>
            <a:xfrm>
              <a:off x="902420" y="709430"/>
              <a:ext cx="3262822" cy="2950136"/>
            </a:xfrm>
            <a:prstGeom prst="roundRect">
              <a:avLst/>
            </a:prstGeom>
            <a:solidFill>
              <a:schemeClr val="bg1"/>
            </a:solidFill>
            <a:ln w="28575" cmpd="sng">
              <a:solidFill>
                <a:schemeClr val="accent1"/>
              </a:solidFill>
              <a:prstDash val="soli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  <p:sp>
          <p:nvSpPr>
            <p:cNvPr id="217" name="Google Shape;217;p5"/>
            <p:cNvSpPr txBox="1"/>
            <p:nvPr/>
          </p:nvSpPr>
          <p:spPr>
            <a:xfrm>
              <a:off x="1780133" y="693834"/>
              <a:ext cx="1677699" cy="5097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rPr>
                <a:t>MHD</a:t>
              </a:r>
              <a:endParaRPr sz="20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9DC8360-C425-4C01-A463-9E8A37BCC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3809" y="1161855"/>
              <a:ext cx="1942345" cy="2171895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18A868D-406B-4A0B-89C9-AFBC7DC6F34A}"/>
              </a:ext>
            </a:extLst>
          </p:cNvPr>
          <p:cNvGrpSpPr/>
          <p:nvPr/>
        </p:nvGrpSpPr>
        <p:grpSpPr>
          <a:xfrm>
            <a:off x="2185968" y="1548539"/>
            <a:ext cx="4677352" cy="2956613"/>
            <a:chOff x="3011936" y="1887007"/>
            <a:chExt cx="4677352" cy="2956613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436477E-5589-4F59-B7F0-1AA2EB3D444F}"/>
                </a:ext>
              </a:extLst>
            </p:cNvPr>
            <p:cNvSpPr/>
            <p:nvPr/>
          </p:nvSpPr>
          <p:spPr>
            <a:xfrm>
              <a:off x="3011936" y="1893484"/>
              <a:ext cx="4677352" cy="2950136"/>
            </a:xfrm>
            <a:prstGeom prst="roundRect">
              <a:avLst/>
            </a:prstGeom>
            <a:solidFill>
              <a:schemeClr val="bg1"/>
            </a:solidFill>
            <a:ln w="28575" cmpd="sng">
              <a:solidFill>
                <a:schemeClr val="accent1"/>
              </a:solidFill>
              <a:prstDash val="soli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E90EE47-0E90-435F-B753-B18B4CF2F397}"/>
                </a:ext>
              </a:extLst>
            </p:cNvPr>
            <p:cNvGrpSpPr/>
            <p:nvPr/>
          </p:nvGrpSpPr>
          <p:grpSpPr>
            <a:xfrm>
              <a:off x="3207259" y="1887007"/>
              <a:ext cx="4319427" cy="2688195"/>
              <a:chOff x="5716919" y="722041"/>
              <a:chExt cx="4319427" cy="268819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51D89C2B-FB96-414D-A8B1-D6A11B0334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16919" y="1238341"/>
                <a:ext cx="1942345" cy="2171895"/>
              </a:xfrm>
              <a:prstGeom prst="rect">
                <a:avLst/>
              </a:prstGeom>
            </p:spPr>
          </p:pic>
          <p:sp>
            <p:nvSpPr>
              <p:cNvPr id="9" name="Google Shape;217;p5">
                <a:extLst>
                  <a:ext uri="{FF2B5EF4-FFF2-40B4-BE49-F238E27FC236}">
                    <a16:creationId xmlns:a16="http://schemas.microsoft.com/office/drawing/2014/main" id="{6A80ADAF-7481-456D-92E9-DE366E1E556C}"/>
                  </a:ext>
                </a:extLst>
              </p:cNvPr>
              <p:cNvSpPr txBox="1"/>
              <p:nvPr/>
            </p:nvSpPr>
            <p:spPr>
              <a:xfrm>
                <a:off x="6042070" y="722041"/>
                <a:ext cx="3484608" cy="4750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 dirty="0">
                    <a:solidFill>
                      <a:schemeClr val="bg2"/>
                    </a:solidFill>
                    <a:latin typeface="Arial"/>
                    <a:ea typeface="Arial"/>
                    <a:cs typeface="Arial"/>
                    <a:sym typeface="Arial"/>
                  </a:rPr>
                  <a:t>MHD + particle transport</a:t>
                </a:r>
                <a:endParaRPr sz="18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616A59B2-FF5F-426E-8802-64905FE3B7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34858" y="1400277"/>
                <a:ext cx="1899118" cy="674402"/>
              </a:xfrm>
              <a:prstGeom prst="rect">
                <a:avLst/>
              </a:prstGeom>
            </p:spPr>
          </p:pic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B747B7F9-39B5-4466-8A0B-C52AC2ADA955}"/>
                  </a:ext>
                </a:extLst>
              </p:cNvPr>
              <p:cNvGrpSpPr/>
              <p:nvPr/>
            </p:nvGrpSpPr>
            <p:grpSpPr>
              <a:xfrm>
                <a:off x="7726095" y="2216953"/>
                <a:ext cx="2310251" cy="986068"/>
                <a:chOff x="6442183" y="2246892"/>
                <a:chExt cx="2580995" cy="1110260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87418CAD-469F-47FE-ADE5-7B4B903334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523957" y="2246892"/>
                  <a:ext cx="2499221" cy="1110260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9920B2B2-8E90-4F32-B511-2527C6D73E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442183" y="2449256"/>
                  <a:ext cx="130219" cy="684636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433388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From MHD to PIC</a:t>
            </a:r>
            <a:endParaRPr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C38BEAB-17FB-4B64-9666-6BBEE095DDA1}"/>
              </a:ext>
            </a:extLst>
          </p:cNvPr>
          <p:cNvGrpSpPr/>
          <p:nvPr/>
        </p:nvGrpSpPr>
        <p:grpSpPr>
          <a:xfrm>
            <a:off x="560280" y="1023238"/>
            <a:ext cx="3262822" cy="2965732"/>
            <a:chOff x="902420" y="693834"/>
            <a:chExt cx="3262822" cy="296573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866BE1C-6869-4C34-AC97-F2CA165B3A16}"/>
                </a:ext>
              </a:extLst>
            </p:cNvPr>
            <p:cNvSpPr/>
            <p:nvPr/>
          </p:nvSpPr>
          <p:spPr>
            <a:xfrm>
              <a:off x="902420" y="709430"/>
              <a:ext cx="3262822" cy="2950136"/>
            </a:xfrm>
            <a:prstGeom prst="roundRect">
              <a:avLst/>
            </a:prstGeom>
            <a:solidFill>
              <a:schemeClr val="bg1"/>
            </a:solidFill>
            <a:ln w="28575" cmpd="sng">
              <a:solidFill>
                <a:schemeClr val="accent1"/>
              </a:solidFill>
              <a:prstDash val="soli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  <p:sp>
          <p:nvSpPr>
            <p:cNvPr id="217" name="Google Shape;217;p5"/>
            <p:cNvSpPr txBox="1"/>
            <p:nvPr/>
          </p:nvSpPr>
          <p:spPr>
            <a:xfrm>
              <a:off x="1780133" y="693834"/>
              <a:ext cx="1677699" cy="5097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rPr>
                <a:t>MHD</a:t>
              </a:r>
              <a:endParaRPr sz="20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9DC8360-C425-4C01-A463-9E8A37BCC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3809" y="1161855"/>
              <a:ext cx="1942345" cy="2171895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18A868D-406B-4A0B-89C9-AFBC7DC6F34A}"/>
              </a:ext>
            </a:extLst>
          </p:cNvPr>
          <p:cNvGrpSpPr/>
          <p:nvPr/>
        </p:nvGrpSpPr>
        <p:grpSpPr>
          <a:xfrm>
            <a:off x="2185968" y="1548539"/>
            <a:ext cx="4677352" cy="2956613"/>
            <a:chOff x="3011936" y="1887007"/>
            <a:chExt cx="4677352" cy="2956613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436477E-5589-4F59-B7F0-1AA2EB3D444F}"/>
                </a:ext>
              </a:extLst>
            </p:cNvPr>
            <p:cNvSpPr/>
            <p:nvPr/>
          </p:nvSpPr>
          <p:spPr>
            <a:xfrm>
              <a:off x="3011936" y="1893484"/>
              <a:ext cx="4677352" cy="2950136"/>
            </a:xfrm>
            <a:prstGeom prst="roundRect">
              <a:avLst/>
            </a:prstGeom>
            <a:solidFill>
              <a:schemeClr val="bg1"/>
            </a:solidFill>
            <a:ln w="28575" cmpd="sng">
              <a:solidFill>
                <a:schemeClr val="accent1"/>
              </a:solidFill>
              <a:prstDash val="soli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E90EE47-0E90-435F-B753-B18B4CF2F397}"/>
                </a:ext>
              </a:extLst>
            </p:cNvPr>
            <p:cNvGrpSpPr/>
            <p:nvPr/>
          </p:nvGrpSpPr>
          <p:grpSpPr>
            <a:xfrm>
              <a:off x="3207259" y="1887007"/>
              <a:ext cx="4319427" cy="2688195"/>
              <a:chOff x="5716919" y="722041"/>
              <a:chExt cx="4319427" cy="268819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51D89C2B-FB96-414D-A8B1-D6A11B0334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16919" y="1238341"/>
                <a:ext cx="1942345" cy="2171895"/>
              </a:xfrm>
              <a:prstGeom prst="rect">
                <a:avLst/>
              </a:prstGeom>
            </p:spPr>
          </p:pic>
          <p:sp>
            <p:nvSpPr>
              <p:cNvPr id="9" name="Google Shape;217;p5">
                <a:extLst>
                  <a:ext uri="{FF2B5EF4-FFF2-40B4-BE49-F238E27FC236}">
                    <a16:creationId xmlns:a16="http://schemas.microsoft.com/office/drawing/2014/main" id="{6A80ADAF-7481-456D-92E9-DE366E1E556C}"/>
                  </a:ext>
                </a:extLst>
              </p:cNvPr>
              <p:cNvSpPr txBox="1"/>
              <p:nvPr/>
            </p:nvSpPr>
            <p:spPr>
              <a:xfrm>
                <a:off x="6042070" y="722041"/>
                <a:ext cx="3484608" cy="4750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 dirty="0">
                    <a:solidFill>
                      <a:schemeClr val="bg2"/>
                    </a:solidFill>
                    <a:latin typeface="Arial"/>
                    <a:ea typeface="Arial"/>
                    <a:cs typeface="Arial"/>
                    <a:sym typeface="Arial"/>
                  </a:rPr>
                  <a:t>MHD + particle transport</a:t>
                </a:r>
                <a:endParaRPr sz="18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616A59B2-FF5F-426E-8802-64905FE3B7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34858" y="1400277"/>
                <a:ext cx="1899118" cy="674402"/>
              </a:xfrm>
              <a:prstGeom prst="rect">
                <a:avLst/>
              </a:prstGeom>
            </p:spPr>
          </p:pic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B747B7F9-39B5-4466-8A0B-C52AC2ADA955}"/>
                  </a:ext>
                </a:extLst>
              </p:cNvPr>
              <p:cNvGrpSpPr/>
              <p:nvPr/>
            </p:nvGrpSpPr>
            <p:grpSpPr>
              <a:xfrm>
                <a:off x="7726095" y="2216953"/>
                <a:ext cx="2310251" cy="986068"/>
                <a:chOff x="6442183" y="2246892"/>
                <a:chExt cx="2580995" cy="1110260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87418CAD-469F-47FE-ADE5-7B4B903334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523957" y="2246892"/>
                  <a:ext cx="2499221" cy="1110260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9920B2B2-8E90-4F32-B511-2527C6D73E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442183" y="2449256"/>
                  <a:ext cx="130219" cy="684636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71F5D6-C921-40CA-B78F-B934D210820F}"/>
              </a:ext>
            </a:extLst>
          </p:cNvPr>
          <p:cNvGrpSpPr/>
          <p:nvPr/>
        </p:nvGrpSpPr>
        <p:grpSpPr>
          <a:xfrm>
            <a:off x="4242052" y="2214868"/>
            <a:ext cx="3139154" cy="2950136"/>
            <a:chOff x="4029034" y="1569287"/>
            <a:chExt cx="3139154" cy="295013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8CFD8CC-3608-4A60-A260-A40C08948BAC}"/>
                </a:ext>
              </a:extLst>
            </p:cNvPr>
            <p:cNvGrpSpPr/>
            <p:nvPr/>
          </p:nvGrpSpPr>
          <p:grpSpPr>
            <a:xfrm>
              <a:off x="4029034" y="1569287"/>
              <a:ext cx="3139154" cy="2950136"/>
              <a:chOff x="3011935" y="1893484"/>
              <a:chExt cx="5331965" cy="2950136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B1930287-4535-44D3-8E47-46A2B9F0F1EB}"/>
                  </a:ext>
                </a:extLst>
              </p:cNvPr>
              <p:cNvSpPr/>
              <p:nvPr/>
            </p:nvSpPr>
            <p:spPr>
              <a:xfrm>
                <a:off x="3011935" y="1893484"/>
                <a:ext cx="5331965" cy="2950136"/>
              </a:xfrm>
              <a:prstGeom prst="roundRect">
                <a:avLst/>
              </a:prstGeom>
              <a:solidFill>
                <a:schemeClr val="bg1"/>
              </a:solidFill>
              <a:ln w="28575" cmpd="sng">
                <a:solidFill>
                  <a:schemeClr val="accent1"/>
                </a:solidFill>
                <a:prstDash val="soli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lIns="144000" tIns="108000" rIns="144000" bIns="144000" rtlCol="0" anchor="t" anchorCtr="0"/>
              <a:lstStyle/>
              <a:p>
                <a:pPr algn="l">
                  <a:spcBef>
                    <a:spcPts val="1150"/>
                  </a:spcBef>
                  <a:buClr>
                    <a:srgbClr val="116656"/>
                  </a:buClr>
                  <a:buSzPct val="120000"/>
                </a:pPr>
                <a:endParaRPr lang="en-US" sz="13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Google Shape;217;p5">
                <a:extLst>
                  <a:ext uri="{FF2B5EF4-FFF2-40B4-BE49-F238E27FC236}">
                    <a16:creationId xmlns:a16="http://schemas.microsoft.com/office/drawing/2014/main" id="{6EDE2927-A8F9-4222-A59A-6CB5B473AAC5}"/>
                  </a:ext>
                </a:extLst>
              </p:cNvPr>
              <p:cNvSpPr txBox="1"/>
              <p:nvPr/>
            </p:nvSpPr>
            <p:spPr>
              <a:xfrm>
                <a:off x="3824397" y="1893484"/>
                <a:ext cx="3491270" cy="4750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 dirty="0">
                    <a:solidFill>
                      <a:schemeClr val="bg2"/>
                    </a:solidFill>
                    <a:latin typeface="Arial"/>
                    <a:ea typeface="Arial"/>
                    <a:cs typeface="Arial"/>
                    <a:sym typeface="Arial"/>
                  </a:rPr>
                  <a:t>MHD - PIC</a:t>
                </a:r>
                <a:endParaRPr sz="18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22058F8-2CBD-48B2-B48F-B08BFCABF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61193" y="2044308"/>
              <a:ext cx="2055045" cy="21718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7690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From MHD to PIC</a:t>
            </a:r>
            <a:endParaRPr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C38BEAB-17FB-4B64-9666-6BBEE095DDA1}"/>
              </a:ext>
            </a:extLst>
          </p:cNvPr>
          <p:cNvGrpSpPr/>
          <p:nvPr/>
        </p:nvGrpSpPr>
        <p:grpSpPr>
          <a:xfrm>
            <a:off x="560280" y="1023238"/>
            <a:ext cx="3262822" cy="2965732"/>
            <a:chOff x="902420" y="693834"/>
            <a:chExt cx="3262822" cy="296573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866BE1C-6869-4C34-AC97-F2CA165B3A16}"/>
                </a:ext>
              </a:extLst>
            </p:cNvPr>
            <p:cNvSpPr/>
            <p:nvPr/>
          </p:nvSpPr>
          <p:spPr>
            <a:xfrm>
              <a:off x="902420" y="709430"/>
              <a:ext cx="3262822" cy="2950136"/>
            </a:xfrm>
            <a:prstGeom prst="roundRect">
              <a:avLst/>
            </a:prstGeom>
            <a:solidFill>
              <a:schemeClr val="bg1"/>
            </a:solidFill>
            <a:ln w="28575" cmpd="sng">
              <a:solidFill>
                <a:schemeClr val="accent1"/>
              </a:solidFill>
              <a:prstDash val="soli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  <p:sp>
          <p:nvSpPr>
            <p:cNvPr id="217" name="Google Shape;217;p5"/>
            <p:cNvSpPr txBox="1"/>
            <p:nvPr/>
          </p:nvSpPr>
          <p:spPr>
            <a:xfrm>
              <a:off x="1780133" y="693834"/>
              <a:ext cx="1677699" cy="5097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rPr>
                <a:t>MHD</a:t>
              </a:r>
              <a:endParaRPr sz="20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9DC8360-C425-4C01-A463-9E8A37BCC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3809" y="1161855"/>
              <a:ext cx="1942345" cy="2171895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18A868D-406B-4A0B-89C9-AFBC7DC6F34A}"/>
              </a:ext>
            </a:extLst>
          </p:cNvPr>
          <p:cNvGrpSpPr/>
          <p:nvPr/>
        </p:nvGrpSpPr>
        <p:grpSpPr>
          <a:xfrm>
            <a:off x="2185968" y="1548539"/>
            <a:ext cx="4677352" cy="2956613"/>
            <a:chOff x="3011936" y="1887007"/>
            <a:chExt cx="4677352" cy="2956613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436477E-5589-4F59-B7F0-1AA2EB3D444F}"/>
                </a:ext>
              </a:extLst>
            </p:cNvPr>
            <p:cNvSpPr/>
            <p:nvPr/>
          </p:nvSpPr>
          <p:spPr>
            <a:xfrm>
              <a:off x="3011936" y="1893484"/>
              <a:ext cx="4677352" cy="2950136"/>
            </a:xfrm>
            <a:prstGeom prst="roundRect">
              <a:avLst/>
            </a:prstGeom>
            <a:solidFill>
              <a:schemeClr val="bg1"/>
            </a:solidFill>
            <a:ln w="28575" cmpd="sng">
              <a:solidFill>
                <a:schemeClr val="accent1"/>
              </a:solidFill>
              <a:prstDash val="soli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E90EE47-0E90-435F-B753-B18B4CF2F397}"/>
                </a:ext>
              </a:extLst>
            </p:cNvPr>
            <p:cNvGrpSpPr/>
            <p:nvPr/>
          </p:nvGrpSpPr>
          <p:grpSpPr>
            <a:xfrm>
              <a:off x="3207259" y="1887007"/>
              <a:ext cx="4319427" cy="2688195"/>
              <a:chOff x="5716919" y="722041"/>
              <a:chExt cx="4319427" cy="268819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51D89C2B-FB96-414D-A8B1-D6A11B0334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16919" y="1238341"/>
                <a:ext cx="1942345" cy="2171895"/>
              </a:xfrm>
              <a:prstGeom prst="rect">
                <a:avLst/>
              </a:prstGeom>
            </p:spPr>
          </p:pic>
          <p:sp>
            <p:nvSpPr>
              <p:cNvPr id="9" name="Google Shape;217;p5">
                <a:extLst>
                  <a:ext uri="{FF2B5EF4-FFF2-40B4-BE49-F238E27FC236}">
                    <a16:creationId xmlns:a16="http://schemas.microsoft.com/office/drawing/2014/main" id="{6A80ADAF-7481-456D-92E9-DE366E1E556C}"/>
                  </a:ext>
                </a:extLst>
              </p:cNvPr>
              <p:cNvSpPr txBox="1"/>
              <p:nvPr/>
            </p:nvSpPr>
            <p:spPr>
              <a:xfrm>
                <a:off x="6042070" y="722041"/>
                <a:ext cx="3484608" cy="4750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 dirty="0">
                    <a:solidFill>
                      <a:schemeClr val="bg2"/>
                    </a:solidFill>
                    <a:latin typeface="Arial"/>
                    <a:ea typeface="Arial"/>
                    <a:cs typeface="Arial"/>
                    <a:sym typeface="Arial"/>
                  </a:rPr>
                  <a:t>MHD + particle transport</a:t>
                </a:r>
                <a:endParaRPr sz="18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616A59B2-FF5F-426E-8802-64905FE3B7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34858" y="1400277"/>
                <a:ext cx="1899118" cy="674402"/>
              </a:xfrm>
              <a:prstGeom prst="rect">
                <a:avLst/>
              </a:prstGeom>
            </p:spPr>
          </p:pic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B747B7F9-39B5-4466-8A0B-C52AC2ADA955}"/>
                  </a:ext>
                </a:extLst>
              </p:cNvPr>
              <p:cNvGrpSpPr/>
              <p:nvPr/>
            </p:nvGrpSpPr>
            <p:grpSpPr>
              <a:xfrm>
                <a:off x="7726095" y="2216953"/>
                <a:ext cx="2310251" cy="986068"/>
                <a:chOff x="6442183" y="2246892"/>
                <a:chExt cx="2580995" cy="1110260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87418CAD-469F-47FE-ADE5-7B4B903334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523957" y="2246892"/>
                  <a:ext cx="2499221" cy="1110260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9920B2B2-8E90-4F32-B511-2527C6D73E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442183" y="2449256"/>
                  <a:ext cx="130219" cy="684636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71F5D6-C921-40CA-B78F-B934D210820F}"/>
              </a:ext>
            </a:extLst>
          </p:cNvPr>
          <p:cNvGrpSpPr/>
          <p:nvPr/>
        </p:nvGrpSpPr>
        <p:grpSpPr>
          <a:xfrm>
            <a:off x="4242052" y="2214868"/>
            <a:ext cx="3139154" cy="2950136"/>
            <a:chOff x="4029034" y="1569287"/>
            <a:chExt cx="3139154" cy="295013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8CFD8CC-3608-4A60-A260-A40C08948BAC}"/>
                </a:ext>
              </a:extLst>
            </p:cNvPr>
            <p:cNvGrpSpPr/>
            <p:nvPr/>
          </p:nvGrpSpPr>
          <p:grpSpPr>
            <a:xfrm>
              <a:off x="4029034" y="1569287"/>
              <a:ext cx="3139154" cy="2950136"/>
              <a:chOff x="3011935" y="1893484"/>
              <a:chExt cx="5331965" cy="2950136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B1930287-4535-44D3-8E47-46A2B9F0F1EB}"/>
                  </a:ext>
                </a:extLst>
              </p:cNvPr>
              <p:cNvSpPr/>
              <p:nvPr/>
            </p:nvSpPr>
            <p:spPr>
              <a:xfrm>
                <a:off x="3011935" y="1893484"/>
                <a:ext cx="5331965" cy="2950136"/>
              </a:xfrm>
              <a:prstGeom prst="roundRect">
                <a:avLst/>
              </a:prstGeom>
              <a:solidFill>
                <a:schemeClr val="bg1"/>
              </a:solidFill>
              <a:ln w="28575" cmpd="sng">
                <a:solidFill>
                  <a:schemeClr val="accent1"/>
                </a:solidFill>
                <a:prstDash val="soli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lIns="144000" tIns="108000" rIns="144000" bIns="144000" rtlCol="0" anchor="t" anchorCtr="0"/>
              <a:lstStyle/>
              <a:p>
                <a:pPr algn="l">
                  <a:spcBef>
                    <a:spcPts val="1150"/>
                  </a:spcBef>
                  <a:buClr>
                    <a:srgbClr val="116656"/>
                  </a:buClr>
                  <a:buSzPct val="120000"/>
                </a:pPr>
                <a:endParaRPr lang="en-US" sz="13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Google Shape;217;p5">
                <a:extLst>
                  <a:ext uri="{FF2B5EF4-FFF2-40B4-BE49-F238E27FC236}">
                    <a16:creationId xmlns:a16="http://schemas.microsoft.com/office/drawing/2014/main" id="{6EDE2927-A8F9-4222-A59A-6CB5B473AAC5}"/>
                  </a:ext>
                </a:extLst>
              </p:cNvPr>
              <p:cNvSpPr txBox="1"/>
              <p:nvPr/>
            </p:nvSpPr>
            <p:spPr>
              <a:xfrm>
                <a:off x="3824397" y="1893484"/>
                <a:ext cx="3491270" cy="4750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 dirty="0">
                    <a:solidFill>
                      <a:schemeClr val="bg2"/>
                    </a:solidFill>
                    <a:latin typeface="Arial"/>
                    <a:ea typeface="Arial"/>
                    <a:cs typeface="Arial"/>
                    <a:sym typeface="Arial"/>
                  </a:rPr>
                  <a:t>MHD - PIC</a:t>
                </a:r>
                <a:endParaRPr sz="18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22058F8-2CBD-48B2-B48F-B08BFCABF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61193" y="2044308"/>
              <a:ext cx="2055045" cy="2171895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28AB399-769D-4A06-B3D2-36A87D3FFD48}"/>
              </a:ext>
            </a:extLst>
          </p:cNvPr>
          <p:cNvGrpSpPr/>
          <p:nvPr/>
        </p:nvGrpSpPr>
        <p:grpSpPr>
          <a:xfrm>
            <a:off x="6495948" y="2908551"/>
            <a:ext cx="3139154" cy="2950136"/>
            <a:chOff x="8755083" y="1908576"/>
            <a:chExt cx="3139154" cy="295013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50E58E0-F390-4766-9FF6-A98B3E0D99A5}"/>
                </a:ext>
              </a:extLst>
            </p:cNvPr>
            <p:cNvGrpSpPr/>
            <p:nvPr/>
          </p:nvGrpSpPr>
          <p:grpSpPr>
            <a:xfrm>
              <a:off x="8755083" y="1908576"/>
              <a:ext cx="3139154" cy="2950136"/>
              <a:chOff x="3011935" y="1893484"/>
              <a:chExt cx="5331965" cy="2950136"/>
            </a:xfrm>
          </p:grpSpPr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EC7BEC88-E1E3-456B-82C5-A06FC1B21C40}"/>
                  </a:ext>
                </a:extLst>
              </p:cNvPr>
              <p:cNvSpPr/>
              <p:nvPr/>
            </p:nvSpPr>
            <p:spPr>
              <a:xfrm>
                <a:off x="3011935" y="1893484"/>
                <a:ext cx="5331965" cy="2950136"/>
              </a:xfrm>
              <a:prstGeom prst="roundRect">
                <a:avLst/>
              </a:prstGeom>
              <a:solidFill>
                <a:schemeClr val="bg1"/>
              </a:solidFill>
              <a:ln w="28575" cmpd="sng">
                <a:solidFill>
                  <a:schemeClr val="accent1"/>
                </a:solidFill>
                <a:prstDash val="soli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lIns="144000" tIns="108000" rIns="144000" bIns="144000" rtlCol="0" anchor="t" anchorCtr="0"/>
              <a:lstStyle/>
              <a:p>
                <a:pPr algn="l">
                  <a:spcBef>
                    <a:spcPts val="1150"/>
                  </a:spcBef>
                  <a:buClr>
                    <a:srgbClr val="116656"/>
                  </a:buClr>
                  <a:buSzPct val="120000"/>
                </a:pPr>
                <a:endParaRPr lang="en-US" sz="13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Google Shape;217;p5">
                <a:extLst>
                  <a:ext uri="{FF2B5EF4-FFF2-40B4-BE49-F238E27FC236}">
                    <a16:creationId xmlns:a16="http://schemas.microsoft.com/office/drawing/2014/main" id="{322D85E3-AE3F-44B9-B928-E065E57F560F}"/>
                  </a:ext>
                </a:extLst>
              </p:cNvPr>
              <p:cNvSpPr txBox="1"/>
              <p:nvPr/>
            </p:nvSpPr>
            <p:spPr>
              <a:xfrm>
                <a:off x="3824397" y="1893484"/>
                <a:ext cx="3491270" cy="4750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 dirty="0">
                    <a:solidFill>
                      <a:schemeClr val="bg2"/>
                    </a:solidFill>
                    <a:latin typeface="Arial"/>
                    <a:ea typeface="Arial"/>
                    <a:cs typeface="Arial"/>
                    <a:sym typeface="Arial"/>
                  </a:rPr>
                  <a:t>Hybrid PIC</a:t>
                </a:r>
                <a:endParaRPr sz="18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187DA1B-0600-41BE-A274-2C2726C6C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299284" y="2363099"/>
              <a:ext cx="2063546" cy="21718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9257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From MHD to PIC</a:t>
            </a:r>
            <a:endParaRPr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C38BEAB-17FB-4B64-9666-6BBEE095DDA1}"/>
              </a:ext>
            </a:extLst>
          </p:cNvPr>
          <p:cNvGrpSpPr/>
          <p:nvPr/>
        </p:nvGrpSpPr>
        <p:grpSpPr>
          <a:xfrm>
            <a:off x="560280" y="1023238"/>
            <a:ext cx="3262822" cy="2965732"/>
            <a:chOff x="902420" y="693834"/>
            <a:chExt cx="3262822" cy="296573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866BE1C-6869-4C34-AC97-F2CA165B3A16}"/>
                </a:ext>
              </a:extLst>
            </p:cNvPr>
            <p:cNvSpPr/>
            <p:nvPr/>
          </p:nvSpPr>
          <p:spPr>
            <a:xfrm>
              <a:off x="902420" y="709430"/>
              <a:ext cx="3262822" cy="2950136"/>
            </a:xfrm>
            <a:prstGeom prst="roundRect">
              <a:avLst/>
            </a:prstGeom>
            <a:solidFill>
              <a:schemeClr val="bg1"/>
            </a:solidFill>
            <a:ln w="28575" cmpd="sng">
              <a:solidFill>
                <a:schemeClr val="accent1"/>
              </a:solidFill>
              <a:prstDash val="soli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  <p:sp>
          <p:nvSpPr>
            <p:cNvPr id="217" name="Google Shape;217;p5"/>
            <p:cNvSpPr txBox="1"/>
            <p:nvPr/>
          </p:nvSpPr>
          <p:spPr>
            <a:xfrm>
              <a:off x="1780133" y="693834"/>
              <a:ext cx="1677699" cy="5097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rPr>
                <a:t>MHD</a:t>
              </a:r>
              <a:endParaRPr sz="20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9DC8360-C425-4C01-A463-9E8A37BCC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3809" y="1161855"/>
              <a:ext cx="1942345" cy="2171895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18A868D-406B-4A0B-89C9-AFBC7DC6F34A}"/>
              </a:ext>
            </a:extLst>
          </p:cNvPr>
          <p:cNvGrpSpPr/>
          <p:nvPr/>
        </p:nvGrpSpPr>
        <p:grpSpPr>
          <a:xfrm>
            <a:off x="2185968" y="1548539"/>
            <a:ext cx="4677352" cy="2956613"/>
            <a:chOff x="3011936" y="1887007"/>
            <a:chExt cx="4677352" cy="2956613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436477E-5589-4F59-B7F0-1AA2EB3D444F}"/>
                </a:ext>
              </a:extLst>
            </p:cNvPr>
            <p:cNvSpPr/>
            <p:nvPr/>
          </p:nvSpPr>
          <p:spPr>
            <a:xfrm>
              <a:off x="3011936" y="1893484"/>
              <a:ext cx="4677352" cy="2950136"/>
            </a:xfrm>
            <a:prstGeom prst="roundRect">
              <a:avLst/>
            </a:prstGeom>
            <a:solidFill>
              <a:schemeClr val="bg1"/>
            </a:solidFill>
            <a:ln w="28575" cmpd="sng">
              <a:solidFill>
                <a:schemeClr val="accent1"/>
              </a:solidFill>
              <a:prstDash val="soli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E90EE47-0E90-435F-B753-B18B4CF2F397}"/>
                </a:ext>
              </a:extLst>
            </p:cNvPr>
            <p:cNvGrpSpPr/>
            <p:nvPr/>
          </p:nvGrpSpPr>
          <p:grpSpPr>
            <a:xfrm>
              <a:off x="3207259" y="1887007"/>
              <a:ext cx="4319427" cy="2688195"/>
              <a:chOff x="5716919" y="722041"/>
              <a:chExt cx="4319427" cy="268819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51D89C2B-FB96-414D-A8B1-D6A11B0334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16919" y="1238341"/>
                <a:ext cx="1942345" cy="2171895"/>
              </a:xfrm>
              <a:prstGeom prst="rect">
                <a:avLst/>
              </a:prstGeom>
            </p:spPr>
          </p:pic>
          <p:sp>
            <p:nvSpPr>
              <p:cNvPr id="9" name="Google Shape;217;p5">
                <a:extLst>
                  <a:ext uri="{FF2B5EF4-FFF2-40B4-BE49-F238E27FC236}">
                    <a16:creationId xmlns:a16="http://schemas.microsoft.com/office/drawing/2014/main" id="{6A80ADAF-7481-456D-92E9-DE366E1E556C}"/>
                  </a:ext>
                </a:extLst>
              </p:cNvPr>
              <p:cNvSpPr txBox="1"/>
              <p:nvPr/>
            </p:nvSpPr>
            <p:spPr>
              <a:xfrm>
                <a:off x="6042070" y="722041"/>
                <a:ext cx="3484608" cy="4750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 dirty="0">
                    <a:solidFill>
                      <a:schemeClr val="bg2"/>
                    </a:solidFill>
                    <a:latin typeface="Arial"/>
                    <a:ea typeface="Arial"/>
                    <a:cs typeface="Arial"/>
                    <a:sym typeface="Arial"/>
                  </a:rPr>
                  <a:t>MHD + particle transport</a:t>
                </a:r>
                <a:endParaRPr sz="18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616A59B2-FF5F-426E-8802-64905FE3B7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34858" y="1400277"/>
                <a:ext cx="1899118" cy="674402"/>
              </a:xfrm>
              <a:prstGeom prst="rect">
                <a:avLst/>
              </a:prstGeom>
            </p:spPr>
          </p:pic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B747B7F9-39B5-4466-8A0B-C52AC2ADA955}"/>
                  </a:ext>
                </a:extLst>
              </p:cNvPr>
              <p:cNvGrpSpPr/>
              <p:nvPr/>
            </p:nvGrpSpPr>
            <p:grpSpPr>
              <a:xfrm>
                <a:off x="7726095" y="2216953"/>
                <a:ext cx="2310251" cy="986068"/>
                <a:chOff x="6442183" y="2246892"/>
                <a:chExt cx="2580995" cy="1110260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87418CAD-469F-47FE-ADE5-7B4B903334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523957" y="2246892"/>
                  <a:ext cx="2499221" cy="1110260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9920B2B2-8E90-4F32-B511-2527C6D73E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442183" y="2449256"/>
                  <a:ext cx="130219" cy="684636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71F5D6-C921-40CA-B78F-B934D210820F}"/>
              </a:ext>
            </a:extLst>
          </p:cNvPr>
          <p:cNvGrpSpPr/>
          <p:nvPr/>
        </p:nvGrpSpPr>
        <p:grpSpPr>
          <a:xfrm>
            <a:off x="4242052" y="2214868"/>
            <a:ext cx="3139154" cy="2950136"/>
            <a:chOff x="4029034" y="1569287"/>
            <a:chExt cx="3139154" cy="295013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8CFD8CC-3608-4A60-A260-A40C08948BAC}"/>
                </a:ext>
              </a:extLst>
            </p:cNvPr>
            <p:cNvGrpSpPr/>
            <p:nvPr/>
          </p:nvGrpSpPr>
          <p:grpSpPr>
            <a:xfrm>
              <a:off x="4029034" y="1569287"/>
              <a:ext cx="3139154" cy="2950136"/>
              <a:chOff x="3011935" y="1893484"/>
              <a:chExt cx="5331965" cy="2950136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B1930287-4535-44D3-8E47-46A2B9F0F1EB}"/>
                  </a:ext>
                </a:extLst>
              </p:cNvPr>
              <p:cNvSpPr/>
              <p:nvPr/>
            </p:nvSpPr>
            <p:spPr>
              <a:xfrm>
                <a:off x="3011935" y="1893484"/>
                <a:ext cx="5331965" cy="2950136"/>
              </a:xfrm>
              <a:prstGeom prst="roundRect">
                <a:avLst/>
              </a:prstGeom>
              <a:solidFill>
                <a:schemeClr val="bg1"/>
              </a:solidFill>
              <a:ln w="28575" cmpd="sng">
                <a:solidFill>
                  <a:schemeClr val="accent1"/>
                </a:solidFill>
                <a:prstDash val="soli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lIns="144000" tIns="108000" rIns="144000" bIns="144000" rtlCol="0" anchor="t" anchorCtr="0"/>
              <a:lstStyle/>
              <a:p>
                <a:pPr algn="l">
                  <a:spcBef>
                    <a:spcPts val="1150"/>
                  </a:spcBef>
                  <a:buClr>
                    <a:srgbClr val="116656"/>
                  </a:buClr>
                  <a:buSzPct val="120000"/>
                </a:pPr>
                <a:endParaRPr lang="en-US" sz="13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Google Shape;217;p5">
                <a:extLst>
                  <a:ext uri="{FF2B5EF4-FFF2-40B4-BE49-F238E27FC236}">
                    <a16:creationId xmlns:a16="http://schemas.microsoft.com/office/drawing/2014/main" id="{6EDE2927-A8F9-4222-A59A-6CB5B473AAC5}"/>
                  </a:ext>
                </a:extLst>
              </p:cNvPr>
              <p:cNvSpPr txBox="1"/>
              <p:nvPr/>
            </p:nvSpPr>
            <p:spPr>
              <a:xfrm>
                <a:off x="3824397" y="1893484"/>
                <a:ext cx="3491270" cy="4750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 dirty="0">
                    <a:solidFill>
                      <a:schemeClr val="bg2"/>
                    </a:solidFill>
                    <a:latin typeface="Arial"/>
                    <a:ea typeface="Arial"/>
                    <a:cs typeface="Arial"/>
                    <a:sym typeface="Arial"/>
                  </a:rPr>
                  <a:t>MHD - PIC</a:t>
                </a:r>
                <a:endParaRPr sz="18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22058F8-2CBD-48B2-B48F-B08BFCABF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61193" y="2044308"/>
              <a:ext cx="2055045" cy="2171895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28AB399-769D-4A06-B3D2-36A87D3FFD48}"/>
              </a:ext>
            </a:extLst>
          </p:cNvPr>
          <p:cNvGrpSpPr/>
          <p:nvPr/>
        </p:nvGrpSpPr>
        <p:grpSpPr>
          <a:xfrm>
            <a:off x="6495948" y="2908551"/>
            <a:ext cx="3139154" cy="2950136"/>
            <a:chOff x="8755083" y="1908576"/>
            <a:chExt cx="3139154" cy="295013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50E58E0-F390-4766-9FF6-A98B3E0D99A5}"/>
                </a:ext>
              </a:extLst>
            </p:cNvPr>
            <p:cNvGrpSpPr/>
            <p:nvPr/>
          </p:nvGrpSpPr>
          <p:grpSpPr>
            <a:xfrm>
              <a:off x="8755083" y="1908576"/>
              <a:ext cx="3139154" cy="2950136"/>
              <a:chOff x="3011935" y="1893484"/>
              <a:chExt cx="5331965" cy="2950136"/>
            </a:xfrm>
          </p:grpSpPr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EC7BEC88-E1E3-456B-82C5-A06FC1B21C40}"/>
                  </a:ext>
                </a:extLst>
              </p:cNvPr>
              <p:cNvSpPr/>
              <p:nvPr/>
            </p:nvSpPr>
            <p:spPr>
              <a:xfrm>
                <a:off x="3011935" y="1893484"/>
                <a:ext cx="5331965" cy="2950136"/>
              </a:xfrm>
              <a:prstGeom prst="roundRect">
                <a:avLst/>
              </a:prstGeom>
              <a:solidFill>
                <a:schemeClr val="bg1"/>
              </a:solidFill>
              <a:ln w="28575" cmpd="sng">
                <a:solidFill>
                  <a:schemeClr val="accent1"/>
                </a:solidFill>
                <a:prstDash val="soli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lIns="144000" tIns="108000" rIns="144000" bIns="144000" rtlCol="0" anchor="t" anchorCtr="0"/>
              <a:lstStyle/>
              <a:p>
                <a:pPr algn="l">
                  <a:spcBef>
                    <a:spcPts val="1150"/>
                  </a:spcBef>
                  <a:buClr>
                    <a:srgbClr val="116656"/>
                  </a:buClr>
                  <a:buSzPct val="120000"/>
                </a:pPr>
                <a:endParaRPr lang="en-US" sz="13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Google Shape;217;p5">
                <a:extLst>
                  <a:ext uri="{FF2B5EF4-FFF2-40B4-BE49-F238E27FC236}">
                    <a16:creationId xmlns:a16="http://schemas.microsoft.com/office/drawing/2014/main" id="{322D85E3-AE3F-44B9-B928-E065E57F560F}"/>
                  </a:ext>
                </a:extLst>
              </p:cNvPr>
              <p:cNvSpPr txBox="1"/>
              <p:nvPr/>
            </p:nvSpPr>
            <p:spPr>
              <a:xfrm>
                <a:off x="3824397" y="1893484"/>
                <a:ext cx="3491270" cy="4750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 dirty="0">
                    <a:solidFill>
                      <a:schemeClr val="bg2"/>
                    </a:solidFill>
                    <a:latin typeface="Arial"/>
                    <a:ea typeface="Arial"/>
                    <a:cs typeface="Arial"/>
                    <a:sym typeface="Arial"/>
                  </a:rPr>
                  <a:t>Hybrid PIC</a:t>
                </a:r>
                <a:endParaRPr sz="18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187DA1B-0600-41BE-A274-2C2726C6C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299284" y="2363099"/>
              <a:ext cx="2063546" cy="2171895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C621ADB-A0D8-4144-BF27-BCA3627F2282}"/>
              </a:ext>
            </a:extLst>
          </p:cNvPr>
          <p:cNvGrpSpPr/>
          <p:nvPr/>
        </p:nvGrpSpPr>
        <p:grpSpPr>
          <a:xfrm>
            <a:off x="8644834" y="3618140"/>
            <a:ext cx="3139154" cy="2950136"/>
            <a:chOff x="5542141" y="3474357"/>
            <a:chExt cx="3139154" cy="2950136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5593EE7-BA96-4019-BEF5-F8A1C4FC81A5}"/>
                </a:ext>
              </a:extLst>
            </p:cNvPr>
            <p:cNvGrpSpPr/>
            <p:nvPr/>
          </p:nvGrpSpPr>
          <p:grpSpPr>
            <a:xfrm>
              <a:off x="5542141" y="3474357"/>
              <a:ext cx="3139154" cy="2950136"/>
              <a:chOff x="3011935" y="1893484"/>
              <a:chExt cx="5331965" cy="2950136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FD1BAE1B-E8DE-43C8-B017-12A46C9604BF}"/>
                  </a:ext>
                </a:extLst>
              </p:cNvPr>
              <p:cNvSpPr/>
              <p:nvPr/>
            </p:nvSpPr>
            <p:spPr>
              <a:xfrm>
                <a:off x="3011935" y="1893484"/>
                <a:ext cx="5331965" cy="2950136"/>
              </a:xfrm>
              <a:prstGeom prst="roundRect">
                <a:avLst/>
              </a:prstGeom>
              <a:solidFill>
                <a:schemeClr val="bg1"/>
              </a:solidFill>
              <a:ln w="28575" cmpd="sng">
                <a:solidFill>
                  <a:schemeClr val="accent1"/>
                </a:solidFill>
                <a:prstDash val="soli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lIns="144000" tIns="108000" rIns="144000" bIns="144000" rtlCol="0" anchor="t" anchorCtr="0"/>
              <a:lstStyle/>
              <a:p>
                <a:pPr algn="l">
                  <a:spcBef>
                    <a:spcPts val="1150"/>
                  </a:spcBef>
                  <a:buClr>
                    <a:srgbClr val="116656"/>
                  </a:buClr>
                  <a:buSzPct val="120000"/>
                </a:pPr>
                <a:endParaRPr lang="en-US" sz="13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Google Shape;217;p5">
                <a:extLst>
                  <a:ext uri="{FF2B5EF4-FFF2-40B4-BE49-F238E27FC236}">
                    <a16:creationId xmlns:a16="http://schemas.microsoft.com/office/drawing/2014/main" id="{8CA89DC3-6828-414A-B757-3D762692E703}"/>
                  </a:ext>
                </a:extLst>
              </p:cNvPr>
              <p:cNvSpPr txBox="1"/>
              <p:nvPr/>
            </p:nvSpPr>
            <p:spPr>
              <a:xfrm>
                <a:off x="3824397" y="1893484"/>
                <a:ext cx="3491270" cy="4750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 dirty="0">
                    <a:solidFill>
                      <a:schemeClr val="bg2"/>
                    </a:solidFill>
                    <a:latin typeface="Arial"/>
                    <a:ea typeface="Arial"/>
                    <a:cs typeface="Arial"/>
                    <a:sym typeface="Arial"/>
                  </a:rPr>
                  <a:t>PIC</a:t>
                </a:r>
                <a:endParaRPr sz="18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E0FA3E3A-FBAF-4FC6-B85F-0979CCF18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84397" y="3949378"/>
              <a:ext cx="2388135" cy="21718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8692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From MHD to PIC</a:t>
            </a:r>
            <a:endParaRPr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C38BEAB-17FB-4B64-9666-6BBEE095DDA1}"/>
              </a:ext>
            </a:extLst>
          </p:cNvPr>
          <p:cNvGrpSpPr/>
          <p:nvPr/>
        </p:nvGrpSpPr>
        <p:grpSpPr>
          <a:xfrm>
            <a:off x="560280" y="1023238"/>
            <a:ext cx="3262822" cy="2965732"/>
            <a:chOff x="902420" y="693834"/>
            <a:chExt cx="3262822" cy="296573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866BE1C-6869-4C34-AC97-F2CA165B3A16}"/>
                </a:ext>
              </a:extLst>
            </p:cNvPr>
            <p:cNvSpPr/>
            <p:nvPr/>
          </p:nvSpPr>
          <p:spPr>
            <a:xfrm>
              <a:off x="902420" y="709430"/>
              <a:ext cx="3262822" cy="2950136"/>
            </a:xfrm>
            <a:prstGeom prst="roundRect">
              <a:avLst/>
            </a:prstGeom>
            <a:solidFill>
              <a:schemeClr val="bg1"/>
            </a:solidFill>
            <a:ln w="28575" cmpd="sng">
              <a:solidFill>
                <a:schemeClr val="accent1"/>
              </a:solidFill>
              <a:prstDash val="soli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  <p:sp>
          <p:nvSpPr>
            <p:cNvPr id="217" name="Google Shape;217;p5"/>
            <p:cNvSpPr txBox="1"/>
            <p:nvPr/>
          </p:nvSpPr>
          <p:spPr>
            <a:xfrm>
              <a:off x="1780133" y="693834"/>
              <a:ext cx="1677699" cy="5097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rPr>
                <a:t>MHD</a:t>
              </a:r>
              <a:endParaRPr sz="20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9DC8360-C425-4C01-A463-9E8A37BCC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3809" y="1161855"/>
              <a:ext cx="1942345" cy="2171895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18A868D-406B-4A0B-89C9-AFBC7DC6F34A}"/>
              </a:ext>
            </a:extLst>
          </p:cNvPr>
          <p:cNvGrpSpPr/>
          <p:nvPr/>
        </p:nvGrpSpPr>
        <p:grpSpPr>
          <a:xfrm>
            <a:off x="2185968" y="1548539"/>
            <a:ext cx="4677352" cy="2956613"/>
            <a:chOff x="3011936" y="1887007"/>
            <a:chExt cx="4677352" cy="2956613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436477E-5589-4F59-B7F0-1AA2EB3D444F}"/>
                </a:ext>
              </a:extLst>
            </p:cNvPr>
            <p:cNvSpPr/>
            <p:nvPr/>
          </p:nvSpPr>
          <p:spPr>
            <a:xfrm>
              <a:off x="3011936" y="1893484"/>
              <a:ext cx="4677352" cy="2950136"/>
            </a:xfrm>
            <a:prstGeom prst="roundRect">
              <a:avLst/>
            </a:prstGeom>
            <a:solidFill>
              <a:schemeClr val="bg1"/>
            </a:solidFill>
            <a:ln w="28575" cmpd="sng">
              <a:solidFill>
                <a:schemeClr val="accent1"/>
              </a:solidFill>
              <a:prstDash val="soli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E90EE47-0E90-435F-B753-B18B4CF2F397}"/>
                </a:ext>
              </a:extLst>
            </p:cNvPr>
            <p:cNvGrpSpPr/>
            <p:nvPr/>
          </p:nvGrpSpPr>
          <p:grpSpPr>
            <a:xfrm>
              <a:off x="3207259" y="1887007"/>
              <a:ext cx="4319427" cy="2688195"/>
              <a:chOff x="5716919" y="722041"/>
              <a:chExt cx="4319427" cy="268819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51D89C2B-FB96-414D-A8B1-D6A11B0334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16919" y="1238341"/>
                <a:ext cx="1942345" cy="2171895"/>
              </a:xfrm>
              <a:prstGeom prst="rect">
                <a:avLst/>
              </a:prstGeom>
            </p:spPr>
          </p:pic>
          <p:sp>
            <p:nvSpPr>
              <p:cNvPr id="9" name="Google Shape;217;p5">
                <a:extLst>
                  <a:ext uri="{FF2B5EF4-FFF2-40B4-BE49-F238E27FC236}">
                    <a16:creationId xmlns:a16="http://schemas.microsoft.com/office/drawing/2014/main" id="{6A80ADAF-7481-456D-92E9-DE366E1E556C}"/>
                  </a:ext>
                </a:extLst>
              </p:cNvPr>
              <p:cNvSpPr txBox="1"/>
              <p:nvPr/>
            </p:nvSpPr>
            <p:spPr>
              <a:xfrm>
                <a:off x="6042070" y="722041"/>
                <a:ext cx="3484608" cy="4750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 dirty="0">
                    <a:solidFill>
                      <a:schemeClr val="bg2"/>
                    </a:solidFill>
                    <a:latin typeface="Arial"/>
                    <a:ea typeface="Arial"/>
                    <a:cs typeface="Arial"/>
                    <a:sym typeface="Arial"/>
                  </a:rPr>
                  <a:t>MHD + particle transport</a:t>
                </a:r>
                <a:endParaRPr sz="18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616A59B2-FF5F-426E-8802-64905FE3B7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34858" y="1400277"/>
                <a:ext cx="1899118" cy="674402"/>
              </a:xfrm>
              <a:prstGeom prst="rect">
                <a:avLst/>
              </a:prstGeom>
            </p:spPr>
          </p:pic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B747B7F9-39B5-4466-8A0B-C52AC2ADA955}"/>
                  </a:ext>
                </a:extLst>
              </p:cNvPr>
              <p:cNvGrpSpPr/>
              <p:nvPr/>
            </p:nvGrpSpPr>
            <p:grpSpPr>
              <a:xfrm>
                <a:off x="7726095" y="2216953"/>
                <a:ext cx="2310251" cy="986068"/>
                <a:chOff x="6442183" y="2246892"/>
                <a:chExt cx="2580995" cy="1110260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87418CAD-469F-47FE-ADE5-7B4B903334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523957" y="2246892"/>
                  <a:ext cx="2499221" cy="1110260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9920B2B2-8E90-4F32-B511-2527C6D73E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442183" y="2449256"/>
                  <a:ext cx="130219" cy="684636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71F5D6-C921-40CA-B78F-B934D210820F}"/>
              </a:ext>
            </a:extLst>
          </p:cNvPr>
          <p:cNvGrpSpPr/>
          <p:nvPr/>
        </p:nvGrpSpPr>
        <p:grpSpPr>
          <a:xfrm>
            <a:off x="4242052" y="2214868"/>
            <a:ext cx="3139154" cy="2950136"/>
            <a:chOff x="4029034" y="1569287"/>
            <a:chExt cx="3139154" cy="295013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8CFD8CC-3608-4A60-A260-A40C08948BAC}"/>
                </a:ext>
              </a:extLst>
            </p:cNvPr>
            <p:cNvGrpSpPr/>
            <p:nvPr/>
          </p:nvGrpSpPr>
          <p:grpSpPr>
            <a:xfrm>
              <a:off x="4029034" y="1569287"/>
              <a:ext cx="3139154" cy="2950136"/>
              <a:chOff x="3011935" y="1893484"/>
              <a:chExt cx="5331965" cy="2950136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B1930287-4535-44D3-8E47-46A2B9F0F1EB}"/>
                  </a:ext>
                </a:extLst>
              </p:cNvPr>
              <p:cNvSpPr/>
              <p:nvPr/>
            </p:nvSpPr>
            <p:spPr>
              <a:xfrm>
                <a:off x="3011935" y="1893484"/>
                <a:ext cx="5331965" cy="2950136"/>
              </a:xfrm>
              <a:prstGeom prst="roundRect">
                <a:avLst/>
              </a:prstGeom>
              <a:solidFill>
                <a:schemeClr val="bg1"/>
              </a:solidFill>
              <a:ln w="28575" cmpd="sng">
                <a:solidFill>
                  <a:schemeClr val="accent1"/>
                </a:solidFill>
                <a:prstDash val="soli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lIns="144000" tIns="108000" rIns="144000" bIns="144000" rtlCol="0" anchor="t" anchorCtr="0"/>
              <a:lstStyle/>
              <a:p>
                <a:pPr algn="l">
                  <a:spcBef>
                    <a:spcPts val="1150"/>
                  </a:spcBef>
                  <a:buClr>
                    <a:srgbClr val="116656"/>
                  </a:buClr>
                  <a:buSzPct val="120000"/>
                </a:pPr>
                <a:endParaRPr lang="en-US" sz="13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Google Shape;217;p5">
                <a:extLst>
                  <a:ext uri="{FF2B5EF4-FFF2-40B4-BE49-F238E27FC236}">
                    <a16:creationId xmlns:a16="http://schemas.microsoft.com/office/drawing/2014/main" id="{6EDE2927-A8F9-4222-A59A-6CB5B473AAC5}"/>
                  </a:ext>
                </a:extLst>
              </p:cNvPr>
              <p:cNvSpPr txBox="1"/>
              <p:nvPr/>
            </p:nvSpPr>
            <p:spPr>
              <a:xfrm>
                <a:off x="3824397" y="1893484"/>
                <a:ext cx="3491270" cy="4750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 dirty="0">
                    <a:solidFill>
                      <a:schemeClr val="bg2"/>
                    </a:solidFill>
                    <a:latin typeface="Arial"/>
                    <a:ea typeface="Arial"/>
                    <a:cs typeface="Arial"/>
                    <a:sym typeface="Arial"/>
                  </a:rPr>
                  <a:t>MHD - PIC</a:t>
                </a:r>
                <a:endParaRPr sz="18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22058F8-2CBD-48B2-B48F-B08BFCABF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61193" y="2044308"/>
              <a:ext cx="2055045" cy="2171895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28AB399-769D-4A06-B3D2-36A87D3FFD48}"/>
              </a:ext>
            </a:extLst>
          </p:cNvPr>
          <p:cNvGrpSpPr/>
          <p:nvPr/>
        </p:nvGrpSpPr>
        <p:grpSpPr>
          <a:xfrm>
            <a:off x="6495948" y="2908551"/>
            <a:ext cx="3139154" cy="2950136"/>
            <a:chOff x="8755083" y="1908576"/>
            <a:chExt cx="3139154" cy="2950136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50E58E0-F390-4766-9FF6-A98B3E0D99A5}"/>
                </a:ext>
              </a:extLst>
            </p:cNvPr>
            <p:cNvGrpSpPr/>
            <p:nvPr/>
          </p:nvGrpSpPr>
          <p:grpSpPr>
            <a:xfrm>
              <a:off x="8755083" y="1908576"/>
              <a:ext cx="3139154" cy="2950136"/>
              <a:chOff x="3011935" y="1893484"/>
              <a:chExt cx="5331965" cy="2950136"/>
            </a:xfrm>
          </p:grpSpPr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EC7BEC88-E1E3-456B-82C5-A06FC1B21C40}"/>
                  </a:ext>
                </a:extLst>
              </p:cNvPr>
              <p:cNvSpPr/>
              <p:nvPr/>
            </p:nvSpPr>
            <p:spPr>
              <a:xfrm>
                <a:off x="3011935" y="1893484"/>
                <a:ext cx="5331965" cy="2950136"/>
              </a:xfrm>
              <a:prstGeom prst="roundRect">
                <a:avLst/>
              </a:prstGeom>
              <a:solidFill>
                <a:schemeClr val="bg1"/>
              </a:solidFill>
              <a:ln w="28575" cmpd="sng">
                <a:solidFill>
                  <a:schemeClr val="accent1"/>
                </a:solidFill>
                <a:prstDash val="soli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lIns="144000" tIns="108000" rIns="144000" bIns="144000" rtlCol="0" anchor="t" anchorCtr="0"/>
              <a:lstStyle/>
              <a:p>
                <a:pPr algn="l">
                  <a:spcBef>
                    <a:spcPts val="1150"/>
                  </a:spcBef>
                  <a:buClr>
                    <a:srgbClr val="116656"/>
                  </a:buClr>
                  <a:buSzPct val="120000"/>
                </a:pPr>
                <a:endParaRPr lang="en-US" sz="13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Google Shape;217;p5">
                <a:extLst>
                  <a:ext uri="{FF2B5EF4-FFF2-40B4-BE49-F238E27FC236}">
                    <a16:creationId xmlns:a16="http://schemas.microsoft.com/office/drawing/2014/main" id="{322D85E3-AE3F-44B9-B928-E065E57F560F}"/>
                  </a:ext>
                </a:extLst>
              </p:cNvPr>
              <p:cNvSpPr txBox="1"/>
              <p:nvPr/>
            </p:nvSpPr>
            <p:spPr>
              <a:xfrm>
                <a:off x="3824397" y="1893484"/>
                <a:ext cx="3491270" cy="4750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 dirty="0">
                    <a:solidFill>
                      <a:schemeClr val="bg2"/>
                    </a:solidFill>
                    <a:latin typeface="Arial"/>
                    <a:ea typeface="Arial"/>
                    <a:cs typeface="Arial"/>
                    <a:sym typeface="Arial"/>
                  </a:rPr>
                  <a:t>Hybrid PIC</a:t>
                </a:r>
                <a:endParaRPr sz="18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187DA1B-0600-41BE-A274-2C2726C6C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299284" y="2363099"/>
              <a:ext cx="2063546" cy="2171895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C621ADB-A0D8-4144-BF27-BCA3627F2282}"/>
              </a:ext>
            </a:extLst>
          </p:cNvPr>
          <p:cNvGrpSpPr/>
          <p:nvPr/>
        </p:nvGrpSpPr>
        <p:grpSpPr>
          <a:xfrm>
            <a:off x="8644834" y="3618140"/>
            <a:ext cx="3139154" cy="2950136"/>
            <a:chOff x="5542141" y="3474357"/>
            <a:chExt cx="3139154" cy="2950136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5593EE7-BA96-4019-BEF5-F8A1C4FC81A5}"/>
                </a:ext>
              </a:extLst>
            </p:cNvPr>
            <p:cNvGrpSpPr/>
            <p:nvPr/>
          </p:nvGrpSpPr>
          <p:grpSpPr>
            <a:xfrm>
              <a:off x="5542141" y="3474357"/>
              <a:ext cx="3139154" cy="2950136"/>
              <a:chOff x="3011935" y="1893484"/>
              <a:chExt cx="5331965" cy="2950136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FD1BAE1B-E8DE-43C8-B017-12A46C9604BF}"/>
                  </a:ext>
                </a:extLst>
              </p:cNvPr>
              <p:cNvSpPr/>
              <p:nvPr/>
            </p:nvSpPr>
            <p:spPr>
              <a:xfrm>
                <a:off x="3011935" y="1893484"/>
                <a:ext cx="5331965" cy="2950136"/>
              </a:xfrm>
              <a:prstGeom prst="roundRect">
                <a:avLst/>
              </a:prstGeom>
              <a:solidFill>
                <a:schemeClr val="bg1"/>
              </a:solidFill>
              <a:ln w="28575" cmpd="sng">
                <a:solidFill>
                  <a:schemeClr val="accent1"/>
                </a:solidFill>
                <a:prstDash val="soli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lIns="144000" tIns="108000" rIns="144000" bIns="144000" rtlCol="0" anchor="t" anchorCtr="0"/>
              <a:lstStyle/>
              <a:p>
                <a:pPr algn="l">
                  <a:spcBef>
                    <a:spcPts val="1150"/>
                  </a:spcBef>
                  <a:buClr>
                    <a:srgbClr val="116656"/>
                  </a:buClr>
                  <a:buSzPct val="120000"/>
                </a:pPr>
                <a:endParaRPr lang="en-US" sz="13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Google Shape;217;p5">
                <a:extLst>
                  <a:ext uri="{FF2B5EF4-FFF2-40B4-BE49-F238E27FC236}">
                    <a16:creationId xmlns:a16="http://schemas.microsoft.com/office/drawing/2014/main" id="{8CA89DC3-6828-414A-B757-3D762692E703}"/>
                  </a:ext>
                </a:extLst>
              </p:cNvPr>
              <p:cNvSpPr txBox="1"/>
              <p:nvPr/>
            </p:nvSpPr>
            <p:spPr>
              <a:xfrm>
                <a:off x="3824397" y="1893484"/>
                <a:ext cx="3491270" cy="4750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 dirty="0">
                    <a:solidFill>
                      <a:schemeClr val="bg2"/>
                    </a:solidFill>
                    <a:latin typeface="Arial"/>
                    <a:ea typeface="Arial"/>
                    <a:cs typeface="Arial"/>
                    <a:sym typeface="Arial"/>
                  </a:rPr>
                  <a:t>PIC</a:t>
                </a:r>
                <a:endParaRPr sz="1800" b="1" i="0" u="none" strike="noStrike" cap="none" dirty="0">
                  <a:solidFill>
                    <a:schemeClr val="bg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E0FA3E3A-FBAF-4FC6-B85F-0979CCF18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84397" y="3949378"/>
              <a:ext cx="2388135" cy="2171895"/>
            </a:xfrm>
            <a:prstGeom prst="rect">
              <a:avLst/>
            </a:prstGeom>
          </p:spPr>
        </p:pic>
      </p:grpSp>
      <p:sp>
        <p:nvSpPr>
          <p:cNvPr id="35" name="Google Shape;217;p5">
            <a:extLst>
              <a:ext uri="{FF2B5EF4-FFF2-40B4-BE49-F238E27FC236}">
                <a16:creationId xmlns:a16="http://schemas.microsoft.com/office/drawing/2014/main" id="{BD39CA8B-5CEF-4863-8FC8-E452063DE251}"/>
              </a:ext>
            </a:extLst>
          </p:cNvPr>
          <p:cNvSpPr txBox="1"/>
          <p:nvPr/>
        </p:nvSpPr>
        <p:spPr>
          <a:xfrm>
            <a:off x="100625" y="4270625"/>
            <a:ext cx="2399429" cy="1007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 dirty="0">
                <a:latin typeface="Arial"/>
                <a:ea typeface="Arial"/>
                <a:cs typeface="Arial"/>
                <a:sym typeface="Arial"/>
              </a:rPr>
              <a:t>Larger scales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dirty="0">
                <a:latin typeface="Arial"/>
                <a:cs typeface="Arial"/>
                <a:sym typeface="Arial"/>
              </a:rPr>
              <a:t>Less physics</a:t>
            </a:r>
            <a:endParaRPr lang="en-US" sz="2400" b="1" dirty="0"/>
          </a:p>
        </p:txBody>
      </p:sp>
      <p:sp>
        <p:nvSpPr>
          <p:cNvPr id="41" name="Google Shape;217;p5">
            <a:extLst>
              <a:ext uri="{FF2B5EF4-FFF2-40B4-BE49-F238E27FC236}">
                <a16:creationId xmlns:a16="http://schemas.microsoft.com/office/drawing/2014/main" id="{4B5F0BD4-ECBE-4C3B-B141-1DEBAE88544A}"/>
              </a:ext>
            </a:extLst>
          </p:cNvPr>
          <p:cNvSpPr txBox="1"/>
          <p:nvPr/>
        </p:nvSpPr>
        <p:spPr>
          <a:xfrm>
            <a:off x="9746061" y="2319953"/>
            <a:ext cx="2397809" cy="903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 dirty="0">
                <a:latin typeface="Arial"/>
                <a:ea typeface="Arial"/>
                <a:cs typeface="Arial"/>
                <a:sym typeface="Arial"/>
              </a:rPr>
              <a:t>Smaller scales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dirty="0">
                <a:latin typeface="Arial"/>
                <a:cs typeface="Arial"/>
                <a:sym typeface="Arial"/>
              </a:rPr>
              <a:t>More physics</a:t>
            </a:r>
            <a:endParaRPr sz="2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7140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n-US" dirty="0"/>
              <a:t>Nonthermal emission modeling: </a:t>
            </a:r>
            <a:r>
              <a:rPr lang="en-US" dirty="0">
                <a:solidFill>
                  <a:schemeClr val="tx2"/>
                </a:solidFill>
              </a:rPr>
              <a:t>Tycho’s SNR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1D268C-D160-4E31-8799-1FD0258E1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327" y="2052922"/>
            <a:ext cx="5624068" cy="27521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B61726-66B5-4E44-9699-F46E7B9E5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8" y="2052922"/>
            <a:ext cx="5603729" cy="2752154"/>
          </a:xfrm>
          <a:prstGeom prst="rect">
            <a:avLst/>
          </a:prstGeom>
        </p:spPr>
      </p:pic>
      <p:pic>
        <p:nvPicPr>
          <p:cNvPr id="46" name="Google Shape;154;p3">
            <a:extLst>
              <a:ext uri="{FF2B5EF4-FFF2-40B4-BE49-F238E27FC236}">
                <a16:creationId xmlns:a16="http://schemas.microsoft.com/office/drawing/2014/main" id="{A0FF5029-7975-4162-A0B1-AA2241CEB35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4731" t="7740" r="6294" b="4890"/>
          <a:stretch/>
        </p:blipFill>
        <p:spPr>
          <a:xfrm>
            <a:off x="718221" y="1367022"/>
            <a:ext cx="4462039" cy="43814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0171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n-US" dirty="0"/>
              <a:t>Nonthermal emission modeling: </a:t>
            </a:r>
            <a:r>
              <a:rPr lang="en-US" dirty="0">
                <a:solidFill>
                  <a:schemeClr val="tx2"/>
                </a:solidFill>
              </a:rPr>
              <a:t>Tycho’s SNR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1D268C-D160-4E31-8799-1FD0258E1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235" y="2052922"/>
            <a:ext cx="5624068" cy="2752155"/>
          </a:xfrm>
          <a:prstGeom prst="rect">
            <a:avLst/>
          </a:prstGeom>
        </p:spPr>
      </p:pic>
      <p:pic>
        <p:nvPicPr>
          <p:cNvPr id="46" name="Google Shape;154;p3">
            <a:extLst>
              <a:ext uri="{FF2B5EF4-FFF2-40B4-BE49-F238E27FC236}">
                <a16:creationId xmlns:a16="http://schemas.microsoft.com/office/drawing/2014/main" id="{A0FF5029-7975-4162-A0B1-AA2241CEB3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731" t="7740" r="6294" b="4890"/>
          <a:stretch/>
        </p:blipFill>
        <p:spPr>
          <a:xfrm>
            <a:off x="718221" y="1367022"/>
            <a:ext cx="4462039" cy="43814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6C84742-C945-4940-8F3C-9FCFEEEB9CA9}"/>
              </a:ext>
            </a:extLst>
          </p:cNvPr>
          <p:cNvGrpSpPr/>
          <p:nvPr/>
        </p:nvGrpSpPr>
        <p:grpSpPr>
          <a:xfrm>
            <a:off x="5235786" y="2849166"/>
            <a:ext cx="1523987" cy="451200"/>
            <a:chOff x="5340767" y="4714240"/>
            <a:chExt cx="1811860" cy="451200"/>
          </a:xfrm>
        </p:grpSpPr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ED3A3C27-9106-4D64-8D70-EF046855F4DA}"/>
                </a:ext>
              </a:extLst>
            </p:cNvPr>
            <p:cNvSpPr/>
            <p:nvPr/>
          </p:nvSpPr>
          <p:spPr>
            <a:xfrm>
              <a:off x="5642186" y="4714240"/>
              <a:ext cx="1510441" cy="4512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tx2"/>
            </a:solidFill>
            <a:ln w="19050" cmpd="sng">
              <a:noFill/>
              <a:prstDash val="dash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4228E08F-2533-4855-8659-04F013E3943F}"/>
                </a:ext>
              </a:extLst>
            </p:cNvPr>
            <p:cNvSpPr/>
            <p:nvPr/>
          </p:nvSpPr>
          <p:spPr>
            <a:xfrm rot="10800000">
              <a:off x="5340767" y="4714240"/>
              <a:ext cx="1510441" cy="4512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tx2"/>
            </a:solidFill>
            <a:ln w="19050" cmpd="sng">
              <a:noFill/>
              <a:prstDash val="dash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460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n-US" dirty="0"/>
              <a:t>Nonthermal emission modeling: </a:t>
            </a:r>
            <a:r>
              <a:rPr lang="en-US" dirty="0">
                <a:solidFill>
                  <a:schemeClr val="tx2"/>
                </a:solidFill>
              </a:rPr>
              <a:t>Mrk421 blazar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1D268C-D160-4E31-8799-1FD0258E1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327" y="2052922"/>
            <a:ext cx="5624068" cy="27521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B61726-66B5-4E44-9699-F46E7B9E5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8" y="2052922"/>
            <a:ext cx="5603729" cy="27521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08CECB-730C-485A-B4CD-04850BE9D0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00" r="10470"/>
          <a:stretch/>
        </p:blipFill>
        <p:spPr>
          <a:xfrm>
            <a:off x="778930" y="1621133"/>
            <a:ext cx="4402670" cy="403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67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n-US" dirty="0"/>
              <a:t>Nonthermal emission modeling: </a:t>
            </a:r>
            <a:r>
              <a:rPr lang="en-US" dirty="0">
                <a:solidFill>
                  <a:schemeClr val="tx2"/>
                </a:solidFill>
              </a:rPr>
              <a:t>Mrk421 blazar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1D268C-D160-4E31-8799-1FD0258E1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327" y="2052922"/>
            <a:ext cx="5624068" cy="27521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B61726-66B5-4E44-9699-F46E7B9E5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8" y="2052922"/>
            <a:ext cx="5603729" cy="27521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08CECB-730C-485A-B4CD-04850BE9D0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00" r="10470"/>
          <a:stretch/>
        </p:blipFill>
        <p:spPr>
          <a:xfrm>
            <a:off x="778930" y="1621133"/>
            <a:ext cx="4402670" cy="4037765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D8A89A98-B661-4C7A-9B0A-0DA906DE8545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2499359" y="4248365"/>
            <a:ext cx="2949653" cy="197700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8029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 txBox="1">
            <a:spLocks noGrp="1"/>
          </p:cNvSpPr>
          <p:nvPr>
            <p:ph type="title"/>
          </p:nvPr>
        </p:nvSpPr>
        <p:spPr>
          <a:xfrm>
            <a:off x="407988" y="349611"/>
            <a:ext cx="113760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n-US" dirty="0"/>
              <a:t>Nonthermal emission modeling: </a:t>
            </a:r>
            <a:r>
              <a:rPr lang="en-US" dirty="0">
                <a:solidFill>
                  <a:schemeClr val="tx2"/>
                </a:solidFill>
              </a:rPr>
              <a:t>Mrk421 blazar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1D268C-D160-4E31-8799-1FD0258E1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327" y="2052922"/>
            <a:ext cx="5624068" cy="27521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B61726-66B5-4E44-9699-F46E7B9E5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8" y="2052922"/>
            <a:ext cx="5603729" cy="27521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08CECB-730C-485A-B4CD-04850BE9D0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00" r="10470"/>
          <a:stretch/>
        </p:blipFill>
        <p:spPr>
          <a:xfrm>
            <a:off x="778930" y="1621133"/>
            <a:ext cx="4402670" cy="40377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3A281EC-A61E-4A8C-8E77-312F6442BD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2402" y="2060907"/>
            <a:ext cx="5624069" cy="27644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D54723A-0606-459C-911D-3234B0F43CA7}"/>
              </a:ext>
            </a:extLst>
          </p:cNvPr>
          <p:cNvGrpSpPr/>
          <p:nvPr/>
        </p:nvGrpSpPr>
        <p:grpSpPr>
          <a:xfrm>
            <a:off x="5581227" y="4244472"/>
            <a:ext cx="4043680" cy="451200"/>
            <a:chOff x="5340767" y="4714240"/>
            <a:chExt cx="1811860" cy="451200"/>
          </a:xfrm>
        </p:grpSpPr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148D8C42-EFA4-43FB-9D98-643FC2A03905}"/>
                </a:ext>
              </a:extLst>
            </p:cNvPr>
            <p:cNvSpPr/>
            <p:nvPr/>
          </p:nvSpPr>
          <p:spPr>
            <a:xfrm>
              <a:off x="5642186" y="4714240"/>
              <a:ext cx="1510441" cy="4512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tx2"/>
            </a:solidFill>
            <a:ln w="19050" cmpd="sng">
              <a:noFill/>
              <a:prstDash val="dash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51DE925A-2BD1-4F6D-8A13-55E7BC475453}"/>
                </a:ext>
              </a:extLst>
            </p:cNvPr>
            <p:cNvSpPr/>
            <p:nvPr/>
          </p:nvSpPr>
          <p:spPr>
            <a:xfrm rot="10800000">
              <a:off x="5340767" y="4714240"/>
              <a:ext cx="1510441" cy="4512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tx2"/>
            </a:solidFill>
            <a:ln w="19050" cmpd="sng">
              <a:noFill/>
              <a:prstDash val="dash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144000" tIns="108000" rIns="144000" bIns="144000" rtlCol="0" anchor="t" anchorCtr="0"/>
            <a:lstStyle/>
            <a:p>
              <a:pPr algn="l">
                <a:spcBef>
                  <a:spcPts val="1150"/>
                </a:spcBef>
                <a:buClr>
                  <a:srgbClr val="116656"/>
                </a:buClr>
                <a:buSzPct val="120000"/>
              </a:pPr>
              <a:endParaRPr lang="en-US" sz="13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1" name="Picture 2">
            <a:extLst>
              <a:ext uri="{FF2B5EF4-FFF2-40B4-BE49-F238E27FC236}">
                <a16:creationId xmlns:a16="http://schemas.microsoft.com/office/drawing/2014/main" id="{DB530489-7612-4B4A-ABA6-54C44AFB631A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2499359" y="4248365"/>
            <a:ext cx="2949653" cy="197700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6587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 txBox="1"/>
          <p:nvPr/>
        </p:nvSpPr>
        <p:spPr>
          <a:xfrm>
            <a:off x="731520" y="260280"/>
            <a:ext cx="10728000" cy="899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de-DE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8" name="Picture 177"/>
          <p:cNvPicPr/>
          <p:nvPr/>
        </p:nvPicPr>
        <p:blipFill>
          <a:blip r:embed="rId3"/>
          <a:srcRect l="727" t="4049" r="2" b="11282"/>
          <a:stretch/>
        </p:blipFill>
        <p:spPr>
          <a:xfrm>
            <a:off x="-91080" y="-28080"/>
            <a:ext cx="12435480" cy="7497720"/>
          </a:xfrm>
          <a:prstGeom prst="rect">
            <a:avLst/>
          </a:prstGeom>
          <a:ln w="36720">
            <a:noFill/>
          </a:ln>
        </p:spPr>
      </p:pic>
      <p:sp>
        <p:nvSpPr>
          <p:cNvPr id="179" name="TextShape 2"/>
          <p:cNvSpPr txBox="1"/>
          <p:nvPr/>
        </p:nvSpPr>
        <p:spPr>
          <a:xfrm>
            <a:off x="-71640" y="6624360"/>
            <a:ext cx="3600000" cy="274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en-US" sz="1300" b="0" strike="noStrike" spc="-1">
                <a:solidFill>
                  <a:srgbClr val="B2B2B2"/>
                </a:solidFill>
                <a:latin typeface="Arial"/>
              </a:rPr>
              <a:t>Credit: DESY, Science Communication Lab</a:t>
            </a:r>
            <a:endParaRPr lang="en-US" sz="1300" b="0" strike="noStrike" spc="-1">
              <a:latin typeface="Arial"/>
            </a:endParaRPr>
          </a:p>
        </p:txBody>
      </p:sp>
      <p:sp>
        <p:nvSpPr>
          <p:cNvPr id="180" name="TextShape 3"/>
          <p:cNvSpPr txBox="1"/>
          <p:nvPr/>
        </p:nvSpPr>
        <p:spPr>
          <a:xfrm>
            <a:off x="71640" y="216360"/>
            <a:ext cx="7245360" cy="995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en-US" sz="2800" b="1" strike="noStrike" spc="-1">
                <a:solidFill>
                  <a:srgbClr val="FFFFFF"/>
                </a:solidFill>
                <a:latin typeface="Arial"/>
              </a:rPr>
              <a:t>Blazars – An “extreme” flavour of AGNs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181" name="TextShape 4"/>
          <p:cNvSpPr txBox="1"/>
          <p:nvPr/>
        </p:nvSpPr>
        <p:spPr>
          <a:xfrm>
            <a:off x="1919880" y="2743200"/>
            <a:ext cx="2736000" cy="858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en-US" sz="1800" b="1" strike="noStrike" spc="-1">
                <a:latin typeface="Arial"/>
              </a:rPr>
              <a:t>Super massive </a:t>
            </a:r>
            <a:br/>
            <a:r>
              <a:rPr lang="en-US" sz="1800" b="1" strike="noStrike" spc="-1">
                <a:latin typeface="Arial"/>
              </a:rPr>
              <a:t>Black Hole </a:t>
            </a:r>
            <a:br/>
            <a:r>
              <a:rPr lang="en-US" sz="1800" b="1" strike="noStrike" spc="-1">
                <a:latin typeface="Arial"/>
              </a:rPr>
              <a:t>(10⁶-10⁹ solar masses)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82" name="Line 5"/>
          <p:cNvSpPr/>
          <p:nvPr/>
        </p:nvSpPr>
        <p:spPr>
          <a:xfrm>
            <a:off x="2591640" y="3600000"/>
            <a:ext cx="576000" cy="93600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3" name="TextShape 6"/>
          <p:cNvSpPr txBox="1"/>
          <p:nvPr/>
        </p:nvSpPr>
        <p:spPr>
          <a:xfrm>
            <a:off x="5183640" y="4829760"/>
            <a:ext cx="2736000" cy="858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en-US" sz="1800" b="1" strike="noStrike" spc="-1">
                <a:latin typeface="Arial"/>
              </a:rPr>
              <a:t>Relativistic plasma jet</a:t>
            </a:r>
            <a:endParaRPr lang="en-US" sz="1800" b="0" strike="noStrike" spc="-1">
              <a:latin typeface="Arial"/>
            </a:endParaRPr>
          </a:p>
          <a:p>
            <a:r>
              <a:rPr lang="en-US" sz="1800" b="1" strike="noStrike" spc="-1">
                <a:latin typeface="Arial"/>
              </a:rPr>
              <a:t>kpc – Mpc scale  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84" name="Line 7"/>
          <p:cNvSpPr/>
          <p:nvPr/>
        </p:nvSpPr>
        <p:spPr>
          <a:xfrm flipH="1" flipV="1">
            <a:off x="5486040" y="3657600"/>
            <a:ext cx="633960" cy="1172520"/>
          </a:xfrm>
          <a:prstGeom prst="line">
            <a:avLst/>
          </a:prstGeom>
          <a:ln>
            <a:solidFill>
              <a:srgbClr val="000000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5" name="TextShape 8"/>
          <p:cNvSpPr txBox="1"/>
          <p:nvPr/>
        </p:nvSpPr>
        <p:spPr>
          <a:xfrm>
            <a:off x="4754520" y="1737360"/>
            <a:ext cx="3600000" cy="940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latin typeface="Arial"/>
                <a:ea typeface="Noto Sans CJK SC Regular"/>
              </a:rPr>
              <a:t>Non-thermal emission </a:t>
            </a:r>
            <a:br/>
            <a:r>
              <a:rPr lang="en-US" sz="2000" b="1" strike="noStrike" spc="-1">
                <a:latin typeface="Arial"/>
                <a:ea typeface="Noto Sans CJK SC Regular"/>
              </a:rPr>
              <a:t>up to &gt;TeV</a:t>
            </a:r>
            <a:endParaRPr lang="en-US" sz="2000" b="0" strike="noStrike" spc="-1">
              <a:latin typeface="Arial"/>
            </a:endParaRPr>
          </a:p>
        </p:txBody>
      </p:sp>
      <p:pic>
        <p:nvPicPr>
          <p:cNvPr id="186" name="Picture 185"/>
          <p:cNvPicPr/>
          <p:nvPr/>
        </p:nvPicPr>
        <p:blipFill>
          <a:blip r:embed="rId4"/>
          <a:stretch/>
        </p:blipFill>
        <p:spPr>
          <a:xfrm rot="20763000">
            <a:off x="6196320" y="2736720"/>
            <a:ext cx="1230840" cy="419400"/>
          </a:xfrm>
          <a:prstGeom prst="rect">
            <a:avLst/>
          </a:prstGeom>
          <a:ln>
            <a:noFill/>
          </a:ln>
        </p:spPr>
      </p:pic>
      <p:pic>
        <p:nvPicPr>
          <p:cNvPr id="187" name="Picture 186"/>
          <p:cNvPicPr/>
          <p:nvPr/>
        </p:nvPicPr>
        <p:blipFill>
          <a:blip r:embed="rId4"/>
          <a:stretch/>
        </p:blipFill>
        <p:spPr>
          <a:xfrm rot="844200">
            <a:off x="6196680" y="2989440"/>
            <a:ext cx="1230840" cy="419400"/>
          </a:xfrm>
          <a:prstGeom prst="rect">
            <a:avLst/>
          </a:prstGeom>
          <a:ln>
            <a:noFill/>
          </a:ln>
        </p:spPr>
      </p:pic>
      <p:pic>
        <p:nvPicPr>
          <p:cNvPr id="188" name="Picture 187"/>
          <p:cNvPicPr/>
          <p:nvPr/>
        </p:nvPicPr>
        <p:blipFill>
          <a:blip r:embed="rId4"/>
          <a:stretch/>
        </p:blipFill>
        <p:spPr>
          <a:xfrm rot="19551600">
            <a:off x="6066360" y="2460600"/>
            <a:ext cx="1230840" cy="419400"/>
          </a:xfrm>
          <a:prstGeom prst="rect">
            <a:avLst/>
          </a:prstGeom>
          <a:ln>
            <a:noFill/>
          </a:ln>
        </p:spPr>
      </p:pic>
      <p:pic>
        <p:nvPicPr>
          <p:cNvPr id="189" name="Picture 188"/>
          <p:cNvPicPr/>
          <p:nvPr/>
        </p:nvPicPr>
        <p:blipFill>
          <a:blip r:embed="rId5">
            <a:alphaModFix amt="24000"/>
          </a:blip>
          <a:stretch/>
        </p:blipFill>
        <p:spPr>
          <a:xfrm rot="18880200" flipH="1">
            <a:off x="9807480" y="230400"/>
            <a:ext cx="2309040" cy="2309040"/>
          </a:xfrm>
          <a:prstGeom prst="rect">
            <a:avLst/>
          </a:prstGeom>
          <a:ln>
            <a:noFill/>
          </a:ln>
        </p:spPr>
      </p:pic>
      <p:sp>
        <p:nvSpPr>
          <p:cNvPr id="190" name="TextShape 9"/>
          <p:cNvSpPr txBox="1"/>
          <p:nvPr/>
        </p:nvSpPr>
        <p:spPr>
          <a:xfrm>
            <a:off x="8323200" y="2743200"/>
            <a:ext cx="3750120" cy="2146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en-US" sz="1900" b="1" strike="noStrike" spc="-1" dirty="0">
                <a:solidFill>
                  <a:srgbClr val="FFFFFF"/>
                </a:solidFill>
                <a:latin typeface="Arial"/>
              </a:rPr>
              <a:t>Observed at small angle relative to the jet axis</a:t>
            </a:r>
            <a:endParaRPr lang="en-US" sz="1900" b="0" strike="noStrike" spc="-1" dirty="0">
              <a:latin typeface="Arial"/>
            </a:endParaRPr>
          </a:p>
          <a:p>
            <a:r>
              <a:rPr lang="en-US" sz="1900" b="1" strike="noStrike" spc="-1" dirty="0">
                <a:solidFill>
                  <a:srgbClr val="FFFFFF"/>
                </a:solidFill>
                <a:latin typeface="Arial"/>
              </a:rPr>
              <a:t>→ Strong relativistic beaming </a:t>
            </a:r>
            <a:endParaRPr lang="en-US" sz="1900" b="0" strike="noStrike" spc="-1" dirty="0">
              <a:latin typeface="Arial"/>
            </a:endParaRPr>
          </a:p>
          <a:p>
            <a:r>
              <a:rPr lang="en-US" sz="1900" b="1" strike="noStrike" spc="-1" dirty="0">
                <a:solidFill>
                  <a:srgbClr val="FFFFFF"/>
                </a:solidFill>
                <a:latin typeface="Arial"/>
              </a:rPr>
              <a:t>→ Doppler factor </a:t>
            </a:r>
            <a:r>
              <a:rPr lang="en-US" sz="1900" b="1" strike="noStrike" spc="-1" dirty="0">
                <a:solidFill>
                  <a:srgbClr val="FFFFFF"/>
                </a:solidFill>
                <a:latin typeface="Arial"/>
                <a:ea typeface="Arial"/>
              </a:rPr>
              <a:t>δ ≳ 10</a:t>
            </a:r>
            <a:r>
              <a:rPr lang="en-US" sz="1900" b="1" strike="noStrike" spc="-1" dirty="0">
                <a:solidFill>
                  <a:srgbClr val="FFFFFF"/>
                </a:solidFill>
                <a:latin typeface="Arial"/>
              </a:rPr>
              <a:t> </a:t>
            </a:r>
            <a:endParaRPr lang="en-US" sz="19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Blazar emission and shocks in AGN jets</a:t>
            </a:r>
            <a:endParaRPr lang="en-US" sz="2500" b="0" strike="noStrike" spc="-1">
              <a:latin typeface="Arial"/>
            </a:endParaRPr>
          </a:p>
        </p:txBody>
      </p:sp>
      <p:pic>
        <p:nvPicPr>
          <p:cNvPr id="192" name="Picture 2"/>
          <p:cNvPicPr/>
          <p:nvPr/>
        </p:nvPicPr>
        <p:blipFill>
          <a:blip r:embed="rId2"/>
          <a:stretch/>
        </p:blipFill>
        <p:spPr>
          <a:xfrm>
            <a:off x="5669280" y="1757520"/>
            <a:ext cx="6112800" cy="4150800"/>
          </a:xfrm>
          <a:prstGeom prst="rect">
            <a:avLst/>
          </a:prstGeom>
          <a:ln>
            <a:noFill/>
          </a:ln>
        </p:spPr>
      </p:pic>
      <p:pic>
        <p:nvPicPr>
          <p:cNvPr id="193" name="Picture 7"/>
          <p:cNvPicPr/>
          <p:nvPr/>
        </p:nvPicPr>
        <p:blipFill>
          <a:blip r:embed="rId3"/>
          <a:stretch/>
        </p:blipFill>
        <p:spPr>
          <a:xfrm rot="2132400">
            <a:off x="855720" y="2272680"/>
            <a:ext cx="3501360" cy="3655800"/>
          </a:xfrm>
          <a:prstGeom prst="rect">
            <a:avLst/>
          </a:prstGeom>
          <a:ln>
            <a:noFill/>
          </a:ln>
        </p:spPr>
      </p:pic>
      <p:sp>
        <p:nvSpPr>
          <p:cNvPr id="194" name="CustomShape 2"/>
          <p:cNvSpPr/>
          <p:nvPr/>
        </p:nvSpPr>
        <p:spPr>
          <a:xfrm flipV="1">
            <a:off x="1050840" y="5239440"/>
            <a:ext cx="678240" cy="399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accent1">
                <a:alpha val="50000"/>
              </a:schemeClr>
            </a:solidFill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195" name="CustomShape 3"/>
          <p:cNvSpPr/>
          <p:nvPr/>
        </p:nvSpPr>
        <p:spPr>
          <a:xfrm>
            <a:off x="1254240" y="3005280"/>
            <a:ext cx="271080" cy="29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>
              <a:lnSpc>
                <a:spcPts val="2299"/>
              </a:lnSpc>
              <a:spcBef>
                <a:spcPts val="1151"/>
              </a:spcBef>
            </a:pPr>
            <a:r>
              <a:rPr lang="en-US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Jet</a:t>
            </a:r>
            <a:endParaRPr lang="en-US" sz="1600" b="0" strike="noStrike" spc="-1">
              <a:latin typeface="Arial"/>
            </a:endParaRPr>
          </a:p>
        </p:txBody>
      </p:sp>
      <p:sp>
        <p:nvSpPr>
          <p:cNvPr id="196" name="CustomShape 4"/>
          <p:cNvSpPr/>
          <p:nvPr/>
        </p:nvSpPr>
        <p:spPr>
          <a:xfrm>
            <a:off x="2410920" y="6181200"/>
            <a:ext cx="1322640" cy="29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>
              <a:lnSpc>
                <a:spcPts val="2299"/>
              </a:lnSpc>
              <a:spcBef>
                <a:spcPts val="1151"/>
              </a:spcBef>
            </a:pPr>
            <a:r>
              <a:rPr lang="en-US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Accretion disk </a:t>
            </a:r>
            <a:endParaRPr lang="en-US" sz="1600" b="0" strike="noStrike" spc="-1">
              <a:latin typeface="Arial"/>
            </a:endParaRPr>
          </a:p>
        </p:txBody>
      </p:sp>
      <p:sp>
        <p:nvSpPr>
          <p:cNvPr id="197" name="CustomShape 5"/>
          <p:cNvSpPr/>
          <p:nvPr/>
        </p:nvSpPr>
        <p:spPr>
          <a:xfrm>
            <a:off x="580680" y="5642280"/>
            <a:ext cx="938520" cy="29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>
              <a:lnSpc>
                <a:spcPts val="2299"/>
              </a:lnSpc>
              <a:spcBef>
                <a:spcPts val="1151"/>
              </a:spcBef>
            </a:pPr>
            <a:r>
              <a:rPr lang="en-US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Black hole</a:t>
            </a:r>
            <a:endParaRPr lang="en-US" sz="1600" b="0" strike="noStrike" spc="-1">
              <a:latin typeface="Arial"/>
            </a:endParaRPr>
          </a:p>
        </p:txBody>
      </p:sp>
      <p:sp>
        <p:nvSpPr>
          <p:cNvPr id="198" name="CustomShape 6"/>
          <p:cNvSpPr/>
          <p:nvPr/>
        </p:nvSpPr>
        <p:spPr>
          <a:xfrm>
            <a:off x="3200400" y="5212080"/>
            <a:ext cx="2396880" cy="42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Acceleration site</a:t>
            </a:r>
            <a:br/>
            <a:r>
              <a:rPr lang="en-US" sz="1200" b="0" strike="noStrike" spc="-1">
                <a:solidFill>
                  <a:srgbClr val="000000"/>
                </a:solidFill>
                <a:latin typeface="Arial"/>
                <a:ea typeface="DejaVu Sans"/>
              </a:rPr>
              <a:t>(shock? reconnection? stochastic?)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199" name="CustomShape 7"/>
          <p:cNvSpPr/>
          <p:nvPr/>
        </p:nvSpPr>
        <p:spPr>
          <a:xfrm>
            <a:off x="3767400" y="4290120"/>
            <a:ext cx="1322640" cy="29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>
              <a:lnSpc>
                <a:spcPts val="2299"/>
              </a:lnSpc>
              <a:spcBef>
                <a:spcPts val="1151"/>
              </a:spcBef>
            </a:pPr>
            <a:r>
              <a:rPr lang="en-US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Emission zone</a:t>
            </a:r>
            <a:endParaRPr lang="en-US" sz="1600" b="0" strike="noStrike" spc="-1">
              <a:latin typeface="Arial"/>
            </a:endParaRPr>
          </a:p>
        </p:txBody>
      </p:sp>
      <p:pic>
        <p:nvPicPr>
          <p:cNvPr id="200" name="Picture 13"/>
          <p:cNvPicPr/>
          <p:nvPr/>
        </p:nvPicPr>
        <p:blipFill>
          <a:blip r:embed="rId4"/>
          <a:srcRect l="79214" t="26948" b="16318"/>
          <a:stretch/>
        </p:blipFill>
        <p:spPr>
          <a:xfrm>
            <a:off x="4229640" y="1137600"/>
            <a:ext cx="572760" cy="671400"/>
          </a:xfrm>
          <a:prstGeom prst="rect">
            <a:avLst/>
          </a:prstGeom>
          <a:ln>
            <a:noFill/>
          </a:ln>
        </p:spPr>
      </p:pic>
      <p:sp>
        <p:nvSpPr>
          <p:cNvPr id="201" name="CustomShape 8"/>
          <p:cNvSpPr/>
          <p:nvPr/>
        </p:nvSpPr>
        <p:spPr>
          <a:xfrm rot="1249200">
            <a:off x="1724040" y="2254320"/>
            <a:ext cx="172080" cy="2069640"/>
          </a:xfrm>
          <a:prstGeom prst="leftBrace">
            <a:avLst>
              <a:gd name="adj1" fmla="val 8333"/>
              <a:gd name="adj2" fmla="val 50000"/>
            </a:avLst>
          </a:prstGeom>
          <a:noFill/>
          <a:ln w="19080">
            <a:solidFill>
              <a:schemeClr val="accent1">
                <a:alpha val="4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2" name="CustomShape 9"/>
          <p:cNvSpPr/>
          <p:nvPr/>
        </p:nvSpPr>
        <p:spPr>
          <a:xfrm flipH="1" flipV="1">
            <a:off x="3188520" y="3841560"/>
            <a:ext cx="731160" cy="444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accent1">
                <a:alpha val="50000"/>
              </a:schemeClr>
            </a:solidFill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203" name="CustomShape 10"/>
          <p:cNvSpPr/>
          <p:nvPr/>
        </p:nvSpPr>
        <p:spPr>
          <a:xfrm rot="18337200">
            <a:off x="2988720" y="2978640"/>
            <a:ext cx="799200" cy="206280"/>
          </a:xfrm>
          <a:prstGeom prst="rightArrow">
            <a:avLst>
              <a:gd name="adj1" fmla="val 30136"/>
              <a:gd name="adj2" fmla="val 130449"/>
            </a:avLst>
          </a:prstGeom>
          <a:solidFill>
            <a:schemeClr val="tx2">
              <a:alpha val="60000"/>
            </a:schemeClr>
          </a:solidFill>
          <a:ln w="1908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4" name="CustomShape 11"/>
          <p:cNvSpPr/>
          <p:nvPr/>
        </p:nvSpPr>
        <p:spPr>
          <a:xfrm>
            <a:off x="7921800" y="1290600"/>
            <a:ext cx="1839240" cy="58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lnSpc>
                <a:spcPts val="2299"/>
              </a:lnSpc>
              <a:spcBef>
                <a:spcPts val="1151"/>
              </a:spcBef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Broadband SED</a:t>
            </a:r>
            <a:br/>
            <a:r>
              <a:rPr lang="en-US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(Mrk421)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205" name="CustomShape 12"/>
          <p:cNvSpPr/>
          <p:nvPr/>
        </p:nvSpPr>
        <p:spPr>
          <a:xfrm>
            <a:off x="9651240" y="6223320"/>
            <a:ext cx="2002320" cy="29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>
              <a:lnSpc>
                <a:spcPts val="2299"/>
              </a:lnSpc>
              <a:spcBef>
                <a:spcPts val="1151"/>
              </a:spcBef>
            </a:pPr>
            <a:r>
              <a:rPr lang="en-US" sz="2000" b="0" strike="noStrike" spc="-1">
                <a:solidFill>
                  <a:srgbClr val="808080"/>
                </a:solidFill>
                <a:latin typeface="Arial"/>
                <a:ea typeface="DejaVu Sans"/>
              </a:rPr>
              <a:t>(Abdo et al. 2011)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206" name="CustomShape 13"/>
          <p:cNvSpPr/>
          <p:nvPr/>
        </p:nvSpPr>
        <p:spPr>
          <a:xfrm rot="1715400">
            <a:off x="2021040" y="3963960"/>
            <a:ext cx="1029600" cy="496800"/>
          </a:xfrm>
          <a:prstGeom prst="cube">
            <a:avLst>
              <a:gd name="adj" fmla="val 25000"/>
            </a:avLst>
          </a:prstGeom>
          <a:solidFill>
            <a:srgbClr val="8B8B8B"/>
          </a:solidFill>
          <a:ln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7" name="CustomShape 14"/>
          <p:cNvSpPr/>
          <p:nvPr/>
        </p:nvSpPr>
        <p:spPr>
          <a:xfrm flipH="1" flipV="1">
            <a:off x="3015720" y="4562640"/>
            <a:ext cx="345240" cy="646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accent1">
                <a:alpha val="50000"/>
              </a:schemeClr>
            </a:solidFill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208" name="CustomShape 15"/>
          <p:cNvSpPr/>
          <p:nvPr/>
        </p:nvSpPr>
        <p:spPr>
          <a:xfrm rot="1710000">
            <a:off x="2050200" y="4056120"/>
            <a:ext cx="830160" cy="29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>
              <a:lnSpc>
                <a:spcPts val="2299"/>
              </a:lnSpc>
              <a:spcBef>
                <a:spcPts val="1151"/>
              </a:spcBef>
            </a:pPr>
            <a:r>
              <a:rPr lang="en-US" sz="1500" b="0" strike="noStrike" spc="-1">
                <a:solidFill>
                  <a:srgbClr val="000000"/>
                </a:solidFill>
                <a:latin typeface="Arial"/>
                <a:ea typeface="DejaVu Sans"/>
              </a:rPr>
              <a:t>Black box</a:t>
            </a:r>
            <a:endParaRPr lang="en-US" sz="1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Blazar emission and shocks in AGN jets</a:t>
            </a:r>
            <a:endParaRPr lang="en-US" sz="2500" b="0" strike="noStrike" spc="-1">
              <a:latin typeface="Arial"/>
            </a:endParaRPr>
          </a:p>
        </p:txBody>
      </p:sp>
      <p:pic>
        <p:nvPicPr>
          <p:cNvPr id="210" name="Picture 2_0"/>
          <p:cNvPicPr/>
          <p:nvPr/>
        </p:nvPicPr>
        <p:blipFill>
          <a:blip r:embed="rId2"/>
          <a:stretch/>
        </p:blipFill>
        <p:spPr>
          <a:xfrm>
            <a:off x="5669280" y="1757520"/>
            <a:ext cx="6112800" cy="4150800"/>
          </a:xfrm>
          <a:prstGeom prst="rect">
            <a:avLst/>
          </a:prstGeom>
          <a:ln>
            <a:noFill/>
          </a:ln>
        </p:spPr>
      </p:pic>
      <p:sp>
        <p:nvSpPr>
          <p:cNvPr id="211" name="CustomShape 2"/>
          <p:cNvSpPr/>
          <p:nvPr/>
        </p:nvSpPr>
        <p:spPr>
          <a:xfrm>
            <a:off x="9651240" y="6223320"/>
            <a:ext cx="2002320" cy="29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>
              <a:lnSpc>
                <a:spcPts val="2299"/>
              </a:lnSpc>
              <a:spcBef>
                <a:spcPts val="1151"/>
              </a:spcBef>
            </a:pPr>
            <a:r>
              <a:rPr lang="en-US" sz="2000" b="0" strike="noStrike" spc="-1">
                <a:solidFill>
                  <a:srgbClr val="808080"/>
                </a:solidFill>
                <a:latin typeface="Arial"/>
                <a:ea typeface="DejaVu Sans"/>
              </a:rPr>
              <a:t>(Abdo et al. 2011)</a:t>
            </a:r>
            <a:endParaRPr lang="en-US" sz="2000" b="0" strike="noStrike" spc="-1">
              <a:latin typeface="Arial"/>
            </a:endParaRPr>
          </a:p>
        </p:txBody>
      </p:sp>
      <p:pic>
        <p:nvPicPr>
          <p:cNvPr id="212" name="Picture 157"/>
          <p:cNvPicPr/>
          <p:nvPr/>
        </p:nvPicPr>
        <p:blipFill>
          <a:blip r:embed="rId3"/>
          <a:stretch/>
        </p:blipFill>
        <p:spPr>
          <a:xfrm>
            <a:off x="0" y="3204000"/>
            <a:ext cx="5704560" cy="2067840"/>
          </a:xfrm>
          <a:prstGeom prst="rect">
            <a:avLst/>
          </a:prstGeom>
          <a:ln>
            <a:noFill/>
          </a:ln>
        </p:spPr>
      </p:pic>
      <p:sp>
        <p:nvSpPr>
          <p:cNvPr id="213" name="CustomShape 3"/>
          <p:cNvSpPr/>
          <p:nvPr/>
        </p:nvSpPr>
        <p:spPr>
          <a:xfrm>
            <a:off x="822960" y="2255760"/>
            <a:ext cx="4245480" cy="58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lnSpc>
                <a:spcPts val="2299"/>
              </a:lnSpc>
              <a:spcBef>
                <a:spcPts val="1151"/>
              </a:spcBef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Correlation between the two “humps” </a:t>
            </a:r>
            <a:br/>
            <a:r>
              <a:rPr lang="en-US" sz="2000" b="0" strike="noStrike" spc="-1">
                <a:solidFill>
                  <a:srgbClr val="000000"/>
                </a:solidFill>
                <a:latin typeface="Arial"/>
                <a:ea typeface="DejaVu Sans"/>
              </a:rPr>
              <a:t>supports the “leptonic” model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214" name="CustomShape 4"/>
          <p:cNvSpPr/>
          <p:nvPr/>
        </p:nvSpPr>
        <p:spPr>
          <a:xfrm>
            <a:off x="5040" y="6108480"/>
            <a:ext cx="2192760" cy="29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>
              <a:lnSpc>
                <a:spcPts val="2299"/>
              </a:lnSpc>
              <a:spcBef>
                <a:spcPts val="1151"/>
              </a:spcBef>
            </a:pPr>
            <a:r>
              <a:rPr lang="en-US" sz="2000" b="0" strike="noStrike" spc="-1">
                <a:solidFill>
                  <a:srgbClr val="808080"/>
                </a:solidFill>
                <a:latin typeface="Arial"/>
                <a:ea typeface="DejaVu Sans"/>
              </a:rPr>
              <a:t>(Acciari et al. 2020)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215" name="CustomShape 5"/>
          <p:cNvSpPr/>
          <p:nvPr/>
        </p:nvSpPr>
        <p:spPr>
          <a:xfrm>
            <a:off x="440640" y="3189600"/>
            <a:ext cx="1735920" cy="60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FC5C00"/>
                </a:solidFill>
                <a:latin typeface="Arial"/>
                <a:ea typeface="DejaVu Sans"/>
              </a:rPr>
              <a:t>&gt;0.8TeV vs </a:t>
            </a:r>
            <a:r>
              <a:rPr lang="en-US" sz="1200" b="1" strike="noStrike" spc="-1">
                <a:solidFill>
                  <a:srgbClr val="FC5C00"/>
                </a:solidFill>
                <a:latin typeface="Arial"/>
                <a:ea typeface="DejaVu Sans"/>
              </a:rPr>
              <a:t>3-7kev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216" name="CustomShape 6"/>
          <p:cNvSpPr/>
          <p:nvPr/>
        </p:nvSpPr>
        <p:spPr>
          <a:xfrm>
            <a:off x="2168640" y="3189960"/>
            <a:ext cx="1735920" cy="60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FC5C00"/>
                </a:solidFill>
                <a:latin typeface="Arial"/>
                <a:ea typeface="DejaVu Sans"/>
              </a:rPr>
              <a:t>&gt;0.8TeV vs </a:t>
            </a:r>
            <a:r>
              <a:rPr lang="en-US" sz="1200" b="1" strike="noStrike" spc="-1">
                <a:solidFill>
                  <a:srgbClr val="FC5C00"/>
                </a:solidFill>
                <a:latin typeface="Arial"/>
                <a:ea typeface="DejaVu Sans"/>
              </a:rPr>
              <a:t>7-30kev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217" name="CustomShape 7"/>
          <p:cNvSpPr/>
          <p:nvPr/>
        </p:nvSpPr>
        <p:spPr>
          <a:xfrm>
            <a:off x="3860640" y="3189960"/>
            <a:ext cx="1735920" cy="60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FC5C00"/>
                </a:solidFill>
                <a:latin typeface="Arial"/>
                <a:ea typeface="DejaVu Sans"/>
              </a:rPr>
              <a:t>&gt;0.8TeV vs </a:t>
            </a:r>
            <a:r>
              <a:rPr lang="en-US" sz="1200" b="1" strike="noStrike" spc="-1">
                <a:solidFill>
                  <a:srgbClr val="FC5C00"/>
                </a:solidFill>
                <a:latin typeface="Arial"/>
                <a:ea typeface="DejaVu Sans"/>
              </a:rPr>
              <a:t>30-80kev</a:t>
            </a:r>
            <a:endParaRPr lang="en-US" sz="1200" b="0" strike="noStrike" spc="-1">
              <a:latin typeface="Arial"/>
            </a:endParaRPr>
          </a:p>
        </p:txBody>
      </p:sp>
      <p:pic>
        <p:nvPicPr>
          <p:cNvPr id="218" name="Picture 163"/>
          <p:cNvPicPr/>
          <p:nvPr/>
        </p:nvPicPr>
        <p:blipFill>
          <a:blip r:embed="rId4"/>
          <a:stretch/>
        </p:blipFill>
        <p:spPr>
          <a:xfrm>
            <a:off x="7514280" y="619920"/>
            <a:ext cx="896760" cy="1116000"/>
          </a:xfrm>
          <a:prstGeom prst="rect">
            <a:avLst/>
          </a:prstGeom>
          <a:ln>
            <a:noFill/>
          </a:ln>
        </p:spPr>
      </p:pic>
      <p:pic>
        <p:nvPicPr>
          <p:cNvPr id="219" name="Picture 164"/>
          <p:cNvPicPr/>
          <p:nvPr/>
        </p:nvPicPr>
        <p:blipFill>
          <a:blip r:embed="rId5"/>
          <a:stretch/>
        </p:blipFill>
        <p:spPr>
          <a:xfrm>
            <a:off x="9509760" y="568800"/>
            <a:ext cx="918720" cy="1258560"/>
          </a:xfrm>
          <a:prstGeom prst="rect">
            <a:avLst/>
          </a:prstGeom>
          <a:ln>
            <a:noFill/>
          </a:ln>
        </p:spPr>
      </p:pic>
      <p:sp>
        <p:nvSpPr>
          <p:cNvPr id="220" name="CustomShape 8"/>
          <p:cNvSpPr/>
          <p:nvPr/>
        </p:nvSpPr>
        <p:spPr>
          <a:xfrm>
            <a:off x="9692640" y="434520"/>
            <a:ext cx="1553040" cy="204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00" b="0" strike="noStrike" spc="-1">
                <a:solidFill>
                  <a:srgbClr val="000000"/>
                </a:solidFill>
                <a:latin typeface="Arial"/>
                <a:ea typeface="Arial"/>
              </a:rPr>
              <a:t>synchrotron photon 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21" name="CustomShape 9"/>
          <p:cNvSpPr/>
          <p:nvPr/>
        </p:nvSpPr>
        <p:spPr>
          <a:xfrm>
            <a:off x="8046720" y="1757520"/>
            <a:ext cx="364320" cy="547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accent1">
                <a:alpha val="50000"/>
              </a:schemeClr>
            </a:solidFill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222" name="CustomShape 10"/>
          <p:cNvSpPr/>
          <p:nvPr/>
        </p:nvSpPr>
        <p:spPr>
          <a:xfrm>
            <a:off x="10149840" y="1828800"/>
            <a:ext cx="638640" cy="730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accent1">
                <a:alpha val="50000"/>
              </a:schemeClr>
            </a:solidFill>
            <a:tailEnd type="triangle" w="med" len="med"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ustomShape 1"/>
          <p:cNvSpPr/>
          <p:nvPr/>
        </p:nvSpPr>
        <p:spPr>
          <a:xfrm>
            <a:off x="407880" y="33051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Clues from X-ray polarization </a:t>
            </a:r>
            <a:endParaRPr lang="en-US" sz="2500" b="0" strike="noStrike" spc="-1">
              <a:latin typeface="Arial"/>
            </a:endParaRPr>
          </a:p>
        </p:txBody>
      </p:sp>
      <p:pic>
        <p:nvPicPr>
          <p:cNvPr id="245" name="Picture 190"/>
          <p:cNvPicPr/>
          <p:nvPr/>
        </p:nvPicPr>
        <p:blipFill>
          <a:blip r:embed="rId2"/>
          <a:stretch/>
        </p:blipFill>
        <p:spPr>
          <a:xfrm>
            <a:off x="824400" y="1456200"/>
            <a:ext cx="4020480" cy="4082040"/>
          </a:xfrm>
          <a:prstGeom prst="rect">
            <a:avLst/>
          </a:prstGeom>
          <a:ln>
            <a:noFill/>
          </a:ln>
        </p:spPr>
      </p:pic>
      <p:sp>
        <p:nvSpPr>
          <p:cNvPr id="246" name="CustomShape 2"/>
          <p:cNvSpPr/>
          <p:nvPr/>
        </p:nvSpPr>
        <p:spPr>
          <a:xfrm>
            <a:off x="182880" y="5577840"/>
            <a:ext cx="2940840" cy="29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>
              <a:lnSpc>
                <a:spcPts val="2299"/>
              </a:lnSpc>
              <a:spcBef>
                <a:spcPts val="1151"/>
              </a:spcBef>
            </a:pPr>
            <a:r>
              <a:rPr lang="en-US" sz="1500" b="0" strike="noStrike" spc="-1">
                <a:solidFill>
                  <a:srgbClr val="808080"/>
                </a:solidFill>
                <a:latin typeface="Arial"/>
                <a:ea typeface="DejaVu Sans"/>
              </a:rPr>
              <a:t>(sketch from Angelakis et al. 2016)</a:t>
            </a:r>
            <a:endParaRPr lang="en-US" sz="1500" b="0" strike="noStrike" spc="-1">
              <a:latin typeface="Arial"/>
            </a:endParaRPr>
          </a:p>
        </p:txBody>
      </p:sp>
      <p:sp>
        <p:nvSpPr>
          <p:cNvPr id="247" name="CustomShape 3"/>
          <p:cNvSpPr/>
          <p:nvPr/>
        </p:nvSpPr>
        <p:spPr>
          <a:xfrm>
            <a:off x="3146400" y="1518480"/>
            <a:ext cx="1735920" cy="1814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9" name="CustomShape 5"/>
          <p:cNvSpPr/>
          <p:nvPr/>
        </p:nvSpPr>
        <p:spPr>
          <a:xfrm>
            <a:off x="2286000" y="2103120"/>
            <a:ext cx="1553040" cy="455760"/>
          </a:xfrm>
          <a:custGeom>
            <a:avLst/>
            <a:gdLst/>
            <a:ahLst/>
            <a:cxnLst/>
            <a:rect l="l" t="t" r="r" b="b"/>
            <a:pathLst>
              <a:path w="4320" h="1272">
                <a:moveTo>
                  <a:pt x="4319" y="317"/>
                </a:moveTo>
                <a:lnTo>
                  <a:pt x="1080" y="317"/>
                </a:lnTo>
                <a:lnTo>
                  <a:pt x="1080" y="0"/>
                </a:lnTo>
                <a:lnTo>
                  <a:pt x="0" y="635"/>
                </a:lnTo>
                <a:lnTo>
                  <a:pt x="1080" y="1271"/>
                </a:lnTo>
                <a:lnTo>
                  <a:pt x="1080" y="953"/>
                </a:lnTo>
                <a:lnTo>
                  <a:pt x="4319" y="953"/>
                </a:lnTo>
                <a:lnTo>
                  <a:pt x="4319" y="317"/>
                </a:lnTo>
              </a:path>
            </a:pathLst>
          </a:custGeom>
          <a:solidFill>
            <a:srgbClr val="000000">
              <a:alpha val="64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i="1" strike="noStrike" spc="-1">
                <a:solidFill>
                  <a:srgbClr val="FFFFFF"/>
                </a:solidFill>
                <a:latin typeface="Arial"/>
                <a:ea typeface="DejaVu Sans"/>
              </a:rPr>
              <a:t>Pol. angle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51" name="CustomShape 6"/>
          <p:cNvSpPr/>
          <p:nvPr/>
        </p:nvSpPr>
        <p:spPr>
          <a:xfrm>
            <a:off x="11516400" y="4746960"/>
            <a:ext cx="232920" cy="1094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" name="Picture 171">
            <a:extLst>
              <a:ext uri="{FF2B5EF4-FFF2-40B4-BE49-F238E27FC236}">
                <a16:creationId xmlns:a16="http://schemas.microsoft.com/office/drawing/2014/main" id="{CE11B6D0-B1FE-459F-8DE4-A01CAE03287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557923" y="1225181"/>
            <a:ext cx="4667040" cy="3839040"/>
          </a:xfrm>
          <a:prstGeom prst="rect">
            <a:avLst/>
          </a:prstGeom>
          <a:ln>
            <a:noFill/>
          </a:ln>
        </p:spPr>
      </p:pic>
      <p:sp>
        <p:nvSpPr>
          <p:cNvPr id="15" name="CustomShape 3">
            <a:extLst>
              <a:ext uri="{FF2B5EF4-FFF2-40B4-BE49-F238E27FC236}">
                <a16:creationId xmlns:a16="http://schemas.microsoft.com/office/drawing/2014/main" id="{2DBF9913-D294-4AF6-B339-E90DA054A152}"/>
              </a:ext>
            </a:extLst>
          </p:cNvPr>
          <p:cNvSpPr/>
          <p:nvPr/>
        </p:nvSpPr>
        <p:spPr>
          <a:xfrm>
            <a:off x="8717923" y="5230541"/>
            <a:ext cx="2503440" cy="29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>
              <a:lnSpc>
                <a:spcPts val="2299"/>
              </a:lnSpc>
              <a:spcBef>
                <a:spcPts val="1151"/>
              </a:spcBef>
            </a:pPr>
            <a:r>
              <a:rPr lang="en-US" sz="2000" b="0" strike="noStrike" spc="-1">
                <a:solidFill>
                  <a:srgbClr val="808080"/>
                </a:solidFill>
                <a:latin typeface="Arial"/>
                <a:ea typeface="DejaVu Sans"/>
              </a:rPr>
              <a:t>(MAGIC Collab. 2024)</a:t>
            </a:r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CD550-785C-49D9-8C65-8D6CD9B88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b="1" dirty="0">
                <a:solidFill>
                  <a:schemeClr val="tx2"/>
                </a:solidFill>
              </a:rPr>
              <a:t>Blazar emission and shocks in AGN jets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B19E7B-DC14-49C2-B360-8654AE8DAE04}"/>
              </a:ext>
            </a:extLst>
          </p:cNvPr>
          <p:cNvSpPr txBox="1"/>
          <p:nvPr/>
        </p:nvSpPr>
        <p:spPr>
          <a:xfrm>
            <a:off x="5792936" y="1320466"/>
            <a:ext cx="6243697" cy="29495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>
              <a:lnSpc>
                <a:spcPts val="2300"/>
              </a:lnSpc>
              <a:spcBef>
                <a:spcPts val="1150"/>
              </a:spcBef>
            </a:pPr>
            <a:r>
              <a:rPr lang="en-US" sz="2000" dirty="0"/>
              <a:t>Emission of Mrk421 + synchrotron self-Compton model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2C5C205-B8C9-47C6-AEEA-72631129FD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98" r="54736"/>
          <a:stretch/>
        </p:blipFill>
        <p:spPr>
          <a:xfrm>
            <a:off x="1393921" y="1498535"/>
            <a:ext cx="2870065" cy="18324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8BB1830-A2EE-44FB-9252-8BB2D3EBE156}"/>
              </a:ext>
            </a:extLst>
          </p:cNvPr>
          <p:cNvSpPr txBox="1"/>
          <p:nvPr/>
        </p:nvSpPr>
        <p:spPr>
          <a:xfrm>
            <a:off x="1630977" y="1110363"/>
            <a:ext cx="2893421" cy="29495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>
              <a:lnSpc>
                <a:spcPts val="2300"/>
              </a:lnSpc>
              <a:spcBef>
                <a:spcPts val="1150"/>
              </a:spcBef>
            </a:pPr>
            <a:r>
              <a:rPr lang="en-US" sz="2000" dirty="0"/>
              <a:t>Used electron distribution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E32C8E-44EB-412C-B8B0-5FB938E2A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93" y="1662833"/>
            <a:ext cx="6158388" cy="456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063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CD550-785C-49D9-8C65-8D6CD9B88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b="1" dirty="0">
                <a:solidFill>
                  <a:schemeClr val="tx2"/>
                </a:solidFill>
              </a:rPr>
              <a:t>Blazar emission and shocks in AGN jets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B19E7B-DC14-49C2-B360-8654AE8DAE04}"/>
              </a:ext>
            </a:extLst>
          </p:cNvPr>
          <p:cNvSpPr txBox="1"/>
          <p:nvPr/>
        </p:nvSpPr>
        <p:spPr>
          <a:xfrm>
            <a:off x="5792936" y="1320466"/>
            <a:ext cx="6243697" cy="29495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>
              <a:lnSpc>
                <a:spcPts val="2300"/>
              </a:lnSpc>
              <a:spcBef>
                <a:spcPts val="1150"/>
              </a:spcBef>
            </a:pPr>
            <a:r>
              <a:rPr lang="en-US" sz="2000" dirty="0"/>
              <a:t>Emission of Mrk421 + synchrotron self-Compton model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2C5C205-B8C9-47C6-AEEA-72631129FD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98" r="54736"/>
          <a:stretch/>
        </p:blipFill>
        <p:spPr>
          <a:xfrm>
            <a:off x="1393921" y="1498535"/>
            <a:ext cx="2870065" cy="18324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8BB1830-A2EE-44FB-9252-8BB2D3EBE156}"/>
              </a:ext>
            </a:extLst>
          </p:cNvPr>
          <p:cNvSpPr txBox="1"/>
          <p:nvPr/>
        </p:nvSpPr>
        <p:spPr>
          <a:xfrm>
            <a:off x="1630977" y="1110363"/>
            <a:ext cx="2893421" cy="29495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>
              <a:lnSpc>
                <a:spcPts val="2300"/>
              </a:lnSpc>
              <a:spcBef>
                <a:spcPts val="1150"/>
              </a:spcBef>
            </a:pPr>
            <a:r>
              <a:rPr lang="en-US" sz="2000" dirty="0"/>
              <a:t>Used electron distribution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08AF25-0150-4B84-9258-E71195DA73A5}"/>
              </a:ext>
            </a:extLst>
          </p:cNvPr>
          <p:cNvSpPr txBox="1"/>
          <p:nvPr/>
        </p:nvSpPr>
        <p:spPr>
          <a:xfrm>
            <a:off x="1393921" y="3888248"/>
            <a:ext cx="3265317" cy="29495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>
              <a:lnSpc>
                <a:spcPts val="2300"/>
              </a:lnSpc>
              <a:spcBef>
                <a:spcPts val="1150"/>
              </a:spcBef>
            </a:pPr>
            <a:r>
              <a:rPr lang="en-US" sz="2000" dirty="0"/>
              <a:t>Realistic electron distribution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55C173C-2AC7-4342-AE5C-CA45011E2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93" y="1662833"/>
            <a:ext cx="6158388" cy="4568387"/>
          </a:xfrm>
          <a:prstGeom prst="rect">
            <a:avLst/>
          </a:prstGeom>
        </p:spPr>
      </p:pic>
      <p:pic>
        <p:nvPicPr>
          <p:cNvPr id="17" name="Picture 205">
            <a:extLst>
              <a:ext uri="{FF2B5EF4-FFF2-40B4-BE49-F238E27FC236}">
                <a16:creationId xmlns:a16="http://schemas.microsoft.com/office/drawing/2014/main" id="{3488DE29-CAA2-459F-B89C-72C5206EB11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88642" y="4257615"/>
            <a:ext cx="3528812" cy="2314395"/>
          </a:xfrm>
          <a:prstGeom prst="rect">
            <a:avLst/>
          </a:prstGeom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B93D9FA-FA5E-4556-844B-396CCFF2D31F}"/>
              </a:ext>
            </a:extLst>
          </p:cNvPr>
          <p:cNvSpPr txBox="1"/>
          <p:nvPr/>
        </p:nvSpPr>
        <p:spPr>
          <a:xfrm>
            <a:off x="3903892" y="6424533"/>
            <a:ext cx="2391680" cy="294953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/>
          <a:p>
            <a:pPr algn="l">
              <a:lnSpc>
                <a:spcPts val="2300"/>
              </a:lnSpc>
              <a:spcBef>
                <a:spcPts val="1150"/>
              </a:spcBef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(Crumley et al. 2019)</a:t>
            </a:r>
          </a:p>
        </p:txBody>
      </p:sp>
    </p:spTree>
    <p:extLst>
      <p:ext uri="{BB962C8B-B14F-4D97-AF65-F5344CB8AC3E}">
        <p14:creationId xmlns:p14="http://schemas.microsoft.com/office/powerpoint/2010/main" val="1569760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07C317-C03F-4C01-BC8E-E81759253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80" y="1148295"/>
            <a:ext cx="5661369" cy="1137113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F0E8E2E-FAE1-476F-B6E5-586C91C450A8}"/>
              </a:ext>
            </a:extLst>
          </p:cNvPr>
          <p:cNvSpPr txBox="1">
            <a:spLocks/>
          </p:cNvSpPr>
          <p:nvPr/>
        </p:nvSpPr>
        <p:spPr>
          <a:xfrm>
            <a:off x="595470" y="2533449"/>
            <a:ext cx="5453820" cy="7497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4572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tabLst/>
              <a:defRPr lang="de-DE"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1" kern="600" spc="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lvl="2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1" kern="400" spc="4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lang="de-DE"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mbol" panose="05050102010706020507" pitchFamily="18" charset="2"/>
              <a:buChar char="•"/>
              <a:defRPr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Wingdings 3" panose="05040102010807070707" pitchFamily="18" charset="2"/>
              <a:buChar char="•"/>
              <a:defRPr sz="1500" b="0" i="1" kern="600" spc="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.SF NS Symbols Regular"/>
              <a:buChar char="•"/>
              <a:defRPr sz="1000" b="0" i="1" kern="600" spc="1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800" b="0" i="1" kern="600" spc="1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en-US" sz="1600" dirty="0"/>
              <a:t>Where                              is the Maxwell distribution</a:t>
            </a:r>
          </a:p>
          <a:p>
            <a:pPr marL="114300" indent="0">
              <a:buNone/>
            </a:pPr>
            <a:r>
              <a:rPr lang="en-US" sz="1600" dirty="0"/>
              <a:t>and                         is the dimensionless temperature. </a:t>
            </a:r>
          </a:p>
          <a:p>
            <a:pPr marL="114300" indent="0">
              <a:buFont typeface="Arial" panose="020B0604020202020204" pitchFamily="34" charset="0"/>
              <a:buNone/>
            </a:pPr>
            <a:endParaRPr lang="en-US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D1C5CC-A3A0-43EE-BA43-88540C4D93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224"/>
          <a:stretch/>
        </p:blipFill>
        <p:spPr>
          <a:xfrm>
            <a:off x="1478221" y="2473389"/>
            <a:ext cx="1626930" cy="3137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93B2FE-BCFD-4F1D-96C3-C3682BFBD0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63" t="59338" r="5509" b="1660"/>
          <a:stretch/>
        </p:blipFill>
        <p:spPr>
          <a:xfrm>
            <a:off x="1231276" y="2805041"/>
            <a:ext cx="1219825" cy="23015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257CC2F-DAEE-4D8C-9609-C1101781D7F6}"/>
              </a:ext>
            </a:extLst>
          </p:cNvPr>
          <p:cNvGrpSpPr/>
          <p:nvPr/>
        </p:nvGrpSpPr>
        <p:grpSpPr>
          <a:xfrm>
            <a:off x="7177230" y="498853"/>
            <a:ext cx="3819242" cy="2829603"/>
            <a:chOff x="7177230" y="498853"/>
            <a:chExt cx="3819242" cy="282960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D984170-E323-4A9B-A995-0DE145E93C69}"/>
                </a:ext>
              </a:extLst>
            </p:cNvPr>
            <p:cNvGrpSpPr/>
            <p:nvPr/>
          </p:nvGrpSpPr>
          <p:grpSpPr>
            <a:xfrm>
              <a:off x="7177230" y="498853"/>
              <a:ext cx="3819242" cy="2829603"/>
              <a:chOff x="7074731" y="511553"/>
              <a:chExt cx="3819242" cy="2829603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7C29F8A-E6B5-4926-97DA-867CEC8C43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728" y="951091"/>
                <a:ext cx="3614245" cy="2390065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B09AB1B8-A8B1-49B7-8E76-2EDAA18714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88013"/>
              <a:stretch/>
            </p:blipFill>
            <p:spPr>
              <a:xfrm>
                <a:off x="7074731" y="511553"/>
                <a:ext cx="678620" cy="1137113"/>
              </a:xfrm>
              <a:prstGeom prst="rect">
                <a:avLst/>
              </a:prstGeom>
            </p:spPr>
          </p:pic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E155600-3CB0-4951-AAB7-488F007F3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20575" y="3015514"/>
              <a:ext cx="368774" cy="300842"/>
            </a:xfrm>
            <a:prstGeom prst="rect">
              <a:avLst/>
            </a:prstGeom>
          </p:spPr>
        </p:pic>
      </p:grpSp>
      <p:sp>
        <p:nvSpPr>
          <p:cNvPr id="16" name="CustomShape 1">
            <a:extLst>
              <a:ext uri="{FF2B5EF4-FFF2-40B4-BE49-F238E27FC236}">
                <a16:creationId xmlns:a16="http://schemas.microsoft.com/office/drawing/2014/main" id="{22307CFD-D934-4ED0-9678-09B2A436780C}"/>
              </a:ext>
            </a:extLst>
          </p:cNvPr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 dirty="0">
                <a:solidFill>
                  <a:srgbClr val="005555"/>
                </a:solidFill>
                <a:latin typeface="Arial"/>
                <a:ea typeface="DejaVu Sans"/>
              </a:rPr>
              <a:t>Using realistic electron energy distribution </a:t>
            </a:r>
            <a:endParaRPr lang="en-US" sz="25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0154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CD550-785C-49D9-8C65-8D6CD9B88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b="1" dirty="0">
                <a:solidFill>
                  <a:schemeClr val="tx2"/>
                </a:solidFill>
              </a:rPr>
              <a:t>Using realistic electron energy distribution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07C317-C03F-4C01-BC8E-E81759253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80" y="1148295"/>
            <a:ext cx="5661369" cy="1137113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F0E8E2E-FAE1-476F-B6E5-586C91C450A8}"/>
              </a:ext>
            </a:extLst>
          </p:cNvPr>
          <p:cNvSpPr txBox="1">
            <a:spLocks/>
          </p:cNvSpPr>
          <p:nvPr/>
        </p:nvSpPr>
        <p:spPr>
          <a:xfrm>
            <a:off x="595470" y="2533449"/>
            <a:ext cx="5453820" cy="7497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4572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tabLst/>
              <a:defRPr lang="de-DE"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1" kern="600" spc="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lvl="2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1" kern="400" spc="4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lang="de-DE"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mbol" panose="05050102010706020507" pitchFamily="18" charset="2"/>
              <a:buChar char="•"/>
              <a:defRPr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Wingdings 3" panose="05040102010807070707" pitchFamily="18" charset="2"/>
              <a:buChar char="•"/>
              <a:defRPr sz="1500" b="0" i="1" kern="600" spc="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.SF NS Symbols Regular"/>
              <a:buChar char="•"/>
              <a:defRPr sz="1000" b="0" i="1" kern="600" spc="1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800" b="0" i="1" kern="600" spc="1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en-US" sz="1600" dirty="0"/>
              <a:t>Where                              is the Maxwell distribution</a:t>
            </a:r>
          </a:p>
          <a:p>
            <a:pPr marL="114300" indent="0">
              <a:buNone/>
            </a:pPr>
            <a:r>
              <a:rPr lang="en-US" sz="1600" dirty="0"/>
              <a:t>and                         is the dimensionless temperature. </a:t>
            </a:r>
          </a:p>
          <a:p>
            <a:pPr marL="114300" indent="0">
              <a:buFont typeface="Arial" panose="020B0604020202020204" pitchFamily="34" charset="0"/>
              <a:buNone/>
            </a:pPr>
            <a:endParaRPr lang="en-US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D1C5CC-A3A0-43EE-BA43-88540C4D93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224"/>
          <a:stretch/>
        </p:blipFill>
        <p:spPr>
          <a:xfrm>
            <a:off x="1478221" y="2473389"/>
            <a:ext cx="1626930" cy="3137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93B2FE-BCFD-4F1D-96C3-C3682BFBD0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63" t="59338" r="5509" b="1660"/>
          <a:stretch/>
        </p:blipFill>
        <p:spPr>
          <a:xfrm>
            <a:off x="1231276" y="2805041"/>
            <a:ext cx="1219825" cy="23015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257CC2F-DAEE-4D8C-9609-C1101781D7F6}"/>
              </a:ext>
            </a:extLst>
          </p:cNvPr>
          <p:cNvGrpSpPr/>
          <p:nvPr/>
        </p:nvGrpSpPr>
        <p:grpSpPr>
          <a:xfrm>
            <a:off x="7177230" y="498853"/>
            <a:ext cx="3819242" cy="2829603"/>
            <a:chOff x="7177230" y="498853"/>
            <a:chExt cx="3819242" cy="282960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D984170-E323-4A9B-A995-0DE145E93C69}"/>
                </a:ext>
              </a:extLst>
            </p:cNvPr>
            <p:cNvGrpSpPr/>
            <p:nvPr/>
          </p:nvGrpSpPr>
          <p:grpSpPr>
            <a:xfrm>
              <a:off x="7177230" y="498853"/>
              <a:ext cx="3819242" cy="2829603"/>
              <a:chOff x="7074731" y="511553"/>
              <a:chExt cx="3819242" cy="2829603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7C29F8A-E6B5-4926-97DA-867CEC8C43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79728" y="951091"/>
                <a:ext cx="3614245" cy="2390065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B09AB1B8-A8B1-49B7-8E76-2EDAA18714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88013"/>
              <a:stretch/>
            </p:blipFill>
            <p:spPr>
              <a:xfrm>
                <a:off x="7074731" y="511553"/>
                <a:ext cx="678620" cy="1137113"/>
              </a:xfrm>
              <a:prstGeom prst="rect">
                <a:avLst/>
              </a:prstGeom>
            </p:spPr>
          </p:pic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E155600-3CB0-4951-AAB7-488F007F3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20575" y="3015514"/>
              <a:ext cx="368774" cy="300842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045C50C-B8BD-4B41-AFE0-1B8EEDD4B3D7}"/>
              </a:ext>
            </a:extLst>
          </p:cNvPr>
          <p:cNvGrpSpPr/>
          <p:nvPr/>
        </p:nvGrpSpPr>
        <p:grpSpPr>
          <a:xfrm>
            <a:off x="7177230" y="3529545"/>
            <a:ext cx="4053600" cy="3006360"/>
            <a:chOff x="6725762" y="2321280"/>
            <a:chExt cx="4053600" cy="3006360"/>
          </a:xfrm>
        </p:grpSpPr>
        <p:pic>
          <p:nvPicPr>
            <p:cNvPr id="17" name="Picture 15_0">
              <a:extLst>
                <a:ext uri="{FF2B5EF4-FFF2-40B4-BE49-F238E27FC236}">
                  <a16:creationId xmlns:a16="http://schemas.microsoft.com/office/drawing/2014/main" id="{311776CA-3C6C-4A90-9C42-E4F9A2C50120}"/>
                </a:ext>
              </a:extLst>
            </p:cNvPr>
            <p:cNvPicPr/>
            <p:nvPr/>
          </p:nvPicPr>
          <p:blipFill>
            <a:blip r:embed="rId6"/>
            <a:stretch/>
          </p:blipFill>
          <p:spPr>
            <a:xfrm>
              <a:off x="6725762" y="2321280"/>
              <a:ext cx="4053600" cy="30063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CustomShape 7">
              <a:extLst>
                <a:ext uri="{FF2B5EF4-FFF2-40B4-BE49-F238E27FC236}">
                  <a16:creationId xmlns:a16="http://schemas.microsoft.com/office/drawing/2014/main" id="{1E91834A-05BA-4A91-BDCB-7065E451030A}"/>
                </a:ext>
              </a:extLst>
            </p:cNvPr>
            <p:cNvSpPr/>
            <p:nvPr/>
          </p:nvSpPr>
          <p:spPr>
            <a:xfrm>
              <a:off x="7727282" y="2460240"/>
              <a:ext cx="821520" cy="2467440"/>
            </a:xfrm>
            <a:prstGeom prst="rect">
              <a:avLst/>
            </a:prstGeom>
            <a:solidFill>
              <a:srgbClr val="005555">
                <a:alpha val="24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" name="CustomShape 8">
              <a:extLst>
                <a:ext uri="{FF2B5EF4-FFF2-40B4-BE49-F238E27FC236}">
                  <a16:creationId xmlns:a16="http://schemas.microsoft.com/office/drawing/2014/main" id="{CD271AD7-4D70-422D-A6EA-9FDCFD7A87CA}"/>
                </a:ext>
              </a:extLst>
            </p:cNvPr>
            <p:cNvSpPr/>
            <p:nvPr/>
          </p:nvSpPr>
          <p:spPr>
            <a:xfrm>
              <a:off x="9311282" y="2460240"/>
              <a:ext cx="553680" cy="2467440"/>
            </a:xfrm>
            <a:prstGeom prst="rect">
              <a:avLst/>
            </a:prstGeom>
            <a:solidFill>
              <a:srgbClr val="005555">
                <a:alpha val="26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1" name="CustomShape 7">
            <a:extLst>
              <a:ext uri="{FF2B5EF4-FFF2-40B4-BE49-F238E27FC236}">
                <a16:creationId xmlns:a16="http://schemas.microsoft.com/office/drawing/2014/main" id="{25363EFD-488A-4467-B991-2F0E0F026300}"/>
              </a:ext>
            </a:extLst>
          </p:cNvPr>
          <p:cNvSpPr/>
          <p:nvPr/>
        </p:nvSpPr>
        <p:spPr>
          <a:xfrm>
            <a:off x="7992900" y="976145"/>
            <a:ext cx="955507" cy="2001616"/>
          </a:xfrm>
          <a:prstGeom prst="rect">
            <a:avLst/>
          </a:prstGeom>
          <a:solidFill>
            <a:srgbClr val="005555">
              <a:alpha val="24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104394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 dirty="0">
                <a:solidFill>
                  <a:srgbClr val="005555"/>
                </a:solidFill>
                <a:latin typeface="Arial"/>
                <a:ea typeface="DejaVu Sans"/>
              </a:rPr>
              <a:t>Using realistic electron energy distribution </a:t>
            </a:r>
            <a:endParaRPr lang="en-US" sz="2500" b="0" strike="noStrike" spc="-1" dirty="0">
              <a:latin typeface="Arial"/>
            </a:endParaRPr>
          </a:p>
        </p:txBody>
      </p:sp>
      <p:sp>
        <p:nvSpPr>
          <p:cNvPr id="352" name="CustomShape 2"/>
          <p:cNvSpPr/>
          <p:nvPr/>
        </p:nvSpPr>
        <p:spPr>
          <a:xfrm>
            <a:off x="412560" y="1211040"/>
            <a:ext cx="6718680" cy="74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Scan different </a:t>
            </a:r>
            <a:r>
              <a:rPr lang="en-US" sz="1600" b="1" strike="noStrike" spc="26" dirty="0">
                <a:solidFill>
                  <a:srgbClr val="000000"/>
                </a:solidFill>
                <a:latin typeface="Arial"/>
                <a:ea typeface="Arial"/>
              </a:rPr>
              <a:t>θ and </a:t>
            </a:r>
            <a:r>
              <a:rPr lang="en-US" sz="1600" b="1" i="1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ɣ</a:t>
            </a:r>
            <a:r>
              <a:rPr lang="en-US" sz="1600" b="1" i="1" strike="noStrike" spc="26" baseline="-33000" dirty="0" err="1">
                <a:solidFill>
                  <a:srgbClr val="000000"/>
                </a:solidFill>
                <a:latin typeface="Arial"/>
                <a:ea typeface="DejaVu Sans"/>
              </a:rPr>
              <a:t>nth</a:t>
            </a:r>
            <a:r>
              <a:rPr lang="en-US" sz="1600" b="1" strike="noStrike" spc="26" dirty="0">
                <a:solidFill>
                  <a:srgbClr val="000000"/>
                </a:solidFill>
                <a:latin typeface="Arial"/>
                <a:ea typeface="Arial"/>
              </a:rPr>
              <a:t>/θ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Arial"/>
              </a:rPr>
              <a:t> values, and find with </a:t>
            </a:r>
            <a:br>
              <a:rPr dirty="0"/>
            </a:b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Arial"/>
              </a:rPr>
              <a:t>a χ</a:t>
            </a:r>
            <a:r>
              <a:rPr lang="en-US" sz="1600" b="0" strike="noStrike" spc="26" baseline="33000" dirty="0">
                <a:solidFill>
                  <a:srgbClr val="000000"/>
                </a:solidFill>
                <a:latin typeface="Arial"/>
                <a:ea typeface="Arial"/>
              </a:rPr>
              <a:t>2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Arial"/>
              </a:rPr>
              <a:t>-test the allowed range</a:t>
            </a:r>
            <a:br>
              <a:rPr dirty="0"/>
            </a:br>
            <a:br>
              <a:rPr dirty="0"/>
            </a:br>
            <a:endParaRPr lang="en-US" sz="1600" b="0" strike="noStrike" spc="-1" dirty="0">
              <a:latin typeface="Arial"/>
            </a:endParaRPr>
          </a:p>
        </p:txBody>
      </p:sp>
      <p:pic>
        <p:nvPicPr>
          <p:cNvPr id="353" name="Picture 298"/>
          <p:cNvPicPr/>
          <p:nvPr/>
        </p:nvPicPr>
        <p:blipFill>
          <a:blip r:embed="rId2"/>
          <a:stretch/>
        </p:blipFill>
        <p:spPr>
          <a:xfrm>
            <a:off x="4302720" y="2926080"/>
            <a:ext cx="3587040" cy="2833560"/>
          </a:xfrm>
          <a:prstGeom prst="rect">
            <a:avLst/>
          </a:prstGeom>
          <a:ln>
            <a:noFill/>
          </a:ln>
        </p:spPr>
      </p:pic>
      <p:pic>
        <p:nvPicPr>
          <p:cNvPr id="354" name="Picture 299"/>
          <p:cNvPicPr/>
          <p:nvPr/>
        </p:nvPicPr>
        <p:blipFill>
          <a:blip r:embed="rId3"/>
          <a:stretch/>
        </p:blipFill>
        <p:spPr>
          <a:xfrm>
            <a:off x="318960" y="2926440"/>
            <a:ext cx="3595320" cy="2833200"/>
          </a:xfrm>
          <a:prstGeom prst="rect">
            <a:avLst/>
          </a:prstGeom>
          <a:ln>
            <a:noFill/>
          </a:ln>
        </p:spPr>
      </p:pic>
      <p:pic>
        <p:nvPicPr>
          <p:cNvPr id="355" name="Picture 300"/>
          <p:cNvPicPr/>
          <p:nvPr/>
        </p:nvPicPr>
        <p:blipFill>
          <a:blip r:embed="rId4"/>
          <a:stretch/>
        </p:blipFill>
        <p:spPr>
          <a:xfrm>
            <a:off x="8323920" y="2926080"/>
            <a:ext cx="3589560" cy="2833560"/>
          </a:xfrm>
          <a:prstGeom prst="rect">
            <a:avLst/>
          </a:prstGeom>
          <a:ln>
            <a:noFill/>
          </a:ln>
        </p:spPr>
      </p:pic>
      <p:sp>
        <p:nvSpPr>
          <p:cNvPr id="356" name="CustomShape 3"/>
          <p:cNvSpPr/>
          <p:nvPr/>
        </p:nvSpPr>
        <p:spPr>
          <a:xfrm>
            <a:off x="2976480" y="3108960"/>
            <a:ext cx="730440" cy="273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7" name="CustomShape 4"/>
          <p:cNvSpPr/>
          <p:nvPr/>
        </p:nvSpPr>
        <p:spPr>
          <a:xfrm>
            <a:off x="6950160" y="3108960"/>
            <a:ext cx="730440" cy="273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8" name="CustomShape 5"/>
          <p:cNvSpPr/>
          <p:nvPr/>
        </p:nvSpPr>
        <p:spPr>
          <a:xfrm>
            <a:off x="11055960" y="3108960"/>
            <a:ext cx="730440" cy="273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39002499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07C317-C03F-4C01-BC8E-E81759253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80" y="1148295"/>
            <a:ext cx="5661369" cy="1137113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6FAE4CC-F25B-4E03-ACEB-27F0C8F08C2E}"/>
              </a:ext>
            </a:extLst>
          </p:cNvPr>
          <p:cNvSpPr txBox="1">
            <a:spLocks/>
          </p:cNvSpPr>
          <p:nvPr/>
        </p:nvSpPr>
        <p:spPr>
          <a:xfrm>
            <a:off x="595470" y="3970343"/>
            <a:ext cx="5453820" cy="20912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4572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tabLst/>
              <a:defRPr lang="de-DE"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1" kern="600" spc="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lvl="2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1" kern="400" spc="4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lang="de-DE"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mbol" panose="05050102010706020507" pitchFamily="18" charset="2"/>
              <a:buChar char="•"/>
              <a:defRPr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Wingdings 3" panose="05040102010807070707" pitchFamily="18" charset="2"/>
              <a:buChar char="•"/>
              <a:defRPr sz="1500" b="0" i="1" kern="600" spc="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.SF NS Symbols Regular"/>
              <a:buChar char="•"/>
              <a:defRPr sz="1000" b="0" i="1" kern="600" spc="1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800" b="0" i="1" kern="600" spc="1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en-US" sz="1600" b="1" dirty="0"/>
              <a:t>Best-fit parameters:</a:t>
            </a:r>
          </a:p>
          <a:p>
            <a:pPr marL="114300" indent="0">
              <a:buNone/>
            </a:pPr>
            <a:r>
              <a:rPr lang="en-US" sz="1600" dirty="0"/>
              <a:t>Temperature 		</a:t>
            </a:r>
            <a:r>
              <a:rPr lang="el-GR" sz="1600" i="1" dirty="0"/>
              <a:t>θ</a:t>
            </a:r>
            <a:r>
              <a:rPr lang="en-US" sz="1600" dirty="0"/>
              <a:t> ≈ 500</a:t>
            </a:r>
          </a:p>
          <a:p>
            <a:pPr marL="114300" indent="0">
              <a:buNone/>
            </a:pPr>
            <a:r>
              <a:rPr lang="en-US" sz="1600" dirty="0"/>
              <a:t>Nonthermal population 	</a:t>
            </a:r>
            <a:r>
              <a:rPr lang="en-US" sz="1600" i="1" dirty="0" err="1"/>
              <a:t>ɣ</a:t>
            </a:r>
            <a:r>
              <a:rPr lang="en-US" sz="1600" i="1" baseline="-25000" dirty="0" err="1"/>
              <a:t>nth</a:t>
            </a:r>
            <a:r>
              <a:rPr lang="en-US" sz="1600" i="1" baseline="-25000" dirty="0"/>
              <a:t> </a:t>
            </a:r>
            <a:r>
              <a:rPr lang="en-US" sz="1600" i="1" dirty="0"/>
              <a:t>/</a:t>
            </a:r>
            <a:r>
              <a:rPr lang="el-GR" sz="1600" i="1" dirty="0"/>
              <a:t>θ</a:t>
            </a:r>
            <a:r>
              <a:rPr lang="en-US" sz="1600" i="1" dirty="0"/>
              <a:t> </a:t>
            </a:r>
            <a:r>
              <a:rPr lang="en-US" sz="1600" dirty="0"/>
              <a:t>≈ 8</a:t>
            </a:r>
          </a:p>
          <a:p>
            <a:pPr marL="114300" indent="0">
              <a:buNone/>
            </a:pPr>
            <a:r>
              <a:rPr lang="en-US" sz="1600" dirty="0"/>
              <a:t>Power-law index 		</a:t>
            </a:r>
            <a:r>
              <a:rPr lang="en-US" sz="1600" i="1" dirty="0"/>
              <a:t>p</a:t>
            </a:r>
            <a:r>
              <a:rPr lang="en-US" sz="1600" i="1" baseline="-25000" dirty="0"/>
              <a:t>1</a:t>
            </a:r>
            <a:r>
              <a:rPr lang="en-US" sz="1600" dirty="0"/>
              <a:t> ≈ 2.4</a:t>
            </a:r>
          </a:p>
          <a:p>
            <a:pPr marL="114300" indent="0">
              <a:buNone/>
            </a:pPr>
            <a:endParaRPr lang="en-US" sz="1600" i="1" dirty="0"/>
          </a:p>
          <a:p>
            <a:pPr marL="114300" indent="0">
              <a:buNone/>
            </a:pPr>
            <a:r>
              <a:rPr lang="en-US" sz="1600" dirty="0"/>
              <a:t>Electron density</a:t>
            </a:r>
            <a:r>
              <a:rPr lang="en-US" sz="1600" i="1" dirty="0"/>
              <a:t>		n</a:t>
            </a:r>
            <a:r>
              <a:rPr lang="en-US" sz="1600" dirty="0"/>
              <a:t> ≈ 1</a:t>
            </a:r>
            <a:r>
              <a:rPr lang="en-US" sz="1600" i="1" dirty="0"/>
              <a:t> cm</a:t>
            </a:r>
            <a:r>
              <a:rPr lang="en-US" sz="1600" i="1" baseline="30000" dirty="0"/>
              <a:t>-3</a:t>
            </a:r>
            <a:r>
              <a:rPr lang="en-US" sz="1600" i="1" dirty="0"/>
              <a:t> </a:t>
            </a:r>
          </a:p>
          <a:p>
            <a:pPr marL="114300" indent="0">
              <a:buNone/>
            </a:pPr>
            <a:r>
              <a:rPr lang="en-US" sz="1600" dirty="0"/>
              <a:t>Magnetic field </a:t>
            </a:r>
            <a:r>
              <a:rPr lang="en-US" sz="1600" i="1" dirty="0"/>
              <a:t>		B </a:t>
            </a:r>
            <a:r>
              <a:rPr lang="en-US" sz="1600" dirty="0"/>
              <a:t>≈</a:t>
            </a:r>
            <a:r>
              <a:rPr lang="en-US" sz="1600" i="1" dirty="0"/>
              <a:t> </a:t>
            </a:r>
            <a:r>
              <a:rPr lang="en-US" sz="1600" dirty="0"/>
              <a:t>0.05</a:t>
            </a:r>
            <a:r>
              <a:rPr lang="en-US" sz="1600" i="1" dirty="0"/>
              <a:t> G</a:t>
            </a:r>
          </a:p>
          <a:p>
            <a:pPr marL="114300" indent="0">
              <a:buFont typeface="Arial" panose="020B0604020202020204" pitchFamily="34" charset="0"/>
              <a:buNone/>
            </a:pPr>
            <a:endParaRPr lang="en-US" sz="16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417677E-87BC-41BD-BF4F-5E78725AEFAE}"/>
              </a:ext>
            </a:extLst>
          </p:cNvPr>
          <p:cNvGrpSpPr/>
          <p:nvPr/>
        </p:nvGrpSpPr>
        <p:grpSpPr>
          <a:xfrm>
            <a:off x="7029618" y="3620557"/>
            <a:ext cx="4162401" cy="3181350"/>
            <a:chOff x="7029618" y="3620557"/>
            <a:chExt cx="4162401" cy="31813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7E54A7B-6EA8-4177-B900-D3C165349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9618" y="3620557"/>
              <a:ext cx="4162401" cy="318135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E88D86B-2297-49AE-A629-C21CCEEEF4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6017" r="84872"/>
            <a:stretch/>
          </p:blipFill>
          <p:spPr>
            <a:xfrm>
              <a:off x="10078281" y="3801812"/>
              <a:ext cx="856420" cy="272710"/>
            </a:xfrm>
            <a:prstGeom prst="rect">
              <a:avLst/>
            </a:prstGeom>
          </p:spPr>
        </p:pic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F0E8E2E-FAE1-476F-B6E5-586C91C450A8}"/>
              </a:ext>
            </a:extLst>
          </p:cNvPr>
          <p:cNvSpPr txBox="1">
            <a:spLocks/>
          </p:cNvSpPr>
          <p:nvPr/>
        </p:nvSpPr>
        <p:spPr>
          <a:xfrm>
            <a:off x="595470" y="2533449"/>
            <a:ext cx="5453820" cy="7497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4572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tabLst/>
              <a:defRPr lang="de-DE"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1" kern="600" spc="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lvl="2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1" kern="400" spc="4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lang="de-DE"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mbol" panose="05050102010706020507" pitchFamily="18" charset="2"/>
              <a:buChar char="•"/>
              <a:defRPr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Wingdings 3" panose="05040102010807070707" pitchFamily="18" charset="2"/>
              <a:buChar char="•"/>
              <a:defRPr sz="1500" b="0" i="1" kern="600" spc="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.SF NS Symbols Regular"/>
              <a:buChar char="•"/>
              <a:defRPr sz="1000" b="0" i="1" kern="600" spc="1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800" b="0" i="1" kern="600" spc="1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en-US" sz="1600" dirty="0"/>
              <a:t>Where                              is the Maxwell distribution</a:t>
            </a:r>
          </a:p>
          <a:p>
            <a:pPr marL="114300" indent="0">
              <a:buNone/>
            </a:pPr>
            <a:r>
              <a:rPr lang="en-US" sz="1600" dirty="0"/>
              <a:t>and                         is the dimensionless temperature. </a:t>
            </a:r>
          </a:p>
          <a:p>
            <a:pPr marL="114300" indent="0">
              <a:buFont typeface="Arial" panose="020B0604020202020204" pitchFamily="34" charset="0"/>
              <a:buNone/>
            </a:pPr>
            <a:endParaRPr lang="en-US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D1C5CC-A3A0-43EE-BA43-88540C4D93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1224"/>
          <a:stretch/>
        </p:blipFill>
        <p:spPr>
          <a:xfrm>
            <a:off x="1478221" y="2473389"/>
            <a:ext cx="1626930" cy="3137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93B2FE-BCFD-4F1D-96C3-C3682BFBD0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663" t="59338" r="5509" b="1660"/>
          <a:stretch/>
        </p:blipFill>
        <p:spPr>
          <a:xfrm>
            <a:off x="1231276" y="2805041"/>
            <a:ext cx="1219825" cy="23015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1E73FF3-C008-4BA6-86F5-0D7E6E33D999}"/>
              </a:ext>
            </a:extLst>
          </p:cNvPr>
          <p:cNvGrpSpPr/>
          <p:nvPr/>
        </p:nvGrpSpPr>
        <p:grpSpPr>
          <a:xfrm>
            <a:off x="7177230" y="498853"/>
            <a:ext cx="3819242" cy="2829603"/>
            <a:chOff x="7177230" y="498853"/>
            <a:chExt cx="3819242" cy="2829603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B771BFE-3911-450E-8F3A-03B771075B6D}"/>
                </a:ext>
              </a:extLst>
            </p:cNvPr>
            <p:cNvGrpSpPr/>
            <p:nvPr/>
          </p:nvGrpSpPr>
          <p:grpSpPr>
            <a:xfrm>
              <a:off x="7177230" y="498853"/>
              <a:ext cx="3819242" cy="2829603"/>
              <a:chOff x="7074731" y="511553"/>
              <a:chExt cx="3819242" cy="2829603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37CA9AC1-BBEA-4C7D-BEC8-237EC9877F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79728" y="951091"/>
                <a:ext cx="3614245" cy="2390065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07934EF8-4FF3-4D16-8A51-55A4D280AA1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88013"/>
              <a:stretch/>
            </p:blipFill>
            <p:spPr>
              <a:xfrm>
                <a:off x="7074731" y="511553"/>
                <a:ext cx="678620" cy="1137113"/>
              </a:xfrm>
              <a:prstGeom prst="rect">
                <a:avLst/>
              </a:prstGeom>
            </p:spPr>
          </p:pic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249ABAC-8935-4520-A427-21F6E07E9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20575" y="3015514"/>
              <a:ext cx="368774" cy="300842"/>
            </a:xfrm>
            <a:prstGeom prst="rect">
              <a:avLst/>
            </a:prstGeom>
          </p:spPr>
        </p:pic>
      </p:grpSp>
      <p:sp>
        <p:nvSpPr>
          <p:cNvPr id="22" name="CustomShape 1">
            <a:extLst>
              <a:ext uri="{FF2B5EF4-FFF2-40B4-BE49-F238E27FC236}">
                <a16:creationId xmlns:a16="http://schemas.microsoft.com/office/drawing/2014/main" id="{AE030B94-F1D0-4192-A2FE-8113F6F09C7F}"/>
              </a:ext>
            </a:extLst>
          </p:cNvPr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 dirty="0">
                <a:solidFill>
                  <a:srgbClr val="005555"/>
                </a:solidFill>
                <a:latin typeface="Arial"/>
                <a:ea typeface="DejaVu Sans"/>
              </a:rPr>
              <a:t>Using realistic electron energy distribution </a:t>
            </a:r>
            <a:endParaRPr lang="en-US" sz="25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73438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Shock physics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399" name="CustomShape 2"/>
          <p:cNvSpPr/>
          <p:nvPr/>
        </p:nvSpPr>
        <p:spPr>
          <a:xfrm>
            <a:off x="755280" y="5662440"/>
            <a:ext cx="10786680" cy="661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14480" algn="ctr">
              <a:lnSpc>
                <a:spcPct val="110000"/>
              </a:lnSpc>
              <a:tabLst>
                <a:tab pos="0" algn="l"/>
              </a:tabLst>
            </a:pPr>
            <a:r>
              <a:rPr lang="en-US" sz="1800" b="0" strike="noStrike" spc="26">
                <a:solidFill>
                  <a:srgbClr val="000000"/>
                </a:solidFill>
                <a:latin typeface="Arial"/>
                <a:ea typeface="DejaVu Sans"/>
              </a:rPr>
              <a:t>In the downstream/simulation reference frame all the upstream kinetic energy goes to: </a:t>
            </a:r>
            <a:endParaRPr lang="en-US" sz="1800" b="0" strike="noStrike" spc="-1">
              <a:latin typeface="Arial"/>
            </a:endParaRPr>
          </a:p>
          <a:p>
            <a:pPr marL="114480" algn="ctr">
              <a:lnSpc>
                <a:spcPct val="110000"/>
              </a:lnSpc>
              <a:tabLst>
                <a:tab pos="0" algn="l"/>
              </a:tabLst>
            </a:pPr>
            <a:r>
              <a:rPr lang="en-US" sz="1800" b="0" strike="noStrike" spc="26">
                <a:solidFill>
                  <a:srgbClr val="000000"/>
                </a:solidFill>
                <a:latin typeface="Arial"/>
                <a:ea typeface="DejaVu Sans"/>
              </a:rPr>
              <a:t>(1) </a:t>
            </a:r>
            <a:r>
              <a:rPr lang="en-US" sz="1800" b="1" strike="noStrike" spc="26">
                <a:solidFill>
                  <a:srgbClr val="000000"/>
                </a:solidFill>
                <a:latin typeface="Arial"/>
                <a:ea typeface="DejaVu Sans"/>
              </a:rPr>
              <a:t>thermal ions and electrons</a:t>
            </a:r>
            <a:r>
              <a:rPr lang="en-US" sz="1800" b="0" strike="noStrike" spc="26">
                <a:solidFill>
                  <a:srgbClr val="000000"/>
                </a:solidFill>
                <a:latin typeface="Arial"/>
                <a:ea typeface="DejaVu Sans"/>
              </a:rPr>
              <a:t> (2) high-energy particles (3) fields.</a:t>
            </a:r>
            <a:endParaRPr lang="en-US" sz="1800" b="0" strike="noStrike" spc="-1">
              <a:latin typeface="Arial"/>
            </a:endParaRPr>
          </a:p>
        </p:txBody>
      </p:sp>
      <p:grpSp>
        <p:nvGrpSpPr>
          <p:cNvPr id="400" name="Group 3"/>
          <p:cNvGrpSpPr/>
          <p:nvPr/>
        </p:nvGrpSpPr>
        <p:grpSpPr>
          <a:xfrm>
            <a:off x="497880" y="1494000"/>
            <a:ext cx="5357880" cy="3597120"/>
            <a:chOff x="497880" y="1494000"/>
            <a:chExt cx="5357880" cy="3597120"/>
          </a:xfrm>
        </p:grpSpPr>
        <p:pic>
          <p:nvPicPr>
            <p:cNvPr id="401" name="Picture 46"/>
            <p:cNvPicPr/>
            <p:nvPr/>
          </p:nvPicPr>
          <p:blipFill>
            <a:blip r:embed="rId2"/>
            <a:stretch/>
          </p:blipFill>
          <p:spPr>
            <a:xfrm>
              <a:off x="1658520" y="1866960"/>
              <a:ext cx="2658960" cy="322416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402" name="Group 4"/>
            <p:cNvGrpSpPr/>
            <p:nvPr/>
          </p:nvGrpSpPr>
          <p:grpSpPr>
            <a:xfrm>
              <a:off x="497880" y="1494000"/>
              <a:ext cx="5357880" cy="3371040"/>
              <a:chOff x="497880" y="1494000"/>
              <a:chExt cx="5357880" cy="3371040"/>
            </a:xfrm>
          </p:grpSpPr>
          <p:sp>
            <p:nvSpPr>
              <p:cNvPr id="403" name="CustomShape 5"/>
              <p:cNvSpPr/>
              <p:nvPr/>
            </p:nvSpPr>
            <p:spPr>
              <a:xfrm>
                <a:off x="1861560" y="1943280"/>
                <a:ext cx="502920" cy="4964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91440" rIns="90000" bIns="91440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r>
                  <a:rPr lang="en-US" sz="1800" b="0" i="1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u</a:t>
                </a:r>
                <a:r>
                  <a:rPr lang="en-US" sz="1800" b="0" strike="noStrike" spc="-1" baseline="-25000">
                    <a:solidFill>
                      <a:srgbClr val="000000"/>
                    </a:solidFill>
                    <a:latin typeface="Arial"/>
                    <a:ea typeface="DejaVu Sans"/>
                  </a:rPr>
                  <a:t>2</a:t>
                </a:r>
                <a:endParaRPr lang="en-US" sz="1800" b="0" strike="noStrike" spc="-1">
                  <a:latin typeface="Arial"/>
                </a:endParaRPr>
              </a:p>
            </p:txBody>
          </p:sp>
          <p:sp>
            <p:nvSpPr>
              <p:cNvPr id="404" name="CustomShape 6"/>
              <p:cNvSpPr/>
              <p:nvPr/>
            </p:nvSpPr>
            <p:spPr>
              <a:xfrm>
                <a:off x="3607920" y="1943280"/>
                <a:ext cx="502920" cy="4964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91440" rIns="90000" bIns="91440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r>
                  <a:rPr lang="en-US" sz="1800" b="0" i="1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u</a:t>
                </a:r>
                <a:r>
                  <a:rPr lang="en-US" sz="1800" b="0" strike="noStrike" spc="-1" baseline="-25000">
                    <a:solidFill>
                      <a:srgbClr val="000000"/>
                    </a:solidFill>
                    <a:latin typeface="Arial"/>
                    <a:ea typeface="DejaVu Sans"/>
                  </a:rPr>
                  <a:t>1</a:t>
                </a:r>
                <a:endParaRPr lang="en-US" sz="1800" b="0" strike="noStrike" spc="-1">
                  <a:latin typeface="Arial"/>
                </a:endParaRPr>
              </a:p>
            </p:txBody>
          </p:sp>
          <p:sp>
            <p:nvSpPr>
              <p:cNvPr id="405" name="CustomShape 7"/>
              <p:cNvSpPr/>
              <p:nvPr/>
            </p:nvSpPr>
            <p:spPr>
              <a:xfrm>
                <a:off x="3318480" y="2736360"/>
                <a:ext cx="502920" cy="4964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91440" rIns="90000" bIns="91440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r>
                  <a:rPr lang="en-US" sz="1800" b="0" i="1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B</a:t>
                </a:r>
                <a:r>
                  <a:rPr lang="en-US" sz="1800" b="0" strike="noStrike" spc="-1" baseline="-25000">
                    <a:solidFill>
                      <a:srgbClr val="000000"/>
                    </a:solidFill>
                    <a:latin typeface="Arial"/>
                    <a:ea typeface="DejaVu Sans"/>
                  </a:rPr>
                  <a:t>1</a:t>
                </a:r>
                <a:endParaRPr lang="en-US" sz="1800" b="0" strike="noStrike" spc="-1">
                  <a:latin typeface="Arial"/>
                </a:endParaRPr>
              </a:p>
            </p:txBody>
          </p:sp>
          <p:sp>
            <p:nvSpPr>
              <p:cNvPr id="406" name="CustomShape 8"/>
              <p:cNvSpPr/>
              <p:nvPr/>
            </p:nvSpPr>
            <p:spPr>
              <a:xfrm>
                <a:off x="3652200" y="2060640"/>
                <a:ext cx="254880" cy="360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>
                    <a:moveTo>
                      <a:pt x="0" y="0"/>
                    </a:moveTo>
                    <a:lnTo>
                      <a:pt x="21600" y="21600"/>
                    </a:lnTo>
                  </a:path>
                </a:pathLst>
              </a:custGeom>
              <a:noFill/>
              <a:ln w="19080">
                <a:round/>
                <a:tailEnd type="stealth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07" name="CustomShape 9"/>
              <p:cNvSpPr/>
              <p:nvPr/>
            </p:nvSpPr>
            <p:spPr>
              <a:xfrm>
                <a:off x="1893960" y="2055600"/>
                <a:ext cx="254880" cy="360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>
                    <a:moveTo>
                      <a:pt x="0" y="0"/>
                    </a:moveTo>
                    <a:lnTo>
                      <a:pt x="21600" y="21600"/>
                    </a:lnTo>
                  </a:path>
                </a:pathLst>
              </a:custGeom>
              <a:noFill/>
              <a:ln w="19080">
                <a:round/>
                <a:tailEnd type="stealth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08" name="CustomShape 10"/>
              <p:cNvSpPr/>
              <p:nvPr/>
            </p:nvSpPr>
            <p:spPr>
              <a:xfrm>
                <a:off x="3361320" y="2809080"/>
                <a:ext cx="254880" cy="360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>
                    <a:moveTo>
                      <a:pt x="0" y="0"/>
                    </a:moveTo>
                    <a:lnTo>
                      <a:pt x="21600" y="21600"/>
                    </a:lnTo>
                  </a:path>
                </a:pathLst>
              </a:custGeom>
              <a:noFill/>
              <a:ln w="19080">
                <a:round/>
                <a:tailEnd type="stealth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09" name="CustomShape 11"/>
              <p:cNvSpPr/>
              <p:nvPr/>
            </p:nvSpPr>
            <p:spPr>
              <a:xfrm>
                <a:off x="1785240" y="3743640"/>
                <a:ext cx="502920" cy="4964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91440" rIns="90000" bIns="91440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r>
                  <a:rPr lang="en-US" sz="1800" b="0" i="1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B</a:t>
                </a:r>
                <a:r>
                  <a:rPr lang="en-US" sz="1800" b="0" strike="noStrike" spc="-1" baseline="-25000">
                    <a:solidFill>
                      <a:srgbClr val="000000"/>
                    </a:solidFill>
                    <a:latin typeface="Arial"/>
                    <a:ea typeface="DejaVu Sans"/>
                  </a:rPr>
                  <a:t>2</a:t>
                </a:r>
                <a:endParaRPr lang="en-US" sz="1800" b="0" strike="noStrike" spc="-1">
                  <a:latin typeface="Arial"/>
                </a:endParaRPr>
              </a:p>
            </p:txBody>
          </p:sp>
          <p:sp>
            <p:nvSpPr>
              <p:cNvPr id="410" name="CustomShape 12"/>
              <p:cNvSpPr/>
              <p:nvPr/>
            </p:nvSpPr>
            <p:spPr>
              <a:xfrm>
                <a:off x="1828080" y="3816360"/>
                <a:ext cx="254880" cy="360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>
                    <a:moveTo>
                      <a:pt x="0" y="0"/>
                    </a:moveTo>
                    <a:lnTo>
                      <a:pt x="21600" y="21600"/>
                    </a:lnTo>
                  </a:path>
                </a:pathLst>
              </a:custGeom>
              <a:noFill/>
              <a:ln w="19080">
                <a:round/>
                <a:tailEnd type="stealth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11" name="CustomShape 13"/>
              <p:cNvSpPr/>
              <p:nvPr/>
            </p:nvSpPr>
            <p:spPr>
              <a:xfrm>
                <a:off x="4399560" y="3021840"/>
                <a:ext cx="1091880" cy="4964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91440" rIns="90000" bIns="91440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r>
                  <a:rPr lang="en-US" sz="1800" b="0" i="1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ρ</a:t>
                </a:r>
                <a:r>
                  <a:rPr lang="en-US" sz="1800" b="0" strike="noStrike" spc="-1" baseline="-25000">
                    <a:solidFill>
                      <a:srgbClr val="000000"/>
                    </a:solidFill>
                    <a:latin typeface="Arial"/>
                    <a:ea typeface="DejaVu Sans"/>
                  </a:rPr>
                  <a:t>1</a:t>
                </a:r>
                <a:r>
                  <a:rPr lang="en-US" sz="1800" b="0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,</a:t>
                </a:r>
                <a:r>
                  <a:rPr lang="en-US" sz="1800" b="0" i="1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T</a:t>
                </a:r>
                <a:r>
                  <a:rPr lang="en-US" sz="1800" b="0" strike="noStrike" spc="-1" baseline="-25000">
                    <a:solidFill>
                      <a:srgbClr val="000000"/>
                    </a:solidFill>
                    <a:latin typeface="Arial"/>
                    <a:ea typeface="DejaVu Sans"/>
                  </a:rPr>
                  <a:t>1</a:t>
                </a:r>
                <a:r>
                  <a:rPr lang="en-US" sz="1800" b="0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,</a:t>
                </a:r>
                <a:r>
                  <a:rPr lang="en-US" sz="1800" b="0" i="1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P</a:t>
                </a:r>
                <a:r>
                  <a:rPr lang="en-US" sz="1800" b="0" strike="noStrike" spc="-1" baseline="-25000">
                    <a:solidFill>
                      <a:srgbClr val="000000"/>
                    </a:solidFill>
                    <a:latin typeface="Arial"/>
                    <a:ea typeface="DejaVu Sans"/>
                  </a:rPr>
                  <a:t>1</a:t>
                </a:r>
                <a:endParaRPr lang="en-US" sz="1800" b="0" strike="noStrike" spc="-1">
                  <a:latin typeface="Arial"/>
                </a:endParaRPr>
              </a:p>
            </p:txBody>
          </p:sp>
          <p:sp>
            <p:nvSpPr>
              <p:cNvPr id="412" name="CustomShape 14"/>
              <p:cNvSpPr/>
              <p:nvPr/>
            </p:nvSpPr>
            <p:spPr>
              <a:xfrm>
                <a:off x="531360" y="2919600"/>
                <a:ext cx="1091880" cy="4964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91440" rIns="90000" bIns="91440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r>
                  <a:rPr lang="en-US" sz="1800" b="0" i="1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ρ</a:t>
                </a:r>
                <a:r>
                  <a:rPr lang="en-US" sz="1800" b="0" strike="noStrike" spc="-1" baseline="-25000">
                    <a:solidFill>
                      <a:srgbClr val="000000"/>
                    </a:solidFill>
                    <a:latin typeface="Arial"/>
                    <a:ea typeface="DejaVu Sans"/>
                  </a:rPr>
                  <a:t>2</a:t>
                </a:r>
                <a:r>
                  <a:rPr lang="en-US" sz="1800" b="0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,</a:t>
                </a:r>
                <a:r>
                  <a:rPr lang="en-US" sz="1800" b="0" i="1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T</a:t>
                </a:r>
                <a:r>
                  <a:rPr lang="en-US" sz="1800" b="0" strike="noStrike" spc="-1" baseline="-25000">
                    <a:solidFill>
                      <a:srgbClr val="000000"/>
                    </a:solidFill>
                    <a:latin typeface="Arial"/>
                    <a:ea typeface="DejaVu Sans"/>
                  </a:rPr>
                  <a:t>2</a:t>
                </a:r>
                <a:r>
                  <a:rPr lang="en-US" sz="1800" b="0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,</a:t>
                </a:r>
                <a:r>
                  <a:rPr lang="en-US" sz="1800" b="0" i="1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P</a:t>
                </a:r>
                <a:r>
                  <a:rPr lang="en-US" sz="1800" b="0" strike="noStrike" spc="-1" baseline="-25000">
                    <a:solidFill>
                      <a:srgbClr val="000000"/>
                    </a:solidFill>
                    <a:latin typeface="Arial"/>
                    <a:ea typeface="DejaVu Sans"/>
                  </a:rPr>
                  <a:t>2</a:t>
                </a:r>
                <a:endParaRPr lang="en-US" sz="1800" b="0" strike="noStrike" spc="-1">
                  <a:latin typeface="Arial"/>
                </a:endParaRPr>
              </a:p>
            </p:txBody>
          </p:sp>
          <p:sp>
            <p:nvSpPr>
              <p:cNvPr id="413" name="CustomShape 15"/>
              <p:cNvSpPr/>
              <p:nvPr/>
            </p:nvSpPr>
            <p:spPr>
              <a:xfrm>
                <a:off x="497880" y="1494000"/>
                <a:ext cx="5357880" cy="4964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91440" rIns="90000" bIns="91440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r>
                  <a:rPr lang="en-US" sz="1800" b="0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Downstream            Shock             Upstream</a:t>
                </a:r>
                <a:endParaRPr lang="en-US" sz="1800" b="0" strike="noStrike" spc="-1">
                  <a:latin typeface="Arial"/>
                </a:endParaRPr>
              </a:p>
            </p:txBody>
          </p:sp>
          <p:sp>
            <p:nvSpPr>
              <p:cNvPr id="414" name="CustomShape 16"/>
              <p:cNvSpPr/>
              <p:nvPr/>
            </p:nvSpPr>
            <p:spPr>
              <a:xfrm>
                <a:off x="3286080" y="4368600"/>
                <a:ext cx="502920" cy="4964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91440" rIns="90000" bIns="91440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r>
                  <a:rPr lang="en-US" sz="1800" b="0" i="1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n</a:t>
                </a:r>
                <a:endParaRPr lang="en-US" sz="1800" b="0" strike="noStrike" spc="-1">
                  <a:latin typeface="Arial"/>
                </a:endParaRPr>
              </a:p>
            </p:txBody>
          </p:sp>
          <p:sp>
            <p:nvSpPr>
              <p:cNvPr id="415" name="CustomShape 17"/>
              <p:cNvSpPr/>
              <p:nvPr/>
            </p:nvSpPr>
            <p:spPr>
              <a:xfrm>
                <a:off x="3318480" y="4480920"/>
                <a:ext cx="254880" cy="360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>
                    <a:moveTo>
                      <a:pt x="0" y="0"/>
                    </a:moveTo>
                    <a:lnTo>
                      <a:pt x="21600" y="21600"/>
                    </a:lnTo>
                  </a:path>
                </a:pathLst>
              </a:custGeom>
              <a:noFill/>
              <a:ln w="19080">
                <a:round/>
                <a:tailEnd type="stealth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16" name="CustomShape 18"/>
              <p:cNvSpPr/>
              <p:nvPr/>
            </p:nvSpPr>
            <p:spPr>
              <a:xfrm>
                <a:off x="3676680" y="3545640"/>
                <a:ext cx="502920" cy="4964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91440" rIns="90000" bIns="91440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r>
                  <a:rPr lang="en-US" sz="1800" b="0" i="1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ϑ</a:t>
                </a:r>
                <a:r>
                  <a:rPr lang="en-US" sz="1800" b="0" strike="noStrike" spc="-1" baseline="-25000">
                    <a:solidFill>
                      <a:srgbClr val="000000"/>
                    </a:solidFill>
                    <a:latin typeface="Arial"/>
                    <a:ea typeface="DejaVu Sans"/>
                  </a:rPr>
                  <a:t>1</a:t>
                </a:r>
                <a:endParaRPr lang="en-US" sz="1800" b="0" strike="noStrike" spc="-1">
                  <a:latin typeface="Arial"/>
                </a:endParaRPr>
              </a:p>
            </p:txBody>
          </p:sp>
          <p:sp>
            <p:nvSpPr>
              <p:cNvPr id="417" name="CustomShape 19"/>
              <p:cNvSpPr/>
              <p:nvPr/>
            </p:nvSpPr>
            <p:spPr>
              <a:xfrm>
                <a:off x="2222640" y="3336480"/>
                <a:ext cx="502920" cy="4964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91440" rIns="90000" bIns="91440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r>
                  <a:rPr lang="en-US" sz="1800" b="0" i="1" strike="noStrike" spc="-1">
                    <a:solidFill>
                      <a:srgbClr val="000000"/>
                    </a:solidFill>
                    <a:latin typeface="Arial"/>
                    <a:ea typeface="DejaVu Sans"/>
                  </a:rPr>
                  <a:t>ϑ</a:t>
                </a:r>
                <a:r>
                  <a:rPr lang="en-US" sz="1800" b="0" strike="noStrike" spc="-1" baseline="-25000">
                    <a:solidFill>
                      <a:srgbClr val="000000"/>
                    </a:solidFill>
                    <a:latin typeface="Arial"/>
                    <a:ea typeface="DejaVu Sans"/>
                  </a:rPr>
                  <a:t>2</a:t>
                </a:r>
                <a:endParaRPr lang="en-US" sz="1800" b="0" strike="noStrike" spc="-1">
                  <a:latin typeface="Arial"/>
                </a:endParaRPr>
              </a:p>
            </p:txBody>
          </p:sp>
        </p:grpSp>
      </p:grpSp>
      <p:sp>
        <p:nvSpPr>
          <p:cNvPr id="418" name="CustomShape 20"/>
          <p:cNvSpPr/>
          <p:nvPr/>
        </p:nvSpPr>
        <p:spPr>
          <a:xfrm>
            <a:off x="5680440" y="3046680"/>
            <a:ext cx="1285920" cy="25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2"/>
          </a:solidFill>
          <a:ln w="1908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19" name="Picture 4"/>
          <p:cNvPicPr/>
          <p:nvPr/>
        </p:nvPicPr>
        <p:blipFill>
          <a:blip r:embed="rId3"/>
          <a:stretch/>
        </p:blipFill>
        <p:spPr>
          <a:xfrm>
            <a:off x="7448040" y="2156760"/>
            <a:ext cx="4640040" cy="2271240"/>
          </a:xfrm>
          <a:prstGeom prst="rect">
            <a:avLst/>
          </a:prstGeom>
          <a:ln>
            <a:noFill/>
          </a:ln>
        </p:spPr>
      </p:pic>
      <p:sp>
        <p:nvSpPr>
          <p:cNvPr id="420" name="CustomShape 21"/>
          <p:cNvSpPr/>
          <p:nvPr/>
        </p:nvSpPr>
        <p:spPr>
          <a:xfrm>
            <a:off x="7448040" y="754920"/>
            <a:ext cx="3894120" cy="67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Arial"/>
                <a:ea typeface="DejaVu Sans"/>
              </a:rPr>
              <a:t>Downstream reference frame</a:t>
            </a:r>
            <a:endParaRPr lang="en-US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(shock simulations)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421" name="CustomShape 22"/>
          <p:cNvSpPr/>
          <p:nvPr/>
        </p:nvSpPr>
        <p:spPr>
          <a:xfrm>
            <a:off x="5352480" y="3213000"/>
            <a:ext cx="1994400" cy="70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Velocity transformation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422" name="CustomShape 23"/>
          <p:cNvSpPr/>
          <p:nvPr/>
        </p:nvSpPr>
        <p:spPr>
          <a:xfrm>
            <a:off x="1380960" y="752400"/>
            <a:ext cx="3463920" cy="67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Arial"/>
                <a:ea typeface="DejaVu Sans"/>
              </a:rPr>
              <a:t>Shock reference frame</a:t>
            </a:r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447120" y="1120680"/>
            <a:ext cx="973008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In the simulations reference frame about 80% of the upstream kinetic energy goes to thermal ions and electrons (assuming efficient electron and ion acceleration):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Upstream gamma factor and electron temperature</a:t>
            </a:r>
            <a:endParaRPr lang="en-US" sz="2500" b="0" strike="noStrike" spc="-1">
              <a:latin typeface="Arial"/>
            </a:endParaRPr>
          </a:p>
        </p:txBody>
      </p:sp>
      <p:pic>
        <p:nvPicPr>
          <p:cNvPr id="425" name="Picture 2"/>
          <p:cNvPicPr/>
          <p:nvPr/>
        </p:nvPicPr>
        <p:blipFill>
          <a:blip r:embed="rId2"/>
          <a:stretch/>
        </p:blipFill>
        <p:spPr>
          <a:xfrm>
            <a:off x="563040" y="4969800"/>
            <a:ext cx="3429000" cy="867960"/>
          </a:xfrm>
          <a:prstGeom prst="rect">
            <a:avLst/>
          </a:prstGeom>
          <a:ln>
            <a:noFill/>
          </a:ln>
        </p:spPr>
      </p:pic>
      <p:pic>
        <p:nvPicPr>
          <p:cNvPr id="426" name="Picture 4"/>
          <p:cNvPicPr/>
          <p:nvPr/>
        </p:nvPicPr>
        <p:blipFill>
          <a:blip r:embed="rId3"/>
          <a:stretch/>
        </p:blipFill>
        <p:spPr>
          <a:xfrm>
            <a:off x="524880" y="3849480"/>
            <a:ext cx="2889720" cy="762120"/>
          </a:xfrm>
          <a:prstGeom prst="rect">
            <a:avLst/>
          </a:prstGeom>
          <a:ln>
            <a:noFill/>
          </a:ln>
        </p:spPr>
      </p:pic>
      <p:pic>
        <p:nvPicPr>
          <p:cNvPr id="427" name="Picture 8"/>
          <p:cNvPicPr/>
          <p:nvPr/>
        </p:nvPicPr>
        <p:blipFill>
          <a:blip r:embed="rId4"/>
          <a:stretch/>
        </p:blipFill>
        <p:spPr>
          <a:xfrm>
            <a:off x="524880" y="1923480"/>
            <a:ext cx="6314400" cy="486720"/>
          </a:xfrm>
          <a:prstGeom prst="rect">
            <a:avLst/>
          </a:prstGeom>
          <a:ln>
            <a:noFill/>
          </a:ln>
        </p:spPr>
      </p:pic>
      <p:pic>
        <p:nvPicPr>
          <p:cNvPr id="428" name="Picture 16"/>
          <p:cNvPicPr/>
          <p:nvPr/>
        </p:nvPicPr>
        <p:blipFill>
          <a:blip r:embed="rId5"/>
          <a:stretch/>
        </p:blipFill>
        <p:spPr>
          <a:xfrm>
            <a:off x="524880" y="2718000"/>
            <a:ext cx="2483280" cy="797040"/>
          </a:xfrm>
          <a:prstGeom prst="rect">
            <a:avLst/>
          </a:prstGeom>
          <a:ln>
            <a:noFill/>
          </a:ln>
        </p:spPr>
      </p:pic>
      <p:sp>
        <p:nvSpPr>
          <p:cNvPr id="429" name="CustomShape 3"/>
          <p:cNvSpPr/>
          <p:nvPr/>
        </p:nvSpPr>
        <p:spPr>
          <a:xfrm>
            <a:off x="3273120" y="2932560"/>
            <a:ext cx="8053560" cy="40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(largely unknown, but here we use T</a:t>
            </a:r>
            <a:r>
              <a:rPr lang="en-US" sz="1800" b="0" strike="noStrike" spc="-1" baseline="-25000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/T</a:t>
            </a:r>
            <a:r>
              <a:rPr lang="en-US" sz="1800" b="0" strike="noStrike" spc="-1" baseline="-25000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≈ 0.5)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430" name="CustomShape 4"/>
          <p:cNvSpPr/>
          <p:nvPr/>
        </p:nvSpPr>
        <p:spPr>
          <a:xfrm>
            <a:off x="3360240" y="4030200"/>
            <a:ext cx="805356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≈  4 in case of </a:t>
            </a:r>
            <a:r>
              <a:rPr lang="el-GR" sz="1800" b="0" i="1" strike="noStrike" spc="-1">
                <a:solidFill>
                  <a:srgbClr val="000000"/>
                </a:solidFill>
                <a:latin typeface="Arial"/>
                <a:ea typeface="DejaVu Sans"/>
              </a:rPr>
              <a:t>θ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≈ 500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431" name="CustomShape 5"/>
          <p:cNvSpPr/>
          <p:nvPr/>
        </p:nvSpPr>
        <p:spPr>
          <a:xfrm>
            <a:off x="4052520" y="5274000"/>
            <a:ext cx="805356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≈  5.3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Plasma magnetization: plasma density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433" name="CustomShape 2"/>
          <p:cNvSpPr/>
          <p:nvPr/>
        </p:nvSpPr>
        <p:spPr>
          <a:xfrm>
            <a:off x="694800" y="2205000"/>
            <a:ext cx="10530000" cy="177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where </a:t>
            </a:r>
            <a:r>
              <a:rPr lang="en-US" sz="1800" b="0" i="1" strike="noStrike" spc="-1">
                <a:solidFill>
                  <a:srgbClr val="000000"/>
                </a:solidFill>
                <a:latin typeface="Arial"/>
                <a:ea typeface="DejaVu Sans"/>
              </a:rPr>
              <a:t>n</a:t>
            </a:r>
            <a:r>
              <a:rPr lang="en-US" sz="1800" b="0" i="1" strike="noStrike" spc="-1" baseline="-25000">
                <a:solidFill>
                  <a:srgbClr val="000000"/>
                </a:solidFill>
                <a:latin typeface="Arial"/>
                <a:ea typeface="DejaVu Sans"/>
              </a:rPr>
              <a:t>0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and </a:t>
            </a:r>
            <a:r>
              <a:rPr lang="en-US" sz="1800" b="0" i="1" strike="noStrike" spc="-1">
                <a:solidFill>
                  <a:srgbClr val="000000"/>
                </a:solidFill>
                <a:latin typeface="Arial"/>
                <a:ea typeface="DejaVu Sans"/>
              </a:rPr>
              <a:t>B</a:t>
            </a:r>
            <a:r>
              <a:rPr lang="en-US" sz="1800" b="0" i="1" strike="noStrike" spc="-1" baseline="-25000">
                <a:solidFill>
                  <a:srgbClr val="000000"/>
                </a:solidFill>
                <a:latin typeface="Arial"/>
                <a:ea typeface="DejaVu Sans"/>
              </a:rPr>
              <a:t>0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are the upstream values, however the best fit model gives the downstream values.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The upstream plasma density can be derived using the shock compression ratio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Therefore 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434" name="Picture 8"/>
          <p:cNvPicPr/>
          <p:nvPr/>
        </p:nvPicPr>
        <p:blipFill>
          <a:blip r:embed="rId2"/>
          <a:srcRect l="57269"/>
          <a:stretch/>
        </p:blipFill>
        <p:spPr>
          <a:xfrm>
            <a:off x="8959680" y="2990880"/>
            <a:ext cx="1535040" cy="502200"/>
          </a:xfrm>
          <a:prstGeom prst="rect">
            <a:avLst/>
          </a:prstGeom>
          <a:ln>
            <a:noFill/>
          </a:ln>
        </p:spPr>
      </p:pic>
      <p:pic>
        <p:nvPicPr>
          <p:cNvPr id="435" name="Picture 2"/>
          <p:cNvPicPr/>
          <p:nvPr/>
        </p:nvPicPr>
        <p:blipFill>
          <a:blip r:embed="rId3"/>
          <a:stretch/>
        </p:blipFill>
        <p:spPr>
          <a:xfrm>
            <a:off x="1936800" y="3429000"/>
            <a:ext cx="2019600" cy="708840"/>
          </a:xfrm>
          <a:prstGeom prst="rect">
            <a:avLst/>
          </a:prstGeom>
          <a:ln>
            <a:noFill/>
          </a:ln>
        </p:spPr>
      </p:pic>
      <p:pic>
        <p:nvPicPr>
          <p:cNvPr id="436" name="Picture 3"/>
          <p:cNvPicPr/>
          <p:nvPr/>
        </p:nvPicPr>
        <p:blipFill>
          <a:blip r:embed="rId4"/>
          <a:stretch/>
        </p:blipFill>
        <p:spPr>
          <a:xfrm>
            <a:off x="694800" y="877680"/>
            <a:ext cx="3754800" cy="1120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Plasma magnetization: magnetic field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438" name="CustomShape 2"/>
          <p:cNvSpPr/>
          <p:nvPr/>
        </p:nvSpPr>
        <p:spPr>
          <a:xfrm>
            <a:off x="2216160" y="2387880"/>
            <a:ext cx="88880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i="1" strike="noStrike" spc="-1">
                <a:solidFill>
                  <a:srgbClr val="000000"/>
                </a:solidFill>
                <a:latin typeface="Arial"/>
                <a:ea typeface="DejaVu Sans"/>
              </a:rPr>
              <a:t>, 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where   </a:t>
            </a:r>
            <a:r>
              <a:rPr lang="en-US" sz="1800" b="0" i="1" strike="noStrike" spc="-1">
                <a:solidFill>
                  <a:srgbClr val="000000"/>
                </a:solidFill>
                <a:latin typeface="Arial"/>
                <a:ea typeface="DejaVu Sans"/>
              </a:rPr>
              <a:t>     </a:t>
            </a: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represents magnetic field amplification in front of the shock, compression in the shock and decay behind the shock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439" name="Picture 3"/>
          <p:cNvPicPr/>
          <p:nvPr/>
        </p:nvPicPr>
        <p:blipFill>
          <a:blip r:embed="rId2"/>
          <a:stretch/>
        </p:blipFill>
        <p:spPr>
          <a:xfrm>
            <a:off x="774720" y="2396520"/>
            <a:ext cx="1376280" cy="348120"/>
          </a:xfrm>
          <a:prstGeom prst="rect">
            <a:avLst/>
          </a:prstGeom>
          <a:ln>
            <a:noFill/>
          </a:ln>
        </p:spPr>
      </p:pic>
      <p:pic>
        <p:nvPicPr>
          <p:cNvPr id="440" name="Picture 4"/>
          <p:cNvPicPr/>
          <p:nvPr/>
        </p:nvPicPr>
        <p:blipFill>
          <a:blip r:embed="rId3"/>
          <a:stretch/>
        </p:blipFill>
        <p:spPr>
          <a:xfrm>
            <a:off x="6767280" y="3328560"/>
            <a:ext cx="4932360" cy="2937960"/>
          </a:xfrm>
          <a:prstGeom prst="rect">
            <a:avLst/>
          </a:prstGeom>
          <a:ln>
            <a:noFill/>
          </a:ln>
        </p:spPr>
      </p:pic>
      <p:pic>
        <p:nvPicPr>
          <p:cNvPr id="441" name="Picture 2"/>
          <p:cNvPicPr/>
          <p:nvPr/>
        </p:nvPicPr>
        <p:blipFill>
          <a:blip r:embed="rId4"/>
          <a:stretch/>
        </p:blipFill>
        <p:spPr>
          <a:xfrm>
            <a:off x="774720" y="3489120"/>
            <a:ext cx="5319360" cy="2420280"/>
          </a:xfrm>
          <a:prstGeom prst="rect">
            <a:avLst/>
          </a:prstGeom>
          <a:ln>
            <a:noFill/>
          </a:ln>
        </p:spPr>
      </p:pic>
      <p:pic>
        <p:nvPicPr>
          <p:cNvPr id="442" name="Picture 7"/>
          <p:cNvPicPr/>
          <p:nvPr/>
        </p:nvPicPr>
        <p:blipFill>
          <a:blip r:embed="rId2"/>
          <a:srcRect l="75119"/>
          <a:stretch/>
        </p:blipFill>
        <p:spPr>
          <a:xfrm>
            <a:off x="3156120" y="2360880"/>
            <a:ext cx="341280" cy="348120"/>
          </a:xfrm>
          <a:prstGeom prst="rect">
            <a:avLst/>
          </a:prstGeom>
          <a:ln>
            <a:noFill/>
          </a:ln>
        </p:spPr>
      </p:pic>
      <p:sp>
        <p:nvSpPr>
          <p:cNvPr id="443" name="CustomShape 3"/>
          <p:cNvSpPr/>
          <p:nvPr/>
        </p:nvSpPr>
        <p:spPr>
          <a:xfrm>
            <a:off x="3797640" y="6213600"/>
            <a:ext cx="2377080" cy="29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>
              <a:lnSpc>
                <a:spcPts val="2299"/>
              </a:lnSpc>
              <a:spcBef>
                <a:spcPts val="1151"/>
              </a:spcBef>
            </a:pPr>
            <a:r>
              <a:rPr lang="en-US" sz="2000" b="0" strike="noStrike" spc="-1">
                <a:solidFill>
                  <a:srgbClr val="808080"/>
                </a:solidFill>
                <a:latin typeface="Arial"/>
                <a:ea typeface="DejaVu Sans"/>
              </a:rPr>
              <a:t>(Crumley et al. 2019)</a:t>
            </a:r>
            <a:endParaRPr lang="en-US" sz="2000" b="0" strike="noStrike" spc="-1">
              <a:latin typeface="Arial"/>
            </a:endParaRPr>
          </a:p>
        </p:txBody>
      </p:sp>
      <p:pic>
        <p:nvPicPr>
          <p:cNvPr id="444" name="Picture 9"/>
          <p:cNvPicPr/>
          <p:nvPr/>
        </p:nvPicPr>
        <p:blipFill>
          <a:blip r:embed="rId5"/>
          <a:stretch/>
        </p:blipFill>
        <p:spPr>
          <a:xfrm>
            <a:off x="694800" y="877680"/>
            <a:ext cx="3754800" cy="1120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Plasma magnetization</a:t>
            </a:r>
            <a:endParaRPr lang="en-US" sz="2500" b="0" strike="noStrike" spc="-1">
              <a:latin typeface="Arial"/>
            </a:endParaRPr>
          </a:p>
        </p:txBody>
      </p:sp>
      <p:pic>
        <p:nvPicPr>
          <p:cNvPr id="446" name="Picture 5"/>
          <p:cNvPicPr/>
          <p:nvPr/>
        </p:nvPicPr>
        <p:blipFill>
          <a:blip r:embed="rId2"/>
          <a:stretch/>
        </p:blipFill>
        <p:spPr>
          <a:xfrm>
            <a:off x="641520" y="2963880"/>
            <a:ext cx="2151720" cy="556560"/>
          </a:xfrm>
          <a:prstGeom prst="rect">
            <a:avLst/>
          </a:prstGeom>
          <a:ln>
            <a:noFill/>
          </a:ln>
        </p:spPr>
      </p:pic>
      <p:sp>
        <p:nvSpPr>
          <p:cNvPr id="447" name="CustomShape 2"/>
          <p:cNvSpPr/>
          <p:nvPr/>
        </p:nvSpPr>
        <p:spPr>
          <a:xfrm>
            <a:off x="3098880" y="3075120"/>
            <a:ext cx="80690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(for the best-fit model)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448" name="Picture 1"/>
          <p:cNvPicPr/>
          <p:nvPr/>
        </p:nvPicPr>
        <p:blipFill>
          <a:blip r:embed="rId3"/>
          <a:stretch/>
        </p:blipFill>
        <p:spPr>
          <a:xfrm>
            <a:off x="641520" y="1182600"/>
            <a:ext cx="5948280" cy="1090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Shock parameters for the best-fit model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450" name="CustomShape 2"/>
          <p:cNvSpPr/>
          <p:nvPr/>
        </p:nvSpPr>
        <p:spPr>
          <a:xfrm>
            <a:off x="588960" y="1067400"/>
            <a:ext cx="7117920" cy="505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1" strike="noStrike" spc="26">
                <a:solidFill>
                  <a:srgbClr val="000000"/>
                </a:solidFill>
                <a:latin typeface="Arial"/>
                <a:ea typeface="DejaVu Sans"/>
              </a:rPr>
              <a:t>Best-fit parameters: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Temperature 		</a:t>
            </a:r>
            <a:r>
              <a:rPr lang="el-GR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θ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 ≈ 500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Nonthermal population 	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ɣ</a:t>
            </a:r>
            <a:r>
              <a:rPr lang="en-US" sz="1600" b="0" i="1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nth 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/</a:t>
            </a:r>
            <a:r>
              <a:rPr lang="el-GR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θ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≈ 6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Power-law index 		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p</a:t>
            </a:r>
            <a:r>
              <a:rPr lang="en-US" sz="1600" b="0" i="1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1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 ≈ 2.4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Electron density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		n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 ≈ 1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 cm</a:t>
            </a:r>
            <a:r>
              <a:rPr lang="en-US" sz="1600" b="0" i="1" strike="noStrike" spc="26" baseline="30000">
                <a:solidFill>
                  <a:srgbClr val="000000"/>
                </a:solidFill>
                <a:latin typeface="Arial"/>
                <a:ea typeface="DejaVu Sans"/>
              </a:rPr>
              <a:t>-3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Magnetic field 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		B 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≈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0.05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 G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1" strike="noStrike" spc="26">
                <a:solidFill>
                  <a:srgbClr val="000000"/>
                </a:solidFill>
                <a:latin typeface="Arial"/>
                <a:ea typeface="DejaVu Sans"/>
              </a:rPr>
              <a:t>Shock parameters: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The upstream Lorentz factor in d.r.f. 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	ɣ</a:t>
            </a:r>
            <a:r>
              <a:rPr lang="en-US" sz="1600" b="0" i="1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0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≈ 4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The shock Lorentz factor		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ɣ</a:t>
            </a:r>
            <a:r>
              <a:rPr lang="en-US" sz="1600" b="0" i="1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sh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≈ 5.3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Magnetization			</a:t>
            </a:r>
            <a:r>
              <a:rPr lang="el-GR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σ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 ≈ 0.15/a</a:t>
            </a:r>
            <a:r>
              <a:rPr lang="en-US" sz="1600" b="0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B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1" strike="noStrike" spc="26">
                <a:solidFill>
                  <a:srgbClr val="000000"/>
                </a:solidFill>
                <a:latin typeface="Arial"/>
                <a:ea typeface="DejaVu Sans"/>
              </a:rPr>
              <a:t>Assumptions: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Fraction of energy in thermal particles 	a</a:t>
            </a:r>
            <a:r>
              <a:rPr lang="en-US" sz="1600" b="0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th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 ≈ 0.8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Downstream temperature ratio  		T</a:t>
            </a:r>
            <a:r>
              <a:rPr lang="en-US" sz="1600" b="0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/T</a:t>
            </a:r>
            <a:r>
              <a:rPr lang="en-US" sz="1600" b="0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 ≈ 0.5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Magnetic field amplification			a</a:t>
            </a:r>
            <a:r>
              <a:rPr lang="en-US" sz="1600" b="0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B 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is a free parameter</a:t>
            </a:r>
            <a:endParaRPr lang="en-US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Shock parameters for the best-fit model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452" name="CustomShape 2"/>
          <p:cNvSpPr/>
          <p:nvPr/>
        </p:nvSpPr>
        <p:spPr>
          <a:xfrm>
            <a:off x="588960" y="1067400"/>
            <a:ext cx="7117920" cy="505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1" strike="noStrike" spc="26">
                <a:solidFill>
                  <a:srgbClr val="000000"/>
                </a:solidFill>
                <a:latin typeface="Arial"/>
                <a:ea typeface="DejaVu Sans"/>
              </a:rPr>
              <a:t>Best-fit parameters: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Temperature 		</a:t>
            </a:r>
            <a:r>
              <a:rPr lang="el-GR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θ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 ≈ 500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Nonthermal population 	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ɣ</a:t>
            </a:r>
            <a:r>
              <a:rPr lang="en-US" sz="1600" b="0" i="1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nth 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/</a:t>
            </a:r>
            <a:r>
              <a:rPr lang="el-GR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θ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≈ 6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Power-law index 		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p</a:t>
            </a:r>
            <a:r>
              <a:rPr lang="en-US" sz="1600" b="0" i="1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1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 ≈ 2.4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Electron density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		n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 ≈ 1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 cm</a:t>
            </a:r>
            <a:r>
              <a:rPr lang="en-US" sz="1600" b="0" i="1" strike="noStrike" spc="26" baseline="30000">
                <a:solidFill>
                  <a:srgbClr val="000000"/>
                </a:solidFill>
                <a:latin typeface="Arial"/>
                <a:ea typeface="DejaVu Sans"/>
              </a:rPr>
              <a:t>-3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Magnetic field 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		B 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≈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0.05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 G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1" strike="noStrike" spc="26">
                <a:solidFill>
                  <a:srgbClr val="000000"/>
                </a:solidFill>
                <a:latin typeface="Arial"/>
                <a:ea typeface="DejaVu Sans"/>
              </a:rPr>
              <a:t>Shock parameters: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The upstream Lorentz factor in d.r.f. 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	ɣ</a:t>
            </a:r>
            <a:r>
              <a:rPr lang="en-US" sz="1600" b="0" i="1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0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≈ 4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The shock Lorentz factor		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ɣ</a:t>
            </a:r>
            <a:r>
              <a:rPr lang="en-US" sz="1600" b="0" i="1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sh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≈ 5.3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Magnetization			</a:t>
            </a:r>
            <a:r>
              <a:rPr lang="el-GR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σ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 ≈ 0.15/a</a:t>
            </a:r>
            <a:r>
              <a:rPr lang="en-US" sz="1600" b="0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B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1" strike="noStrike" spc="26">
                <a:solidFill>
                  <a:srgbClr val="000000"/>
                </a:solidFill>
                <a:latin typeface="Arial"/>
                <a:ea typeface="DejaVu Sans"/>
              </a:rPr>
              <a:t>Assumptions: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Fraction of energy in thermal particles 	a</a:t>
            </a:r>
            <a:r>
              <a:rPr lang="en-US" sz="1600" b="0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th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 ≈ 0.8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Downstream temperature ratio  		T</a:t>
            </a:r>
            <a:r>
              <a:rPr lang="en-US" sz="1600" b="0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/T</a:t>
            </a:r>
            <a:r>
              <a:rPr lang="en-US" sz="1600" b="0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 ≈ 0.5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Magnetic field amplification			a</a:t>
            </a:r>
            <a:r>
              <a:rPr lang="en-US" sz="1600" b="0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B 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is a free parameter</a:t>
            </a:r>
            <a:endParaRPr lang="en-US" sz="1600" b="0" strike="noStrike" spc="-1">
              <a:latin typeface="Arial"/>
            </a:endParaRPr>
          </a:p>
        </p:txBody>
      </p:sp>
      <p:sp>
        <p:nvSpPr>
          <p:cNvPr id="453" name="CustomShape 3"/>
          <p:cNvSpPr/>
          <p:nvPr/>
        </p:nvSpPr>
        <p:spPr>
          <a:xfrm rot="20502000">
            <a:off x="1495080" y="3178440"/>
            <a:ext cx="3704400" cy="82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800" b="1" strike="noStrike" spc="-1">
                <a:solidFill>
                  <a:srgbClr val="C6D325"/>
                </a:solidFill>
                <a:latin typeface="Arial"/>
                <a:ea typeface="DejaVu Sans"/>
              </a:rPr>
              <a:t>PUBLISHED</a:t>
            </a:r>
            <a:endParaRPr lang="en-US" sz="4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Shock parameters for the best-fit model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455" name="CustomShape 2"/>
          <p:cNvSpPr/>
          <p:nvPr/>
        </p:nvSpPr>
        <p:spPr>
          <a:xfrm>
            <a:off x="588960" y="1067400"/>
            <a:ext cx="7117920" cy="5052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Best-fit parameters:</a:t>
            </a: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Temperature 		</a:t>
            </a:r>
            <a:r>
              <a:rPr lang="el-GR" sz="16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θ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≈ 500</a:t>
            </a: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Nonthermal population 	</a:t>
            </a:r>
            <a:r>
              <a:rPr lang="en-US" sz="1600" b="0" i="1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ɣ</a:t>
            </a:r>
            <a:r>
              <a:rPr lang="en-US" sz="1600" b="0" i="1" strike="noStrike" spc="26" baseline="-25000" dirty="0" err="1">
                <a:solidFill>
                  <a:srgbClr val="000000"/>
                </a:solidFill>
                <a:latin typeface="Arial"/>
                <a:ea typeface="DejaVu Sans"/>
              </a:rPr>
              <a:t>nth</a:t>
            </a:r>
            <a:r>
              <a:rPr lang="en-US" sz="1600" b="0" i="1" strike="noStrike" spc="26" baseline="-25000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6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/</a:t>
            </a:r>
            <a:r>
              <a:rPr lang="el-GR" sz="16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θ</a:t>
            </a:r>
            <a:r>
              <a:rPr lang="en-US" sz="16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≈ 6</a:t>
            </a: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Power-law index 		</a:t>
            </a:r>
            <a:r>
              <a:rPr lang="en-US" sz="16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p</a:t>
            </a:r>
            <a:r>
              <a:rPr lang="en-US" sz="1600" b="0" i="1" strike="noStrike" spc="26" baseline="-25000" dirty="0">
                <a:solidFill>
                  <a:srgbClr val="000000"/>
                </a:solidFill>
                <a:latin typeface="Arial"/>
                <a:ea typeface="DejaVu Sans"/>
              </a:rPr>
              <a:t>1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≈ 2.4</a:t>
            </a: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Electron density</a:t>
            </a:r>
            <a:r>
              <a:rPr lang="en-US" sz="16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		n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≈ 1</a:t>
            </a:r>
            <a:r>
              <a:rPr lang="en-US" sz="16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 cm</a:t>
            </a:r>
            <a:r>
              <a:rPr lang="en-US" sz="1600" b="0" i="1" strike="noStrike" spc="26" baseline="30000" dirty="0">
                <a:solidFill>
                  <a:srgbClr val="000000"/>
                </a:solidFill>
                <a:latin typeface="Arial"/>
                <a:ea typeface="DejaVu Sans"/>
              </a:rPr>
              <a:t>-3</a:t>
            </a:r>
            <a:r>
              <a:rPr lang="en-US" sz="16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Magnetic field </a:t>
            </a:r>
            <a:r>
              <a:rPr lang="en-US" sz="16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		B 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≈</a:t>
            </a:r>
            <a:r>
              <a:rPr lang="en-US" sz="16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0.05</a:t>
            </a:r>
            <a:r>
              <a:rPr lang="en-US" sz="16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 G</a:t>
            </a: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Shock parameters:</a:t>
            </a: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The upstream Lorentz factor in </a:t>
            </a:r>
            <a:r>
              <a:rPr lang="en-US" sz="1600" b="0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d.r.f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. </a:t>
            </a:r>
            <a:r>
              <a:rPr lang="en-US" sz="16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	ɣ</a:t>
            </a:r>
            <a:r>
              <a:rPr lang="en-US" sz="1600" b="0" i="1" strike="noStrike" spc="26" baseline="-25000" dirty="0">
                <a:solidFill>
                  <a:srgbClr val="000000"/>
                </a:solidFill>
                <a:latin typeface="Arial"/>
                <a:ea typeface="DejaVu Sans"/>
              </a:rPr>
              <a:t>0</a:t>
            </a:r>
            <a:r>
              <a:rPr lang="en-US" sz="16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≈ 4</a:t>
            </a: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The shock Lorentz factor		</a:t>
            </a:r>
            <a:r>
              <a:rPr lang="en-US" sz="1600" b="0" i="1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ɣ</a:t>
            </a:r>
            <a:r>
              <a:rPr lang="en-US" sz="1600" b="0" i="1" strike="noStrike" spc="26" baseline="-25000" dirty="0" err="1">
                <a:solidFill>
                  <a:srgbClr val="000000"/>
                </a:solidFill>
                <a:latin typeface="Arial"/>
                <a:ea typeface="DejaVu Sans"/>
              </a:rPr>
              <a:t>sh</a:t>
            </a:r>
            <a:r>
              <a:rPr lang="en-US" sz="16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≈ 5.3</a:t>
            </a: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Magnetization			</a:t>
            </a:r>
            <a:r>
              <a:rPr lang="el-GR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σ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≈ 0.15/</a:t>
            </a:r>
            <a:r>
              <a:rPr lang="en-US" sz="1600" b="0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lang="en-US" sz="1600" b="0" strike="noStrike" spc="26" baseline="-25000" dirty="0" err="1">
                <a:solidFill>
                  <a:srgbClr val="000000"/>
                </a:solidFill>
                <a:latin typeface="Arial"/>
                <a:ea typeface="DejaVu Sans"/>
              </a:rPr>
              <a:t>B</a:t>
            </a: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Assumptions:</a:t>
            </a: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Fraction of energy in thermal particles 	</a:t>
            </a:r>
            <a:r>
              <a:rPr lang="en-US" sz="1600" b="0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lang="en-US" sz="1600" b="0" strike="noStrike" spc="26" baseline="-25000" dirty="0" err="1">
                <a:solidFill>
                  <a:srgbClr val="000000"/>
                </a:solidFill>
                <a:latin typeface="Arial"/>
                <a:ea typeface="DejaVu Sans"/>
              </a:rPr>
              <a:t>th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≈ 0.8</a:t>
            </a: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Downstream temperature ratio  		</a:t>
            </a:r>
            <a:r>
              <a:rPr lang="en-US" sz="1600" b="0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en-US" sz="1600" b="0" strike="noStrike" spc="26" baseline="-25000" dirty="0" err="1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/</a:t>
            </a:r>
            <a:r>
              <a:rPr lang="en-US" sz="1600" b="0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en-US" sz="1600" b="0" strike="noStrike" spc="26" baseline="-25000" dirty="0" err="1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≈ 0.5</a:t>
            </a:r>
            <a:endParaRPr lang="en-US" sz="16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Magnetic field amplification			</a:t>
            </a:r>
            <a:r>
              <a:rPr lang="en-US" sz="1600" b="0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lang="en-US" sz="1600" b="0" strike="noStrike" spc="26" baseline="-25000" dirty="0" err="1">
                <a:solidFill>
                  <a:srgbClr val="000000"/>
                </a:solidFill>
                <a:latin typeface="Arial"/>
                <a:ea typeface="DejaVu Sans"/>
              </a:rPr>
              <a:t>B</a:t>
            </a:r>
            <a:r>
              <a:rPr lang="en-US" sz="1600" b="0" strike="noStrike" spc="26" baseline="-25000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is a free parameter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456" name="CustomShape 3"/>
          <p:cNvSpPr/>
          <p:nvPr/>
        </p:nvSpPr>
        <p:spPr>
          <a:xfrm>
            <a:off x="6953400" y="1819440"/>
            <a:ext cx="5020920" cy="3839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14480" algn="ctr">
              <a:lnSpc>
                <a:spcPct val="110000"/>
              </a:lnSpc>
              <a:tabLst>
                <a:tab pos="0" algn="l"/>
              </a:tabLst>
            </a:pPr>
            <a:r>
              <a:rPr lang="en-US" sz="2000" b="1" strike="noStrike" spc="26">
                <a:solidFill>
                  <a:srgbClr val="FF0000"/>
                </a:solidFill>
                <a:latin typeface="Arial"/>
                <a:ea typeface="DejaVu Sans"/>
              </a:rPr>
              <a:t>Things to test with PIC simulations</a:t>
            </a:r>
            <a:endParaRPr lang="en-US" sz="20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1" strike="noStrike" spc="26">
                <a:solidFill>
                  <a:srgbClr val="000000"/>
                </a:solidFill>
                <a:latin typeface="Arial"/>
                <a:ea typeface="DejaVu Sans"/>
              </a:rPr>
              <a:t>(1) Short simulations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Downstream temperature ratio  	     T</a:t>
            </a:r>
            <a:r>
              <a:rPr lang="en-US" sz="1600" b="0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/T</a:t>
            </a:r>
            <a:r>
              <a:rPr lang="en-US" sz="1600" b="0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Fraction of energy in thermal particles    a</a:t>
            </a:r>
            <a:r>
              <a:rPr lang="en-US" sz="1600" b="0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th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1" strike="noStrike" spc="26">
                <a:solidFill>
                  <a:srgbClr val="000000"/>
                </a:solidFill>
                <a:latin typeface="Arial"/>
                <a:ea typeface="DejaVu Sans"/>
              </a:rPr>
              <a:t>(2) Long simulations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Nonthermal population 		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ɣ</a:t>
            </a:r>
            <a:r>
              <a:rPr lang="en-US" sz="1600" b="0" i="1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nth 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/</a:t>
            </a:r>
            <a:r>
              <a:rPr lang="el-GR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θ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Power-law index 			</a:t>
            </a:r>
            <a:r>
              <a:rPr lang="en-US" sz="1600" b="0" i="1" strike="noStrike" spc="26">
                <a:solidFill>
                  <a:srgbClr val="000000"/>
                </a:solidFill>
                <a:latin typeface="Arial"/>
                <a:ea typeface="DejaVu Sans"/>
              </a:rPr>
              <a:t>p</a:t>
            </a:r>
            <a:r>
              <a:rPr lang="en-US" sz="1600" b="0" i="1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1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>
                <a:solidFill>
                  <a:srgbClr val="000000"/>
                </a:solidFill>
                <a:latin typeface="Arial"/>
                <a:ea typeface="DejaVu Sans"/>
              </a:rPr>
              <a:t>Magnetic field amplification		a</a:t>
            </a:r>
            <a:r>
              <a:rPr lang="en-US" sz="1600" b="0" strike="noStrike" spc="26" baseline="-25000">
                <a:solidFill>
                  <a:srgbClr val="000000"/>
                </a:solidFill>
                <a:latin typeface="Arial"/>
                <a:ea typeface="DejaVu Sans"/>
              </a:rPr>
              <a:t>B</a:t>
            </a: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1600" b="0" strike="noStrike" spc="-1">
              <a:latin typeface="Arial"/>
            </a:endParaRPr>
          </a:p>
        </p:txBody>
      </p:sp>
      <p:sp>
        <p:nvSpPr>
          <p:cNvPr id="457" name="CustomShape 4"/>
          <p:cNvSpPr/>
          <p:nvPr/>
        </p:nvSpPr>
        <p:spPr>
          <a:xfrm rot="20502000">
            <a:off x="1495080" y="3178440"/>
            <a:ext cx="3704400" cy="82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4800" b="1" strike="noStrike" spc="-1">
                <a:solidFill>
                  <a:srgbClr val="C6D325"/>
                </a:solidFill>
                <a:latin typeface="Arial"/>
                <a:ea typeface="DejaVu Sans"/>
              </a:rPr>
              <a:t>PUBLISHED</a:t>
            </a:r>
            <a:endParaRPr lang="en-US" sz="4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B2D6695-E012-4493-866A-FE7F3C05D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49611"/>
            <a:ext cx="11376024" cy="451098"/>
          </a:xfrm>
        </p:spPr>
        <p:txBody>
          <a:bodyPr/>
          <a:lstStyle/>
          <a:p>
            <a:r>
              <a:rPr lang="en-US" dirty="0"/>
              <a:t>Scanned parameters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97885AA-B4AB-499E-9707-C6C21C64C564}"/>
              </a:ext>
            </a:extLst>
          </p:cNvPr>
          <p:cNvSpPr txBox="1">
            <a:spLocks/>
          </p:cNvSpPr>
          <p:nvPr/>
        </p:nvSpPr>
        <p:spPr>
          <a:xfrm>
            <a:off x="589120" y="1067330"/>
            <a:ext cx="10229568" cy="273410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4572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tabLst/>
              <a:defRPr lang="de-DE"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1" kern="600" spc="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lvl="2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1" kern="400" spc="4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lang="de-DE"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ymbol" panose="05050102010706020507" pitchFamily="18" charset="2"/>
              <a:buChar char="•"/>
              <a:defRPr sz="1800" b="0" i="0" kern="600" spc="4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Wingdings 3" panose="05040102010807070707" pitchFamily="18" charset="2"/>
              <a:buChar char="•"/>
              <a:defRPr sz="1500" b="0" i="1" kern="600" spc="4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.SF NS Symbols Regular"/>
              <a:buChar char="•"/>
              <a:defRPr sz="1000" b="0" i="1" kern="600" spc="1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800" b="0" i="1" kern="600" spc="1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lnSpc>
                <a:spcPct val="200000"/>
              </a:lnSpc>
              <a:buNone/>
            </a:pPr>
            <a:r>
              <a:rPr lang="en-US" sz="2000" b="1" dirty="0"/>
              <a:t>60+ 2D3V PIC simulations</a:t>
            </a:r>
          </a:p>
          <a:p>
            <a:pPr marL="114300" indent="0">
              <a:lnSpc>
                <a:spcPct val="200000"/>
              </a:lnSpc>
              <a:buNone/>
            </a:pPr>
            <a:r>
              <a:rPr lang="en-US" sz="2000" b="1" dirty="0"/>
              <a:t>	The shock Lorentz factor			</a:t>
            </a:r>
            <a:r>
              <a:rPr lang="en-US" sz="2000" i="1" dirty="0"/>
              <a:t>ɣ</a:t>
            </a:r>
            <a:r>
              <a:rPr lang="en-US" sz="2000" i="1" baseline="-25000" dirty="0"/>
              <a:t>0 </a:t>
            </a:r>
            <a:r>
              <a:rPr lang="en-US" sz="2000" i="1" dirty="0"/>
              <a:t>   =</a:t>
            </a:r>
            <a:r>
              <a:rPr lang="en-US" sz="2000" dirty="0"/>
              <a:t> 1.5 , 2 , 4 , 8 , 16</a:t>
            </a:r>
            <a:endParaRPr lang="en-US" sz="2000" b="1" dirty="0"/>
          </a:p>
          <a:p>
            <a:pPr marL="114300" indent="0">
              <a:lnSpc>
                <a:spcPct val="200000"/>
              </a:lnSpc>
              <a:buNone/>
            </a:pPr>
            <a:r>
              <a:rPr lang="en-US" sz="2000" b="1" dirty="0"/>
              <a:t>	The upstream plasma magnetization		</a:t>
            </a:r>
            <a:r>
              <a:rPr lang="el-GR" sz="2000" dirty="0"/>
              <a:t>σ</a:t>
            </a:r>
            <a:r>
              <a:rPr lang="en-US" sz="2000" dirty="0"/>
              <a:t>     = 10</a:t>
            </a:r>
            <a:r>
              <a:rPr lang="en-US" sz="2000" baseline="30000" dirty="0"/>
              <a:t>-1</a:t>
            </a:r>
            <a:r>
              <a:rPr lang="en-US" sz="2000" dirty="0"/>
              <a:t> , 10</a:t>
            </a:r>
            <a:r>
              <a:rPr lang="en-US" sz="2000" baseline="30000" dirty="0"/>
              <a:t>-2</a:t>
            </a:r>
            <a:r>
              <a:rPr lang="en-US" sz="2000" dirty="0"/>
              <a:t> , 10</a:t>
            </a:r>
            <a:r>
              <a:rPr lang="en-US" sz="2000" baseline="30000" dirty="0"/>
              <a:t>-3</a:t>
            </a:r>
            <a:r>
              <a:rPr lang="en-US" sz="2000" dirty="0"/>
              <a:t> , 10</a:t>
            </a:r>
            <a:r>
              <a:rPr lang="en-US" sz="2000" baseline="30000" dirty="0"/>
              <a:t>-4</a:t>
            </a:r>
            <a:endParaRPr lang="en-US" sz="2000" b="1" dirty="0"/>
          </a:p>
          <a:p>
            <a:pPr marL="114300" indent="0">
              <a:lnSpc>
                <a:spcPct val="200000"/>
              </a:lnSpc>
              <a:buNone/>
            </a:pPr>
            <a:r>
              <a:rPr lang="en-US" sz="2000" b="1" dirty="0"/>
              <a:t>	The shock obliquity			</a:t>
            </a:r>
            <a:r>
              <a:rPr lang="el-GR" sz="2000" i="1" dirty="0"/>
              <a:t> </a:t>
            </a:r>
            <a:r>
              <a:rPr lang="en-US" sz="2000" i="1" dirty="0"/>
              <a:t>	</a:t>
            </a:r>
            <a:r>
              <a:rPr lang="el-GR" sz="2000" i="1" dirty="0"/>
              <a:t>θ</a:t>
            </a:r>
            <a:r>
              <a:rPr lang="en-US" sz="2000" i="1" baseline="-25000" dirty="0"/>
              <a:t>Bn</a:t>
            </a:r>
            <a:r>
              <a:rPr lang="en-US" sz="2000" i="1" dirty="0"/>
              <a:t>  = </a:t>
            </a:r>
            <a:r>
              <a:rPr lang="en-US" sz="2000" dirty="0"/>
              <a:t>0°, 25°, 50°</a:t>
            </a:r>
            <a:r>
              <a:rPr lang="en-US" sz="1600" dirty="0"/>
              <a:t> </a:t>
            </a:r>
            <a:endParaRPr lang="en-US" sz="16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294FEC-FA33-43A9-92C8-89FD18984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342" y="3756387"/>
            <a:ext cx="2920658" cy="26561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59CEA94-18DE-49C4-9C17-324C18014E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614" r="67301"/>
          <a:stretch/>
        </p:blipFill>
        <p:spPr>
          <a:xfrm>
            <a:off x="6162581" y="3756387"/>
            <a:ext cx="4809591" cy="265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017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Picture 12"/>
          <p:cNvPicPr/>
          <p:nvPr/>
        </p:nvPicPr>
        <p:blipFill>
          <a:blip r:embed="rId2"/>
          <a:stretch/>
        </p:blipFill>
        <p:spPr>
          <a:xfrm>
            <a:off x="0" y="1141920"/>
            <a:ext cx="12190320" cy="2102760"/>
          </a:xfrm>
          <a:prstGeom prst="rect">
            <a:avLst/>
          </a:prstGeom>
          <a:ln>
            <a:noFill/>
          </a:ln>
        </p:spPr>
      </p:pic>
      <p:pic>
        <p:nvPicPr>
          <p:cNvPr id="459" name="Picture 10"/>
          <p:cNvPicPr/>
          <p:nvPr/>
        </p:nvPicPr>
        <p:blipFill>
          <a:blip r:embed="rId3"/>
          <a:stretch/>
        </p:blipFill>
        <p:spPr>
          <a:xfrm>
            <a:off x="0" y="2947680"/>
            <a:ext cx="12190320" cy="2102760"/>
          </a:xfrm>
          <a:prstGeom prst="rect">
            <a:avLst/>
          </a:prstGeom>
          <a:ln>
            <a:noFill/>
          </a:ln>
        </p:spPr>
      </p:pic>
      <p:sp>
        <p:nvSpPr>
          <p:cNvPr id="460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Shock simulations</a:t>
            </a:r>
            <a:endParaRPr lang="en-US" sz="2500" b="0" strike="noStrike" spc="-1">
              <a:latin typeface="Arial"/>
            </a:endParaRPr>
          </a:p>
        </p:txBody>
      </p:sp>
      <p:pic>
        <p:nvPicPr>
          <p:cNvPr id="461" name="Picture 8"/>
          <p:cNvPicPr/>
          <p:nvPr/>
        </p:nvPicPr>
        <p:blipFill>
          <a:blip r:embed="rId4"/>
          <a:stretch/>
        </p:blipFill>
        <p:spPr>
          <a:xfrm>
            <a:off x="0" y="4753440"/>
            <a:ext cx="12190320" cy="2102760"/>
          </a:xfrm>
          <a:prstGeom prst="rect">
            <a:avLst/>
          </a:prstGeom>
          <a:ln>
            <a:noFill/>
          </a:ln>
        </p:spPr>
      </p:pic>
      <p:pic>
        <p:nvPicPr>
          <p:cNvPr id="462" name="Picture 14"/>
          <p:cNvPicPr/>
          <p:nvPr/>
        </p:nvPicPr>
        <p:blipFill>
          <a:blip r:embed="rId5"/>
          <a:srcRect r="28154"/>
          <a:stretch/>
        </p:blipFill>
        <p:spPr>
          <a:xfrm>
            <a:off x="837000" y="1382040"/>
            <a:ext cx="1396440" cy="502920"/>
          </a:xfrm>
          <a:prstGeom prst="rect">
            <a:avLst/>
          </a:prstGeom>
          <a:ln>
            <a:noFill/>
          </a:ln>
        </p:spPr>
      </p:pic>
      <p:grpSp>
        <p:nvGrpSpPr>
          <p:cNvPr id="463" name="Group 2"/>
          <p:cNvGrpSpPr/>
          <p:nvPr/>
        </p:nvGrpSpPr>
        <p:grpSpPr>
          <a:xfrm>
            <a:off x="837000" y="3195360"/>
            <a:ext cx="1609920" cy="495360"/>
            <a:chOff x="837000" y="3195360"/>
            <a:chExt cx="1609920" cy="495360"/>
          </a:xfrm>
        </p:grpSpPr>
        <p:pic>
          <p:nvPicPr>
            <p:cNvPr id="464" name="Picture 16"/>
            <p:cNvPicPr/>
            <p:nvPr/>
          </p:nvPicPr>
          <p:blipFill>
            <a:blip r:embed="rId5"/>
            <a:srcRect r="46670"/>
            <a:stretch/>
          </p:blipFill>
          <p:spPr>
            <a:xfrm>
              <a:off x="837000" y="3195360"/>
              <a:ext cx="1020600" cy="495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65" name="Picture 17"/>
            <p:cNvPicPr/>
            <p:nvPr/>
          </p:nvPicPr>
          <p:blipFill>
            <a:blip r:embed="rId5"/>
            <a:srcRect l="36432" r="51912"/>
            <a:stretch/>
          </p:blipFill>
          <p:spPr>
            <a:xfrm>
              <a:off x="1859040" y="3195360"/>
              <a:ext cx="221760" cy="495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66" name="Picture 18"/>
            <p:cNvPicPr/>
            <p:nvPr/>
          </p:nvPicPr>
          <p:blipFill>
            <a:blip r:embed="rId5"/>
            <a:srcRect l="53256" r="27649"/>
            <a:stretch/>
          </p:blipFill>
          <p:spPr>
            <a:xfrm>
              <a:off x="2082600" y="3195360"/>
              <a:ext cx="364320" cy="49536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67" name="Group 3"/>
          <p:cNvGrpSpPr/>
          <p:nvPr/>
        </p:nvGrpSpPr>
        <p:grpSpPr>
          <a:xfrm>
            <a:off x="837000" y="5051160"/>
            <a:ext cx="1837080" cy="496440"/>
            <a:chOff x="837000" y="5051160"/>
            <a:chExt cx="1837080" cy="496440"/>
          </a:xfrm>
        </p:grpSpPr>
        <p:pic>
          <p:nvPicPr>
            <p:cNvPr id="468" name="Picture 20"/>
            <p:cNvPicPr/>
            <p:nvPr/>
          </p:nvPicPr>
          <p:blipFill>
            <a:blip r:embed="rId5"/>
            <a:srcRect r="46670"/>
            <a:stretch/>
          </p:blipFill>
          <p:spPr>
            <a:xfrm>
              <a:off x="837000" y="5051160"/>
              <a:ext cx="1022760" cy="496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69" name="Picture 21"/>
            <p:cNvPicPr/>
            <p:nvPr/>
          </p:nvPicPr>
          <p:blipFill>
            <a:blip r:embed="rId5"/>
            <a:srcRect l="36432" r="51912"/>
            <a:stretch/>
          </p:blipFill>
          <p:spPr>
            <a:xfrm>
              <a:off x="1861200" y="5051160"/>
              <a:ext cx="222120" cy="496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70" name="Picture 22"/>
            <p:cNvPicPr/>
            <p:nvPr/>
          </p:nvPicPr>
          <p:blipFill>
            <a:blip r:embed="rId5"/>
            <a:srcRect l="53256" r="27649"/>
            <a:stretch/>
          </p:blipFill>
          <p:spPr>
            <a:xfrm>
              <a:off x="2309040" y="5051160"/>
              <a:ext cx="365040" cy="496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71" name="Picture 23"/>
            <p:cNvPicPr/>
            <p:nvPr/>
          </p:nvPicPr>
          <p:blipFill>
            <a:blip r:embed="rId5"/>
            <a:srcRect l="36432" r="51912"/>
            <a:stretch/>
          </p:blipFill>
          <p:spPr>
            <a:xfrm>
              <a:off x="2085120" y="5051160"/>
              <a:ext cx="222120" cy="49644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Shock simulations</a:t>
            </a:r>
            <a:endParaRPr lang="en-US" sz="2500" b="0" strike="noStrike" spc="-1">
              <a:latin typeface="Arial"/>
            </a:endParaRPr>
          </a:p>
        </p:txBody>
      </p:sp>
      <p:pic>
        <p:nvPicPr>
          <p:cNvPr id="473" name="Picture 5"/>
          <p:cNvPicPr/>
          <p:nvPr/>
        </p:nvPicPr>
        <p:blipFill>
          <a:blip r:embed="rId2"/>
          <a:stretch/>
        </p:blipFill>
        <p:spPr>
          <a:xfrm>
            <a:off x="0" y="1170720"/>
            <a:ext cx="12190320" cy="5685480"/>
          </a:xfrm>
          <a:prstGeom prst="rect">
            <a:avLst/>
          </a:prstGeom>
          <a:ln>
            <a:noFill/>
          </a:ln>
        </p:spPr>
      </p:pic>
      <p:pic>
        <p:nvPicPr>
          <p:cNvPr id="474" name="Picture 21"/>
          <p:cNvPicPr/>
          <p:nvPr/>
        </p:nvPicPr>
        <p:blipFill>
          <a:blip r:embed="rId3"/>
          <a:srcRect r="28154"/>
          <a:stretch/>
        </p:blipFill>
        <p:spPr>
          <a:xfrm>
            <a:off x="837000" y="1382040"/>
            <a:ext cx="1396440" cy="502920"/>
          </a:xfrm>
          <a:prstGeom prst="rect">
            <a:avLst/>
          </a:prstGeom>
          <a:ln>
            <a:noFill/>
          </a:ln>
        </p:spPr>
      </p:pic>
      <p:grpSp>
        <p:nvGrpSpPr>
          <p:cNvPr id="475" name="Group 2"/>
          <p:cNvGrpSpPr/>
          <p:nvPr/>
        </p:nvGrpSpPr>
        <p:grpSpPr>
          <a:xfrm>
            <a:off x="837000" y="3195360"/>
            <a:ext cx="1609920" cy="495360"/>
            <a:chOff x="837000" y="3195360"/>
            <a:chExt cx="1609920" cy="495360"/>
          </a:xfrm>
        </p:grpSpPr>
        <p:pic>
          <p:nvPicPr>
            <p:cNvPr id="476" name="Picture 23"/>
            <p:cNvPicPr/>
            <p:nvPr/>
          </p:nvPicPr>
          <p:blipFill>
            <a:blip r:embed="rId3"/>
            <a:srcRect r="46670"/>
            <a:stretch/>
          </p:blipFill>
          <p:spPr>
            <a:xfrm>
              <a:off x="837000" y="3195360"/>
              <a:ext cx="1020600" cy="495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77" name="Picture 24"/>
            <p:cNvPicPr/>
            <p:nvPr/>
          </p:nvPicPr>
          <p:blipFill>
            <a:blip r:embed="rId3"/>
            <a:srcRect l="36432" r="51912"/>
            <a:stretch/>
          </p:blipFill>
          <p:spPr>
            <a:xfrm>
              <a:off x="1859040" y="3195360"/>
              <a:ext cx="221760" cy="495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78" name="Picture 25"/>
            <p:cNvPicPr/>
            <p:nvPr/>
          </p:nvPicPr>
          <p:blipFill>
            <a:blip r:embed="rId3"/>
            <a:srcRect l="53256" r="27649"/>
            <a:stretch/>
          </p:blipFill>
          <p:spPr>
            <a:xfrm>
              <a:off x="2082600" y="3195360"/>
              <a:ext cx="364320" cy="49536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79" name="Group 3"/>
          <p:cNvGrpSpPr/>
          <p:nvPr/>
        </p:nvGrpSpPr>
        <p:grpSpPr>
          <a:xfrm>
            <a:off x="837000" y="5051160"/>
            <a:ext cx="1837080" cy="496440"/>
            <a:chOff x="837000" y="5051160"/>
            <a:chExt cx="1837080" cy="496440"/>
          </a:xfrm>
        </p:grpSpPr>
        <p:pic>
          <p:nvPicPr>
            <p:cNvPr id="480" name="Picture 27"/>
            <p:cNvPicPr/>
            <p:nvPr/>
          </p:nvPicPr>
          <p:blipFill>
            <a:blip r:embed="rId3"/>
            <a:srcRect r="46670"/>
            <a:stretch/>
          </p:blipFill>
          <p:spPr>
            <a:xfrm>
              <a:off x="837000" y="5051160"/>
              <a:ext cx="1022760" cy="496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81" name="Picture 28"/>
            <p:cNvPicPr/>
            <p:nvPr/>
          </p:nvPicPr>
          <p:blipFill>
            <a:blip r:embed="rId3"/>
            <a:srcRect l="36432" r="51912"/>
            <a:stretch/>
          </p:blipFill>
          <p:spPr>
            <a:xfrm>
              <a:off x="1861200" y="5051160"/>
              <a:ext cx="222120" cy="496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82" name="Picture 29"/>
            <p:cNvPicPr/>
            <p:nvPr/>
          </p:nvPicPr>
          <p:blipFill>
            <a:blip r:embed="rId3"/>
            <a:srcRect l="53256" r="27649"/>
            <a:stretch/>
          </p:blipFill>
          <p:spPr>
            <a:xfrm>
              <a:off x="2309040" y="5051160"/>
              <a:ext cx="365040" cy="496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83" name="Picture 30"/>
            <p:cNvPicPr/>
            <p:nvPr/>
          </p:nvPicPr>
          <p:blipFill>
            <a:blip r:embed="rId3"/>
            <a:srcRect l="36432" r="51912"/>
            <a:stretch/>
          </p:blipFill>
          <p:spPr>
            <a:xfrm>
              <a:off x="2085120" y="5051160"/>
              <a:ext cx="222120" cy="496440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B2D6695-E012-4493-866A-FE7F3C05D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49611"/>
            <a:ext cx="11376024" cy="451098"/>
          </a:xfrm>
        </p:spPr>
        <p:txBody>
          <a:bodyPr/>
          <a:lstStyle/>
          <a:p>
            <a:r>
              <a:rPr lang="en-US" sz="2500" b="1" dirty="0">
                <a:solidFill>
                  <a:schemeClr val="tx2"/>
                </a:solidFill>
              </a:rPr>
              <a:t>Compression ratio and adiabatic index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423E16-44E4-4061-A517-0AAC29787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05" y="3812889"/>
            <a:ext cx="5388746" cy="28823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61BDEF-E53E-469B-BAF1-DC0787194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663" y="3812889"/>
            <a:ext cx="5388745" cy="28823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FC2AF9-499E-41D5-BA34-A30C19B114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663" y="814549"/>
            <a:ext cx="5388747" cy="2882353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C3F7DFA4-E036-48E7-9071-9895159FB369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674670" y="1249222"/>
            <a:ext cx="2019600" cy="708840"/>
          </a:xfrm>
          <a:prstGeom prst="rect">
            <a:avLst/>
          </a:prstGeom>
          <a:ln>
            <a:noFill/>
          </a:ln>
        </p:spPr>
      </p:pic>
      <p:sp>
        <p:nvSpPr>
          <p:cNvPr id="13" name="CustomShape 2">
            <a:extLst>
              <a:ext uri="{FF2B5EF4-FFF2-40B4-BE49-F238E27FC236}">
                <a16:creationId xmlns:a16="http://schemas.microsoft.com/office/drawing/2014/main" id="{F41EE6B0-CFBD-489B-8780-A09129FBB24F}"/>
              </a:ext>
            </a:extLst>
          </p:cNvPr>
          <p:cNvSpPr/>
          <p:nvPr/>
        </p:nvSpPr>
        <p:spPr>
          <a:xfrm>
            <a:off x="2186228" y="3265324"/>
            <a:ext cx="1325040" cy="6234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2000" i="1" spc="26" dirty="0">
                <a:solidFill>
                  <a:srgbClr val="000000"/>
                </a:solidFill>
              </a:rPr>
              <a:t>ɣ</a:t>
            </a:r>
            <a:r>
              <a:rPr lang="en-US" sz="2000" i="1" spc="26" baseline="-25000" dirty="0">
                <a:solidFill>
                  <a:srgbClr val="000000"/>
                </a:solidFill>
              </a:rPr>
              <a:t>0</a:t>
            </a:r>
            <a:r>
              <a:rPr lang="en-US" sz="2000" i="1" spc="26" dirty="0">
                <a:solidFill>
                  <a:srgbClr val="000000"/>
                </a:solidFill>
              </a:rPr>
              <a:t> </a:t>
            </a:r>
            <a:r>
              <a:rPr lang="en-US" sz="2000" spc="26" dirty="0">
                <a:solidFill>
                  <a:srgbClr val="000000"/>
                </a:solidFill>
              </a:rPr>
              <a:t>= 4</a:t>
            </a:r>
            <a:endParaRPr lang="en-US" sz="2000" spc="-1" dirty="0"/>
          </a:p>
          <a:p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l-GR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σ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spc="26" dirty="0">
                <a:solidFill>
                  <a:srgbClr val="000000"/>
                </a:solidFill>
                <a:latin typeface="Arial"/>
                <a:ea typeface="DejaVu Sans"/>
              </a:rPr>
              <a:t>=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0.01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		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14" name="CustomShape 2">
            <a:extLst>
              <a:ext uri="{FF2B5EF4-FFF2-40B4-BE49-F238E27FC236}">
                <a16:creationId xmlns:a16="http://schemas.microsoft.com/office/drawing/2014/main" id="{FC7F3D1B-7EC0-4187-9E3D-4D5EA9A19751}"/>
              </a:ext>
            </a:extLst>
          </p:cNvPr>
          <p:cNvSpPr/>
          <p:nvPr/>
        </p:nvSpPr>
        <p:spPr>
          <a:xfrm>
            <a:off x="8320864" y="263447"/>
            <a:ext cx="1325040" cy="6234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2000" i="1" spc="26" dirty="0">
                <a:solidFill>
                  <a:srgbClr val="000000"/>
                </a:solidFill>
              </a:rPr>
              <a:t>ɣ</a:t>
            </a:r>
            <a:r>
              <a:rPr lang="en-US" sz="2000" i="1" spc="26" baseline="-25000" dirty="0">
                <a:solidFill>
                  <a:srgbClr val="000000"/>
                </a:solidFill>
              </a:rPr>
              <a:t>0</a:t>
            </a:r>
            <a:r>
              <a:rPr lang="en-US" sz="2000" i="1" spc="26" dirty="0">
                <a:solidFill>
                  <a:srgbClr val="000000"/>
                </a:solidFill>
              </a:rPr>
              <a:t> </a:t>
            </a:r>
            <a:r>
              <a:rPr lang="en-US" sz="2000" spc="26" dirty="0">
                <a:solidFill>
                  <a:srgbClr val="000000"/>
                </a:solidFill>
              </a:rPr>
              <a:t>= 1.5</a:t>
            </a:r>
            <a:endParaRPr lang="en-US" sz="2000" spc="-1" dirty="0"/>
          </a:p>
          <a:p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l-GR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σ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spc="26" dirty="0">
                <a:solidFill>
                  <a:srgbClr val="000000"/>
                </a:solidFill>
                <a:latin typeface="Arial"/>
                <a:ea typeface="DejaVu Sans"/>
              </a:rPr>
              <a:t>=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0.01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		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15" name="CustomShape 2">
            <a:extLst>
              <a:ext uri="{FF2B5EF4-FFF2-40B4-BE49-F238E27FC236}">
                <a16:creationId xmlns:a16="http://schemas.microsoft.com/office/drawing/2014/main" id="{A5452E0A-8605-4D26-8DE9-3879622F77AF}"/>
              </a:ext>
            </a:extLst>
          </p:cNvPr>
          <p:cNvSpPr/>
          <p:nvPr/>
        </p:nvSpPr>
        <p:spPr>
          <a:xfrm>
            <a:off x="10270530" y="3984394"/>
            <a:ext cx="1325040" cy="6234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2000" i="1" spc="26" dirty="0">
                <a:solidFill>
                  <a:srgbClr val="000000"/>
                </a:solidFill>
              </a:rPr>
              <a:t>ɣ</a:t>
            </a:r>
            <a:r>
              <a:rPr lang="en-US" sz="2000" i="1" spc="26" baseline="-25000" dirty="0">
                <a:solidFill>
                  <a:srgbClr val="000000"/>
                </a:solidFill>
              </a:rPr>
              <a:t>0</a:t>
            </a:r>
            <a:r>
              <a:rPr lang="en-US" sz="2000" i="1" spc="26" dirty="0">
                <a:solidFill>
                  <a:srgbClr val="000000"/>
                </a:solidFill>
              </a:rPr>
              <a:t> </a:t>
            </a:r>
            <a:r>
              <a:rPr lang="en-US" sz="2000" spc="26" dirty="0">
                <a:solidFill>
                  <a:srgbClr val="000000"/>
                </a:solidFill>
              </a:rPr>
              <a:t>= 16</a:t>
            </a:r>
            <a:endParaRPr lang="en-US" sz="2000" spc="-1" dirty="0"/>
          </a:p>
          <a:p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l-GR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σ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spc="26" dirty="0">
                <a:solidFill>
                  <a:srgbClr val="000000"/>
                </a:solidFill>
                <a:latin typeface="Arial"/>
                <a:ea typeface="DejaVu Sans"/>
              </a:rPr>
              <a:t>=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0.01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		</a:t>
            </a: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97718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B2D6695-E012-4493-866A-FE7F3C05D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49611"/>
            <a:ext cx="11376024" cy="451098"/>
          </a:xfrm>
        </p:spPr>
        <p:txBody>
          <a:bodyPr/>
          <a:lstStyle/>
          <a:p>
            <a:r>
              <a:rPr lang="en-US" sz="2500" b="1" dirty="0">
                <a:solidFill>
                  <a:schemeClr val="tx2"/>
                </a:solidFill>
              </a:rPr>
              <a:t>Parallel shocks (</a:t>
            </a:r>
            <a:r>
              <a:rPr lang="el-GR" sz="2500" b="1" i="1" dirty="0">
                <a:solidFill>
                  <a:schemeClr val="tx2"/>
                </a:solidFill>
              </a:rPr>
              <a:t>θ</a:t>
            </a:r>
            <a:r>
              <a:rPr lang="en-US" sz="2500" b="1" i="1" baseline="-25000" dirty="0">
                <a:solidFill>
                  <a:schemeClr val="tx2"/>
                </a:solidFill>
              </a:rPr>
              <a:t>Bn</a:t>
            </a:r>
            <a:r>
              <a:rPr lang="en-US" sz="2500" b="1" i="1" dirty="0">
                <a:solidFill>
                  <a:schemeClr val="tx2"/>
                </a:solidFill>
              </a:rPr>
              <a:t> = 0°</a:t>
            </a:r>
            <a:r>
              <a:rPr lang="en-US" sz="2500" b="1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0707EA-AC4E-4F10-BBDB-61D1B5E2B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2854" y="1152144"/>
            <a:ext cx="7186291" cy="537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7879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B2D6695-E012-4493-866A-FE7F3C05D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49611"/>
            <a:ext cx="11376024" cy="451098"/>
          </a:xfrm>
        </p:spPr>
        <p:txBody>
          <a:bodyPr/>
          <a:lstStyle/>
          <a:p>
            <a:r>
              <a:rPr lang="en-US" sz="2500" b="1" dirty="0">
                <a:solidFill>
                  <a:schemeClr val="tx2"/>
                </a:solidFill>
              </a:rPr>
              <a:t>Parallel shocks </a:t>
            </a:r>
            <a:br>
              <a:rPr lang="en-US" sz="2500" b="1" dirty="0">
                <a:solidFill>
                  <a:schemeClr val="tx2"/>
                </a:solidFill>
              </a:rPr>
            </a:br>
            <a:r>
              <a:rPr lang="el-GR" sz="2500" b="1" i="1" dirty="0">
                <a:solidFill>
                  <a:schemeClr val="tx2"/>
                </a:solidFill>
              </a:rPr>
              <a:t>θ</a:t>
            </a:r>
            <a:r>
              <a:rPr lang="en-US" sz="2500" b="1" i="1" baseline="-25000" dirty="0">
                <a:solidFill>
                  <a:schemeClr val="tx2"/>
                </a:solidFill>
              </a:rPr>
              <a:t>Bn</a:t>
            </a:r>
            <a:r>
              <a:rPr lang="en-US" sz="2500" b="1" i="1" dirty="0">
                <a:solidFill>
                  <a:schemeClr val="tx2"/>
                </a:solidFill>
              </a:rPr>
              <a:t> = 0°</a:t>
            </a:r>
            <a:br>
              <a:rPr lang="en-US" sz="2500" b="1" dirty="0">
                <a:solidFill>
                  <a:schemeClr val="tx2"/>
                </a:solidFill>
              </a:rPr>
            </a:br>
            <a:r>
              <a:rPr lang="en-US" sz="2800" b="1" i="1" spc="26" dirty="0">
                <a:solidFill>
                  <a:schemeClr val="tx2"/>
                </a:solidFill>
              </a:rPr>
              <a:t>ɣ</a:t>
            </a:r>
            <a:r>
              <a:rPr lang="en-US" sz="2800" b="1" i="1" spc="26" baseline="-25000" dirty="0">
                <a:solidFill>
                  <a:schemeClr val="tx2"/>
                </a:solidFill>
              </a:rPr>
              <a:t>0</a:t>
            </a:r>
            <a:r>
              <a:rPr lang="en-US" sz="2800" b="1" i="1" spc="26" dirty="0">
                <a:solidFill>
                  <a:schemeClr val="tx2"/>
                </a:solidFill>
              </a:rPr>
              <a:t> =</a:t>
            </a:r>
            <a:r>
              <a:rPr lang="en-US" sz="2800" b="1" spc="26" dirty="0">
                <a:solidFill>
                  <a:schemeClr val="tx2"/>
                </a:solidFill>
              </a:rPr>
              <a:t> 1.5</a:t>
            </a:r>
            <a:br>
              <a:rPr lang="en-US" sz="2800" spc="-1" dirty="0"/>
            </a:br>
            <a:endParaRPr lang="en-US" sz="2500" b="1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4372C1-AEB2-44D8-8F99-3EA20FC49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2355" y="5121534"/>
            <a:ext cx="8192781" cy="174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7074E7-81B0-4C9E-914F-F9DBE4F85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353" y="7191"/>
            <a:ext cx="8192780" cy="1765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FD7E93-B62A-4DD4-88A3-A6B0AD2EE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2354" y="1701032"/>
            <a:ext cx="8192781" cy="17658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639BB5-8881-4A63-8E28-F9683336E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355" y="3424018"/>
            <a:ext cx="8192781" cy="1765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C4EC77-948C-49AA-8736-25D3F45E5C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85" y="2673377"/>
            <a:ext cx="2987768" cy="2235452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402EB10-47A9-4106-9D89-DC4C655E2474}"/>
              </a:ext>
            </a:extLst>
          </p:cNvPr>
          <p:cNvSpPr/>
          <p:nvPr/>
        </p:nvSpPr>
        <p:spPr>
          <a:xfrm>
            <a:off x="756864" y="2901950"/>
            <a:ext cx="163886" cy="1536700"/>
          </a:xfrm>
          <a:prstGeom prst="ellipse">
            <a:avLst/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236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B2D6695-E012-4493-866A-FE7F3C05D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49611"/>
            <a:ext cx="11376024" cy="451098"/>
          </a:xfrm>
        </p:spPr>
        <p:txBody>
          <a:bodyPr/>
          <a:lstStyle/>
          <a:p>
            <a:r>
              <a:rPr lang="en-US" sz="2500" b="1" dirty="0">
                <a:solidFill>
                  <a:schemeClr val="tx2"/>
                </a:solidFill>
              </a:rPr>
              <a:t>Oblique subluminal shocks (</a:t>
            </a:r>
            <a:r>
              <a:rPr lang="el-GR" sz="2500" b="1" i="1" dirty="0">
                <a:solidFill>
                  <a:schemeClr val="tx2"/>
                </a:solidFill>
              </a:rPr>
              <a:t>θ</a:t>
            </a:r>
            <a:r>
              <a:rPr lang="en-US" sz="2500" b="1" i="1" baseline="-25000" dirty="0">
                <a:solidFill>
                  <a:schemeClr val="tx2"/>
                </a:solidFill>
              </a:rPr>
              <a:t>Bn</a:t>
            </a:r>
            <a:r>
              <a:rPr lang="en-US" sz="2500" b="1" i="1" dirty="0">
                <a:solidFill>
                  <a:schemeClr val="tx2"/>
                </a:solidFill>
              </a:rPr>
              <a:t> = 25°</a:t>
            </a:r>
            <a:r>
              <a:rPr lang="en-US" sz="2500" b="1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962E76-1120-4705-A06E-E3B83496F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294" y="1147867"/>
            <a:ext cx="7186290" cy="537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9118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F91538-4131-446D-BFC1-ABCD3455D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260" y="0"/>
            <a:ext cx="8192782" cy="1765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FD1F10-F6F2-40C9-8EF0-BDFD19FED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262" y="1722679"/>
            <a:ext cx="8192780" cy="1765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3B2D6695-E012-4493-866A-FE7F3C05D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49611"/>
            <a:ext cx="11376024" cy="451098"/>
          </a:xfrm>
        </p:spPr>
        <p:txBody>
          <a:bodyPr/>
          <a:lstStyle/>
          <a:p>
            <a:r>
              <a:rPr lang="en-US" sz="2500" b="1" dirty="0">
                <a:solidFill>
                  <a:schemeClr val="tx2"/>
                </a:solidFill>
              </a:rPr>
              <a:t>Oblique shocks </a:t>
            </a:r>
            <a:br>
              <a:rPr lang="en-US" sz="2500" b="1" dirty="0">
                <a:solidFill>
                  <a:schemeClr val="tx2"/>
                </a:solidFill>
              </a:rPr>
            </a:br>
            <a:r>
              <a:rPr lang="el-GR" sz="2500" b="1" i="1" dirty="0">
                <a:solidFill>
                  <a:schemeClr val="tx2"/>
                </a:solidFill>
              </a:rPr>
              <a:t>θ</a:t>
            </a:r>
            <a:r>
              <a:rPr lang="en-US" sz="2500" b="1" i="1" baseline="-25000" dirty="0">
                <a:solidFill>
                  <a:schemeClr val="tx2"/>
                </a:solidFill>
              </a:rPr>
              <a:t>Bn</a:t>
            </a:r>
            <a:r>
              <a:rPr lang="en-US" sz="2500" b="1" i="1" dirty="0">
                <a:solidFill>
                  <a:schemeClr val="tx2"/>
                </a:solidFill>
              </a:rPr>
              <a:t> = 25°</a:t>
            </a:r>
            <a:br>
              <a:rPr lang="en-US" sz="2500" b="1" i="1" dirty="0">
                <a:solidFill>
                  <a:schemeClr val="tx2"/>
                </a:solidFill>
              </a:rPr>
            </a:br>
            <a:r>
              <a:rPr lang="en-US" sz="2400" b="1" i="1" spc="26" dirty="0">
                <a:solidFill>
                  <a:schemeClr val="tx2"/>
                </a:solidFill>
              </a:rPr>
              <a:t>ɣ</a:t>
            </a:r>
            <a:r>
              <a:rPr lang="en-US" sz="2400" b="1" i="1" spc="26" baseline="-25000" dirty="0">
                <a:solidFill>
                  <a:schemeClr val="tx2"/>
                </a:solidFill>
              </a:rPr>
              <a:t>0</a:t>
            </a:r>
            <a:r>
              <a:rPr lang="en-US" sz="2400" b="1" i="1" spc="26" dirty="0">
                <a:solidFill>
                  <a:schemeClr val="tx2"/>
                </a:solidFill>
              </a:rPr>
              <a:t> =</a:t>
            </a:r>
            <a:r>
              <a:rPr lang="en-US" sz="2400" b="1" spc="26" dirty="0">
                <a:solidFill>
                  <a:schemeClr val="tx2"/>
                </a:solidFill>
              </a:rPr>
              <a:t> 16</a:t>
            </a:r>
            <a:endParaRPr lang="en-US" sz="2500" b="1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EBF2E0-7D17-40E0-A7A4-ADB614D16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258" y="3453291"/>
            <a:ext cx="8192784" cy="1765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2204EE-065F-4FF6-A7A8-F730702575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258" y="5092138"/>
            <a:ext cx="8192779" cy="1765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A38065-9A36-436D-91DE-55828E7D6A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302" y="2992882"/>
            <a:ext cx="2994249" cy="224030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A70E07F-217A-4777-BADB-5F70B998D728}"/>
              </a:ext>
            </a:extLst>
          </p:cNvPr>
          <p:cNvSpPr/>
          <p:nvPr/>
        </p:nvSpPr>
        <p:spPr>
          <a:xfrm>
            <a:off x="2978470" y="3101573"/>
            <a:ext cx="163886" cy="1536700"/>
          </a:xfrm>
          <a:prstGeom prst="ellipse">
            <a:avLst/>
          </a:prstGeom>
          <a:noFill/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688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B2D6695-E012-4493-866A-FE7F3C05D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49611"/>
            <a:ext cx="11376024" cy="451098"/>
          </a:xfrm>
        </p:spPr>
        <p:txBody>
          <a:bodyPr/>
          <a:lstStyle/>
          <a:p>
            <a:r>
              <a:rPr lang="en-US" sz="2500" b="1" dirty="0">
                <a:solidFill>
                  <a:schemeClr val="tx2"/>
                </a:solidFill>
              </a:rPr>
              <a:t>Oblique superluminal shocks (</a:t>
            </a:r>
            <a:r>
              <a:rPr lang="el-GR" sz="2500" b="1" i="1" dirty="0">
                <a:solidFill>
                  <a:schemeClr val="tx2"/>
                </a:solidFill>
              </a:rPr>
              <a:t>θ</a:t>
            </a:r>
            <a:r>
              <a:rPr lang="en-US" sz="2500" b="1" i="1" baseline="-25000" dirty="0">
                <a:solidFill>
                  <a:schemeClr val="tx2"/>
                </a:solidFill>
              </a:rPr>
              <a:t>Bn</a:t>
            </a:r>
            <a:r>
              <a:rPr lang="en-US" sz="2500" b="1" i="1" dirty="0">
                <a:solidFill>
                  <a:schemeClr val="tx2"/>
                </a:solidFill>
              </a:rPr>
              <a:t> = 50°</a:t>
            </a:r>
            <a:r>
              <a:rPr lang="en-US" sz="2500" b="1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962E76-1120-4705-A06E-E3B83496F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294" y="1147867"/>
            <a:ext cx="7186290" cy="53767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8A6E42-9CC3-4E5B-9C19-3D7DC547D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415" y="1147867"/>
            <a:ext cx="7186289" cy="537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3612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 dirty="0">
                <a:solidFill>
                  <a:srgbClr val="005555"/>
                </a:solidFill>
                <a:latin typeface="Arial"/>
                <a:ea typeface="DejaVu Sans"/>
              </a:rPr>
              <a:t>Long shock simulation t=5000 </a:t>
            </a:r>
            <a:r>
              <a:rPr lang="en-US" sz="2500" b="1" strike="noStrike" spc="-1" dirty="0" err="1">
                <a:solidFill>
                  <a:srgbClr val="005555"/>
                </a:solidFill>
                <a:latin typeface="Arial"/>
                <a:ea typeface="DejaVu Sans"/>
              </a:rPr>
              <a:t>omega_pi</a:t>
            </a:r>
            <a:endParaRPr lang="en-US" sz="2500" b="0" strike="noStrike" spc="-1" dirty="0">
              <a:latin typeface="Arial"/>
            </a:endParaRPr>
          </a:p>
        </p:txBody>
      </p:sp>
      <p:sp>
        <p:nvSpPr>
          <p:cNvPr id="519" name="CustomShape 2"/>
          <p:cNvSpPr/>
          <p:nvPr/>
        </p:nvSpPr>
        <p:spPr>
          <a:xfrm>
            <a:off x="407880" y="934159"/>
            <a:ext cx="1356526" cy="1293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l-GR" sz="2000" i="1" dirty="0"/>
              <a:t>θ</a:t>
            </a:r>
            <a:r>
              <a:rPr lang="en-US" sz="2000" i="1" baseline="-25000" dirty="0"/>
              <a:t>Bn</a:t>
            </a:r>
            <a:r>
              <a:rPr lang="en-US" sz="2000" i="1" dirty="0"/>
              <a:t> = 0°</a:t>
            </a:r>
            <a:endParaRPr lang="en-US" sz="2000" b="0" i="1" strike="noStrike" spc="26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20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ɣ</a:t>
            </a:r>
            <a:r>
              <a:rPr lang="en-US" sz="2000" b="0" i="1" strike="noStrike" spc="26" baseline="-25000" dirty="0">
                <a:solidFill>
                  <a:srgbClr val="000000"/>
                </a:solidFill>
                <a:latin typeface="Arial"/>
                <a:ea typeface="DejaVu Sans"/>
              </a:rPr>
              <a:t>0</a:t>
            </a:r>
            <a:r>
              <a:rPr lang="en-US" sz="20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= 4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l-GR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σ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spc="26" dirty="0">
                <a:solidFill>
                  <a:srgbClr val="000000"/>
                </a:solidFill>
                <a:latin typeface="Arial"/>
                <a:ea typeface="DejaVu Sans"/>
              </a:rPr>
              <a:t>=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0.01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		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1502BA-E307-4550-9A72-3CA85D9AC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3" y="2158691"/>
            <a:ext cx="12178927" cy="444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1413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Picture 2"/>
          <p:cNvPicPr/>
          <p:nvPr/>
        </p:nvPicPr>
        <p:blipFill>
          <a:blip r:embed="rId2"/>
          <a:stretch/>
        </p:blipFill>
        <p:spPr>
          <a:xfrm>
            <a:off x="3813120" y="1257840"/>
            <a:ext cx="8322840" cy="5250240"/>
          </a:xfrm>
          <a:prstGeom prst="rect">
            <a:avLst/>
          </a:prstGeom>
          <a:ln>
            <a:noFill/>
          </a:ln>
        </p:spPr>
      </p:pic>
      <p:sp>
        <p:nvSpPr>
          <p:cNvPr id="516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The electron-to-ion temperature ratio, long term evolution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517" name="CustomShape 2"/>
          <p:cNvSpPr/>
          <p:nvPr/>
        </p:nvSpPr>
        <p:spPr>
          <a:xfrm>
            <a:off x="602280" y="1384920"/>
            <a:ext cx="3485160" cy="471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2000" b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Shock parameters: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20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ɣ</a:t>
            </a:r>
            <a:r>
              <a:rPr lang="en-US" sz="2000" b="0" i="1" strike="noStrike" spc="26" baseline="-25000" dirty="0">
                <a:solidFill>
                  <a:srgbClr val="000000"/>
                </a:solidFill>
                <a:latin typeface="Arial"/>
                <a:ea typeface="DejaVu Sans"/>
              </a:rPr>
              <a:t>0</a:t>
            </a:r>
            <a:r>
              <a:rPr lang="en-US" sz="20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= 4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l-GR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σ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= 0.01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8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Ions are sort of nonrelativistic, but electrons are relativistic, therefore </a:t>
            </a:r>
            <a:r>
              <a:rPr lang="en-US" sz="1800" b="0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en-US" sz="1800" b="0" strike="noStrike" spc="26" baseline="-25000" dirty="0" err="1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lang="en-US" sz="18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/</a:t>
            </a:r>
            <a:r>
              <a:rPr lang="en-US" sz="1800" b="0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en-US" sz="1800" b="0" strike="noStrike" spc="26" baseline="-25000" dirty="0" err="1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lang="en-US" sz="18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≠ </a:t>
            </a:r>
            <a:r>
              <a:rPr lang="el-GR" sz="18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ε</a:t>
            </a:r>
            <a:r>
              <a:rPr lang="en-US" sz="1800" b="0" strike="noStrike" spc="26" baseline="-25000" dirty="0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lang="en-US" sz="18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/</a:t>
            </a:r>
            <a:r>
              <a:rPr lang="el-GR" sz="18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ε</a:t>
            </a:r>
            <a:r>
              <a:rPr lang="en-US" sz="1800" b="0" strike="noStrike" spc="26" baseline="-25000" dirty="0" err="1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lang="en-US" sz="18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n-US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Magnetic field amplification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519" name="CustomShape 2"/>
          <p:cNvSpPr/>
          <p:nvPr/>
        </p:nvSpPr>
        <p:spPr>
          <a:xfrm>
            <a:off x="602280" y="1384920"/>
            <a:ext cx="2490120" cy="180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l-GR" sz="2000" i="1" dirty="0"/>
              <a:t>θ</a:t>
            </a:r>
            <a:r>
              <a:rPr lang="en-US" sz="2000" i="1" baseline="-25000" dirty="0"/>
              <a:t>Bn</a:t>
            </a:r>
            <a:r>
              <a:rPr lang="en-US" sz="2000" i="1" dirty="0"/>
              <a:t> = 0°</a:t>
            </a:r>
            <a:endParaRPr lang="en-US" sz="2000" b="0" i="1" strike="noStrike" spc="26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20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ɣ</a:t>
            </a:r>
            <a:r>
              <a:rPr lang="en-US" sz="2000" b="0" i="1" strike="noStrike" spc="26" baseline="-25000" dirty="0">
                <a:solidFill>
                  <a:srgbClr val="000000"/>
                </a:solidFill>
                <a:latin typeface="Arial"/>
                <a:ea typeface="DejaVu Sans"/>
              </a:rPr>
              <a:t>0</a:t>
            </a:r>
            <a:r>
              <a:rPr lang="en-US" sz="20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= 4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l-GR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σ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spc="26" dirty="0">
                <a:solidFill>
                  <a:srgbClr val="000000"/>
                </a:solidFill>
                <a:latin typeface="Arial"/>
                <a:ea typeface="DejaVu Sans"/>
              </a:rPr>
              <a:t>=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0.01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		</a:t>
            </a:r>
            <a:endParaRPr lang="en-US" sz="1600" b="0" strike="noStrike" spc="-1" dirty="0">
              <a:latin typeface="Arial"/>
            </a:endParaRPr>
          </a:p>
        </p:txBody>
      </p:sp>
      <p:pic>
        <p:nvPicPr>
          <p:cNvPr id="520" name="Picture 3"/>
          <p:cNvPicPr/>
          <p:nvPr/>
        </p:nvPicPr>
        <p:blipFill>
          <a:blip r:embed="rId2"/>
          <a:stretch/>
        </p:blipFill>
        <p:spPr>
          <a:xfrm>
            <a:off x="3227760" y="1384920"/>
            <a:ext cx="8907120" cy="4739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Magnetic field amplification</a:t>
            </a:r>
            <a:endParaRPr lang="en-US" sz="2500" b="0" strike="noStrike" spc="-1"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1C3C86-DF5F-46A9-B52A-54B5CE29C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14" y="653226"/>
            <a:ext cx="4865288" cy="25026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54A6C1-0067-4C5D-B10A-CC983BF307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44" y="3779280"/>
            <a:ext cx="5066519" cy="2607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F89546-416F-4B09-90E1-DB7B035321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147" y="3734872"/>
            <a:ext cx="5389945" cy="2773567"/>
          </a:xfrm>
          <a:prstGeom prst="rect">
            <a:avLst/>
          </a:prstGeom>
        </p:spPr>
      </p:pic>
      <p:sp>
        <p:nvSpPr>
          <p:cNvPr id="11" name="CustomShape 2">
            <a:extLst>
              <a:ext uri="{FF2B5EF4-FFF2-40B4-BE49-F238E27FC236}">
                <a16:creationId xmlns:a16="http://schemas.microsoft.com/office/drawing/2014/main" id="{1A995780-591F-4D0A-BB50-E27CF90E1445}"/>
              </a:ext>
            </a:extLst>
          </p:cNvPr>
          <p:cNvSpPr/>
          <p:nvPr/>
        </p:nvSpPr>
        <p:spPr>
          <a:xfrm>
            <a:off x="10163018" y="3155855"/>
            <a:ext cx="1325040" cy="6234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20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ɣ</a:t>
            </a:r>
            <a:r>
              <a:rPr lang="en-US" sz="2000" b="0" i="1" strike="noStrike" spc="26" baseline="-25000" dirty="0">
                <a:solidFill>
                  <a:srgbClr val="000000"/>
                </a:solidFill>
                <a:latin typeface="Arial"/>
                <a:ea typeface="DejaVu Sans"/>
              </a:rPr>
              <a:t>0</a:t>
            </a:r>
            <a:r>
              <a:rPr lang="en-US" sz="20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= 4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l-GR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σ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spc="26" dirty="0">
                <a:solidFill>
                  <a:srgbClr val="000000"/>
                </a:solidFill>
                <a:latin typeface="Arial"/>
                <a:ea typeface="DejaVu Sans"/>
              </a:rPr>
              <a:t>=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0.01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		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13" name="CustomShape 2">
            <a:extLst>
              <a:ext uri="{FF2B5EF4-FFF2-40B4-BE49-F238E27FC236}">
                <a16:creationId xmlns:a16="http://schemas.microsoft.com/office/drawing/2014/main" id="{D3339E4D-73D9-4C74-A708-1A9ED84280FE}"/>
              </a:ext>
            </a:extLst>
          </p:cNvPr>
          <p:cNvSpPr/>
          <p:nvPr/>
        </p:nvSpPr>
        <p:spPr>
          <a:xfrm>
            <a:off x="2070318" y="3155854"/>
            <a:ext cx="1325040" cy="6234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r>
              <a:rPr lang="el-GR" sz="2000" i="1" dirty="0"/>
              <a:t>θ</a:t>
            </a:r>
            <a:r>
              <a:rPr lang="en-US" sz="2000" i="1" baseline="-25000" dirty="0"/>
              <a:t>Bn</a:t>
            </a:r>
            <a:r>
              <a:rPr lang="en-US" sz="2000" i="1" dirty="0"/>
              <a:t> = 0°</a:t>
            </a:r>
          </a:p>
          <a:p>
            <a:r>
              <a:rPr lang="el-GR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σ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spc="26" dirty="0">
                <a:solidFill>
                  <a:srgbClr val="000000"/>
                </a:solidFill>
                <a:latin typeface="Arial"/>
                <a:ea typeface="DejaVu Sans"/>
              </a:rPr>
              <a:t>=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0.01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		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15" name="CustomShape 2">
            <a:extLst>
              <a:ext uri="{FF2B5EF4-FFF2-40B4-BE49-F238E27FC236}">
                <a16:creationId xmlns:a16="http://schemas.microsoft.com/office/drawing/2014/main" id="{58D83B03-7211-4622-8977-BF06F65FC61E}"/>
              </a:ext>
            </a:extLst>
          </p:cNvPr>
          <p:cNvSpPr/>
          <p:nvPr/>
        </p:nvSpPr>
        <p:spPr>
          <a:xfrm>
            <a:off x="7052296" y="110575"/>
            <a:ext cx="1325040" cy="6234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r>
              <a:rPr lang="el-GR" sz="2000" i="1" dirty="0"/>
              <a:t>θ</a:t>
            </a:r>
            <a:r>
              <a:rPr lang="en-US" sz="2000" i="1" baseline="-25000" dirty="0"/>
              <a:t>Bn</a:t>
            </a:r>
            <a:r>
              <a:rPr lang="en-US" sz="2000" i="1" dirty="0"/>
              <a:t> = 0°</a:t>
            </a:r>
          </a:p>
          <a:p>
            <a:r>
              <a:rPr lang="el-GR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σ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spc="26" dirty="0">
                <a:solidFill>
                  <a:srgbClr val="000000"/>
                </a:solidFill>
                <a:latin typeface="Arial"/>
                <a:ea typeface="DejaVu Sans"/>
              </a:rPr>
              <a:t>=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0.0001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16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		</a:t>
            </a:r>
            <a:endParaRPr lang="en-US" sz="16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8929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407880" y="349560"/>
            <a:ext cx="11374200" cy="44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b="1" strike="noStrike" spc="-1">
                <a:solidFill>
                  <a:srgbClr val="005555"/>
                </a:solidFill>
                <a:latin typeface="Arial"/>
                <a:ea typeface="DejaVu Sans"/>
              </a:rPr>
              <a:t>Conclusions</a:t>
            </a:r>
            <a:endParaRPr lang="en-US" sz="2500" b="0" strike="noStrike" spc="-1">
              <a:latin typeface="Arial"/>
            </a:endParaRPr>
          </a:p>
        </p:txBody>
      </p:sp>
      <p:sp>
        <p:nvSpPr>
          <p:cNvPr id="522" name="CustomShape 2"/>
          <p:cNvSpPr/>
          <p:nvPr/>
        </p:nvSpPr>
        <p:spPr>
          <a:xfrm>
            <a:off x="615960" y="1720800"/>
            <a:ext cx="11225160" cy="280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(1) Connection of nonthermal emission and PIC simulations is possible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(2) A lot of simulations needed to determine </a:t>
            </a:r>
            <a:r>
              <a:rPr lang="en-US" sz="2000" b="0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en-US" sz="2000" b="0" strike="noStrike" spc="26" baseline="-25000" dirty="0" err="1">
                <a:solidFill>
                  <a:srgbClr val="000000"/>
                </a:solidFill>
                <a:latin typeface="Arial"/>
                <a:ea typeface="DejaVu Sans"/>
              </a:rPr>
              <a:t>e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/</a:t>
            </a:r>
            <a:r>
              <a:rPr lang="en-US" sz="2000" b="0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en-US" sz="2000" b="0" strike="noStrike" spc="26" baseline="-25000" dirty="0" err="1">
                <a:solidFill>
                  <a:srgbClr val="000000"/>
                </a:solidFill>
                <a:latin typeface="Arial"/>
                <a:ea typeface="DejaVu Sans"/>
              </a:rPr>
              <a:t>i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, </a:t>
            </a:r>
            <a:r>
              <a:rPr lang="en-US" sz="2000" b="0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lang="en-US" sz="2000" b="0" strike="noStrike" spc="26" baseline="-25000" dirty="0" err="1">
                <a:solidFill>
                  <a:srgbClr val="000000"/>
                </a:solidFill>
                <a:latin typeface="Arial"/>
                <a:ea typeface="DejaVu Sans"/>
              </a:rPr>
              <a:t>th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, </a:t>
            </a:r>
            <a:r>
              <a:rPr lang="en-US" sz="2000" b="0" i="1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ɣ</a:t>
            </a:r>
            <a:r>
              <a:rPr lang="en-US" sz="2000" b="0" i="1" strike="noStrike" spc="26" baseline="-25000" dirty="0" err="1">
                <a:solidFill>
                  <a:srgbClr val="000000"/>
                </a:solidFill>
                <a:latin typeface="Arial"/>
                <a:ea typeface="DejaVu Sans"/>
              </a:rPr>
              <a:t>nth</a:t>
            </a:r>
            <a:r>
              <a:rPr lang="en-US" sz="2000" b="0" i="1" strike="noStrike" spc="26" baseline="-25000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US" sz="20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/</a:t>
            </a:r>
            <a:r>
              <a:rPr lang="el-GR" sz="20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θ</a:t>
            </a:r>
            <a:r>
              <a:rPr lang="en-US" sz="2000" b="0" i="1" strike="noStrike" spc="26" dirty="0">
                <a:solidFill>
                  <a:srgbClr val="000000"/>
                </a:solidFill>
                <a:latin typeface="Arial"/>
                <a:ea typeface="DejaVu Sans"/>
              </a:rPr>
              <a:t>, p</a:t>
            </a:r>
            <a:r>
              <a:rPr lang="en-US" sz="2000" b="0" i="1" strike="noStrike" spc="26" baseline="-25000" dirty="0">
                <a:solidFill>
                  <a:srgbClr val="000000"/>
                </a:solidFill>
                <a:latin typeface="Arial"/>
                <a:ea typeface="DejaVu Sans"/>
              </a:rPr>
              <a:t>1 </a:t>
            </a: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, </a:t>
            </a:r>
            <a:r>
              <a:rPr lang="en-US" sz="2000" b="0" strike="noStrike" spc="26" dirty="0" err="1">
                <a:solidFill>
                  <a:srgbClr val="000000"/>
                </a:solidFill>
                <a:latin typeface="Arial"/>
                <a:ea typeface="DejaVu Sans"/>
              </a:rPr>
              <a:t>a</a:t>
            </a:r>
            <a:r>
              <a:rPr lang="en-US" sz="2000" b="0" strike="noStrike" spc="26" baseline="-25000" dirty="0" err="1">
                <a:solidFill>
                  <a:srgbClr val="000000"/>
                </a:solidFill>
                <a:latin typeface="Arial"/>
                <a:ea typeface="DejaVu Sans"/>
              </a:rPr>
              <a:t>th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r>
              <a:rPr lang="en-US" sz="2000" b="0" strike="noStrike" spc="26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marL="114480">
              <a:lnSpc>
                <a:spcPct val="11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</p:txBody>
      </p:sp>
      <p:pic>
        <p:nvPicPr>
          <p:cNvPr id="523" name="Picture 3"/>
          <p:cNvPicPr/>
          <p:nvPr/>
        </p:nvPicPr>
        <p:blipFill>
          <a:blip r:embed="rId2"/>
          <a:stretch/>
        </p:blipFill>
        <p:spPr>
          <a:xfrm>
            <a:off x="0" y="3429000"/>
            <a:ext cx="12190320" cy="2102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CustomShape 1"/>
          <p:cNvSpPr/>
          <p:nvPr/>
        </p:nvSpPr>
        <p:spPr>
          <a:xfrm>
            <a:off x="407880" y="349560"/>
            <a:ext cx="11374200" cy="3509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-US" sz="6000" b="1" strike="noStrike" spc="-1">
                <a:solidFill>
                  <a:srgbClr val="006C66"/>
                </a:solidFill>
                <a:latin typeface="Arial"/>
                <a:ea typeface="DejaVu Sans"/>
              </a:rPr>
              <a:t>Thank you</a:t>
            </a:r>
            <a:endParaRPr lang="en-US" sz="6000" b="0" strike="noStrike" spc="-1">
              <a:latin typeface="Arial"/>
            </a:endParaRPr>
          </a:p>
        </p:txBody>
      </p:sp>
      <p:sp>
        <p:nvSpPr>
          <p:cNvPr id="525" name="CustomShape 2"/>
          <p:cNvSpPr/>
          <p:nvPr/>
        </p:nvSpPr>
        <p:spPr>
          <a:xfrm>
            <a:off x="6721200" y="1963080"/>
            <a:ext cx="4309920" cy="247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20000"/>
              </a:lnSpc>
              <a:tabLst>
                <a:tab pos="0" algn="l"/>
              </a:tabLst>
            </a:pPr>
            <a:r>
              <a:rPr lang="en-US" sz="1800" b="0" strike="noStrike" spc="26">
                <a:solidFill>
                  <a:srgbClr val="000000"/>
                </a:solidFill>
                <a:latin typeface="Arial"/>
                <a:ea typeface="DejaVu Sans"/>
              </a:rPr>
              <a:t>Dr. Artem Bohdan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20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20000"/>
              </a:lnSpc>
              <a:tabLst>
                <a:tab pos="0" algn="l"/>
              </a:tabLst>
            </a:pPr>
            <a:r>
              <a:rPr lang="en-US" sz="1800" b="0" strike="noStrike" spc="26">
                <a:solidFill>
                  <a:srgbClr val="000000"/>
                </a:solidFill>
                <a:latin typeface="Arial"/>
                <a:ea typeface="DejaVu Sans"/>
              </a:rPr>
              <a:t>Max Planck Institute for Plasma Physics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20000"/>
              </a:lnSpc>
              <a:tabLst>
                <a:tab pos="0" algn="l"/>
              </a:tabLst>
            </a:pPr>
            <a:r>
              <a:rPr lang="en-US" sz="1800" b="0" strike="noStrike" spc="26">
                <a:solidFill>
                  <a:srgbClr val="000000"/>
                </a:solidFill>
                <a:latin typeface="Arial"/>
                <a:ea typeface="DejaVu Sans"/>
              </a:rPr>
              <a:t>Tokamak Theory division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20000"/>
              </a:lnSpc>
              <a:tabLst>
                <a:tab pos="0" algn="l"/>
              </a:tabLst>
            </a:pPr>
            <a:r>
              <a:rPr lang="en-US" sz="1800" b="0" strike="noStrike" spc="26">
                <a:solidFill>
                  <a:srgbClr val="000000"/>
                </a:solidFill>
                <a:latin typeface="Arial"/>
                <a:ea typeface="DejaVu Sans"/>
              </a:rPr>
              <a:t>Plasma Astrophysics group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20000"/>
              </a:lnSpc>
              <a:tabLst>
                <a:tab pos="0" algn="l"/>
              </a:tabLst>
            </a:pPr>
            <a:r>
              <a:rPr lang="en-US" sz="1800" b="0" strike="noStrike" spc="26">
                <a:solidFill>
                  <a:srgbClr val="C6D325"/>
                </a:solidFill>
                <a:latin typeface="Arial"/>
                <a:ea typeface="DejaVu Sans"/>
              </a:rPr>
              <a:t>artem.bohdan@ipp.mpg.de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526" name="CustomShape 3"/>
          <p:cNvSpPr/>
          <p:nvPr/>
        </p:nvSpPr>
        <p:spPr>
          <a:xfrm>
            <a:off x="997200" y="1963080"/>
            <a:ext cx="4309920" cy="247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20000"/>
              </a:lnSpc>
              <a:tabLst>
                <a:tab pos="0" algn="l"/>
              </a:tabLst>
            </a:pPr>
            <a:r>
              <a:rPr lang="en-US" sz="1800" b="0" strike="noStrike" spc="26">
                <a:solidFill>
                  <a:srgbClr val="000000"/>
                </a:solidFill>
                <a:latin typeface="Arial"/>
                <a:ea typeface="DejaVu Sans"/>
              </a:rPr>
              <a:t>Dr. Axel Arbet-Engels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20000"/>
              </a:lnSpc>
              <a:tabLst>
                <a:tab pos="0" algn="l"/>
              </a:tabLst>
            </a:pPr>
            <a:endParaRPr lang="en-US" sz="1800" b="0" strike="noStrike" spc="-1">
              <a:latin typeface="Arial"/>
            </a:endParaRPr>
          </a:p>
          <a:p>
            <a:pPr>
              <a:lnSpc>
                <a:spcPct val="120000"/>
              </a:lnSpc>
              <a:tabLst>
                <a:tab pos="0" algn="l"/>
              </a:tabLst>
            </a:pPr>
            <a:r>
              <a:rPr lang="en-US" sz="1800" b="0" strike="noStrike" spc="26">
                <a:solidFill>
                  <a:srgbClr val="000000"/>
                </a:solidFill>
                <a:latin typeface="Arial"/>
                <a:ea typeface="DejaVu Sans"/>
              </a:rPr>
              <a:t>Max Planck Institute for Physics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20000"/>
              </a:lnSpc>
              <a:tabLst>
                <a:tab pos="0" algn="l"/>
              </a:tabLst>
            </a:pPr>
            <a:r>
              <a:rPr lang="en-US" sz="1800" b="0" strike="noStrike" spc="26">
                <a:solidFill>
                  <a:srgbClr val="000000"/>
                </a:solidFill>
                <a:latin typeface="Arial"/>
                <a:ea typeface="DejaVu Sans"/>
              </a:rPr>
              <a:t>MAGIC and CTA group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20000"/>
              </a:lnSpc>
              <a:tabLst>
                <a:tab pos="0" algn="l"/>
              </a:tabLst>
            </a:pPr>
            <a:r>
              <a:rPr lang="en-US" sz="1800" b="0" strike="noStrike" spc="26">
                <a:solidFill>
                  <a:srgbClr val="C6D325"/>
                </a:solidFill>
                <a:latin typeface="Arial"/>
                <a:ea typeface="DejaVu Sans"/>
              </a:rPr>
              <a:t>aarbet@mpp.mpg.de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5555"/>
      </a:dk2>
      <a:lt2>
        <a:srgbClr val="C6D325"/>
      </a:lt2>
      <a:accent1>
        <a:srgbClr val="006C66"/>
      </a:accent1>
      <a:accent2>
        <a:srgbClr val="C6D325"/>
      </a:accent2>
      <a:accent3>
        <a:srgbClr val="29485D"/>
      </a:accent3>
      <a:accent4>
        <a:srgbClr val="00B1EA"/>
      </a:accent4>
      <a:accent5>
        <a:srgbClr val="EF7C00"/>
      </a:accent5>
      <a:accent6>
        <a:srgbClr val="EEEEEE"/>
      </a:accent6>
      <a:hlink>
        <a:srgbClr val="005555"/>
      </a:hlink>
      <a:folHlink>
        <a:srgbClr val="A7A7A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5555"/>
      </a:dk2>
      <a:lt2>
        <a:srgbClr val="C6D325"/>
      </a:lt2>
      <a:accent1>
        <a:srgbClr val="006C66"/>
      </a:accent1>
      <a:accent2>
        <a:srgbClr val="C6D325"/>
      </a:accent2>
      <a:accent3>
        <a:srgbClr val="29485D"/>
      </a:accent3>
      <a:accent4>
        <a:srgbClr val="00B1EA"/>
      </a:accent4>
      <a:accent5>
        <a:srgbClr val="EF7C00"/>
      </a:accent5>
      <a:accent6>
        <a:srgbClr val="EEEEEE"/>
      </a:accent6>
      <a:hlink>
        <a:srgbClr val="005555"/>
      </a:hlink>
      <a:folHlink>
        <a:srgbClr val="A7A7A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5555"/>
      </a:dk2>
      <a:lt2>
        <a:srgbClr val="C6D325"/>
      </a:lt2>
      <a:accent1>
        <a:srgbClr val="006C66"/>
      </a:accent1>
      <a:accent2>
        <a:srgbClr val="C6D325"/>
      </a:accent2>
      <a:accent3>
        <a:srgbClr val="29485D"/>
      </a:accent3>
      <a:accent4>
        <a:srgbClr val="00B1EA"/>
      </a:accent4>
      <a:accent5>
        <a:srgbClr val="EF7C00"/>
      </a:accent5>
      <a:accent6>
        <a:srgbClr val="EEEEEE"/>
      </a:accent6>
      <a:hlink>
        <a:srgbClr val="005555"/>
      </a:hlink>
      <a:folHlink>
        <a:srgbClr val="A7A7A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5555"/>
      </a:dk2>
      <a:lt2>
        <a:srgbClr val="C6D325"/>
      </a:lt2>
      <a:accent1>
        <a:srgbClr val="006C66"/>
      </a:accent1>
      <a:accent2>
        <a:srgbClr val="C6D325"/>
      </a:accent2>
      <a:accent3>
        <a:srgbClr val="29485D"/>
      </a:accent3>
      <a:accent4>
        <a:srgbClr val="00B1EA"/>
      </a:accent4>
      <a:accent5>
        <a:srgbClr val="EF7C00"/>
      </a:accent5>
      <a:accent6>
        <a:srgbClr val="EEEEEE"/>
      </a:accent6>
      <a:hlink>
        <a:srgbClr val="005555"/>
      </a:hlink>
      <a:folHlink>
        <a:srgbClr val="A7A7A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5555"/>
      </a:dk2>
      <a:lt2>
        <a:srgbClr val="C6D325"/>
      </a:lt2>
      <a:accent1>
        <a:srgbClr val="006C66"/>
      </a:accent1>
      <a:accent2>
        <a:srgbClr val="C6D325"/>
      </a:accent2>
      <a:accent3>
        <a:srgbClr val="29485D"/>
      </a:accent3>
      <a:accent4>
        <a:srgbClr val="00B1EA"/>
      </a:accent4>
      <a:accent5>
        <a:srgbClr val="EF7C00"/>
      </a:accent5>
      <a:accent6>
        <a:srgbClr val="EEEEEE"/>
      </a:accent6>
      <a:hlink>
        <a:srgbClr val="005555"/>
      </a:hlink>
      <a:folHlink>
        <a:srgbClr val="A7A7A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39032</TotalTime>
  <Words>1567</Words>
  <Application>Microsoft Office PowerPoint</Application>
  <PresentationFormat>Widescreen</PresentationFormat>
  <Paragraphs>328</Paragraphs>
  <Slides>49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49</vt:i4>
      </vt:variant>
    </vt:vector>
  </HeadingPairs>
  <TitlesOfParts>
    <vt:vector size="60" baseType="lpstr">
      <vt:lpstr>.SF NS Symbols Regular</vt:lpstr>
      <vt:lpstr>Arial</vt:lpstr>
      <vt:lpstr>DejaVu Sans</vt:lpstr>
      <vt:lpstr>Noto Sans CJK SC Regular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The Kinetic Heart of Cosmic Accelerators    Artem Bohdan Max Planck Institute for Plasma Physics, Garching, Germany  </vt:lpstr>
      <vt:lpstr>Cosmic Rays</vt:lpstr>
      <vt:lpstr>Nonthermal emission</vt:lpstr>
      <vt:lpstr>Tycho’s SNR</vt:lpstr>
      <vt:lpstr>Mrk501 blazar</vt:lpstr>
      <vt:lpstr>From MHD to PIC</vt:lpstr>
      <vt:lpstr>From MHD to PIC</vt:lpstr>
      <vt:lpstr>From MHD to PIC</vt:lpstr>
      <vt:lpstr>From MHD to PIC</vt:lpstr>
      <vt:lpstr>From MHD to PIC</vt:lpstr>
      <vt:lpstr>From MHD to PIC</vt:lpstr>
      <vt:lpstr>Nonthermal emission modeling: Tycho’s SNR</vt:lpstr>
      <vt:lpstr>Nonthermal emission modeling: Tycho’s SNR</vt:lpstr>
      <vt:lpstr>Nonthermal emission modeling: Mrk421 blazar</vt:lpstr>
      <vt:lpstr>Nonthermal emission modeling: Mrk421 blazar</vt:lpstr>
      <vt:lpstr>Nonthermal emission modeling: Mrk421 blazar</vt:lpstr>
      <vt:lpstr>PowerPoint Presentation</vt:lpstr>
      <vt:lpstr>PowerPoint Presentation</vt:lpstr>
      <vt:lpstr>PowerPoint Presentation</vt:lpstr>
      <vt:lpstr>PowerPoint Presentation</vt:lpstr>
      <vt:lpstr>Blazar emission and shocks in AGN jets</vt:lpstr>
      <vt:lpstr>Blazar emission and shocks in AGN jets</vt:lpstr>
      <vt:lpstr>PowerPoint Presentation</vt:lpstr>
      <vt:lpstr>Using realistic electron energy distribution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Scanned parameters</vt:lpstr>
      <vt:lpstr>PowerPoint Presentation</vt:lpstr>
      <vt:lpstr>PowerPoint Presentation</vt:lpstr>
      <vt:lpstr>Compression ratio and adiabatic index</vt:lpstr>
      <vt:lpstr>Parallel shocks (θBn = 0°)</vt:lpstr>
      <vt:lpstr>Parallel shocks  θBn = 0° ɣ0 = 1.5 </vt:lpstr>
      <vt:lpstr>Oblique subluminal shocks (θBn = 25°)</vt:lpstr>
      <vt:lpstr>Oblique shocks  θBn = 25° ɣ0 = 16</vt:lpstr>
      <vt:lpstr>Oblique superluminal shocks (θBn = 50°)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– please read before first use (1/3)</dc:title>
  <dc:subject/>
  <dc:creator>Bohdan, Artem</dc:creator>
  <dc:description/>
  <cp:lastModifiedBy>Bohdan, Artem</cp:lastModifiedBy>
  <cp:revision>419</cp:revision>
  <dcterms:created xsi:type="dcterms:W3CDTF">2023-03-09T08:28:37Z</dcterms:created>
  <dcterms:modified xsi:type="dcterms:W3CDTF">2026-09-30T11:19:24Z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35</vt:i4>
  </property>
</Properties>
</file>