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ink/ink1.xml" ContentType="application/inkml+xml"/>
  <Override PartName="/ppt/ink/ink2.xml" ContentType="application/inkml+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44" r:id="rId1"/>
  </p:sldMasterIdLst>
  <p:notesMasterIdLst>
    <p:notesMasterId r:id="rId40"/>
  </p:notesMasterIdLst>
  <p:handoutMasterIdLst>
    <p:handoutMasterId r:id="rId41"/>
  </p:handoutMasterIdLst>
  <p:sldIdLst>
    <p:sldId id="424" r:id="rId2"/>
    <p:sldId id="500" r:id="rId3"/>
    <p:sldId id="512" r:id="rId4"/>
    <p:sldId id="482" r:id="rId5"/>
    <p:sldId id="502" r:id="rId6"/>
    <p:sldId id="449" r:id="rId7"/>
    <p:sldId id="503" r:id="rId8"/>
    <p:sldId id="438" r:id="rId9"/>
    <p:sldId id="513" r:id="rId10"/>
    <p:sldId id="504" r:id="rId11"/>
    <p:sldId id="492" r:id="rId12"/>
    <p:sldId id="466" r:id="rId13"/>
    <p:sldId id="505" r:id="rId14"/>
    <p:sldId id="478" r:id="rId15"/>
    <p:sldId id="514" r:id="rId16"/>
    <p:sldId id="440" r:id="rId17"/>
    <p:sldId id="453" r:id="rId18"/>
    <p:sldId id="446" r:id="rId19"/>
    <p:sldId id="497" r:id="rId20"/>
    <p:sldId id="496" r:id="rId21"/>
    <p:sldId id="515" r:id="rId22"/>
    <p:sldId id="455" r:id="rId23"/>
    <p:sldId id="484" r:id="rId24"/>
    <p:sldId id="452" r:id="rId25"/>
    <p:sldId id="493" r:id="rId26"/>
    <p:sldId id="506" r:id="rId27"/>
    <p:sldId id="483" r:id="rId28"/>
    <p:sldId id="485" r:id="rId29"/>
    <p:sldId id="487" r:id="rId30"/>
    <p:sldId id="507" r:id="rId31"/>
    <p:sldId id="495" r:id="rId32"/>
    <p:sldId id="508" r:id="rId33"/>
    <p:sldId id="516" r:id="rId34"/>
    <p:sldId id="509" r:id="rId35"/>
    <p:sldId id="510" r:id="rId36"/>
    <p:sldId id="499" r:id="rId37"/>
    <p:sldId id="494" r:id="rId38"/>
    <p:sldId id="511" r:id="rId3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Big picture" id="{5C037E8F-D3D2-4626-A59C-DBBCAD64FFE8}">
          <p14:sldIdLst>
            <p14:sldId id="424"/>
            <p14:sldId id="500"/>
            <p14:sldId id="512"/>
            <p14:sldId id="482"/>
            <p14:sldId id="502"/>
            <p14:sldId id="449"/>
            <p14:sldId id="503"/>
            <p14:sldId id="438"/>
          </p14:sldIdLst>
        </p14:section>
        <p14:section name="Theoretical framework" id="{BA39B6B6-B229-4841-941D-1B3A9E50E68B}">
          <p14:sldIdLst>
            <p14:sldId id="513"/>
            <p14:sldId id="504"/>
            <p14:sldId id="492"/>
            <p14:sldId id="466"/>
            <p14:sldId id="505"/>
            <p14:sldId id="478"/>
          </p14:sldIdLst>
        </p14:section>
        <p14:section name="Simulation setup" id="{5146FA33-F389-4CA2-9D7B-6EA6AC90227D}">
          <p14:sldIdLst>
            <p14:sldId id="514"/>
            <p14:sldId id="440"/>
            <p14:sldId id="453"/>
            <p14:sldId id="446"/>
            <p14:sldId id="497"/>
            <p14:sldId id="496"/>
          </p14:sldIdLst>
        </p14:section>
        <p14:section name="Results" id="{2FE77FB2-334D-48A6-812A-9BD56464156F}">
          <p14:sldIdLst>
            <p14:sldId id="515"/>
            <p14:sldId id="455"/>
            <p14:sldId id="484"/>
            <p14:sldId id="452"/>
            <p14:sldId id="493"/>
            <p14:sldId id="506"/>
            <p14:sldId id="483"/>
            <p14:sldId id="485"/>
            <p14:sldId id="487"/>
            <p14:sldId id="507"/>
            <p14:sldId id="495"/>
            <p14:sldId id="508"/>
          </p14:sldIdLst>
        </p14:section>
        <p14:section name="Discussion &amp; Outlook" id="{9B66A5A2-36B1-435E-939F-08D6925947F9}">
          <p14:sldIdLst>
            <p14:sldId id="516"/>
            <p14:sldId id="509"/>
            <p14:sldId id="510"/>
            <p14:sldId id="499"/>
          </p14:sldIdLst>
        </p14:section>
        <p14:section name="Conclusion" id="{5E001878-AFED-4F7A-B6BE-FE6D3303078C}">
          <p14:sldIdLst>
            <p14:sldId id="494"/>
            <p14:sldId id="511"/>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B163B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838" autoAdjust="0"/>
    <p:restoredTop sz="96247" autoAdjust="0"/>
  </p:normalViewPr>
  <p:slideViewPr>
    <p:cSldViewPr snapToGrid="0">
      <p:cViewPr varScale="1">
        <p:scale>
          <a:sx n="111" d="100"/>
          <a:sy n="111" d="100"/>
        </p:scale>
        <p:origin x="600" y="108"/>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118" d="100"/>
          <a:sy n="118" d="100"/>
        </p:scale>
        <p:origin x="1596" y="10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microsoft.com/office/2016/11/relationships/changesInfo" Target="changesInfos/changesInfo1.xml"/><Relationship Id="rId20" Type="http://schemas.openxmlformats.org/officeDocument/2006/relationships/slide" Target="slides/slide19.xml"/><Relationship Id="rId41"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alentine Devos" userId="9a54628707cc863e" providerId="LiveId" clId="{1967439A-6D09-4643-84C9-876CCA5E417C}"/>
    <pc:docChg chg="undo custSel addSld delSld modSld sldOrd modSection">
      <pc:chgData name="Valentine Devos" userId="9a54628707cc863e" providerId="LiveId" clId="{1967439A-6D09-4643-84C9-876CCA5E417C}" dt="2026-06-25T12:29:18.617" v="2266" actId="1076"/>
      <pc:docMkLst>
        <pc:docMk/>
      </pc:docMkLst>
      <pc:sldChg chg="modSp mod">
        <pc:chgData name="Valentine Devos" userId="9a54628707cc863e" providerId="LiveId" clId="{1967439A-6D09-4643-84C9-876CCA5E417C}" dt="2026-06-15T20:39:28.477" v="1669" actId="1035"/>
        <pc:sldMkLst>
          <pc:docMk/>
          <pc:sldMk cId="148434164" sldId="424"/>
        </pc:sldMkLst>
        <pc:spChg chg="mod">
          <ac:chgData name="Valentine Devos" userId="9a54628707cc863e" providerId="LiveId" clId="{1967439A-6D09-4643-84C9-876CCA5E417C}" dt="2026-06-15T20:39:28.477" v="1669" actId="1035"/>
          <ac:spMkLst>
            <pc:docMk/>
            <pc:sldMk cId="148434164" sldId="424"/>
            <ac:spMk id="2" creationId="{143AEB9D-0F3C-44F5-9518-B86D83FCEA1A}"/>
          </ac:spMkLst>
        </pc:spChg>
        <pc:spChg chg="mod">
          <ac:chgData name="Valentine Devos" userId="9a54628707cc863e" providerId="LiveId" clId="{1967439A-6D09-4643-84C9-876CCA5E417C}" dt="2026-06-15T20:24:12.885" v="1665" actId="20577"/>
          <ac:spMkLst>
            <pc:docMk/>
            <pc:sldMk cId="148434164" sldId="424"/>
            <ac:spMk id="3" creationId="{847CD2AA-882F-4C2E-AC50-251E5EB9C47B}"/>
          </ac:spMkLst>
        </pc:spChg>
      </pc:sldChg>
      <pc:sldChg chg="modSp mod modNotesTx">
        <pc:chgData name="Valentine Devos" userId="9a54628707cc863e" providerId="LiveId" clId="{1967439A-6D09-4643-84C9-876CCA5E417C}" dt="2026-06-15T20:47:36.819" v="1702" actId="20577"/>
        <pc:sldMkLst>
          <pc:docMk/>
          <pc:sldMk cId="713881299" sldId="434"/>
        </pc:sldMkLst>
        <pc:spChg chg="mod">
          <ac:chgData name="Valentine Devos" userId="9a54628707cc863e" providerId="LiveId" clId="{1967439A-6D09-4643-84C9-876CCA5E417C}" dt="2026-06-15T20:47:36.819" v="1702" actId="20577"/>
          <ac:spMkLst>
            <pc:docMk/>
            <pc:sldMk cId="713881299" sldId="434"/>
            <ac:spMk id="2" creationId="{0EFCF2AE-7E09-4B41-AB12-EADBA7FADA2B}"/>
          </ac:spMkLst>
        </pc:spChg>
      </pc:sldChg>
      <pc:sldChg chg="addSp delSp modSp mod modNotesTx">
        <pc:chgData name="Valentine Devos" userId="9a54628707cc863e" providerId="LiveId" clId="{1967439A-6D09-4643-84C9-876CCA5E417C}" dt="2026-06-14T22:43:58.636" v="1352" actId="20577"/>
        <pc:sldMkLst>
          <pc:docMk/>
          <pc:sldMk cId="1781157715" sldId="438"/>
        </pc:sldMkLst>
        <pc:spChg chg="mod">
          <ac:chgData name="Valentine Devos" userId="9a54628707cc863e" providerId="LiveId" clId="{1967439A-6D09-4643-84C9-876CCA5E417C}" dt="2026-06-11T11:13:57.202" v="466" actId="20577"/>
          <ac:spMkLst>
            <pc:docMk/>
            <pc:sldMk cId="1781157715" sldId="438"/>
            <ac:spMk id="5" creationId="{DDA63786-0D17-520E-F3AD-F6DC136BCEBA}"/>
          </ac:spMkLst>
        </pc:spChg>
        <pc:spChg chg="add mod ord">
          <ac:chgData name="Valentine Devos" userId="9a54628707cc863e" providerId="LiveId" clId="{1967439A-6D09-4643-84C9-876CCA5E417C}" dt="2026-06-14T22:41:00.257" v="1322" actId="20577"/>
          <ac:spMkLst>
            <pc:docMk/>
            <pc:sldMk cId="1781157715" sldId="438"/>
            <ac:spMk id="10" creationId="{CEA051F9-7512-953F-5112-3192E77B505B}"/>
          </ac:spMkLst>
        </pc:spChg>
        <pc:cxnChg chg="add mod">
          <ac:chgData name="Valentine Devos" userId="9a54628707cc863e" providerId="LiveId" clId="{1967439A-6D09-4643-84C9-876CCA5E417C}" dt="2026-06-12T12:56:33.962" v="1032"/>
          <ac:cxnSpMkLst>
            <pc:docMk/>
            <pc:sldMk cId="1781157715" sldId="438"/>
            <ac:cxnSpMk id="7" creationId="{4DE3685A-6AA0-7958-2F18-448DB576EB70}"/>
          </ac:cxnSpMkLst>
        </pc:cxnChg>
      </pc:sldChg>
      <pc:sldChg chg="modNotesTx">
        <pc:chgData name="Valentine Devos" userId="9a54628707cc863e" providerId="LiveId" clId="{1967439A-6D09-4643-84C9-876CCA5E417C}" dt="2026-06-14T22:44:25.550" v="1358" actId="20577"/>
        <pc:sldMkLst>
          <pc:docMk/>
          <pc:sldMk cId="278313597" sldId="440"/>
        </pc:sldMkLst>
      </pc:sldChg>
      <pc:sldChg chg="modNotesTx">
        <pc:chgData name="Valentine Devos" userId="9a54628707cc863e" providerId="LiveId" clId="{1967439A-6D09-4643-84C9-876CCA5E417C}" dt="2026-06-16T08:44:31.121" v="2208" actId="113"/>
        <pc:sldMkLst>
          <pc:docMk/>
          <pc:sldMk cId="201280653" sldId="446"/>
        </pc:sldMkLst>
      </pc:sldChg>
      <pc:sldChg chg="addSp modSp mod modNotesTx">
        <pc:chgData name="Valentine Devos" userId="9a54628707cc863e" providerId="LiveId" clId="{1967439A-6D09-4643-84C9-876CCA5E417C}" dt="2026-06-15T21:38:10.576" v="1791" actId="1035"/>
        <pc:sldMkLst>
          <pc:docMk/>
          <pc:sldMk cId="165229616" sldId="449"/>
        </pc:sldMkLst>
        <pc:spChg chg="mod">
          <ac:chgData name="Valentine Devos" userId="9a54628707cc863e" providerId="LiveId" clId="{1967439A-6D09-4643-84C9-876CCA5E417C}" dt="2026-06-15T21:38:10.576" v="1791" actId="1035"/>
          <ac:spMkLst>
            <pc:docMk/>
            <pc:sldMk cId="165229616" sldId="449"/>
            <ac:spMk id="2" creationId="{CCB94862-33BE-33BA-C033-F9568D2248A4}"/>
          </ac:spMkLst>
        </pc:spChg>
        <pc:spChg chg="add mod">
          <ac:chgData name="Valentine Devos" userId="9a54628707cc863e" providerId="LiveId" clId="{1967439A-6D09-4643-84C9-876CCA5E417C}" dt="2026-06-15T20:48:22.177" v="1706" actId="2085"/>
          <ac:spMkLst>
            <pc:docMk/>
            <pc:sldMk cId="165229616" sldId="449"/>
            <ac:spMk id="3" creationId="{2BEEBE59-1510-20B4-AE18-367BE51D0FCA}"/>
          </ac:spMkLst>
        </pc:spChg>
        <pc:spChg chg="mod">
          <ac:chgData name="Valentine Devos" userId="9a54628707cc863e" providerId="LiveId" clId="{1967439A-6D09-4643-84C9-876CCA5E417C}" dt="2026-06-12T12:57:17.987" v="1039" actId="790"/>
          <ac:spMkLst>
            <pc:docMk/>
            <pc:sldMk cId="165229616" sldId="449"/>
            <ac:spMk id="4" creationId="{329AACC5-60DD-B8A0-E8EB-E11765699041}"/>
          </ac:spMkLst>
        </pc:spChg>
        <pc:spChg chg="mod">
          <ac:chgData name="Valentine Devos" userId="9a54628707cc863e" providerId="LiveId" clId="{1967439A-6D09-4643-84C9-876CCA5E417C}" dt="2026-06-11T11:14:39.088" v="540" actId="20577"/>
          <ac:spMkLst>
            <pc:docMk/>
            <pc:sldMk cId="165229616" sldId="449"/>
            <ac:spMk id="6" creationId="{0FABEA1A-2DEC-CF86-45F3-95A96C931974}"/>
          </ac:spMkLst>
        </pc:spChg>
        <pc:spChg chg="mod">
          <ac:chgData name="Valentine Devos" userId="9a54628707cc863e" providerId="LiveId" clId="{1967439A-6D09-4643-84C9-876CCA5E417C}" dt="2026-06-10T08:30:24.134" v="383"/>
          <ac:spMkLst>
            <pc:docMk/>
            <pc:sldMk cId="165229616" sldId="449"/>
            <ac:spMk id="8" creationId="{575E542D-FEA8-1CCE-DD0B-0D09979F1485}"/>
          </ac:spMkLst>
        </pc:spChg>
        <pc:spChg chg="mod ord">
          <ac:chgData name="Valentine Devos" userId="9a54628707cc863e" providerId="LiveId" clId="{1967439A-6D09-4643-84C9-876CCA5E417C}" dt="2026-06-15T20:48:51.162" v="1789" actId="20577"/>
          <ac:spMkLst>
            <pc:docMk/>
            <pc:sldMk cId="165229616" sldId="449"/>
            <ac:spMk id="21" creationId="{45C11DB8-7BD8-D5F1-6BB6-71C9D66EECBC}"/>
          </ac:spMkLst>
        </pc:spChg>
      </pc:sldChg>
      <pc:sldChg chg="addSp delSp modSp mod delAnim modAnim">
        <pc:chgData name="Valentine Devos" userId="9a54628707cc863e" providerId="LiveId" clId="{1967439A-6D09-4643-84C9-876CCA5E417C}" dt="2026-06-12T15:20:43.339" v="1136" actId="478"/>
        <pc:sldMkLst>
          <pc:docMk/>
          <pc:sldMk cId="1983940069" sldId="452"/>
        </pc:sldMkLst>
        <pc:picChg chg="add mod ord">
          <ac:chgData name="Valentine Devos" userId="9a54628707cc863e" providerId="LiveId" clId="{1967439A-6D09-4643-84C9-876CCA5E417C}" dt="2026-06-12T15:01:45.819" v="1093" actId="167"/>
          <ac:picMkLst>
            <pc:docMk/>
            <pc:sldMk cId="1983940069" sldId="452"/>
            <ac:picMk id="23" creationId="{B4168FA4-BDB7-2CA0-C97F-59362615E019}"/>
          </ac:picMkLst>
        </pc:picChg>
        <pc:picChg chg="add mod ord">
          <ac:chgData name="Valentine Devos" userId="9a54628707cc863e" providerId="LiveId" clId="{1967439A-6D09-4643-84C9-876CCA5E417C}" dt="2026-06-12T15:07:12.213" v="1117" actId="1076"/>
          <ac:picMkLst>
            <pc:docMk/>
            <pc:sldMk cId="1983940069" sldId="452"/>
            <ac:picMk id="25" creationId="{B109E528-DA98-22FD-576C-A97B81BB67C2}"/>
          </ac:picMkLst>
        </pc:picChg>
        <pc:picChg chg="add mod">
          <ac:chgData name="Valentine Devos" userId="9a54628707cc863e" providerId="LiveId" clId="{1967439A-6D09-4643-84C9-876CCA5E417C}" dt="2026-06-12T15:20:29.665" v="1133" actId="1076"/>
          <ac:picMkLst>
            <pc:docMk/>
            <pc:sldMk cId="1983940069" sldId="452"/>
            <ac:picMk id="27" creationId="{CA4A4CA1-4DF3-6E1B-FC60-A48084466614}"/>
          </ac:picMkLst>
        </pc:picChg>
        <pc:picChg chg="add mod ord">
          <ac:chgData name="Valentine Devos" userId="9a54628707cc863e" providerId="LiveId" clId="{1967439A-6D09-4643-84C9-876CCA5E417C}" dt="2026-06-12T15:20:41.522" v="1135" actId="167"/>
          <ac:picMkLst>
            <pc:docMk/>
            <pc:sldMk cId="1983940069" sldId="452"/>
            <ac:picMk id="29" creationId="{C9B8CB2E-C2D2-998A-D4B5-84A0D679C49E}"/>
          </ac:picMkLst>
        </pc:picChg>
      </pc:sldChg>
      <pc:sldChg chg="modNotesTx">
        <pc:chgData name="Valentine Devos" userId="9a54628707cc863e" providerId="LiveId" clId="{1967439A-6D09-4643-84C9-876CCA5E417C}" dt="2026-06-14T22:44:30.919" v="1359" actId="20577"/>
        <pc:sldMkLst>
          <pc:docMk/>
          <pc:sldMk cId="3446322058" sldId="453"/>
        </pc:sldMkLst>
      </pc:sldChg>
      <pc:sldChg chg="addSp delSp modSp mod">
        <pc:chgData name="Valentine Devos" userId="9a54628707cc863e" providerId="LiveId" clId="{1967439A-6D09-4643-84C9-876CCA5E417C}" dt="2026-06-12T11:57:35.765" v="939" actId="167"/>
        <pc:sldMkLst>
          <pc:docMk/>
          <pc:sldMk cId="3324437376" sldId="455"/>
        </pc:sldMkLst>
        <pc:picChg chg="add mod ord">
          <ac:chgData name="Valentine Devos" userId="9a54628707cc863e" providerId="LiveId" clId="{1967439A-6D09-4643-84C9-876CCA5E417C}" dt="2026-06-12T10:45:53.595" v="800" actId="1076"/>
          <ac:picMkLst>
            <pc:docMk/>
            <pc:sldMk cId="3324437376" sldId="455"/>
            <ac:picMk id="20" creationId="{8E4A6871-52C6-41C0-337A-2EA22218572C}"/>
          </ac:picMkLst>
        </pc:picChg>
        <pc:picChg chg="add ord">
          <ac:chgData name="Valentine Devos" userId="9a54628707cc863e" providerId="LiveId" clId="{1967439A-6D09-4643-84C9-876CCA5E417C}" dt="2026-06-12T11:57:35.765" v="939" actId="167"/>
          <ac:picMkLst>
            <pc:docMk/>
            <pc:sldMk cId="3324437376" sldId="455"/>
            <ac:picMk id="22" creationId="{187D6F47-19CA-3333-5875-367F78ADC138}"/>
          </ac:picMkLst>
        </pc:picChg>
        <pc:picChg chg="add mod ord">
          <ac:chgData name="Valentine Devos" userId="9a54628707cc863e" providerId="LiveId" clId="{1967439A-6D09-4643-84C9-876CCA5E417C}" dt="2026-06-12T11:57:29.156" v="937" actId="167"/>
          <ac:picMkLst>
            <pc:docMk/>
            <pc:sldMk cId="3324437376" sldId="455"/>
            <ac:picMk id="24" creationId="{F688A50B-4D0D-DA0E-3C8C-30AE8C34297E}"/>
          </ac:picMkLst>
        </pc:picChg>
      </pc:sldChg>
      <pc:sldChg chg="modNotesTx">
        <pc:chgData name="Valentine Devos" userId="9a54628707cc863e" providerId="LiveId" clId="{1967439A-6D09-4643-84C9-876CCA5E417C}" dt="2026-06-14T22:44:19.902" v="1357" actId="20577"/>
        <pc:sldMkLst>
          <pc:docMk/>
          <pc:sldMk cId="3730880327" sldId="466"/>
        </pc:sldMkLst>
      </pc:sldChg>
      <pc:sldChg chg="addSp delSp modSp mod">
        <pc:chgData name="Valentine Devos" userId="9a54628707cc863e" providerId="LiveId" clId="{1967439A-6D09-4643-84C9-876CCA5E417C}" dt="2026-06-12T08:39:00.106" v="659" actId="1035"/>
        <pc:sldMkLst>
          <pc:docMk/>
          <pc:sldMk cId="4054446472" sldId="478"/>
        </pc:sldMkLst>
        <pc:spChg chg="mod">
          <ac:chgData name="Valentine Devos" userId="9a54628707cc863e" providerId="LiveId" clId="{1967439A-6D09-4643-84C9-876CCA5E417C}" dt="2026-06-12T08:38:54.405" v="656" actId="20577"/>
          <ac:spMkLst>
            <pc:docMk/>
            <pc:sldMk cId="4054446472" sldId="478"/>
            <ac:spMk id="6" creationId="{1DBAC5E8-005D-B272-EB6A-74893E02F95B}"/>
          </ac:spMkLst>
        </pc:spChg>
        <pc:spChg chg="mod">
          <ac:chgData name="Valentine Devos" userId="9a54628707cc863e" providerId="LiveId" clId="{1967439A-6D09-4643-84C9-876CCA5E417C}" dt="2026-06-12T08:39:00.106" v="659" actId="1035"/>
          <ac:spMkLst>
            <pc:docMk/>
            <pc:sldMk cId="4054446472" sldId="478"/>
            <ac:spMk id="8" creationId="{787E308F-5EE7-DEB0-9AEF-C83F0B88CBE8}"/>
          </ac:spMkLst>
        </pc:spChg>
      </pc:sldChg>
      <pc:sldChg chg="delSp modSp mod delAnim modNotesTx">
        <pc:chgData name="Valentine Devos" userId="9a54628707cc863e" providerId="LiveId" clId="{1967439A-6D09-4643-84C9-876CCA5E417C}" dt="2026-06-14T22:44:04.679" v="1353" actId="20577"/>
        <pc:sldMkLst>
          <pc:docMk/>
          <pc:sldMk cId="678823965" sldId="482"/>
        </pc:sldMkLst>
        <pc:spChg chg="mod">
          <ac:chgData name="Valentine Devos" userId="9a54628707cc863e" providerId="LiveId" clId="{1967439A-6D09-4643-84C9-876CCA5E417C}" dt="2026-06-14T22:40:52.137" v="1308" actId="20577"/>
          <ac:spMkLst>
            <pc:docMk/>
            <pc:sldMk cId="678823965" sldId="482"/>
            <ac:spMk id="6" creationId="{D647F26F-EAEB-679B-E1F9-524B3E60D331}"/>
          </ac:spMkLst>
        </pc:spChg>
      </pc:sldChg>
      <pc:sldChg chg="addSp delSp modSp mod">
        <pc:chgData name="Valentine Devos" userId="9a54628707cc863e" providerId="LiveId" clId="{1967439A-6D09-4643-84C9-876CCA5E417C}" dt="2026-06-12T16:40:05.973" v="1216" actId="478"/>
        <pc:sldMkLst>
          <pc:docMk/>
          <pc:sldMk cId="2041717265" sldId="483"/>
        </pc:sldMkLst>
        <pc:picChg chg="add mod ord">
          <ac:chgData name="Valentine Devos" userId="9a54628707cc863e" providerId="LiveId" clId="{1967439A-6D09-4643-84C9-876CCA5E417C}" dt="2026-06-12T16:40:05.106" v="1213" actId="1076"/>
          <ac:picMkLst>
            <pc:docMk/>
            <pc:sldMk cId="2041717265" sldId="483"/>
            <ac:picMk id="22" creationId="{860F1AE4-84C4-52E1-C51D-910FE628753F}"/>
          </ac:picMkLst>
        </pc:picChg>
        <pc:picChg chg="add mod ord">
          <ac:chgData name="Valentine Devos" userId="9a54628707cc863e" providerId="LiveId" clId="{1967439A-6D09-4643-84C9-876CCA5E417C}" dt="2026-06-12T16:40:05.415" v="1214" actId="1076"/>
          <ac:picMkLst>
            <pc:docMk/>
            <pc:sldMk cId="2041717265" sldId="483"/>
            <ac:picMk id="24" creationId="{2808F6D5-F18F-D4C3-4F90-3776A1C82579}"/>
          </ac:picMkLst>
        </pc:picChg>
        <pc:picChg chg="add del mod ord">
          <ac:chgData name="Valentine Devos" userId="9a54628707cc863e" providerId="LiveId" clId="{1967439A-6D09-4643-84C9-876CCA5E417C}" dt="2026-06-12T16:40:05.700" v="1215" actId="478"/>
          <ac:picMkLst>
            <pc:docMk/>
            <pc:sldMk cId="2041717265" sldId="483"/>
            <ac:picMk id="26" creationId="{2F3EB46B-960B-C7E7-08DF-AB32C75DA70B}"/>
          </ac:picMkLst>
        </pc:picChg>
        <pc:picChg chg="add del mod ord">
          <ac:chgData name="Valentine Devos" userId="9a54628707cc863e" providerId="LiveId" clId="{1967439A-6D09-4643-84C9-876CCA5E417C}" dt="2026-06-12T16:40:05.973" v="1216" actId="478"/>
          <ac:picMkLst>
            <pc:docMk/>
            <pc:sldMk cId="2041717265" sldId="483"/>
            <ac:picMk id="28" creationId="{BC5531DE-84D1-02F5-57C8-71CA9EF06096}"/>
          </ac:picMkLst>
        </pc:picChg>
      </pc:sldChg>
      <pc:sldChg chg="addSp delSp modSp mod">
        <pc:chgData name="Valentine Devos" userId="9a54628707cc863e" providerId="LiveId" clId="{1967439A-6D09-4643-84C9-876CCA5E417C}" dt="2026-06-12T11:57:59.780" v="946" actId="478"/>
        <pc:sldMkLst>
          <pc:docMk/>
          <pc:sldMk cId="51784137" sldId="484"/>
        </pc:sldMkLst>
        <pc:picChg chg="add mod ord">
          <ac:chgData name="Valentine Devos" userId="9a54628707cc863e" providerId="LiveId" clId="{1967439A-6D09-4643-84C9-876CCA5E417C}" dt="2026-06-12T10:28:12.498" v="776" actId="1076"/>
          <ac:picMkLst>
            <pc:docMk/>
            <pc:sldMk cId="51784137" sldId="484"/>
            <ac:picMk id="19" creationId="{9150A6DC-B48F-00EC-D5A1-C677DF357E11}"/>
          </ac:picMkLst>
        </pc:picChg>
        <pc:picChg chg="add mod ord modCrop">
          <ac:chgData name="Valentine Devos" userId="9a54628707cc863e" providerId="LiveId" clId="{1967439A-6D09-4643-84C9-876CCA5E417C}" dt="2026-06-12T10:44:12.958" v="789" actId="167"/>
          <ac:picMkLst>
            <pc:docMk/>
            <pc:sldMk cId="51784137" sldId="484"/>
            <ac:picMk id="25" creationId="{A22F328E-CF3B-632A-82C2-A86DC0B9CD90}"/>
          </ac:picMkLst>
        </pc:picChg>
        <pc:picChg chg="add mod ord">
          <ac:chgData name="Valentine Devos" userId="9a54628707cc863e" providerId="LiveId" clId="{1967439A-6D09-4643-84C9-876CCA5E417C}" dt="2026-06-12T11:57:57.884" v="945" actId="167"/>
          <ac:picMkLst>
            <pc:docMk/>
            <pc:sldMk cId="51784137" sldId="484"/>
            <ac:picMk id="31" creationId="{45E61A49-0043-6E27-2D79-E0CBFFFF27BD}"/>
          </ac:picMkLst>
        </pc:picChg>
      </pc:sldChg>
      <pc:sldChg chg="addSp delSp modSp mod delAnim modAnim">
        <pc:chgData name="Valentine Devos" userId="9a54628707cc863e" providerId="LiveId" clId="{1967439A-6D09-4643-84C9-876CCA5E417C}" dt="2026-06-25T12:29:18.617" v="2266" actId="1076"/>
        <pc:sldMkLst>
          <pc:docMk/>
          <pc:sldMk cId="3512480719" sldId="485"/>
        </pc:sldMkLst>
        <pc:spChg chg="add mod">
          <ac:chgData name="Valentine Devos" userId="9a54628707cc863e" providerId="LiveId" clId="{1967439A-6D09-4643-84C9-876CCA5E417C}" dt="2026-06-11T11:17:07.168" v="563" actId="20577"/>
          <ac:spMkLst>
            <pc:docMk/>
            <pc:sldMk cId="3512480719" sldId="485"/>
            <ac:spMk id="5" creationId="{8646497E-84A8-2A9C-34A5-C77181AEFF0D}"/>
          </ac:spMkLst>
        </pc:spChg>
        <pc:picChg chg="add mod ord modCrop">
          <ac:chgData name="Valentine Devos" userId="9a54628707cc863e" providerId="LiveId" clId="{1967439A-6D09-4643-84C9-876CCA5E417C}" dt="2026-06-14T19:58:39.234" v="1265" actId="1076"/>
          <ac:picMkLst>
            <pc:docMk/>
            <pc:sldMk cId="3512480719" sldId="485"/>
            <ac:picMk id="6" creationId="{6F716ADD-D873-6CB1-76C0-1F28C740C49E}"/>
          </ac:picMkLst>
        </pc:picChg>
        <pc:picChg chg="add mod modCrop">
          <ac:chgData name="Valentine Devos" userId="9a54628707cc863e" providerId="LiveId" clId="{1967439A-6D09-4643-84C9-876CCA5E417C}" dt="2026-06-14T19:58:41.260" v="1266" actId="1076"/>
          <ac:picMkLst>
            <pc:docMk/>
            <pc:sldMk cId="3512480719" sldId="485"/>
            <ac:picMk id="10" creationId="{0F491604-5DC1-D99C-7314-AB5B8C296365}"/>
          </ac:picMkLst>
        </pc:picChg>
        <pc:picChg chg="add mod">
          <ac:chgData name="Valentine Devos" userId="9a54628707cc863e" providerId="LiveId" clId="{1967439A-6D09-4643-84C9-876CCA5E417C}" dt="2026-06-25T12:29:18.617" v="2266" actId="1076"/>
          <ac:picMkLst>
            <pc:docMk/>
            <pc:sldMk cId="3512480719" sldId="485"/>
            <ac:picMk id="15" creationId="{2DE5781C-6BA2-F55B-86BB-1DAE42EE520B}"/>
          </ac:picMkLst>
        </pc:picChg>
        <pc:cxnChg chg="add mod">
          <ac:chgData name="Valentine Devos" userId="9a54628707cc863e" providerId="LiveId" clId="{1967439A-6D09-4643-84C9-876CCA5E417C}" dt="2026-06-11T11:16:54.063" v="551"/>
          <ac:cxnSpMkLst>
            <pc:docMk/>
            <pc:sldMk cId="3512480719" sldId="485"/>
            <ac:cxnSpMk id="9" creationId="{62928907-D72A-F4BE-82B4-B7DDF53F1D07}"/>
          </ac:cxnSpMkLst>
        </pc:cxnChg>
      </pc:sldChg>
      <pc:sldChg chg="addSp delSp modSp mod ord delAnim modAnim">
        <pc:chgData name="Valentine Devos" userId="9a54628707cc863e" providerId="LiveId" clId="{1967439A-6D09-4643-84C9-876CCA5E417C}" dt="2026-06-25T12:27:04.477" v="2256" actId="1076"/>
        <pc:sldMkLst>
          <pc:docMk/>
          <pc:sldMk cId="2623082111" sldId="487"/>
        </pc:sldMkLst>
        <pc:spChg chg="mod">
          <ac:chgData name="Valentine Devos" userId="9a54628707cc863e" providerId="LiveId" clId="{1967439A-6D09-4643-84C9-876CCA5E417C}" dt="2026-06-12T08:26:45.252" v="620" actId="1076"/>
          <ac:spMkLst>
            <pc:docMk/>
            <pc:sldMk cId="2623082111" sldId="487"/>
            <ac:spMk id="5" creationId="{FD5D91BB-77F7-AC48-64BD-6CADB1545162}"/>
          </ac:spMkLst>
        </pc:spChg>
        <pc:spChg chg="mod">
          <ac:chgData name="Valentine Devos" userId="9a54628707cc863e" providerId="LiveId" clId="{1967439A-6D09-4643-84C9-876CCA5E417C}" dt="2026-06-12T08:37:02.913" v="647" actId="20577"/>
          <ac:spMkLst>
            <pc:docMk/>
            <pc:sldMk cId="2623082111" sldId="487"/>
            <ac:spMk id="12" creationId="{5F63CEF3-88E3-4CFF-9B46-3EBA2B297D2F}"/>
          </ac:spMkLst>
        </pc:spChg>
        <pc:picChg chg="add mod ord">
          <ac:chgData name="Valentine Devos" userId="9a54628707cc863e" providerId="LiveId" clId="{1967439A-6D09-4643-84C9-876CCA5E417C}" dt="2026-06-12T11:49:29.147" v="910" actId="167"/>
          <ac:picMkLst>
            <pc:docMk/>
            <pc:sldMk cId="2623082111" sldId="487"/>
            <ac:picMk id="25" creationId="{75B343B4-6A72-BA26-EB48-5970F2F141D8}"/>
          </ac:picMkLst>
        </pc:picChg>
        <pc:picChg chg="add mod ord">
          <ac:chgData name="Valentine Devos" userId="9a54628707cc863e" providerId="LiveId" clId="{1967439A-6D09-4643-84C9-876CCA5E417C}" dt="2026-06-12T11:49:03.395" v="905" actId="167"/>
          <ac:picMkLst>
            <pc:docMk/>
            <pc:sldMk cId="2623082111" sldId="487"/>
            <ac:picMk id="27" creationId="{4625FAE7-EBEE-F5E5-E470-8CCE9558D3CC}"/>
          </ac:picMkLst>
        </pc:picChg>
        <pc:picChg chg="add mod">
          <ac:chgData name="Valentine Devos" userId="9a54628707cc863e" providerId="LiveId" clId="{1967439A-6D09-4643-84C9-876CCA5E417C}" dt="2026-06-25T12:27:04.477" v="2256" actId="1076"/>
          <ac:picMkLst>
            <pc:docMk/>
            <pc:sldMk cId="2623082111" sldId="487"/>
            <ac:picMk id="29" creationId="{B1AB6328-3DAF-89A8-9C5A-87C6B7E2C6FF}"/>
          </ac:picMkLst>
        </pc:picChg>
        <pc:cxnChg chg="mod">
          <ac:chgData name="Valentine Devos" userId="9a54628707cc863e" providerId="LiveId" clId="{1967439A-6D09-4643-84C9-876CCA5E417C}" dt="2026-06-12T08:26:45.252" v="620" actId="1076"/>
          <ac:cxnSpMkLst>
            <pc:docMk/>
            <pc:sldMk cId="2623082111" sldId="487"/>
            <ac:cxnSpMk id="6" creationId="{16989F9A-3D0B-B42E-3385-FB8715F8FFB3}"/>
          </ac:cxnSpMkLst>
        </pc:cxnChg>
      </pc:sldChg>
      <pc:sldChg chg="modSp mod modNotesTx">
        <pc:chgData name="Valentine Devos" userId="9a54628707cc863e" providerId="LiveId" clId="{1967439A-6D09-4643-84C9-876CCA5E417C}" dt="2026-06-16T08:09:17.320" v="2199" actId="20577"/>
        <pc:sldMkLst>
          <pc:docMk/>
          <pc:sldMk cId="3972120841" sldId="492"/>
        </pc:sldMkLst>
        <pc:spChg chg="mod">
          <ac:chgData name="Valentine Devos" userId="9a54628707cc863e" providerId="LiveId" clId="{1967439A-6D09-4643-84C9-876CCA5E417C}" dt="2026-06-14T22:44:15.565" v="1356" actId="1035"/>
          <ac:spMkLst>
            <pc:docMk/>
            <pc:sldMk cId="3972120841" sldId="492"/>
            <ac:spMk id="8" creationId="{57FC8ED2-D6CC-FD45-3554-B36F8FC3A6EE}"/>
          </ac:spMkLst>
        </pc:spChg>
        <pc:spChg chg="mod">
          <ac:chgData name="Valentine Devos" userId="9a54628707cc863e" providerId="LiveId" clId="{1967439A-6D09-4643-84C9-876CCA5E417C}" dt="2026-06-16T08:09:17.320" v="2199" actId="20577"/>
          <ac:spMkLst>
            <pc:docMk/>
            <pc:sldMk cId="3972120841" sldId="492"/>
            <ac:spMk id="11" creationId="{DF593089-B453-4506-B5D0-21E15112BE96}"/>
          </ac:spMkLst>
        </pc:spChg>
      </pc:sldChg>
      <pc:sldChg chg="addSp delSp modSp mod delAnim modAnim">
        <pc:chgData name="Valentine Devos" userId="9a54628707cc863e" providerId="LiveId" clId="{1967439A-6D09-4643-84C9-876CCA5E417C}" dt="2026-06-25T12:25:57.178" v="2250" actId="1076"/>
        <pc:sldMkLst>
          <pc:docMk/>
          <pc:sldMk cId="1715345175" sldId="493"/>
        </pc:sldMkLst>
        <pc:spChg chg="mod">
          <ac:chgData name="Valentine Devos" userId="9a54628707cc863e" providerId="LiveId" clId="{1967439A-6D09-4643-84C9-876CCA5E417C}" dt="2026-06-12T11:32:04.816" v="856" actId="14100"/>
          <ac:spMkLst>
            <pc:docMk/>
            <pc:sldMk cId="1715345175" sldId="493"/>
            <ac:spMk id="4" creationId="{FEDFEC07-22EE-B5B5-27FD-0B0724657E2D}"/>
          </ac:spMkLst>
        </pc:spChg>
        <pc:picChg chg="add mod ord">
          <ac:chgData name="Valentine Devos" userId="9a54628707cc863e" providerId="LiveId" clId="{1967439A-6D09-4643-84C9-876CCA5E417C}" dt="2026-06-12T11:22:49.265" v="820" actId="1076"/>
          <ac:picMkLst>
            <pc:docMk/>
            <pc:sldMk cId="1715345175" sldId="493"/>
            <ac:picMk id="22" creationId="{47452234-5F8A-281A-E2AD-6C6EF1FD74B1}"/>
          </ac:picMkLst>
        </pc:picChg>
        <pc:picChg chg="add mod ord">
          <ac:chgData name="Valentine Devos" userId="9a54628707cc863e" providerId="LiveId" clId="{1967439A-6D09-4643-84C9-876CCA5E417C}" dt="2026-06-12T11:22:23.157" v="816" actId="167"/>
          <ac:picMkLst>
            <pc:docMk/>
            <pc:sldMk cId="1715345175" sldId="493"/>
            <ac:picMk id="28" creationId="{737D23AB-0ED1-9D11-6702-650576F69FDC}"/>
          </ac:picMkLst>
        </pc:picChg>
        <pc:picChg chg="add mod">
          <ac:chgData name="Valentine Devos" userId="9a54628707cc863e" providerId="LiveId" clId="{1967439A-6D09-4643-84C9-876CCA5E417C}" dt="2026-06-25T12:25:57.178" v="2250" actId="1076"/>
          <ac:picMkLst>
            <pc:docMk/>
            <pc:sldMk cId="1715345175" sldId="493"/>
            <ac:picMk id="63" creationId="{A8BD8006-F142-9D92-D805-EF9D45396C3A}"/>
          </ac:picMkLst>
        </pc:picChg>
        <pc:picChg chg="add mod ord">
          <ac:chgData name="Valentine Devos" userId="9a54628707cc863e" providerId="LiveId" clId="{1967439A-6D09-4643-84C9-876CCA5E417C}" dt="2026-06-12T15:28:37.242" v="1173" actId="167"/>
          <ac:picMkLst>
            <pc:docMk/>
            <pc:sldMk cId="1715345175" sldId="493"/>
            <ac:picMk id="65" creationId="{15A08CAB-C243-6043-44CB-F3DB352E9746}"/>
          </ac:picMkLst>
        </pc:picChg>
        <pc:picChg chg="add mod ord">
          <ac:chgData name="Valentine Devos" userId="9a54628707cc863e" providerId="LiveId" clId="{1967439A-6D09-4643-84C9-876CCA5E417C}" dt="2026-06-12T15:32:03.071" v="1200" actId="1076"/>
          <ac:picMkLst>
            <pc:docMk/>
            <pc:sldMk cId="1715345175" sldId="493"/>
            <ac:picMk id="77" creationId="{DFE62069-31E0-57FC-5C31-F627DF5C8E77}"/>
          </ac:picMkLst>
        </pc:picChg>
        <pc:cxnChg chg="mod">
          <ac:chgData name="Valentine Devos" userId="9a54628707cc863e" providerId="LiveId" clId="{1967439A-6D09-4643-84C9-876CCA5E417C}" dt="2026-06-12T15:28:53.418" v="1175" actId="1076"/>
          <ac:cxnSpMkLst>
            <pc:docMk/>
            <pc:sldMk cId="1715345175" sldId="493"/>
            <ac:cxnSpMk id="5" creationId="{FA654DE6-FC9E-7C5C-25C1-9B8A8D4057DB}"/>
          </ac:cxnSpMkLst>
        </pc:cxnChg>
        <pc:cxnChg chg="mod">
          <ac:chgData name="Valentine Devos" userId="9a54628707cc863e" providerId="LiveId" clId="{1967439A-6D09-4643-84C9-876CCA5E417C}" dt="2026-06-12T15:29:00.772" v="1176" actId="1076"/>
          <ac:cxnSpMkLst>
            <pc:docMk/>
            <pc:sldMk cId="1715345175" sldId="493"/>
            <ac:cxnSpMk id="24" creationId="{025AF92B-663D-8FDB-AA23-AF872C705668}"/>
          </ac:cxnSpMkLst>
        </pc:cxnChg>
        <pc:cxnChg chg="mod">
          <ac:chgData name="Valentine Devos" userId="9a54628707cc863e" providerId="LiveId" clId="{1967439A-6D09-4643-84C9-876CCA5E417C}" dt="2026-06-12T15:31:53.358" v="1197" actId="1076"/>
          <ac:cxnSpMkLst>
            <pc:docMk/>
            <pc:sldMk cId="1715345175" sldId="493"/>
            <ac:cxnSpMk id="25" creationId="{C0D099D2-8CE4-0C0B-846B-1C1C1A0F062E}"/>
          </ac:cxnSpMkLst>
        </pc:cxnChg>
        <pc:cxnChg chg="mod">
          <ac:chgData name="Valentine Devos" userId="9a54628707cc863e" providerId="LiveId" clId="{1967439A-6D09-4643-84C9-876CCA5E417C}" dt="2026-06-12T15:32:12.498" v="1203" actId="1076"/>
          <ac:cxnSpMkLst>
            <pc:docMk/>
            <pc:sldMk cId="1715345175" sldId="493"/>
            <ac:cxnSpMk id="26" creationId="{EE0991A8-8130-AA26-BBF0-2327F801E5B8}"/>
          </ac:cxnSpMkLst>
        </pc:cxnChg>
        <pc:cxnChg chg="mod ord">
          <ac:chgData name="Valentine Devos" userId="9a54628707cc863e" providerId="LiveId" clId="{1967439A-6D09-4643-84C9-876CCA5E417C}" dt="2026-06-12T15:29:10.114" v="1178" actId="14100"/>
          <ac:cxnSpMkLst>
            <pc:docMk/>
            <pc:sldMk cId="1715345175" sldId="493"/>
            <ac:cxnSpMk id="27" creationId="{312E4C6F-01CE-BE26-059E-A015FF4FC61F}"/>
          </ac:cxnSpMkLst>
        </pc:cxnChg>
        <pc:cxnChg chg="mod ord">
          <ac:chgData name="Valentine Devos" userId="9a54628707cc863e" providerId="LiveId" clId="{1967439A-6D09-4643-84C9-876CCA5E417C}" dt="2026-06-12T15:29:16.627" v="1180" actId="14100"/>
          <ac:cxnSpMkLst>
            <pc:docMk/>
            <pc:sldMk cId="1715345175" sldId="493"/>
            <ac:cxnSpMk id="29" creationId="{D45B3B18-D793-1A90-408A-02C05EB44793}"/>
          </ac:cxnSpMkLst>
        </pc:cxnChg>
        <pc:cxnChg chg="mod ord">
          <ac:chgData name="Valentine Devos" userId="9a54628707cc863e" providerId="LiveId" clId="{1967439A-6D09-4643-84C9-876CCA5E417C}" dt="2026-06-12T15:32:06.049" v="1201" actId="14100"/>
          <ac:cxnSpMkLst>
            <pc:docMk/>
            <pc:sldMk cId="1715345175" sldId="493"/>
            <ac:cxnSpMk id="31" creationId="{4718189C-0A12-33FD-893C-97BF4D4AB15A}"/>
          </ac:cxnSpMkLst>
        </pc:cxnChg>
        <pc:cxnChg chg="mod ord">
          <ac:chgData name="Valentine Devos" userId="9a54628707cc863e" providerId="LiveId" clId="{1967439A-6D09-4643-84C9-876CCA5E417C}" dt="2026-06-12T15:32:15.631" v="1204" actId="14100"/>
          <ac:cxnSpMkLst>
            <pc:docMk/>
            <pc:sldMk cId="1715345175" sldId="493"/>
            <ac:cxnSpMk id="33" creationId="{9F087670-FF54-94F3-8765-AF7A711D17AE}"/>
          </ac:cxnSpMkLst>
        </pc:cxnChg>
      </pc:sldChg>
      <pc:sldChg chg="modSp mod">
        <pc:chgData name="Valentine Devos" userId="9a54628707cc863e" providerId="LiveId" clId="{1967439A-6D09-4643-84C9-876CCA5E417C}" dt="2026-06-12T12:53:50.862" v="1026" actId="947"/>
        <pc:sldMkLst>
          <pc:docMk/>
          <pc:sldMk cId="2139510835" sldId="494"/>
        </pc:sldMkLst>
        <pc:spChg chg="mod">
          <ac:chgData name="Valentine Devos" userId="9a54628707cc863e" providerId="LiveId" clId="{1967439A-6D09-4643-84C9-876CCA5E417C}" dt="2026-06-12T12:53:50.862" v="1026" actId="947"/>
          <ac:spMkLst>
            <pc:docMk/>
            <pc:sldMk cId="2139510835" sldId="494"/>
            <ac:spMk id="6" creationId="{3C1F3B9F-D4DF-AB50-F12F-1501D8E11ABB}"/>
          </ac:spMkLst>
        </pc:spChg>
      </pc:sldChg>
      <pc:sldChg chg="addSp delSp modSp mod delAnim modAnim">
        <pc:chgData name="Valentine Devos" userId="9a54628707cc863e" providerId="LiveId" clId="{1967439A-6D09-4643-84C9-876CCA5E417C}" dt="2026-06-14T20:03:02.999" v="1293" actId="1076"/>
        <pc:sldMkLst>
          <pc:docMk/>
          <pc:sldMk cId="3166020026" sldId="495"/>
        </pc:sldMkLst>
        <pc:picChg chg="add mod ord">
          <ac:chgData name="Valentine Devos" userId="9a54628707cc863e" providerId="LiveId" clId="{1967439A-6D09-4643-84C9-876CCA5E417C}" dt="2026-06-14T20:03:02.999" v="1293" actId="1076"/>
          <ac:picMkLst>
            <pc:docMk/>
            <pc:sldMk cId="3166020026" sldId="495"/>
            <ac:picMk id="7" creationId="{D027AD34-8764-9121-083F-ABAC0E1E043C}"/>
          </ac:picMkLst>
        </pc:picChg>
        <pc:picChg chg="add mod ord">
          <ac:chgData name="Valentine Devos" userId="9a54628707cc863e" providerId="LiveId" clId="{1967439A-6D09-4643-84C9-876CCA5E417C}" dt="2026-06-12T12:07:04.824" v="963" actId="1076"/>
          <ac:picMkLst>
            <pc:docMk/>
            <pc:sldMk cId="3166020026" sldId="495"/>
            <ac:picMk id="17" creationId="{A629CAD7-0807-8CF6-2AE3-68062890071F}"/>
          </ac:picMkLst>
        </pc:picChg>
        <pc:picChg chg="add mod ord">
          <ac:chgData name="Valentine Devos" userId="9a54628707cc863e" providerId="LiveId" clId="{1967439A-6D09-4643-84C9-876CCA5E417C}" dt="2026-06-14T20:03:01.225" v="1292" actId="167"/>
          <ac:picMkLst>
            <pc:docMk/>
            <pc:sldMk cId="3166020026" sldId="495"/>
            <ac:picMk id="19" creationId="{CAC26BD3-ADE8-AF13-DF0C-D723EA768286}"/>
          </ac:picMkLst>
        </pc:picChg>
      </pc:sldChg>
      <pc:sldChg chg="addSp delSp modSp add mod">
        <pc:chgData name="Valentine Devos" userId="9a54628707cc863e" providerId="LiveId" clId="{1967439A-6D09-4643-84C9-876CCA5E417C}" dt="2026-06-16T08:54:10.759" v="2214" actId="21"/>
        <pc:sldMkLst>
          <pc:docMk/>
          <pc:sldMk cId="839880504" sldId="496"/>
        </pc:sldMkLst>
        <pc:spChg chg="mod">
          <ac:chgData name="Valentine Devos" userId="9a54628707cc863e" providerId="LiveId" clId="{1967439A-6D09-4643-84C9-876CCA5E417C}" dt="2026-06-15T18:58:59.878" v="1389" actId="20577"/>
          <ac:spMkLst>
            <pc:docMk/>
            <pc:sldMk cId="839880504" sldId="496"/>
            <ac:spMk id="2" creationId="{CF67F9A9-EB29-80F0-CDB5-58C5D9F5F96A}"/>
          </ac:spMkLst>
        </pc:spChg>
        <pc:picChg chg="add mod ord">
          <ac:chgData name="Valentine Devos" userId="9a54628707cc863e" providerId="LiveId" clId="{1967439A-6D09-4643-84C9-876CCA5E417C}" dt="2026-06-15T19:00:03.356" v="1397" actId="14100"/>
          <ac:picMkLst>
            <pc:docMk/>
            <pc:sldMk cId="839880504" sldId="496"/>
            <ac:picMk id="7" creationId="{9F8EA021-13BA-BD86-D95B-5C75D9F9DD49}"/>
          </ac:picMkLst>
        </pc:picChg>
      </pc:sldChg>
      <pc:sldChg chg="addSp modSp new mod modNotesTx">
        <pc:chgData name="Valentine Devos" userId="9a54628707cc863e" providerId="LiveId" clId="{1967439A-6D09-4643-84C9-876CCA5E417C}" dt="2026-06-15T19:15:53.198" v="1631" actId="20577"/>
        <pc:sldMkLst>
          <pc:docMk/>
          <pc:sldMk cId="1831568173" sldId="497"/>
        </pc:sldMkLst>
        <pc:spChg chg="mod">
          <ac:chgData name="Valentine Devos" userId="9a54628707cc863e" providerId="LiveId" clId="{1967439A-6D09-4643-84C9-876CCA5E417C}" dt="2026-06-15T19:05:04.354" v="1415" actId="20577"/>
          <ac:spMkLst>
            <pc:docMk/>
            <pc:sldMk cId="1831568173" sldId="497"/>
            <ac:spMk id="2" creationId="{140830D4-89DD-D388-84BC-61C993E3D639}"/>
          </ac:spMkLst>
        </pc:spChg>
        <pc:spChg chg="add mod">
          <ac:chgData name="Valentine Devos" userId="9a54628707cc863e" providerId="LiveId" clId="{1967439A-6D09-4643-84C9-876CCA5E417C}" dt="2026-06-15T19:15:53.198" v="1631" actId="20577"/>
          <ac:spMkLst>
            <pc:docMk/>
            <pc:sldMk cId="1831568173" sldId="497"/>
            <ac:spMk id="5" creationId="{E0B5DD0F-B756-C19C-3546-CF3CC2B4F4B7}"/>
          </ac:spMkLst>
        </pc:spChg>
        <pc:spChg chg="add mod">
          <ac:chgData name="Valentine Devos" userId="9a54628707cc863e" providerId="LiveId" clId="{1967439A-6D09-4643-84C9-876CCA5E417C}" dt="2026-06-15T19:10:21.879" v="1492" actId="1076"/>
          <ac:spMkLst>
            <pc:docMk/>
            <pc:sldMk cId="1831568173" sldId="497"/>
            <ac:spMk id="7" creationId="{D18D7ABC-82E4-28CB-9F36-D51A22571CE8}"/>
          </ac:spMkLst>
        </pc:spChg>
      </pc:sldChg>
      <pc:sldChg chg="addSp delSp modSp new mod">
        <pc:chgData name="Valentine Devos" userId="9a54628707cc863e" providerId="LiveId" clId="{1967439A-6D09-4643-84C9-876CCA5E417C}" dt="2026-06-16T07:53:50.579" v="2191" actId="1076"/>
        <pc:sldMkLst>
          <pc:docMk/>
          <pc:sldMk cId="2788876458" sldId="498"/>
        </pc:sldMkLst>
        <pc:spChg chg="mod">
          <ac:chgData name="Valentine Devos" userId="9a54628707cc863e" providerId="LiveId" clId="{1967439A-6D09-4643-84C9-876CCA5E417C}" dt="2026-06-16T07:39:57.984" v="1816" actId="20577"/>
          <ac:spMkLst>
            <pc:docMk/>
            <pc:sldMk cId="2788876458" sldId="498"/>
            <ac:spMk id="2" creationId="{F6A93129-2F06-7918-57FF-8B38F42B31DC}"/>
          </ac:spMkLst>
        </pc:spChg>
        <pc:spChg chg="add mod">
          <ac:chgData name="Valentine Devos" userId="9a54628707cc863e" providerId="LiveId" clId="{1967439A-6D09-4643-84C9-876CCA5E417C}" dt="2026-06-16T07:53:50.579" v="2191" actId="1076"/>
          <ac:spMkLst>
            <pc:docMk/>
            <pc:sldMk cId="2788876458" sldId="498"/>
            <ac:spMk id="7" creationId="{63017956-9DE1-9EE9-11E2-9B126CF46873}"/>
          </ac:spMkLst>
        </pc:spChg>
        <pc:spChg chg="add mod">
          <ac:chgData name="Valentine Devos" userId="9a54628707cc863e" providerId="LiveId" clId="{1967439A-6D09-4643-84C9-876CCA5E417C}" dt="2026-06-16T07:53:45.328" v="2190" actId="1076"/>
          <ac:spMkLst>
            <pc:docMk/>
            <pc:sldMk cId="2788876458" sldId="498"/>
            <ac:spMk id="8" creationId="{327DBD97-9377-0E62-5166-C2A160E8D5DC}"/>
          </ac:spMkLst>
        </pc:spChg>
        <pc:spChg chg="add mod">
          <ac:chgData name="Valentine Devos" userId="9a54628707cc863e" providerId="LiveId" clId="{1967439A-6D09-4643-84C9-876CCA5E417C}" dt="2026-06-16T07:53:45.328" v="2190" actId="1076"/>
          <ac:spMkLst>
            <pc:docMk/>
            <pc:sldMk cId="2788876458" sldId="498"/>
            <ac:spMk id="9" creationId="{CC4FEF58-A9D4-8A0D-5C59-340051C79BB5}"/>
          </ac:spMkLst>
        </pc:spChg>
        <pc:spChg chg="add mod">
          <ac:chgData name="Valentine Devos" userId="9a54628707cc863e" providerId="LiveId" clId="{1967439A-6D09-4643-84C9-876CCA5E417C}" dt="2026-06-16T07:53:45.328" v="2190" actId="1076"/>
          <ac:spMkLst>
            <pc:docMk/>
            <pc:sldMk cId="2788876458" sldId="498"/>
            <ac:spMk id="10" creationId="{967CE132-13A3-F323-7814-B56E6C337B83}"/>
          </ac:spMkLst>
        </pc:spChg>
        <pc:picChg chg="add mod">
          <ac:chgData name="Valentine Devos" userId="9a54628707cc863e" providerId="LiveId" clId="{1967439A-6D09-4643-84C9-876CCA5E417C}" dt="2026-06-16T07:53:45.328" v="2190" actId="1076"/>
          <ac:picMkLst>
            <pc:docMk/>
            <pc:sldMk cId="2788876458" sldId="498"/>
            <ac:picMk id="11" creationId="{E38FE160-AB5E-C7E2-D133-4825A721F6D9}"/>
          </ac:picMkLst>
        </pc:picChg>
        <pc:picChg chg="add mod">
          <ac:chgData name="Valentine Devos" userId="9a54628707cc863e" providerId="LiveId" clId="{1967439A-6D09-4643-84C9-876CCA5E417C}" dt="2026-06-16T07:53:45.328" v="2190" actId="1076"/>
          <ac:picMkLst>
            <pc:docMk/>
            <pc:sldMk cId="2788876458" sldId="498"/>
            <ac:picMk id="12" creationId="{C2F546F7-D9E7-1315-E470-F192F75CB088}"/>
          </ac:picMkLst>
        </pc:picChg>
      </pc:sldChg>
      <pc:sldChg chg="addSp delSp modSp new mod">
        <pc:chgData name="Valentine Devos" userId="9a54628707cc863e" providerId="LiveId" clId="{1967439A-6D09-4643-84C9-876CCA5E417C}" dt="2026-06-16T07:51:19.644" v="2185" actId="1076"/>
        <pc:sldMkLst>
          <pc:docMk/>
          <pc:sldMk cId="440870093" sldId="499"/>
        </pc:sldMkLst>
        <pc:spChg chg="mod">
          <ac:chgData name="Valentine Devos" userId="9a54628707cc863e" providerId="LiveId" clId="{1967439A-6D09-4643-84C9-876CCA5E417C}" dt="2026-06-16T07:44:04.566" v="1885" actId="20577"/>
          <ac:spMkLst>
            <pc:docMk/>
            <pc:sldMk cId="440870093" sldId="499"/>
            <ac:spMk id="2" creationId="{36668741-2F2D-DD54-6E24-6450FDE7DE9A}"/>
          </ac:spMkLst>
        </pc:spChg>
        <pc:graphicFrameChg chg="add mod modGraphic">
          <ac:chgData name="Valentine Devos" userId="9a54628707cc863e" providerId="LiveId" clId="{1967439A-6D09-4643-84C9-876CCA5E417C}" dt="2026-06-16T07:51:19.644" v="2185" actId="1076"/>
          <ac:graphicFrameMkLst>
            <pc:docMk/>
            <pc:sldMk cId="440870093" sldId="499"/>
            <ac:graphicFrameMk id="7" creationId="{FE5A3ABE-4222-BB01-D36E-1F7B7A100F6B}"/>
          </ac:graphicFrameMkLst>
        </pc:graphicFrame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5C7941E-842F-6960-8A34-ACF1907ACFC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D280772B-AD16-9386-B605-548E68DDF79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AA17CCE-7BB6-42AE-AA95-007A2ABD4038}" type="datetimeFigureOut">
              <a:rPr lang="en-US" smtClean="0"/>
              <a:t>9/30/2026</a:t>
            </a:fld>
            <a:endParaRPr lang="en-US"/>
          </a:p>
        </p:txBody>
      </p:sp>
      <p:sp>
        <p:nvSpPr>
          <p:cNvPr id="4" name="Footer Placeholder 3">
            <a:extLst>
              <a:ext uri="{FF2B5EF4-FFF2-40B4-BE49-F238E27FC236}">
                <a16:creationId xmlns:a16="http://schemas.microsoft.com/office/drawing/2014/main" id="{D363E474-B603-725B-1639-2C8085E02E2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6330808F-C69F-DCD7-20FD-604E2CA310F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0FEA34E-593A-497C-BD18-147C25A4DD3D}" type="slidenum">
              <a:rPr lang="en-US" smtClean="0"/>
              <a:t>‹#›</a:t>
            </a:fld>
            <a:endParaRPr lang="en-US"/>
          </a:p>
        </p:txBody>
      </p:sp>
    </p:spTree>
    <p:extLst>
      <p:ext uri="{BB962C8B-B14F-4D97-AF65-F5344CB8AC3E}">
        <p14:creationId xmlns:p14="http://schemas.microsoft.com/office/powerpoint/2010/main" val="3645026292"/>
      </p:ext>
    </p:extLst>
  </p:cSld>
  <p:clrMap bg1="lt1" tx1="dk1" bg2="lt2" tx2="dk2" accent1="accent1" accent2="accent2" accent3="accent3" accent4="accent4" accent5="accent5" accent6="accent6" hlink="hlink" folHlink="folHlink"/>
  <p:hf sldNum="0" hdr="0" ftr="0" dt="0"/>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9T02:08:03.907"/>
    </inkml:context>
    <inkml:brush xml:id="br0">
      <inkml:brushProperty name="width" value="0.05" units="cm"/>
      <inkml:brushProperty name="height" value="0.05" units="cm"/>
      <inkml:brushProperty name="color" value="#5B2D90"/>
    </inkml:brush>
  </inkml:definitions>
  <inkml:trace contextRef="#ctx0" brushRef="#br0">0 19 24575,'252'-7'0,"-127"-4"0,-124 11 0,0 0 0,0 1 0,0-1 0,0 0 0,-1 1 0,1-1 0,0 1 0,0-1 0,-1 1 0,1 0 0,0-1 0,-1 1 0,1 0 0,0-1 0,-1 1 0,1 0 0,-1 0 0,1 0 0,-1 0 0,0-1 0,1 1 0,-1 0 0,0 0 0,0 0 0,0 0 0,1 0 0,-1 0 0,0 0 0,0 0 0,0 0 0,0 0 0,-1 1 0,0 44 0,0-32 0,0 10 0,-1-1 0,-9 39 0,0 0 0,10 30-1365</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9T02:08:13.791"/>
    </inkml:context>
    <inkml:brush xml:id="br0">
      <inkml:brushProperty name="width" value="0.05" units="cm"/>
      <inkml:brushProperty name="height" value="0.05" units="cm"/>
      <inkml:brushProperty name="color" value="#5B2D90"/>
    </inkml:brush>
  </inkml:definitions>
  <inkml:trace contextRef="#ctx0" brushRef="#br0">1 331 24575,'218'-7'0,"-86"1"0,-131 5 0,-1 1 0,1 0 0,-1-1 0,1 1 0,-1-1 0,1 1 0,-1-1 0,1 1 0,-1-1 0,0 1 0,1-1 0,-1 1 0,0-1 0,0 1 0,1-1 0,-1 0 0,0 1 0,0-1 0,0 0 0,0 1 0,1-1 0,-1 1 0,0-1 0,0 0 0,0 1 0,-1-1 0,1 0 0,0 1 0,0-1 0,0 0 0,0 1 0,-1-1 0,1 1 0,0-1 0,0 0 0,-1 1 0,0-2 0,-13-33 0,10 26 0,-4-13 0,-1-1 0,1 1 0,2-2 0,0 1 0,-3-27 0,6 31-455,0 0 0,-11-30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3E7EAE9-CD22-4919-B9F6-1A82D6CE1B33}" type="datetimeFigureOut">
              <a:rPr lang="de-DE" smtClean="0"/>
              <a:t>30.09.2026</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85E968-FCE0-431C-99B4-EC8EA971DFFE}" type="slidenum">
              <a:rPr lang="de-DE" smtClean="0"/>
              <a:t>‹#›</a:t>
            </a:fld>
            <a:endParaRPr lang="de-DE"/>
          </a:p>
        </p:txBody>
      </p:sp>
    </p:spTree>
    <p:extLst>
      <p:ext uri="{BB962C8B-B14F-4D97-AF65-F5344CB8AC3E}">
        <p14:creationId xmlns:p14="http://schemas.microsoft.com/office/powerpoint/2010/main" val="2473659098"/>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975456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US"/>
          </a:p>
        </p:txBody>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US"/>
          </a:p>
        </p:txBody>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9DCFDA-B3F1-F245-F96C-9C13984467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53ED22-9517-4989-B801-3616E584A7A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BF30F0B-5AB5-9B75-84BA-930DC5086AD3}"/>
              </a:ext>
            </a:extLst>
          </p:cNvPr>
          <p:cNvSpPr>
            <a:spLocks noGrp="1"/>
          </p:cNvSpPr>
          <p:nvPr>
            <p:ph type="body" idx="1"/>
          </p:nvPr>
        </p:nvSpPr>
        <p:spPr/>
        <p:txBody>
          <a:bodyPr/>
          <a:lstStyle/>
          <a:p>
            <a:pPr rtl="0"/>
            <a:endParaRPr lang="en-US" dirty="0"/>
          </a:p>
        </p:txBody>
      </p:sp>
    </p:spTree>
    <p:extLst>
      <p:ext uri="{BB962C8B-B14F-4D97-AF65-F5344CB8AC3E}">
        <p14:creationId xmlns:p14="http://schemas.microsoft.com/office/powerpoint/2010/main" val="13450121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US"/>
          </a:p>
        </p:txBody>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rtl="0" fontAlgn="base"/>
            <a:endParaRPr lang="en-US" dirty="0"/>
          </a:p>
        </p:txBody>
      </p:sp>
    </p:spTree>
    <p:extLst>
      <p:ext uri="{BB962C8B-B14F-4D97-AF65-F5344CB8AC3E}">
        <p14:creationId xmlns:p14="http://schemas.microsoft.com/office/powerpoint/2010/main" val="21909616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US"/>
          </a:p>
        </p:txBody>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rtl="0"/>
            <a:endParaRPr lang="en-US" b="1" dirty="0"/>
          </a:p>
        </p:txBody>
      </p:sp>
    </p:spTree>
    <p:extLst>
      <p:ext uri="{BB962C8B-B14F-4D97-AF65-F5344CB8AC3E}">
        <p14:creationId xmlns:p14="http://schemas.microsoft.com/office/powerpoint/2010/main" val="34309496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US"/>
          </a:p>
        </p:txBody>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US"/>
          </a:p>
        </p:txBody>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793E57-6BF5-251D-41F7-51ADEE1F41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6E4ECA-A096-5A77-E8C3-4C6F2570C28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38F3DCD-47F0-093F-BF3F-68BBA1574BA5}"/>
              </a:ext>
            </a:extLst>
          </p:cNvPr>
          <p:cNvSpPr>
            <a:spLocks noGrp="1"/>
          </p:cNvSpPr>
          <p:nvPr>
            <p:ph type="body" idx="1"/>
          </p:nvPr>
        </p:nvSpPr>
        <p:spPr/>
        <p:txBody>
          <a:bodyPr/>
          <a:lstStyle/>
          <a:p>
            <a:endParaRPr dirty="0"/>
          </a:p>
        </p:txBody>
      </p:sp>
    </p:spTree>
    <p:extLst>
      <p:ext uri="{BB962C8B-B14F-4D97-AF65-F5344CB8AC3E}">
        <p14:creationId xmlns:p14="http://schemas.microsoft.com/office/powerpoint/2010/main" val="9058350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388425-4A09-5835-6B90-731F6C6F5D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C45B68-D6AD-27AD-EDC7-5F1616F9055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711B79E-7EFC-26F6-C59A-D246399986A5}"/>
              </a:ext>
            </a:extLst>
          </p:cNvPr>
          <p:cNvSpPr>
            <a:spLocks noGrp="1"/>
          </p:cNvSpPr>
          <p:nvPr>
            <p:ph type="body" idx="1"/>
          </p:nvPr>
        </p:nvSpPr>
        <p:spPr/>
        <p:txBody>
          <a:bodyPr/>
          <a:lstStyle/>
          <a:p>
            <a:endParaRPr dirty="0"/>
          </a:p>
        </p:txBody>
      </p:sp>
    </p:spTree>
    <p:extLst>
      <p:ext uri="{BB962C8B-B14F-4D97-AF65-F5344CB8AC3E}">
        <p14:creationId xmlns:p14="http://schemas.microsoft.com/office/powerpoint/2010/main" val="33244111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US"/>
          </a:p>
        </p:txBody>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dirty="0"/>
          </a:p>
        </p:txBody>
      </p:sp>
    </p:spTree>
    <p:extLst>
      <p:ext uri="{BB962C8B-B14F-4D97-AF65-F5344CB8AC3E}">
        <p14:creationId xmlns:p14="http://schemas.microsoft.com/office/powerpoint/2010/main" val="7653564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US"/>
          </a:p>
        </p:txBody>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p:txBody>
      </p:sp>
    </p:spTree>
    <p:extLst>
      <p:ext uri="{BB962C8B-B14F-4D97-AF65-F5344CB8AC3E}">
        <p14:creationId xmlns:p14="http://schemas.microsoft.com/office/powerpoint/2010/main" val="29540267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33580A-C746-58CC-AC3D-7B42A340D1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55AE82-5CAC-00FC-2961-5B4BD33A99F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AAC4255-27E0-2ECD-AD9E-62334683DF70}"/>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461192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rtl="0" fontAlgn="base"/>
            <a:endParaRPr lang="en-US" dirty="0"/>
          </a:p>
        </p:txBody>
      </p:sp>
    </p:spTree>
    <p:extLst>
      <p:ext uri="{BB962C8B-B14F-4D97-AF65-F5344CB8AC3E}">
        <p14:creationId xmlns:p14="http://schemas.microsoft.com/office/powerpoint/2010/main" val="1734314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7367484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79B8BF-338D-7BF4-8E30-E7B73A3A2F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EA20B5-20CE-AB79-28FC-06A57DECA70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6F72659-C231-C725-72F4-913D2DA34DBA}"/>
              </a:ext>
            </a:extLst>
          </p:cNvPr>
          <p:cNvSpPr>
            <a:spLocks noGrp="1"/>
          </p:cNvSpPr>
          <p:nvPr>
            <p:ph type="body" idx="1"/>
          </p:nvPr>
        </p:nvSpPr>
        <p:spPr/>
        <p:txBody>
          <a:bodyPr/>
          <a:lstStyle/>
          <a:p>
            <a:endParaRPr dirty="0"/>
          </a:p>
        </p:txBody>
      </p:sp>
    </p:spTree>
    <p:extLst>
      <p:ext uri="{BB962C8B-B14F-4D97-AF65-F5344CB8AC3E}">
        <p14:creationId xmlns:p14="http://schemas.microsoft.com/office/powerpoint/2010/main" val="21103530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US"/>
          </a:p>
        </p:txBody>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dirty="0"/>
          </a:p>
        </p:txBody>
      </p:sp>
    </p:spTree>
    <p:extLst>
      <p:ext uri="{BB962C8B-B14F-4D97-AF65-F5344CB8AC3E}">
        <p14:creationId xmlns:p14="http://schemas.microsoft.com/office/powerpoint/2010/main" val="25157599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6B7656-CF35-0BC1-7AE2-BB6250917F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03A64F-72B8-4847-C665-24B8D5388F5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0343CB5-9653-CA6B-248F-79C0769AD28D}"/>
              </a:ext>
            </a:extLst>
          </p:cNvPr>
          <p:cNvSpPr>
            <a:spLocks noGrp="1"/>
          </p:cNvSpPr>
          <p:nvPr>
            <p:ph type="body" idx="1"/>
          </p:nvPr>
        </p:nvSpPr>
        <p:spPr/>
        <p:txBody>
          <a:bodyPr/>
          <a:lstStyle/>
          <a:p>
            <a:endParaRPr dirty="0"/>
          </a:p>
        </p:txBody>
      </p:sp>
    </p:spTree>
    <p:extLst>
      <p:ext uri="{BB962C8B-B14F-4D97-AF65-F5344CB8AC3E}">
        <p14:creationId xmlns:p14="http://schemas.microsoft.com/office/powerpoint/2010/main" val="10500162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dirty="0"/>
          </a:p>
        </p:txBody>
      </p:sp>
    </p:spTree>
    <p:extLst>
      <p:ext uri="{BB962C8B-B14F-4D97-AF65-F5344CB8AC3E}">
        <p14:creationId xmlns:p14="http://schemas.microsoft.com/office/powerpoint/2010/main" val="20914583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56528C-6559-A621-AFFB-67DAD260FB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BF2B28-362F-AD6E-E522-4DEF85F3CB1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69856DC-12CE-8494-F6E5-20BA525D6DEE}"/>
              </a:ext>
            </a:extLst>
          </p:cNvPr>
          <p:cNvSpPr>
            <a:spLocks noGrp="1"/>
          </p:cNvSpPr>
          <p:nvPr>
            <p:ph type="body" idx="1"/>
          </p:nvPr>
        </p:nvSpPr>
        <p:spPr/>
        <p:txBody>
          <a:bodyPr/>
          <a:lstStyle/>
          <a:p>
            <a:endParaRPr dirty="0"/>
          </a:p>
        </p:txBody>
      </p:sp>
    </p:spTree>
    <p:extLst>
      <p:ext uri="{BB962C8B-B14F-4D97-AF65-F5344CB8AC3E}">
        <p14:creationId xmlns:p14="http://schemas.microsoft.com/office/powerpoint/2010/main" val="377487809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US"/>
          </a:p>
        </p:txBody>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AEB5C7-79B5-64AE-125A-E32F9C4849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4067BD-7EA7-AE9D-4470-C4E3B48FDD5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BD0330C-4BF3-C720-40D3-7F0A64DC3D17}"/>
              </a:ext>
            </a:extLst>
          </p:cNvPr>
          <p:cNvSpPr>
            <a:spLocks noGrp="1"/>
          </p:cNvSpPr>
          <p:nvPr>
            <p:ph type="body" idx="1"/>
          </p:nvPr>
        </p:nvSpPr>
        <p:spPr/>
        <p:txBody>
          <a:bodyPr/>
          <a:lstStyle/>
          <a:p>
            <a:endParaRPr dirty="0"/>
          </a:p>
        </p:txBody>
      </p:sp>
    </p:spTree>
    <p:extLst>
      <p:ext uri="{BB962C8B-B14F-4D97-AF65-F5344CB8AC3E}">
        <p14:creationId xmlns:p14="http://schemas.microsoft.com/office/powerpoint/2010/main" val="128956143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dirty="0"/>
          </a:p>
        </p:txBody>
      </p:sp>
    </p:spTree>
    <p:extLst>
      <p:ext uri="{BB962C8B-B14F-4D97-AF65-F5344CB8AC3E}">
        <p14:creationId xmlns:p14="http://schemas.microsoft.com/office/powerpoint/2010/main" val="26892664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dirty="0"/>
          </a:p>
        </p:txBody>
      </p:sp>
    </p:spTree>
    <p:extLst>
      <p:ext uri="{BB962C8B-B14F-4D97-AF65-F5344CB8AC3E}">
        <p14:creationId xmlns:p14="http://schemas.microsoft.com/office/powerpoint/2010/main" val="304293303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US"/>
          </a:p>
        </p:txBody>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txBody>
          <a:bodyPr/>
          <a:lstStyle/>
          <a:p>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US"/>
          </a:p>
        </p:txBody>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txBody>
          <a:bodyPr/>
          <a:lstStyle/>
          <a:p>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US"/>
          </a:p>
        </p:txBody>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txBody>
          <a:bodyPr/>
          <a:lstStyle/>
          <a:p>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US"/>
          </a:p>
        </p:txBody>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txBody>
          <a:bodyPr/>
          <a:lstStyle/>
          <a:p>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US"/>
          </a:p>
        </p:txBody>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txBody>
          <a:bodyPr/>
          <a:lstStyle/>
          <a:p>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US"/>
          </a:p>
        </p:txBody>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txBody>
          <a:bodyPr/>
          <a:lstStyle/>
          <a:p>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US"/>
          </a:p>
        </p:txBody>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txBody>
          <a:bodyPr/>
          <a:lstStyle/>
          <a:p>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AB18E7-9AE2-09DA-8B64-9F9C6A3E5A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A6B3E1-3310-065E-5F00-92EBCE182A0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5B71F88-799A-CD7E-9ACA-2E777F9D2ADC}"/>
              </a:ext>
            </a:extLst>
          </p:cNvPr>
          <p:cNvSpPr>
            <a:spLocks noGrp="1"/>
          </p:cNvSpPr>
          <p:nvPr>
            <p:ph type="body" idx="1"/>
          </p:nvPr>
        </p:nvSpPr>
        <p:spPr/>
        <p:txBody>
          <a:bodyPr/>
          <a:lstStyle/>
          <a:p>
            <a:endParaRPr dirty="0"/>
          </a:p>
        </p:txBody>
      </p:sp>
    </p:spTree>
    <p:extLst>
      <p:ext uri="{BB962C8B-B14F-4D97-AF65-F5344CB8AC3E}">
        <p14:creationId xmlns:p14="http://schemas.microsoft.com/office/powerpoint/2010/main" val="129865787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US"/>
          </a:p>
        </p:txBody>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9.emf"/><Relationship Id="rId4" Type="http://schemas.openxmlformats.org/officeDocument/2006/relationships/image" Target="../media/image5.e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xml"/><Relationship Id="rId1" Type="http://schemas.openxmlformats.org/officeDocument/2006/relationships/tags" Target="../tags/tag3.xml"/><Relationship Id="rId5" Type="http://schemas.openxmlformats.org/officeDocument/2006/relationships/image" Target="../media/image2.emf"/><Relationship Id="rId4" Type="http://schemas.openxmlformats.org/officeDocument/2006/relationships/oleObject" Target="../embeddings/oleObject2.bin"/></Relationships>
</file>

<file path=ppt/slideLayouts/_rels/slideLayout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image" Target="../media/image2.emf"/><Relationship Id="rId4" Type="http://schemas.openxmlformats.org/officeDocument/2006/relationships/oleObject" Target="../embeddings/oleObject2.bin"/></Relationships>
</file>

<file path=ppt/slideLayouts/_rels/slideLayout7.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8.xml"/><Relationship Id="rId1" Type="http://schemas.openxmlformats.org/officeDocument/2006/relationships/tags" Target="../tags/tag7.xml"/><Relationship Id="rId5" Type="http://schemas.openxmlformats.org/officeDocument/2006/relationships/image" Target="../media/image2.emf"/><Relationship Id="rId4" Type="http://schemas.openxmlformats.org/officeDocument/2006/relationships/oleObject" Target="../embeddings/oleObject3.bin"/></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0.xml"/><Relationship Id="rId1" Type="http://schemas.openxmlformats.org/officeDocument/2006/relationships/tags" Target="../tags/tag9.xml"/><Relationship Id="rId5" Type="http://schemas.openxmlformats.org/officeDocument/2006/relationships/image" Target="../media/image2.emf"/><Relationship Id="rId4" Type="http://schemas.openxmlformats.org/officeDocument/2006/relationships/oleObject" Target="../embeddings/oleObject2.bin"/></Relationships>
</file>

<file path=ppt/slideLayouts/_rels/slideLayout1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image" Target="../media/image2.emf"/><Relationship Id="rId5" Type="http://schemas.openxmlformats.org/officeDocument/2006/relationships/oleObject" Target="../embeddings/oleObject2.bin"/><Relationship Id="rId4" Type="http://schemas.openxmlformats.org/officeDocument/2006/relationships/image" Target="../media/image10.jpg"/></Relationships>
</file>

<file path=ppt/slideLayouts/_rels/slideLayout1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image" Target="../media/image2.emf"/><Relationship Id="rId5" Type="http://schemas.openxmlformats.org/officeDocument/2006/relationships/oleObject" Target="../embeddings/oleObject2.bin"/><Relationship Id="rId4" Type="http://schemas.openxmlformats.org/officeDocument/2006/relationships/image" Target="../media/image10.jp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IPP EUROfus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5" name="Subtitle 2"/>
          <p:cNvSpPr>
            <a:spLocks noGrp="1"/>
          </p:cNvSpPr>
          <p:nvPr>
            <p:ph type="subTitle" idx="1"/>
          </p:nvPr>
        </p:nvSpPr>
        <p:spPr>
          <a:xfrm>
            <a:off x="1036638" y="3762375"/>
            <a:ext cx="8497886" cy="1964837"/>
          </a:xfrm>
        </p:spPr>
        <p:txBody>
          <a:bodyPr anchor="b" anchorCtr="0"/>
          <a:lstStyle>
            <a:lvl1pPr marL="0" indent="0" algn="l">
              <a:spcBef>
                <a:spcPts val="2300"/>
              </a:spcBef>
              <a:buNone/>
              <a:defRPr sz="1900" b="0" spc="0" baseline="0">
                <a:solidFill>
                  <a:schemeClr val="bg1"/>
                </a:solidFill>
              </a:defRPr>
            </a:lvl1pPr>
            <a:lvl2pPr marL="0" indent="252000" algn="l">
              <a:lnSpc>
                <a:spcPts val="1600"/>
              </a:lnSpc>
              <a:spcBef>
                <a:spcPts val="300"/>
              </a:spcBef>
              <a:buSzPct val="110000"/>
              <a:buFont typeface=".SF NS Symbols Regular"/>
              <a:buChar char="↘"/>
              <a:defRPr sz="1300" i="1" baseline="0">
                <a:solidFill>
                  <a:schemeClr val="bg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 name="Titel 1"/>
          <p:cNvSpPr>
            <a:spLocks noGrp="1"/>
          </p:cNvSpPr>
          <p:nvPr>
            <p:ph type="title" hasCustomPrompt="1"/>
          </p:nvPr>
        </p:nvSpPr>
        <p:spPr>
          <a:xfrm>
            <a:off x="1036637" y="1956206"/>
            <a:ext cx="8497887" cy="2055725"/>
          </a:xfrm>
        </p:spPr>
        <p:txBody>
          <a:bodyPr/>
          <a:lstStyle>
            <a:lvl1pPr>
              <a:lnSpc>
                <a:spcPct val="100000"/>
              </a:lnSpc>
              <a:defRPr sz="3200">
                <a:solidFill>
                  <a:schemeClr val="bg1"/>
                </a:solidFill>
              </a:defRPr>
            </a:lvl1pPr>
          </a:lstStyle>
          <a:p>
            <a:r>
              <a:rPr lang="de-DE" dirty="0"/>
              <a:t>Mastertitelformat bearbeiten</a:t>
            </a:r>
          </a:p>
        </p:txBody>
      </p:sp>
      <p:pic>
        <p:nvPicPr>
          <p:cNvPr id="22" name="Grafik 21"/>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522217" y="473535"/>
            <a:ext cx="3217976" cy="744484"/>
          </a:xfrm>
          <a:prstGeom prst="rect">
            <a:avLst/>
          </a:prstGeom>
        </p:spPr>
      </p:pic>
      <p:sp>
        <p:nvSpPr>
          <p:cNvPr id="5" name="Datumsplatzhalter 4"/>
          <p:cNvSpPr>
            <a:spLocks noGrp="1"/>
          </p:cNvSpPr>
          <p:nvPr>
            <p:ph type="dt" sz="half" idx="10"/>
          </p:nvPr>
        </p:nvSpPr>
        <p:spPr>
          <a:xfrm>
            <a:off x="4053455" y="6561600"/>
            <a:ext cx="7227319" cy="144000"/>
          </a:xfrm>
          <a:prstGeom prst="rect">
            <a:avLst/>
          </a:prstGeom>
        </p:spPr>
        <p:txBody>
          <a:bodyPr/>
          <a:lstStyle/>
          <a:p>
            <a:endParaRPr lang="de-DE" dirty="0"/>
          </a:p>
        </p:txBody>
      </p:sp>
      <p:sp>
        <p:nvSpPr>
          <p:cNvPr id="6" name="Fußzeilenplatzhalter 5"/>
          <p:cNvSpPr>
            <a:spLocks noGrp="1"/>
          </p:cNvSpPr>
          <p:nvPr>
            <p:ph type="ftr" sz="quarter" idx="11"/>
          </p:nvPr>
        </p:nvSpPr>
        <p:spPr/>
        <p:txBody>
          <a:bodyPr/>
          <a:lstStyle/>
          <a:p>
            <a:r>
              <a:rPr lang="de-DE"/>
              <a:t>Max-Planck-Institut für Plasmaphysik | Valentine Devos | PIC Meeting Prague 2026</a:t>
            </a:r>
            <a:endParaRPr lang="de-DE" dirty="0"/>
          </a:p>
        </p:txBody>
      </p:sp>
      <p:sp>
        <p:nvSpPr>
          <p:cNvPr id="7" name="Foliennummernplatzhalter 6"/>
          <p:cNvSpPr>
            <a:spLocks noGrp="1"/>
          </p:cNvSpPr>
          <p:nvPr>
            <p:ph type="sldNum" sz="quarter" idx="12"/>
          </p:nvPr>
        </p:nvSpPr>
        <p:spPr/>
        <p:txBody>
          <a:bodyPr/>
          <a:lstStyle/>
          <a:p>
            <a:fld id="{ECE691D0-CC49-4FC7-9C4D-6112B0CB3A76}" type="slidenum">
              <a:rPr lang="de-DE" smtClean="0"/>
              <a:pPr/>
              <a:t>‹#›</a:t>
            </a:fld>
            <a:endParaRPr lang="de-DE" dirty="0"/>
          </a:p>
        </p:txBody>
      </p:sp>
      <p:pic>
        <p:nvPicPr>
          <p:cNvPr id="4" name="Picture 3">
            <a:extLst>
              <a:ext uri="{FF2B5EF4-FFF2-40B4-BE49-F238E27FC236}">
                <a16:creationId xmlns:a16="http://schemas.microsoft.com/office/drawing/2014/main" id="{A2B54123-6AC6-4785-9796-8F5A27515898}"/>
              </a:ext>
            </a:extLst>
          </p:cNvPr>
          <p:cNvPicPr>
            <a:picLocks noChangeAspect="1"/>
          </p:cNvPicPr>
          <p:nvPr userDrawn="1"/>
        </p:nvPicPr>
        <p:blipFill>
          <a:blip r:embed="rId4"/>
          <a:stretch>
            <a:fillRect/>
          </a:stretch>
        </p:blipFill>
        <p:spPr>
          <a:xfrm>
            <a:off x="9838445" y="2050051"/>
            <a:ext cx="1222323" cy="1144576"/>
          </a:xfrm>
          <a:prstGeom prst="rect">
            <a:avLst/>
          </a:prstGeom>
        </p:spPr>
      </p:pic>
    </p:spTree>
    <p:extLst>
      <p:ext uri="{BB962C8B-B14F-4D97-AF65-F5344CB8AC3E}">
        <p14:creationId xmlns:p14="http://schemas.microsoft.com/office/powerpoint/2010/main" val="28600455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653">
          <p15:clr>
            <a:srgbClr val="FBAE40"/>
          </p15:clr>
        </p15:guide>
        <p15:guide id="3" orient="horz" pos="1298">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IPP">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5" name="Subtitle 2"/>
          <p:cNvSpPr>
            <a:spLocks noGrp="1"/>
          </p:cNvSpPr>
          <p:nvPr>
            <p:ph type="subTitle" idx="1"/>
          </p:nvPr>
        </p:nvSpPr>
        <p:spPr>
          <a:xfrm>
            <a:off x="1036638" y="3762375"/>
            <a:ext cx="8497886" cy="1964837"/>
          </a:xfrm>
        </p:spPr>
        <p:txBody>
          <a:bodyPr anchor="b" anchorCtr="0"/>
          <a:lstStyle>
            <a:lvl1pPr marL="0" indent="0" algn="l">
              <a:spcBef>
                <a:spcPts val="2300"/>
              </a:spcBef>
              <a:buNone/>
              <a:defRPr sz="1900" b="0" spc="0" baseline="0">
                <a:solidFill>
                  <a:schemeClr val="bg1"/>
                </a:solidFill>
              </a:defRPr>
            </a:lvl1pPr>
            <a:lvl2pPr marL="0" indent="252000" algn="l">
              <a:lnSpc>
                <a:spcPts val="1600"/>
              </a:lnSpc>
              <a:spcBef>
                <a:spcPts val="300"/>
              </a:spcBef>
              <a:buSzPct val="110000"/>
              <a:buFont typeface=".SF NS Symbols Regular"/>
              <a:buChar char="↘"/>
              <a:defRPr sz="1300" i="1" baseline="0">
                <a:solidFill>
                  <a:schemeClr val="bg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 name="Titel 1"/>
          <p:cNvSpPr>
            <a:spLocks noGrp="1"/>
          </p:cNvSpPr>
          <p:nvPr>
            <p:ph type="title" hasCustomPrompt="1"/>
          </p:nvPr>
        </p:nvSpPr>
        <p:spPr>
          <a:xfrm>
            <a:off x="1036637" y="1956206"/>
            <a:ext cx="8497887" cy="2055725"/>
          </a:xfrm>
        </p:spPr>
        <p:txBody>
          <a:bodyPr/>
          <a:lstStyle>
            <a:lvl1pPr>
              <a:lnSpc>
                <a:spcPct val="100000"/>
              </a:lnSpc>
              <a:defRPr sz="3200">
                <a:solidFill>
                  <a:schemeClr val="bg1"/>
                </a:solidFill>
              </a:defRPr>
            </a:lvl1pPr>
          </a:lstStyle>
          <a:p>
            <a:r>
              <a:rPr lang="de-DE" dirty="0"/>
              <a:t>Mastertitelformat bearbeiten</a:t>
            </a:r>
          </a:p>
        </p:txBody>
      </p:sp>
      <p:pic>
        <p:nvPicPr>
          <p:cNvPr id="22" name="Grafik 21"/>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522217" y="473535"/>
            <a:ext cx="3217976" cy="744484"/>
          </a:xfrm>
          <a:prstGeom prst="rect">
            <a:avLst/>
          </a:prstGeom>
        </p:spPr>
      </p:pic>
      <p:sp>
        <p:nvSpPr>
          <p:cNvPr id="5" name="Datumsplatzhalter 4"/>
          <p:cNvSpPr>
            <a:spLocks noGrp="1"/>
          </p:cNvSpPr>
          <p:nvPr>
            <p:ph type="dt" sz="half" idx="10"/>
          </p:nvPr>
        </p:nvSpPr>
        <p:spPr>
          <a:xfrm>
            <a:off x="4053455" y="6561600"/>
            <a:ext cx="7227319" cy="144000"/>
          </a:xfrm>
          <a:prstGeom prst="rect">
            <a:avLst/>
          </a:prstGeom>
        </p:spPr>
        <p:txBody>
          <a:bodyPr/>
          <a:lstStyle/>
          <a:p>
            <a:endParaRPr lang="de-DE" dirty="0"/>
          </a:p>
        </p:txBody>
      </p:sp>
      <p:sp>
        <p:nvSpPr>
          <p:cNvPr id="6" name="Fußzeilenplatzhalter 5"/>
          <p:cNvSpPr>
            <a:spLocks noGrp="1"/>
          </p:cNvSpPr>
          <p:nvPr>
            <p:ph type="ftr" sz="quarter" idx="11"/>
          </p:nvPr>
        </p:nvSpPr>
        <p:spPr/>
        <p:txBody>
          <a:bodyPr/>
          <a:lstStyle/>
          <a:p>
            <a:r>
              <a:rPr lang="de-DE"/>
              <a:t>Max-Planck-Institut für Plasmaphysik | Valentine Devos | PIC Meeting Prague 2026</a:t>
            </a:r>
            <a:endParaRPr lang="de-DE" dirty="0"/>
          </a:p>
        </p:txBody>
      </p:sp>
      <p:sp>
        <p:nvSpPr>
          <p:cNvPr id="7" name="Foliennummernplatzhalter 6"/>
          <p:cNvSpPr>
            <a:spLocks noGrp="1"/>
          </p:cNvSpPr>
          <p:nvPr>
            <p:ph type="sldNum" sz="quarter" idx="12"/>
          </p:nvPr>
        </p:nvSpPr>
        <p:spPr/>
        <p:txBody>
          <a:bodyPr/>
          <a:lstStyle/>
          <a:p>
            <a:fld id="{ECE691D0-CC49-4FC7-9C4D-6112B0CB3A76}" type="slidenum">
              <a:rPr lang="de-DE" smtClean="0"/>
              <a:pPr/>
              <a:t>‹#›</a:t>
            </a:fld>
            <a:endParaRPr lang="de-DE" dirty="0"/>
          </a:p>
        </p:txBody>
      </p:sp>
      <p:pic>
        <p:nvPicPr>
          <p:cNvPr id="8" name="Picture 7">
            <a:extLst>
              <a:ext uri="{FF2B5EF4-FFF2-40B4-BE49-F238E27FC236}">
                <a16:creationId xmlns:a16="http://schemas.microsoft.com/office/drawing/2014/main" id="{366C0BEA-8B56-47F6-A4E8-3D1C725937B2}"/>
              </a:ext>
            </a:extLst>
          </p:cNvPr>
          <p:cNvPicPr>
            <a:picLocks noChangeAspect="1"/>
          </p:cNvPicPr>
          <p:nvPr userDrawn="1"/>
        </p:nvPicPr>
        <p:blipFill>
          <a:blip r:embed="rId4"/>
          <a:stretch>
            <a:fillRect/>
          </a:stretch>
        </p:blipFill>
        <p:spPr>
          <a:xfrm>
            <a:off x="9838445" y="2050051"/>
            <a:ext cx="1222323" cy="1144576"/>
          </a:xfrm>
          <a:prstGeom prst="rect">
            <a:avLst/>
          </a:prstGeom>
        </p:spPr>
      </p:pic>
    </p:spTree>
    <p:extLst>
      <p:ext uri="{BB962C8B-B14F-4D97-AF65-F5344CB8AC3E}">
        <p14:creationId xmlns:p14="http://schemas.microsoft.com/office/powerpoint/2010/main" val="3863967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653">
          <p15:clr>
            <a:srgbClr val="FBAE40"/>
          </p15:clr>
        </p15:guide>
        <p15:guide id="3" orient="horz" pos="1298">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IPP Image EUROfus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6" name="Gruppieren 25"/>
          <p:cNvGrpSpPr/>
          <p:nvPr userDrawn="1"/>
        </p:nvGrpSpPr>
        <p:grpSpPr>
          <a:xfrm>
            <a:off x="2643187" y="5825531"/>
            <a:ext cx="3952871" cy="566770"/>
            <a:chOff x="2016531" y="5875547"/>
            <a:chExt cx="3698065" cy="566770"/>
          </a:xfrm>
        </p:grpSpPr>
        <p:pic>
          <p:nvPicPr>
            <p:cNvPr id="27" name="Grafik 2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016531" y="5906941"/>
              <a:ext cx="514611" cy="366882"/>
            </a:xfrm>
            <a:prstGeom prst="rect">
              <a:avLst/>
            </a:prstGeom>
          </p:spPr>
        </p:pic>
        <p:sp>
          <p:nvSpPr>
            <p:cNvPr id="28" name="Subtitle 2"/>
            <p:cNvSpPr txBox="1">
              <a:spLocks/>
            </p:cNvSpPr>
            <p:nvPr userDrawn="1"/>
          </p:nvSpPr>
          <p:spPr>
            <a:xfrm>
              <a:off x="2588318" y="5875547"/>
              <a:ext cx="3126278" cy="566770"/>
            </a:xfrm>
            <a:prstGeom prst="rect">
              <a:avLst/>
            </a:prstGeom>
          </p:spPr>
          <p:txBody>
            <a:bodyPr lIns="0" rIns="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sz="600" i="1" dirty="0">
                  <a:latin typeface="Arial Narrow" panose="020B0606020202030204" pitchFamily="34" charset="0"/>
                </a:rPr>
                <a:t>This work has been carried out within the framework of the EUROfusion Consortium, funded by the European Union via the Euratom Research and Training </a:t>
              </a:r>
              <a:r>
                <a:rPr lang="en-US" sz="600" i="1" dirty="0" err="1">
                  <a:latin typeface="Arial Narrow" panose="020B0606020202030204" pitchFamily="34" charset="0"/>
                </a:rPr>
                <a:t>Programme</a:t>
              </a:r>
              <a:r>
                <a:rPr lang="en-US" sz="600" i="1" dirty="0">
                  <a:latin typeface="Arial Narrow" panose="020B0606020202030204" pitchFamily="34" charset="0"/>
                </a:rPr>
                <a:t> (Grant Agreement No 101052200 — EUROfusion). Views and opinions expressed are however those of the author(s) only and do not necessarily reflect those of the European Union or the European Commission. Neither the European Union nor the European Commission can be held responsible for them.</a:t>
              </a:r>
            </a:p>
          </p:txBody>
        </p:sp>
      </p:grpSp>
      <p:sp>
        <p:nvSpPr>
          <p:cNvPr id="15" name="Subtitle 2"/>
          <p:cNvSpPr>
            <a:spLocks noGrp="1"/>
          </p:cNvSpPr>
          <p:nvPr>
            <p:ph type="subTitle" idx="1"/>
          </p:nvPr>
        </p:nvSpPr>
        <p:spPr>
          <a:xfrm>
            <a:off x="1036638" y="3762375"/>
            <a:ext cx="8497886" cy="1586865"/>
          </a:xfrm>
        </p:spPr>
        <p:txBody>
          <a:bodyPr anchor="b" anchorCtr="0"/>
          <a:lstStyle>
            <a:lvl1pPr marL="0" indent="0" algn="l">
              <a:spcBef>
                <a:spcPts val="2300"/>
              </a:spcBef>
              <a:buNone/>
              <a:defRPr sz="1900" b="0" spc="0" baseline="0">
                <a:solidFill>
                  <a:schemeClr val="bg1"/>
                </a:solidFill>
              </a:defRPr>
            </a:lvl1pPr>
            <a:lvl2pPr marL="0" indent="252000" algn="l">
              <a:lnSpc>
                <a:spcPts val="1600"/>
              </a:lnSpc>
              <a:spcBef>
                <a:spcPts val="300"/>
              </a:spcBef>
              <a:buSzPct val="110000"/>
              <a:buFont typeface=".SF NS Symbols Regular"/>
              <a:buChar char="↘"/>
              <a:defRPr sz="1300" i="1" baseline="0">
                <a:solidFill>
                  <a:schemeClr val="bg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 name="Titel 1"/>
          <p:cNvSpPr>
            <a:spLocks noGrp="1"/>
          </p:cNvSpPr>
          <p:nvPr>
            <p:ph type="title" hasCustomPrompt="1"/>
          </p:nvPr>
        </p:nvSpPr>
        <p:spPr>
          <a:xfrm>
            <a:off x="1036637" y="1956206"/>
            <a:ext cx="8497887" cy="2055725"/>
          </a:xfrm>
        </p:spPr>
        <p:txBody>
          <a:bodyPr/>
          <a:lstStyle>
            <a:lvl1pPr>
              <a:lnSpc>
                <a:spcPct val="100000"/>
              </a:lnSpc>
              <a:defRPr sz="3200">
                <a:solidFill>
                  <a:schemeClr val="bg1"/>
                </a:solidFill>
              </a:defRPr>
            </a:lvl1pPr>
          </a:lstStyle>
          <a:p>
            <a:r>
              <a:rPr lang="de-DE" dirty="0"/>
              <a:t>Mastertitelformat bearbeiten</a:t>
            </a:r>
          </a:p>
        </p:txBody>
      </p:sp>
      <p:pic>
        <p:nvPicPr>
          <p:cNvPr id="22" name="Grafik 21"/>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522217" y="473535"/>
            <a:ext cx="3217976" cy="744484"/>
          </a:xfrm>
          <a:prstGeom prst="rect">
            <a:avLst/>
          </a:prstGeom>
        </p:spPr>
      </p:pic>
      <p:pic>
        <p:nvPicPr>
          <p:cNvPr id="3" name="Grafik 2"/>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06463" y="5856925"/>
            <a:ext cx="1563683" cy="371450"/>
          </a:xfrm>
          <a:prstGeom prst="rect">
            <a:avLst/>
          </a:prstGeom>
        </p:spPr>
      </p:pic>
      <p:sp>
        <p:nvSpPr>
          <p:cNvPr id="5" name="Datumsplatzhalter 4"/>
          <p:cNvSpPr>
            <a:spLocks noGrp="1"/>
          </p:cNvSpPr>
          <p:nvPr>
            <p:ph type="dt" sz="half" idx="10"/>
          </p:nvPr>
        </p:nvSpPr>
        <p:spPr>
          <a:xfrm>
            <a:off x="4053455" y="6561600"/>
            <a:ext cx="7227319" cy="144000"/>
          </a:xfrm>
          <a:prstGeom prst="rect">
            <a:avLst/>
          </a:prstGeom>
        </p:spPr>
        <p:txBody>
          <a:bodyPr/>
          <a:lstStyle/>
          <a:p>
            <a:endParaRPr lang="de-DE" dirty="0"/>
          </a:p>
        </p:txBody>
      </p:sp>
      <p:sp>
        <p:nvSpPr>
          <p:cNvPr id="6" name="Fußzeilenplatzhalter 5"/>
          <p:cNvSpPr>
            <a:spLocks noGrp="1"/>
          </p:cNvSpPr>
          <p:nvPr>
            <p:ph type="ftr" sz="quarter" idx="11"/>
          </p:nvPr>
        </p:nvSpPr>
        <p:spPr/>
        <p:txBody>
          <a:bodyPr/>
          <a:lstStyle/>
          <a:p>
            <a:r>
              <a:rPr lang="de-DE"/>
              <a:t>Max-Planck-Institut für Plasmaphysik | Valentine Devos | PIC Meeting Prague 2026</a:t>
            </a:r>
            <a:endParaRPr lang="de-DE" dirty="0"/>
          </a:p>
        </p:txBody>
      </p:sp>
      <p:sp>
        <p:nvSpPr>
          <p:cNvPr id="7" name="Foliennummernplatzhalter 6"/>
          <p:cNvSpPr>
            <a:spLocks noGrp="1"/>
          </p:cNvSpPr>
          <p:nvPr>
            <p:ph type="sldNum" sz="quarter" idx="12"/>
          </p:nvPr>
        </p:nvSpPr>
        <p:spPr/>
        <p:txBody>
          <a:bodyPr/>
          <a:lstStyle/>
          <a:p>
            <a:fld id="{ECE691D0-CC49-4FC7-9C4D-6112B0CB3A76}" type="slidenum">
              <a:rPr lang="de-DE" smtClean="0"/>
              <a:pPr/>
              <a:t>‹#›</a:t>
            </a:fld>
            <a:endParaRPr lang="de-DE" dirty="0"/>
          </a:p>
        </p:txBody>
      </p:sp>
      <p:sp>
        <p:nvSpPr>
          <p:cNvPr id="9" name="Bildplatzhalter 8"/>
          <p:cNvSpPr>
            <a:spLocks noGrp="1"/>
          </p:cNvSpPr>
          <p:nvPr>
            <p:ph type="pic" sz="quarter" idx="13" hasCustomPrompt="1"/>
          </p:nvPr>
        </p:nvSpPr>
        <p:spPr>
          <a:xfrm>
            <a:off x="6705602" y="3662363"/>
            <a:ext cx="4864608" cy="2128266"/>
          </a:xfrm>
          <a:noFill/>
        </p:spPr>
        <p:txBody>
          <a:bodyPr/>
          <a:lstStyle>
            <a:lvl1pPr>
              <a:defRPr sz="4800" b="1" baseline="0">
                <a:solidFill>
                  <a:schemeClr val="bg1"/>
                </a:solidFill>
              </a:defRPr>
            </a:lvl1pPr>
          </a:lstStyle>
          <a:p>
            <a:r>
              <a:rPr lang="de-DE" dirty="0"/>
              <a:t>Insert </a:t>
            </a:r>
            <a:r>
              <a:rPr lang="de-DE" dirty="0" err="1"/>
              <a:t>your</a:t>
            </a:r>
            <a:r>
              <a:rPr lang="de-DE" dirty="0"/>
              <a:t> </a:t>
            </a:r>
            <a:r>
              <a:rPr lang="de-DE" dirty="0" err="1"/>
              <a:t>own</a:t>
            </a:r>
            <a:r>
              <a:rPr lang="de-DE" dirty="0"/>
              <a:t> title </a:t>
            </a:r>
            <a:r>
              <a:rPr lang="de-DE" dirty="0" err="1"/>
              <a:t>image</a:t>
            </a:r>
            <a:endParaRPr lang="de-DE" dirty="0"/>
          </a:p>
        </p:txBody>
      </p:sp>
    </p:spTree>
    <p:extLst>
      <p:ext uri="{BB962C8B-B14F-4D97-AF65-F5344CB8AC3E}">
        <p14:creationId xmlns:p14="http://schemas.microsoft.com/office/powerpoint/2010/main" val="1919195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653">
          <p15:clr>
            <a:srgbClr val="FBAE40"/>
          </p15:clr>
        </p15:guide>
        <p15:guide id="3" orient="horz" pos="1298">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IPP Image ">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5" name="Subtitle 2"/>
          <p:cNvSpPr>
            <a:spLocks noGrp="1"/>
          </p:cNvSpPr>
          <p:nvPr>
            <p:ph type="subTitle" idx="1"/>
          </p:nvPr>
        </p:nvSpPr>
        <p:spPr>
          <a:xfrm>
            <a:off x="1036638" y="3762375"/>
            <a:ext cx="8497886" cy="1586865"/>
          </a:xfrm>
        </p:spPr>
        <p:txBody>
          <a:bodyPr anchor="b" anchorCtr="0"/>
          <a:lstStyle>
            <a:lvl1pPr marL="0" indent="0" algn="l">
              <a:spcBef>
                <a:spcPts val="2300"/>
              </a:spcBef>
              <a:buNone/>
              <a:defRPr sz="1900" b="0" spc="0" baseline="0">
                <a:solidFill>
                  <a:schemeClr val="bg1"/>
                </a:solidFill>
              </a:defRPr>
            </a:lvl1pPr>
            <a:lvl2pPr marL="0" indent="252000" algn="l">
              <a:lnSpc>
                <a:spcPts val="1600"/>
              </a:lnSpc>
              <a:spcBef>
                <a:spcPts val="300"/>
              </a:spcBef>
              <a:buSzPct val="110000"/>
              <a:buFont typeface=".SF NS Symbols Regular"/>
              <a:buChar char="↘"/>
              <a:defRPr sz="1300" i="1" baseline="0">
                <a:solidFill>
                  <a:schemeClr val="bg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 name="Titel 1"/>
          <p:cNvSpPr>
            <a:spLocks noGrp="1"/>
          </p:cNvSpPr>
          <p:nvPr>
            <p:ph type="title" hasCustomPrompt="1"/>
          </p:nvPr>
        </p:nvSpPr>
        <p:spPr>
          <a:xfrm>
            <a:off x="1036637" y="1956206"/>
            <a:ext cx="8497887" cy="2055725"/>
          </a:xfrm>
        </p:spPr>
        <p:txBody>
          <a:bodyPr/>
          <a:lstStyle>
            <a:lvl1pPr>
              <a:lnSpc>
                <a:spcPct val="100000"/>
              </a:lnSpc>
              <a:defRPr sz="3200">
                <a:solidFill>
                  <a:schemeClr val="bg1"/>
                </a:solidFill>
              </a:defRPr>
            </a:lvl1pPr>
          </a:lstStyle>
          <a:p>
            <a:r>
              <a:rPr lang="de-DE" dirty="0"/>
              <a:t>Mastertitelformat bearbeiten</a:t>
            </a:r>
          </a:p>
        </p:txBody>
      </p:sp>
      <p:pic>
        <p:nvPicPr>
          <p:cNvPr id="22" name="Grafik 21"/>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522217" y="473535"/>
            <a:ext cx="3217976" cy="744484"/>
          </a:xfrm>
          <a:prstGeom prst="rect">
            <a:avLst/>
          </a:prstGeom>
        </p:spPr>
      </p:pic>
      <p:sp>
        <p:nvSpPr>
          <p:cNvPr id="5" name="Datumsplatzhalter 4"/>
          <p:cNvSpPr>
            <a:spLocks noGrp="1"/>
          </p:cNvSpPr>
          <p:nvPr>
            <p:ph type="dt" sz="half" idx="10"/>
          </p:nvPr>
        </p:nvSpPr>
        <p:spPr>
          <a:xfrm>
            <a:off x="4053455" y="6561600"/>
            <a:ext cx="7227319" cy="144000"/>
          </a:xfrm>
          <a:prstGeom prst="rect">
            <a:avLst/>
          </a:prstGeom>
        </p:spPr>
        <p:txBody>
          <a:bodyPr/>
          <a:lstStyle/>
          <a:p>
            <a:endParaRPr lang="de-DE" dirty="0"/>
          </a:p>
        </p:txBody>
      </p:sp>
      <p:sp>
        <p:nvSpPr>
          <p:cNvPr id="6" name="Fußzeilenplatzhalter 5"/>
          <p:cNvSpPr>
            <a:spLocks noGrp="1"/>
          </p:cNvSpPr>
          <p:nvPr>
            <p:ph type="ftr" sz="quarter" idx="11"/>
          </p:nvPr>
        </p:nvSpPr>
        <p:spPr/>
        <p:txBody>
          <a:bodyPr/>
          <a:lstStyle/>
          <a:p>
            <a:r>
              <a:rPr lang="de-DE"/>
              <a:t>Max-Planck-Institut für Plasmaphysik | Valentine Devos | PIC Meeting Prague 2026</a:t>
            </a:r>
            <a:endParaRPr lang="de-DE" dirty="0"/>
          </a:p>
        </p:txBody>
      </p:sp>
      <p:sp>
        <p:nvSpPr>
          <p:cNvPr id="7" name="Foliennummernplatzhalter 6"/>
          <p:cNvSpPr>
            <a:spLocks noGrp="1"/>
          </p:cNvSpPr>
          <p:nvPr>
            <p:ph type="sldNum" sz="quarter" idx="12"/>
          </p:nvPr>
        </p:nvSpPr>
        <p:spPr/>
        <p:txBody>
          <a:bodyPr/>
          <a:lstStyle/>
          <a:p>
            <a:fld id="{ECE691D0-CC49-4FC7-9C4D-6112B0CB3A76}" type="slidenum">
              <a:rPr lang="de-DE" smtClean="0"/>
              <a:pPr/>
              <a:t>‹#›</a:t>
            </a:fld>
            <a:endParaRPr lang="de-DE" dirty="0"/>
          </a:p>
        </p:txBody>
      </p:sp>
      <p:sp>
        <p:nvSpPr>
          <p:cNvPr id="8" name="Bildplatzhalter 7"/>
          <p:cNvSpPr>
            <a:spLocks noGrp="1"/>
          </p:cNvSpPr>
          <p:nvPr>
            <p:ph type="pic" sz="quarter" idx="13" hasCustomPrompt="1"/>
          </p:nvPr>
        </p:nvSpPr>
        <p:spPr>
          <a:xfrm>
            <a:off x="6705600" y="3662363"/>
            <a:ext cx="4864100" cy="2128837"/>
          </a:xfrm>
        </p:spPr>
        <p:txBody>
          <a:bodyPr>
            <a:noAutofit/>
          </a:bodyPr>
          <a:lstStyle>
            <a:lvl1pPr>
              <a:defRPr sz="4800" b="1" baseline="0">
                <a:solidFill>
                  <a:schemeClr val="bg1"/>
                </a:solidFill>
              </a:defRPr>
            </a:lvl1pPr>
          </a:lstStyle>
          <a:p>
            <a:r>
              <a:rPr lang="de-DE" dirty="0"/>
              <a:t>Insert </a:t>
            </a:r>
            <a:r>
              <a:rPr lang="de-DE" dirty="0" err="1"/>
              <a:t>your</a:t>
            </a:r>
            <a:r>
              <a:rPr lang="de-DE" dirty="0"/>
              <a:t> </a:t>
            </a:r>
            <a:r>
              <a:rPr lang="de-DE" dirty="0" err="1"/>
              <a:t>own</a:t>
            </a:r>
            <a:r>
              <a:rPr lang="de-DE" dirty="0"/>
              <a:t> title </a:t>
            </a:r>
            <a:r>
              <a:rPr lang="de-DE" dirty="0" err="1"/>
              <a:t>image</a:t>
            </a:r>
            <a:endParaRPr lang="de-DE" dirty="0"/>
          </a:p>
        </p:txBody>
      </p:sp>
    </p:spTree>
    <p:extLst>
      <p:ext uri="{BB962C8B-B14F-4D97-AF65-F5344CB8AC3E}">
        <p14:creationId xmlns:p14="http://schemas.microsoft.com/office/powerpoint/2010/main" val="3668073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653">
          <p15:clr>
            <a:srgbClr val="FBAE40"/>
          </p15:clr>
        </p15:guide>
        <p15:guide id="3" orient="horz" pos="1298">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E3E053EA-A9E0-4FC3-87BC-5CADB14D4D06}"/>
              </a:ext>
            </a:extLst>
          </p:cNvPr>
          <p:cNvGraphicFramePr>
            <a:graphicFrameLocks noChangeAspect="1"/>
          </p:cNvGraphicFramePr>
          <p:nvPr>
            <p:custDataLst>
              <p:tags r:id="rId1"/>
            </p:custDataLst>
            <p:extLst>
              <p:ext uri="{D42A27DB-BD31-4B8C-83A1-F6EECF244321}">
                <p14:modId xmlns:p14="http://schemas.microsoft.com/office/powerpoint/2010/main" val="249776691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84" imgH="385" progId="TCLayout.ActiveDocument.1">
                  <p:embed/>
                </p:oleObj>
              </mc:Choice>
              <mc:Fallback>
                <p:oleObj name="think-cell Folie" r:id="rId4" imgW="384" imgH="385" progId="TCLayout.ActiveDocument.1">
                  <p:embed/>
                  <p:pic>
                    <p:nvPicPr>
                      <p:cNvPr id="6" name="Object 5" hidden="1">
                        <a:extLst>
                          <a:ext uri="{FF2B5EF4-FFF2-40B4-BE49-F238E27FC236}">
                            <a16:creationId xmlns:a16="http://schemas.microsoft.com/office/drawing/2014/main" id="{E3E053EA-A9E0-4FC3-87BC-5CADB14D4D06}"/>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0336F15A-9D0F-40C1-A205-2471F1ECE4E2}"/>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300" b="1" i="0" baseline="0" dirty="0">
              <a:latin typeface="Arial" panose="020B0604020202020204" pitchFamily="34" charset="0"/>
              <a:ea typeface="+mj-ea"/>
              <a:cs typeface="+mj-cs"/>
              <a:sym typeface="Arial" panose="020B0604020202020204" pitchFamily="34" charset="0"/>
            </a:endParaRPr>
          </a:p>
        </p:txBody>
      </p:sp>
      <p:sp>
        <p:nvSpPr>
          <p:cNvPr id="4" name="Inhaltsplatzhalter 3"/>
          <p:cNvSpPr>
            <a:spLocks noGrp="1"/>
          </p:cNvSpPr>
          <p:nvPr>
            <p:ph sz="quarter" idx="13"/>
          </p:nvPr>
        </p:nvSpPr>
        <p:spPr>
          <a:xfrm>
            <a:off x="658812" y="1609726"/>
            <a:ext cx="10837863" cy="4843462"/>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8" name="Datumsplatzhalter 7"/>
          <p:cNvSpPr>
            <a:spLocks noGrp="1"/>
          </p:cNvSpPr>
          <p:nvPr>
            <p:ph type="dt" sz="half" idx="14"/>
          </p:nvPr>
        </p:nvSpPr>
        <p:spPr>
          <a:xfrm>
            <a:off x="4053455" y="6561600"/>
            <a:ext cx="7227319" cy="144000"/>
          </a:xfrm>
          <a:prstGeom prst="rect">
            <a:avLst/>
          </a:prstGeom>
        </p:spPr>
        <p:txBody>
          <a:bodyPr/>
          <a:lstStyle/>
          <a:p>
            <a:endParaRPr lang="de-DE" dirty="0"/>
          </a:p>
        </p:txBody>
      </p:sp>
      <p:sp>
        <p:nvSpPr>
          <p:cNvPr id="9" name="Fußzeilenplatzhalter 8"/>
          <p:cNvSpPr>
            <a:spLocks noGrp="1"/>
          </p:cNvSpPr>
          <p:nvPr>
            <p:ph type="ftr" sz="quarter" idx="15"/>
          </p:nvPr>
        </p:nvSpPr>
        <p:spPr/>
        <p:txBody>
          <a:bodyPr/>
          <a:lstStyle/>
          <a:p>
            <a:r>
              <a:rPr lang="de-DE"/>
              <a:t>Max-Planck-Institut für Plasmaphysik | Valentine Devos | PIC Meeting Prague 2026</a:t>
            </a:r>
            <a:endParaRPr lang="de-DE" dirty="0"/>
          </a:p>
        </p:txBody>
      </p:sp>
      <p:sp>
        <p:nvSpPr>
          <p:cNvPr id="10" name="Foliennummernplatzhalter 9"/>
          <p:cNvSpPr>
            <a:spLocks noGrp="1"/>
          </p:cNvSpPr>
          <p:nvPr>
            <p:ph type="sldNum" sz="quarter" idx="16"/>
          </p:nvPr>
        </p:nvSpPr>
        <p:spPr/>
        <p:txBody>
          <a:bodyPr/>
          <a:lstStyle/>
          <a:p>
            <a:fld id="{ECE691D0-CC49-4FC7-9C4D-6112B0CB3A76}" type="slidenum">
              <a:rPr lang="de-DE" smtClean="0"/>
              <a:pPr/>
              <a:t>‹#›</a:t>
            </a:fld>
            <a:endParaRPr lang="de-DE" dirty="0"/>
          </a:p>
        </p:txBody>
      </p:sp>
      <p:sp>
        <p:nvSpPr>
          <p:cNvPr id="12" name="Titel 11"/>
          <p:cNvSpPr>
            <a:spLocks noGrp="1"/>
          </p:cNvSpPr>
          <p:nvPr>
            <p:ph type="title"/>
          </p:nvPr>
        </p:nvSpPr>
        <p:spPr/>
        <p:txBody>
          <a:bodyPr/>
          <a:lstStyle/>
          <a:p>
            <a:r>
              <a:rPr lang="en-US"/>
              <a:t>Click to edit Master title style</a:t>
            </a:r>
            <a:endParaRPr lang="de-DE"/>
          </a:p>
        </p:txBody>
      </p:sp>
    </p:spTree>
    <p:extLst>
      <p:ext uri="{BB962C8B-B14F-4D97-AF65-F5344CB8AC3E}">
        <p14:creationId xmlns:p14="http://schemas.microsoft.com/office/powerpoint/2010/main" val="3627371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 und Text">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E3E053EA-A9E0-4FC3-87BC-5CADB14D4D06}"/>
              </a:ext>
            </a:extLst>
          </p:cNvPr>
          <p:cNvGraphicFramePr>
            <a:graphicFrameLocks noChangeAspect="1"/>
          </p:cNvGraphicFramePr>
          <p:nvPr>
            <p:custDataLst>
              <p:tags r:id="rId1"/>
            </p:custDataLst>
            <p:extLst>
              <p:ext uri="{D42A27DB-BD31-4B8C-83A1-F6EECF244321}">
                <p14:modId xmlns:p14="http://schemas.microsoft.com/office/powerpoint/2010/main" val="234177109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84" imgH="385" progId="TCLayout.ActiveDocument.1">
                  <p:embed/>
                </p:oleObj>
              </mc:Choice>
              <mc:Fallback>
                <p:oleObj name="think-cell Folie" r:id="rId4" imgW="384" imgH="385" progId="TCLayout.ActiveDocument.1">
                  <p:embed/>
                  <p:pic>
                    <p:nvPicPr>
                      <p:cNvPr id="6" name="Object 5" hidden="1">
                        <a:extLst>
                          <a:ext uri="{FF2B5EF4-FFF2-40B4-BE49-F238E27FC236}">
                            <a16:creationId xmlns:a16="http://schemas.microsoft.com/office/drawing/2014/main" id="{E3E053EA-A9E0-4FC3-87BC-5CADB14D4D06}"/>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0336F15A-9D0F-40C1-A205-2471F1ECE4E2}"/>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300" b="1" i="0" baseline="0" dirty="0">
              <a:latin typeface="Arial" panose="020B0604020202020204" pitchFamily="34" charset="0"/>
              <a:ea typeface="+mj-ea"/>
              <a:cs typeface="+mj-cs"/>
              <a:sym typeface="Arial" panose="020B0604020202020204" pitchFamily="34" charset="0"/>
            </a:endParaRPr>
          </a:p>
        </p:txBody>
      </p:sp>
      <p:sp>
        <p:nvSpPr>
          <p:cNvPr id="15" name="Datumsplatzhalter 14"/>
          <p:cNvSpPr>
            <a:spLocks noGrp="1"/>
          </p:cNvSpPr>
          <p:nvPr>
            <p:ph type="dt" sz="half" idx="14"/>
          </p:nvPr>
        </p:nvSpPr>
        <p:spPr>
          <a:xfrm>
            <a:off x="4053455" y="6561600"/>
            <a:ext cx="7227319" cy="144000"/>
          </a:xfrm>
          <a:prstGeom prst="rect">
            <a:avLst/>
          </a:prstGeom>
        </p:spPr>
        <p:txBody>
          <a:bodyPr/>
          <a:lstStyle/>
          <a:p>
            <a:endParaRPr lang="de-DE" dirty="0"/>
          </a:p>
        </p:txBody>
      </p:sp>
      <p:sp>
        <p:nvSpPr>
          <p:cNvPr id="16" name="Fußzeilenplatzhalter 15"/>
          <p:cNvSpPr>
            <a:spLocks noGrp="1"/>
          </p:cNvSpPr>
          <p:nvPr>
            <p:ph type="ftr" sz="quarter" idx="15"/>
          </p:nvPr>
        </p:nvSpPr>
        <p:spPr/>
        <p:txBody>
          <a:bodyPr/>
          <a:lstStyle/>
          <a:p>
            <a:r>
              <a:rPr lang="de-DE"/>
              <a:t>Max-Planck-Institut für Plasmaphysik | Valentine Devos | PIC Meeting Prague 2026</a:t>
            </a:r>
            <a:endParaRPr lang="de-DE" dirty="0"/>
          </a:p>
        </p:txBody>
      </p:sp>
      <p:sp>
        <p:nvSpPr>
          <p:cNvPr id="17" name="Foliennummernplatzhalter 16"/>
          <p:cNvSpPr>
            <a:spLocks noGrp="1"/>
          </p:cNvSpPr>
          <p:nvPr>
            <p:ph type="sldNum" sz="quarter" idx="16"/>
          </p:nvPr>
        </p:nvSpPr>
        <p:spPr/>
        <p:txBody>
          <a:bodyPr/>
          <a:lstStyle/>
          <a:p>
            <a:fld id="{ECE691D0-CC49-4FC7-9C4D-6112B0CB3A76}" type="slidenum">
              <a:rPr lang="de-DE" smtClean="0"/>
              <a:pPr/>
              <a:t>‹#›</a:t>
            </a:fld>
            <a:endParaRPr lang="de-DE" dirty="0"/>
          </a:p>
        </p:txBody>
      </p:sp>
      <p:sp>
        <p:nvSpPr>
          <p:cNvPr id="3" name="Textplatzhalter 2"/>
          <p:cNvSpPr>
            <a:spLocks noGrp="1"/>
          </p:cNvSpPr>
          <p:nvPr>
            <p:ph type="body" sz="quarter" idx="17"/>
          </p:nvPr>
        </p:nvSpPr>
        <p:spPr>
          <a:xfrm>
            <a:off x="658813" y="1609725"/>
            <a:ext cx="10514012" cy="48434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2" name="Titel 1"/>
          <p:cNvSpPr>
            <a:spLocks noGrp="1"/>
          </p:cNvSpPr>
          <p:nvPr>
            <p:ph type="title"/>
          </p:nvPr>
        </p:nvSpPr>
        <p:spPr/>
        <p:txBody>
          <a:bodyPr/>
          <a:lstStyle/>
          <a:p>
            <a:r>
              <a:rPr lang="en-US"/>
              <a:t>Click to edit Master title style</a:t>
            </a:r>
            <a:endParaRPr lang="de-DE"/>
          </a:p>
        </p:txBody>
      </p:sp>
    </p:spTree>
    <p:extLst>
      <p:ext uri="{BB962C8B-B14F-4D97-AF65-F5344CB8AC3E}">
        <p14:creationId xmlns:p14="http://schemas.microsoft.com/office/powerpoint/2010/main" val="31761473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 Felder (Text/Bi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434D6FFE-C346-403E-A982-395E5408109F}"/>
              </a:ext>
            </a:extLst>
          </p:cNvPr>
          <p:cNvGraphicFramePr>
            <a:graphicFrameLocks noChangeAspect="1"/>
          </p:cNvGraphicFramePr>
          <p:nvPr>
            <p:custDataLst>
              <p:tags r:id="rId1"/>
            </p:custDataLst>
            <p:extLst>
              <p:ext uri="{D42A27DB-BD31-4B8C-83A1-F6EECF244321}">
                <p14:modId xmlns:p14="http://schemas.microsoft.com/office/powerpoint/2010/main" val="144969899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84" imgH="385" progId="TCLayout.ActiveDocument.1">
                  <p:embed/>
                </p:oleObj>
              </mc:Choice>
              <mc:Fallback>
                <p:oleObj name="think-cell Folie" r:id="rId4" imgW="384" imgH="385" progId="TCLayout.ActiveDocument.1">
                  <p:embed/>
                  <p:pic>
                    <p:nvPicPr>
                      <p:cNvPr id="7" name="Object 6" hidden="1">
                        <a:extLst>
                          <a:ext uri="{FF2B5EF4-FFF2-40B4-BE49-F238E27FC236}">
                            <a16:creationId xmlns:a16="http://schemas.microsoft.com/office/drawing/2014/main" id="{434D6FFE-C346-403E-A982-395E5408109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8FC65B91-E784-4354-A701-802A4C59DD92}"/>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300" b="1" i="0" baseline="0" dirty="0">
              <a:latin typeface="Arial" panose="020B0604020202020204" pitchFamily="34" charset="0"/>
              <a:ea typeface="+mj-ea"/>
              <a:cs typeface="+mj-cs"/>
              <a:sym typeface="Arial" panose="020B0604020202020204" pitchFamily="34" charset="0"/>
            </a:endParaRPr>
          </a:p>
        </p:txBody>
      </p:sp>
      <p:sp>
        <p:nvSpPr>
          <p:cNvPr id="3" name="Content Placeholder 2"/>
          <p:cNvSpPr>
            <a:spLocks noGrp="1"/>
          </p:cNvSpPr>
          <p:nvPr>
            <p:ph sz="half" idx="1"/>
          </p:nvPr>
        </p:nvSpPr>
        <p:spPr>
          <a:xfrm>
            <a:off x="658812" y="1881188"/>
            <a:ext cx="5265737" cy="4572000"/>
          </a:xfrm>
          <a:prstGeom prst="rect">
            <a:avLst/>
          </a:prstGeom>
        </p:spPr>
        <p:txBody>
          <a:bodyPr/>
          <a:lstStyle>
            <a:lvl3pPr>
              <a:defRPr b="0">
                <a:solidFill>
                  <a:schemeClr val="tx1"/>
                </a:solidFill>
              </a:defRPr>
            </a:lvl3pPr>
            <a:lvl4pPr>
              <a:defRPr b="1">
                <a:solidFill>
                  <a:schemeClr val="tx2"/>
                </a:solidFill>
              </a:defRPr>
            </a:lvl4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96025" y="1881188"/>
            <a:ext cx="5200650" cy="4572000"/>
          </a:xfrm>
          <a:prstGeom prst="rect">
            <a:avLst/>
          </a:prstGeom>
        </p:spPr>
        <p:txBody>
          <a:bodyPr/>
          <a:lstStyle>
            <a:lvl3pPr>
              <a:defRPr b="0">
                <a:solidFill>
                  <a:schemeClr val="tx1"/>
                </a:solidFill>
              </a:defRPr>
            </a:lvl3pPr>
            <a:lvl4pPr>
              <a:defRPr b="1">
                <a:solidFill>
                  <a:schemeClr val="tx2"/>
                </a:solidFill>
              </a:defRPr>
            </a:lvl4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Titel 13"/>
          <p:cNvSpPr>
            <a:spLocks noGrp="1"/>
          </p:cNvSpPr>
          <p:nvPr>
            <p:ph type="title"/>
          </p:nvPr>
        </p:nvSpPr>
        <p:spPr/>
        <p:txBody>
          <a:bodyPr/>
          <a:lstStyle/>
          <a:p>
            <a:r>
              <a:rPr lang="en-US"/>
              <a:t>Click to edit Master title style</a:t>
            </a:r>
            <a:endParaRPr lang="de-DE"/>
          </a:p>
        </p:txBody>
      </p:sp>
      <p:sp>
        <p:nvSpPr>
          <p:cNvPr id="12" name="Datumsplatzhalter 11"/>
          <p:cNvSpPr>
            <a:spLocks noGrp="1"/>
          </p:cNvSpPr>
          <p:nvPr>
            <p:ph type="dt" sz="half" idx="10"/>
          </p:nvPr>
        </p:nvSpPr>
        <p:spPr>
          <a:xfrm>
            <a:off x="4053455" y="6561600"/>
            <a:ext cx="7227319" cy="144000"/>
          </a:xfrm>
          <a:prstGeom prst="rect">
            <a:avLst/>
          </a:prstGeom>
        </p:spPr>
        <p:txBody>
          <a:bodyPr/>
          <a:lstStyle/>
          <a:p>
            <a:endParaRPr lang="de-DE" dirty="0"/>
          </a:p>
        </p:txBody>
      </p:sp>
      <p:sp>
        <p:nvSpPr>
          <p:cNvPr id="13" name="Fußzeilenplatzhalter 12"/>
          <p:cNvSpPr>
            <a:spLocks noGrp="1"/>
          </p:cNvSpPr>
          <p:nvPr>
            <p:ph type="ftr" sz="quarter" idx="11"/>
          </p:nvPr>
        </p:nvSpPr>
        <p:spPr/>
        <p:txBody>
          <a:bodyPr/>
          <a:lstStyle/>
          <a:p>
            <a:r>
              <a:rPr lang="de-DE"/>
              <a:t>Max-Planck-Institut für Plasmaphysik | Valentine Devos | PIC Meeting Prague 2026</a:t>
            </a:r>
            <a:endParaRPr lang="de-DE" dirty="0"/>
          </a:p>
        </p:txBody>
      </p:sp>
      <p:sp>
        <p:nvSpPr>
          <p:cNvPr id="15" name="Foliennummernplatzhalter 14"/>
          <p:cNvSpPr>
            <a:spLocks noGrp="1"/>
          </p:cNvSpPr>
          <p:nvPr>
            <p:ph type="sldNum" sz="quarter" idx="12"/>
          </p:nvPr>
        </p:nvSpPr>
        <p:spPr/>
        <p:txBody>
          <a:bodyPr/>
          <a:lstStyle/>
          <a:p>
            <a:fld id="{ECE691D0-CC49-4FC7-9C4D-6112B0CB3A76}" type="slidenum">
              <a:rPr lang="de-DE" smtClean="0"/>
              <a:pPr/>
              <a:t>‹#›</a:t>
            </a:fld>
            <a:endParaRPr lang="de-DE" dirty="0"/>
          </a:p>
        </p:txBody>
      </p:sp>
    </p:spTree>
    <p:extLst>
      <p:ext uri="{BB962C8B-B14F-4D97-AF65-F5344CB8AC3E}">
        <p14:creationId xmlns:p14="http://schemas.microsoft.com/office/powerpoint/2010/main" val="3312673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nur Text ohne Titel)">
    <p:spTree>
      <p:nvGrpSpPr>
        <p:cNvPr id="1" name=""/>
        <p:cNvGrpSpPr/>
        <p:nvPr/>
      </p:nvGrpSpPr>
      <p:grpSpPr>
        <a:xfrm>
          <a:off x="0" y="0"/>
          <a:ext cx="0" cy="0"/>
          <a:chOff x="0" y="0"/>
          <a:chExt cx="0" cy="0"/>
        </a:xfrm>
      </p:grpSpPr>
      <p:sp>
        <p:nvSpPr>
          <p:cNvPr id="7" name="Inhaltsplatzhalter 6"/>
          <p:cNvSpPr>
            <a:spLocks noGrp="1"/>
          </p:cNvSpPr>
          <p:nvPr>
            <p:ph sz="quarter" idx="13" hasCustomPrompt="1"/>
          </p:nvPr>
        </p:nvSpPr>
        <p:spPr>
          <a:xfrm>
            <a:off x="658813" y="1233488"/>
            <a:ext cx="10837862" cy="5219699"/>
          </a:xfrm>
        </p:spPr>
        <p:txBody>
          <a:bodyPr/>
          <a:lstStyle>
            <a:lvl1pPr>
              <a:defRPr baseline="0"/>
            </a:lvl1pPr>
          </a:lstStyle>
          <a:p>
            <a:pPr lvl="0"/>
            <a:r>
              <a:rPr lang="de-DE" dirty="0"/>
              <a:t>Slide </a:t>
            </a:r>
            <a:r>
              <a:rPr lang="de-DE" dirty="0" err="1"/>
              <a:t>without</a:t>
            </a:r>
            <a:r>
              <a:rPr lang="de-DE" dirty="0"/>
              <a:t> title (</a:t>
            </a:r>
            <a:r>
              <a:rPr lang="de-DE" dirty="0" err="1"/>
              <a:t>exception</a:t>
            </a:r>
            <a:r>
              <a:rPr lang="de-DE" dirty="0"/>
              <a:t>)</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Datumsplatzhalter 4"/>
          <p:cNvSpPr>
            <a:spLocks noGrp="1"/>
          </p:cNvSpPr>
          <p:nvPr>
            <p:ph type="dt" sz="half" idx="14"/>
          </p:nvPr>
        </p:nvSpPr>
        <p:spPr>
          <a:xfrm>
            <a:off x="4053455" y="6561600"/>
            <a:ext cx="7227319" cy="144000"/>
          </a:xfrm>
          <a:prstGeom prst="rect">
            <a:avLst/>
          </a:prstGeom>
        </p:spPr>
        <p:txBody>
          <a:bodyPr/>
          <a:lstStyle/>
          <a:p>
            <a:endParaRPr lang="de-DE" dirty="0"/>
          </a:p>
        </p:txBody>
      </p:sp>
      <p:sp>
        <p:nvSpPr>
          <p:cNvPr id="6" name="Fußzeilenplatzhalter 5"/>
          <p:cNvSpPr>
            <a:spLocks noGrp="1"/>
          </p:cNvSpPr>
          <p:nvPr>
            <p:ph type="ftr" sz="quarter" idx="15"/>
          </p:nvPr>
        </p:nvSpPr>
        <p:spPr/>
        <p:txBody>
          <a:bodyPr/>
          <a:lstStyle/>
          <a:p>
            <a:r>
              <a:rPr lang="de-DE"/>
              <a:t>Max-Planck-Institut für Plasmaphysik | Valentine Devos | PIC Meeting Prague 2026</a:t>
            </a:r>
            <a:endParaRPr lang="de-DE" dirty="0"/>
          </a:p>
        </p:txBody>
      </p:sp>
      <p:sp>
        <p:nvSpPr>
          <p:cNvPr id="8" name="Foliennummernplatzhalter 7"/>
          <p:cNvSpPr>
            <a:spLocks noGrp="1"/>
          </p:cNvSpPr>
          <p:nvPr>
            <p:ph type="sldNum" sz="quarter" idx="16"/>
          </p:nvPr>
        </p:nvSpPr>
        <p:spPr/>
        <p:txBody>
          <a:bodyPr/>
          <a:lstStyle/>
          <a:p>
            <a:fld id="{ECE691D0-CC49-4FC7-9C4D-6112B0CB3A76}" type="slidenum">
              <a:rPr lang="de-DE" smtClean="0"/>
              <a:pPr/>
              <a:t>‹#›</a:t>
            </a:fld>
            <a:endParaRPr lang="de-DE" dirty="0"/>
          </a:p>
        </p:txBody>
      </p:sp>
    </p:spTree>
    <p:extLst>
      <p:ext uri="{BB962C8B-B14F-4D97-AF65-F5344CB8AC3E}">
        <p14:creationId xmlns:p14="http://schemas.microsoft.com/office/powerpoint/2010/main" val="15792464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8" name="Datumsplatzhalter 7"/>
          <p:cNvSpPr>
            <a:spLocks noGrp="1"/>
          </p:cNvSpPr>
          <p:nvPr>
            <p:ph type="dt" sz="half" idx="10"/>
          </p:nvPr>
        </p:nvSpPr>
        <p:spPr>
          <a:xfrm>
            <a:off x="4053455" y="6561600"/>
            <a:ext cx="7227319" cy="144000"/>
          </a:xfrm>
          <a:prstGeom prst="rect">
            <a:avLst/>
          </a:prstGeom>
        </p:spPr>
        <p:txBody>
          <a:bodyPr/>
          <a:lstStyle/>
          <a:p>
            <a:endParaRPr lang="de-DE" dirty="0"/>
          </a:p>
        </p:txBody>
      </p:sp>
      <p:sp>
        <p:nvSpPr>
          <p:cNvPr id="9" name="Fußzeilenplatzhalter 8"/>
          <p:cNvSpPr>
            <a:spLocks noGrp="1"/>
          </p:cNvSpPr>
          <p:nvPr>
            <p:ph type="ftr" sz="quarter" idx="11"/>
          </p:nvPr>
        </p:nvSpPr>
        <p:spPr/>
        <p:txBody>
          <a:bodyPr/>
          <a:lstStyle/>
          <a:p>
            <a:r>
              <a:rPr lang="de-DE"/>
              <a:t>Max-Planck-Institut für Plasmaphysik | Valentine Devos | PIC Meeting Prague 2026</a:t>
            </a:r>
            <a:endParaRPr lang="de-DE" dirty="0"/>
          </a:p>
        </p:txBody>
      </p:sp>
      <p:sp>
        <p:nvSpPr>
          <p:cNvPr id="10" name="Foliennummernplatzhalter 9"/>
          <p:cNvSpPr>
            <a:spLocks noGrp="1"/>
          </p:cNvSpPr>
          <p:nvPr>
            <p:ph type="sldNum" sz="quarter" idx="12"/>
          </p:nvPr>
        </p:nvSpPr>
        <p:spPr/>
        <p:txBody>
          <a:bodyPr/>
          <a:lstStyle/>
          <a:p>
            <a:fld id="{ECE691D0-CC49-4FC7-9C4D-6112B0CB3A76}" type="slidenum">
              <a:rPr lang="de-DE" smtClean="0"/>
              <a:pPr/>
              <a:t>‹#›</a:t>
            </a:fld>
            <a:endParaRPr lang="de-DE" dirty="0"/>
          </a:p>
        </p:txBody>
      </p:sp>
    </p:spTree>
    <p:extLst>
      <p:ext uri="{BB962C8B-B14F-4D97-AF65-F5344CB8AC3E}">
        <p14:creationId xmlns:p14="http://schemas.microsoft.com/office/powerpoint/2010/main" val="28126583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bg>
      <p:bgPr>
        <a:solidFill>
          <a:schemeClr val="bg1"/>
        </a:solidFill>
        <a:effectLst/>
      </p:bgPr>
    </p:bg>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E3E053EA-A9E0-4FC3-87BC-5CADB14D4D06}"/>
              </a:ext>
            </a:extLst>
          </p:cNvPr>
          <p:cNvGraphicFramePr>
            <a:graphicFrameLocks noChangeAspect="1"/>
          </p:cNvGraphicFramePr>
          <p:nvPr>
            <p:custDataLst>
              <p:tags r:id="rId1"/>
            </p:custDataLst>
            <p:extLst>
              <p:ext uri="{D42A27DB-BD31-4B8C-83A1-F6EECF244321}">
                <p14:modId xmlns:p14="http://schemas.microsoft.com/office/powerpoint/2010/main" val="32535874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84" imgH="385" progId="TCLayout.ActiveDocument.1">
                  <p:embed/>
                </p:oleObj>
              </mc:Choice>
              <mc:Fallback>
                <p:oleObj name="think-cell Folie" r:id="rId4" imgW="384" imgH="385" progId="TCLayout.ActiveDocument.1">
                  <p:embed/>
                  <p:pic>
                    <p:nvPicPr>
                      <p:cNvPr id="6" name="Object 5" hidden="1">
                        <a:extLst>
                          <a:ext uri="{FF2B5EF4-FFF2-40B4-BE49-F238E27FC236}">
                            <a16:creationId xmlns:a16="http://schemas.microsoft.com/office/drawing/2014/main" id="{E3E053EA-A9E0-4FC3-87BC-5CADB14D4D06}"/>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0336F15A-9D0F-40C1-A205-2471F1ECE4E2}"/>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300" b="1" i="0" baseline="0" dirty="0">
              <a:latin typeface="Arial" panose="020B0604020202020204" pitchFamily="34" charset="0"/>
              <a:ea typeface="+mj-ea"/>
              <a:cs typeface="+mj-cs"/>
              <a:sym typeface="Arial" panose="020B0604020202020204" pitchFamily="34" charset="0"/>
            </a:endParaRPr>
          </a:p>
        </p:txBody>
      </p:sp>
      <p:sp>
        <p:nvSpPr>
          <p:cNvPr id="9" name="Title 8">
            <a:extLst>
              <a:ext uri="{FF2B5EF4-FFF2-40B4-BE49-F238E27FC236}">
                <a16:creationId xmlns:a16="http://schemas.microsoft.com/office/drawing/2014/main" id="{F207ED94-DB68-4986-A95E-F302E26D3A38}"/>
              </a:ext>
            </a:extLst>
          </p:cNvPr>
          <p:cNvSpPr>
            <a:spLocks noGrp="1"/>
          </p:cNvSpPr>
          <p:nvPr>
            <p:ph type="title"/>
          </p:nvPr>
        </p:nvSpPr>
        <p:spPr/>
        <p:txBody>
          <a:bodyPr/>
          <a:lstStyle/>
          <a:p>
            <a:r>
              <a:rPr lang="en-US"/>
              <a:t>Click to edit Master title style</a:t>
            </a:r>
            <a:endParaRPr lang="de-DE"/>
          </a:p>
        </p:txBody>
      </p:sp>
      <p:sp>
        <p:nvSpPr>
          <p:cNvPr id="11" name="Datumsplatzhalter 10"/>
          <p:cNvSpPr>
            <a:spLocks noGrp="1"/>
          </p:cNvSpPr>
          <p:nvPr>
            <p:ph type="dt" sz="half" idx="10"/>
          </p:nvPr>
        </p:nvSpPr>
        <p:spPr>
          <a:xfrm>
            <a:off x="4053455" y="6561600"/>
            <a:ext cx="7227319" cy="144000"/>
          </a:xfrm>
          <a:prstGeom prst="rect">
            <a:avLst/>
          </a:prstGeom>
        </p:spPr>
        <p:txBody>
          <a:bodyPr/>
          <a:lstStyle/>
          <a:p>
            <a:endParaRPr lang="de-DE" dirty="0"/>
          </a:p>
        </p:txBody>
      </p:sp>
      <p:sp>
        <p:nvSpPr>
          <p:cNvPr id="12" name="Fußzeilenplatzhalter 11"/>
          <p:cNvSpPr>
            <a:spLocks noGrp="1"/>
          </p:cNvSpPr>
          <p:nvPr>
            <p:ph type="ftr" sz="quarter" idx="11"/>
          </p:nvPr>
        </p:nvSpPr>
        <p:spPr/>
        <p:txBody>
          <a:bodyPr/>
          <a:lstStyle/>
          <a:p>
            <a:r>
              <a:rPr lang="de-DE"/>
              <a:t>Max-Planck-Institut für Plasmaphysik | Valentine Devos | PIC Meeting Prague 2026</a:t>
            </a:r>
            <a:endParaRPr lang="de-DE" dirty="0"/>
          </a:p>
        </p:txBody>
      </p:sp>
      <p:sp>
        <p:nvSpPr>
          <p:cNvPr id="13" name="Foliennummernplatzhalter 12"/>
          <p:cNvSpPr>
            <a:spLocks noGrp="1"/>
          </p:cNvSpPr>
          <p:nvPr>
            <p:ph type="sldNum" sz="quarter" idx="12"/>
          </p:nvPr>
        </p:nvSpPr>
        <p:spPr/>
        <p:txBody>
          <a:bodyPr/>
          <a:lstStyle/>
          <a:p>
            <a:fld id="{ECE691D0-CC49-4FC7-9C4D-6112B0CB3A76}" type="slidenum">
              <a:rPr lang="de-DE" smtClean="0"/>
              <a:pPr/>
              <a:t>‹#›</a:t>
            </a:fld>
            <a:endParaRPr lang="de-DE" dirty="0"/>
          </a:p>
        </p:txBody>
      </p:sp>
    </p:spTree>
    <p:extLst>
      <p:ext uri="{BB962C8B-B14F-4D97-AF65-F5344CB8AC3E}">
        <p14:creationId xmlns:p14="http://schemas.microsoft.com/office/powerpoint/2010/main" val="3868678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Kapiteltrenner">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E3E053EA-A9E0-4FC3-87BC-5CADB14D4D06}"/>
              </a:ext>
            </a:extLst>
          </p:cNvPr>
          <p:cNvGraphicFramePr>
            <a:graphicFrameLocks noChangeAspect="1"/>
          </p:cNvGraphicFramePr>
          <p:nvPr>
            <p:custDataLst>
              <p:tags r:id="rId1"/>
            </p:custDataLst>
            <p:extLst>
              <p:ext uri="{D42A27DB-BD31-4B8C-83A1-F6EECF244321}">
                <p14:modId xmlns:p14="http://schemas.microsoft.com/office/powerpoint/2010/main" val="335823517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5" imgW="384" imgH="385" progId="TCLayout.ActiveDocument.1">
                  <p:embed/>
                </p:oleObj>
              </mc:Choice>
              <mc:Fallback>
                <p:oleObj name="think-cell Folie" r:id="rId5" imgW="384" imgH="385" progId="TCLayout.ActiveDocument.1">
                  <p:embed/>
                  <p:pic>
                    <p:nvPicPr>
                      <p:cNvPr id="6" name="Object 5" hidden="1">
                        <a:extLst>
                          <a:ext uri="{FF2B5EF4-FFF2-40B4-BE49-F238E27FC236}">
                            <a16:creationId xmlns:a16="http://schemas.microsoft.com/office/drawing/2014/main" id="{E3E053EA-A9E0-4FC3-87BC-5CADB14D4D06}"/>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0336F15A-9D0F-40C1-A205-2471F1ECE4E2}"/>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300" b="1" i="0" baseline="0" dirty="0">
              <a:latin typeface="Arial" panose="020B0604020202020204" pitchFamily="34" charset="0"/>
              <a:ea typeface="+mj-ea"/>
              <a:cs typeface="+mj-cs"/>
              <a:sym typeface="Arial" panose="020B0604020202020204" pitchFamily="34" charset="0"/>
            </a:endParaRPr>
          </a:p>
        </p:txBody>
      </p:sp>
      <p:sp>
        <p:nvSpPr>
          <p:cNvPr id="11" name="Titel 10"/>
          <p:cNvSpPr>
            <a:spLocks noGrp="1"/>
          </p:cNvSpPr>
          <p:nvPr>
            <p:ph type="title"/>
          </p:nvPr>
        </p:nvSpPr>
        <p:spPr>
          <a:xfrm>
            <a:off x="658813" y="3714698"/>
            <a:ext cx="10837862" cy="2667051"/>
          </a:xfrm>
        </p:spPr>
        <p:txBody>
          <a:bodyPr/>
          <a:lstStyle/>
          <a:p>
            <a:r>
              <a:rPr lang="en-US"/>
              <a:t>Click to edit Master title style</a:t>
            </a:r>
            <a:endParaRPr lang="de-DE" dirty="0"/>
          </a:p>
        </p:txBody>
      </p:sp>
      <p:sp>
        <p:nvSpPr>
          <p:cNvPr id="10" name="Datumsplatzhalter 9"/>
          <p:cNvSpPr>
            <a:spLocks noGrp="1"/>
          </p:cNvSpPr>
          <p:nvPr>
            <p:ph type="dt" sz="half" idx="10"/>
          </p:nvPr>
        </p:nvSpPr>
        <p:spPr>
          <a:xfrm>
            <a:off x="4053455" y="6561600"/>
            <a:ext cx="7227319" cy="144000"/>
          </a:xfrm>
          <a:prstGeom prst="rect">
            <a:avLst/>
          </a:prstGeom>
        </p:spPr>
        <p:txBody>
          <a:bodyPr/>
          <a:lstStyle/>
          <a:p>
            <a:endParaRPr lang="de-DE" dirty="0"/>
          </a:p>
        </p:txBody>
      </p:sp>
      <p:sp>
        <p:nvSpPr>
          <p:cNvPr id="12" name="Fußzeilenplatzhalter 11"/>
          <p:cNvSpPr>
            <a:spLocks noGrp="1"/>
          </p:cNvSpPr>
          <p:nvPr>
            <p:ph type="ftr" sz="quarter" idx="11"/>
          </p:nvPr>
        </p:nvSpPr>
        <p:spPr/>
        <p:txBody>
          <a:bodyPr/>
          <a:lstStyle/>
          <a:p>
            <a:r>
              <a:rPr lang="de-DE"/>
              <a:t>Max-Planck-Institut für Plasmaphysik | Valentine Devos | PIC Meeting Prague 2026</a:t>
            </a:r>
            <a:endParaRPr lang="de-DE" dirty="0"/>
          </a:p>
        </p:txBody>
      </p:sp>
      <p:sp>
        <p:nvSpPr>
          <p:cNvPr id="13" name="Foliennummernplatzhalter 12"/>
          <p:cNvSpPr>
            <a:spLocks noGrp="1"/>
          </p:cNvSpPr>
          <p:nvPr>
            <p:ph type="sldNum" sz="quarter" idx="12"/>
          </p:nvPr>
        </p:nvSpPr>
        <p:spPr/>
        <p:txBody>
          <a:bodyPr/>
          <a:lstStyle/>
          <a:p>
            <a:fld id="{ECE691D0-CC49-4FC7-9C4D-6112B0CB3A76}" type="slidenum">
              <a:rPr lang="de-DE" smtClean="0"/>
              <a:pPr/>
              <a:t>‹#›</a:t>
            </a:fld>
            <a:endParaRPr lang="de-DE" dirty="0"/>
          </a:p>
        </p:txBody>
      </p:sp>
    </p:spTree>
    <p:extLst>
      <p:ext uri="{BB962C8B-B14F-4D97-AF65-F5344CB8AC3E}">
        <p14:creationId xmlns:p14="http://schemas.microsoft.com/office/powerpoint/2010/main" val="1303433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chlussfolie">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E3E053EA-A9E0-4FC3-87BC-5CADB14D4D06}"/>
              </a:ext>
            </a:extLst>
          </p:cNvPr>
          <p:cNvGraphicFramePr>
            <a:graphicFrameLocks noChangeAspect="1"/>
          </p:cNvGraphicFramePr>
          <p:nvPr>
            <p:custDataLst>
              <p:tags r:id="rId1"/>
            </p:custDataLst>
            <p:extLst>
              <p:ext uri="{D42A27DB-BD31-4B8C-83A1-F6EECF244321}">
                <p14:modId xmlns:p14="http://schemas.microsoft.com/office/powerpoint/2010/main" val="23753552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5" imgW="384" imgH="385" progId="TCLayout.ActiveDocument.1">
                  <p:embed/>
                </p:oleObj>
              </mc:Choice>
              <mc:Fallback>
                <p:oleObj name="think-cell Folie" r:id="rId5" imgW="384" imgH="385" progId="TCLayout.ActiveDocument.1">
                  <p:embed/>
                  <p:pic>
                    <p:nvPicPr>
                      <p:cNvPr id="6" name="Object 5" hidden="1">
                        <a:extLst>
                          <a:ext uri="{FF2B5EF4-FFF2-40B4-BE49-F238E27FC236}">
                            <a16:creationId xmlns:a16="http://schemas.microsoft.com/office/drawing/2014/main" id="{E3E053EA-A9E0-4FC3-87BC-5CADB14D4D06}"/>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0336F15A-9D0F-40C1-A205-2471F1ECE4E2}"/>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300" b="1" i="0" baseline="0" dirty="0">
              <a:latin typeface="Arial" panose="020B0604020202020204" pitchFamily="34" charset="0"/>
              <a:ea typeface="+mj-ea"/>
              <a:cs typeface="+mj-cs"/>
              <a:sym typeface="Arial" panose="020B0604020202020204" pitchFamily="34" charset="0"/>
            </a:endParaRPr>
          </a:p>
        </p:txBody>
      </p:sp>
      <p:sp>
        <p:nvSpPr>
          <p:cNvPr id="4" name="Inhaltsplatzhalter 3"/>
          <p:cNvSpPr>
            <a:spLocks noGrp="1"/>
          </p:cNvSpPr>
          <p:nvPr>
            <p:ph sz="quarter" idx="13"/>
          </p:nvPr>
        </p:nvSpPr>
        <p:spPr>
          <a:xfrm>
            <a:off x="658813" y="1609725"/>
            <a:ext cx="10508614" cy="4843463"/>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11" name="Titel 10"/>
          <p:cNvSpPr>
            <a:spLocks noGrp="1"/>
          </p:cNvSpPr>
          <p:nvPr>
            <p:ph type="title"/>
          </p:nvPr>
        </p:nvSpPr>
        <p:spPr/>
        <p:txBody>
          <a:bodyPr/>
          <a:lstStyle/>
          <a:p>
            <a:r>
              <a:rPr lang="en-US"/>
              <a:t>Click to edit Master title style</a:t>
            </a:r>
            <a:endParaRPr lang="de-DE" dirty="0"/>
          </a:p>
        </p:txBody>
      </p:sp>
      <p:sp>
        <p:nvSpPr>
          <p:cNvPr id="12" name="Datumsplatzhalter 11"/>
          <p:cNvSpPr>
            <a:spLocks noGrp="1"/>
          </p:cNvSpPr>
          <p:nvPr>
            <p:ph type="dt" sz="half" idx="14"/>
          </p:nvPr>
        </p:nvSpPr>
        <p:spPr>
          <a:xfrm>
            <a:off x="4053455" y="6561600"/>
            <a:ext cx="7227319" cy="144000"/>
          </a:xfrm>
          <a:prstGeom prst="rect">
            <a:avLst/>
          </a:prstGeom>
        </p:spPr>
        <p:txBody>
          <a:bodyPr/>
          <a:lstStyle/>
          <a:p>
            <a:endParaRPr lang="de-DE" dirty="0"/>
          </a:p>
        </p:txBody>
      </p:sp>
      <p:sp>
        <p:nvSpPr>
          <p:cNvPr id="13" name="Fußzeilenplatzhalter 12"/>
          <p:cNvSpPr>
            <a:spLocks noGrp="1"/>
          </p:cNvSpPr>
          <p:nvPr>
            <p:ph type="ftr" sz="quarter" idx="15"/>
          </p:nvPr>
        </p:nvSpPr>
        <p:spPr/>
        <p:txBody>
          <a:bodyPr/>
          <a:lstStyle/>
          <a:p>
            <a:r>
              <a:rPr lang="de-DE"/>
              <a:t>Max-Planck-Institut für Plasmaphysik | Valentine Devos | PIC Meeting Prague 2026</a:t>
            </a:r>
            <a:endParaRPr lang="de-DE" dirty="0"/>
          </a:p>
        </p:txBody>
      </p:sp>
      <p:sp>
        <p:nvSpPr>
          <p:cNvPr id="14" name="Foliennummernplatzhalter 13"/>
          <p:cNvSpPr>
            <a:spLocks noGrp="1"/>
          </p:cNvSpPr>
          <p:nvPr>
            <p:ph type="sldNum" sz="quarter" idx="16"/>
          </p:nvPr>
        </p:nvSpPr>
        <p:spPr/>
        <p:txBody>
          <a:bodyPr/>
          <a:lstStyle/>
          <a:p>
            <a:fld id="{ECE691D0-CC49-4FC7-9C4D-6112B0CB3A76}" type="slidenum">
              <a:rPr lang="de-DE" smtClean="0"/>
              <a:pPr/>
              <a:t>‹#›</a:t>
            </a:fld>
            <a:endParaRPr lang="de-DE" dirty="0"/>
          </a:p>
        </p:txBody>
      </p:sp>
    </p:spTree>
    <p:extLst>
      <p:ext uri="{BB962C8B-B14F-4D97-AF65-F5344CB8AC3E}">
        <p14:creationId xmlns:p14="http://schemas.microsoft.com/office/powerpoint/2010/main" val="3638933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2 Contents" preserve="1" userDrawn="1">
  <p:cSld name="1_Title and 2 Contents">
    <p:spTree>
      <p:nvGrpSpPr>
        <p:cNvPr id="1" name="Shape 21"/>
        <p:cNvGrpSpPr/>
        <p:nvPr/>
      </p:nvGrpSpPr>
      <p:grpSpPr>
        <a:xfrm>
          <a:off x="0" y="0"/>
          <a:ext cx="0" cy="0"/>
          <a:chOff x="0" y="0"/>
          <a:chExt cx="0" cy="0"/>
        </a:xfrm>
      </p:grpSpPr>
      <p:sp>
        <p:nvSpPr>
          <p:cNvPr id="22" name="Google Shape;22;p67"/>
          <p:cNvSpPr txBox="1">
            <a:spLocks noGrp="1"/>
          </p:cNvSpPr>
          <p:nvPr>
            <p:ph type="title"/>
          </p:nvPr>
        </p:nvSpPr>
        <p:spPr>
          <a:xfrm>
            <a:off x="407988" y="349611"/>
            <a:ext cx="11376024" cy="451098"/>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67"/>
          <p:cNvSpPr txBox="1">
            <a:spLocks noGrp="1"/>
          </p:cNvSpPr>
          <p:nvPr>
            <p:ph type="ftr" idx="11"/>
          </p:nvPr>
        </p:nvSpPr>
        <p:spPr>
          <a:xfrm>
            <a:off x="791578" y="6580800"/>
            <a:ext cx="9948937" cy="186841"/>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fr-BE"/>
              <a:t>Max-Planck-Institut für Plasmaphysik | Valentine Devos | PIC Meeting Prague 2026</a:t>
            </a:r>
            <a:endParaRPr dirty="0"/>
          </a:p>
        </p:txBody>
      </p:sp>
      <p:sp>
        <p:nvSpPr>
          <p:cNvPr id="2" name="Slide Number Placeholder 1">
            <a:extLst>
              <a:ext uri="{FF2B5EF4-FFF2-40B4-BE49-F238E27FC236}">
                <a16:creationId xmlns:a16="http://schemas.microsoft.com/office/drawing/2014/main" id="{893B7A4B-DC4B-05B1-DADB-D1A0138B2C82}"/>
              </a:ext>
            </a:extLst>
          </p:cNvPr>
          <p:cNvSpPr>
            <a:spLocks noGrp="1"/>
          </p:cNvSpPr>
          <p:nvPr>
            <p:ph type="sldNum" sz="quarter" idx="12"/>
          </p:nvPr>
        </p:nvSpPr>
        <p:spPr/>
        <p:txBody>
          <a:bodyPr/>
          <a:lstStyle/>
          <a:p>
            <a:fld id="{ECE691D0-CC49-4FC7-9C4D-6112B0CB3A76}" type="slidenum">
              <a:rPr lang="de-DE" smtClean="0"/>
              <a:pPr/>
              <a:t>‹#›</a:t>
            </a:fld>
            <a:endParaRPr lang="de-DE" dirty="0"/>
          </a:p>
        </p:txBody>
      </p:sp>
    </p:spTree>
    <p:extLst>
      <p:ext uri="{BB962C8B-B14F-4D97-AF65-F5344CB8AC3E}">
        <p14:creationId xmlns:p14="http://schemas.microsoft.com/office/powerpoint/2010/main" val="1055447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oleObject" Target="../embeddings/oleObject1.bin"/><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tags" Target="../tags/tag2.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ags" Target="../tags/tag1.xml"/><Relationship Id="rId10" Type="http://schemas.openxmlformats.org/officeDocument/2006/relationships/slideLayout" Target="../slideLayouts/slideLayout10.xml"/><Relationship Id="rId19" Type="http://schemas.openxmlformats.org/officeDocument/2006/relationships/image" Target="../media/image2.e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1" name="Grafik 10"/>
          <p:cNvPicPr>
            <a:picLocks noChangeAspect="1"/>
          </p:cNvPicPr>
          <p:nvPr userDrawn="1"/>
        </p:nvPicPr>
        <p:blipFill>
          <a:blip r:embed="rId17" cstate="screen">
            <a:extLst>
              <a:ext uri="{28A0092B-C50C-407E-A947-70E740481C1C}">
                <a14:useLocalDpi xmlns:a14="http://schemas.microsoft.com/office/drawing/2010/main"/>
              </a:ext>
            </a:extLst>
          </a:blip>
          <a:stretch>
            <a:fillRect/>
          </a:stretch>
        </p:blipFill>
        <p:spPr>
          <a:xfrm>
            <a:off x="11437325" y="195902"/>
            <a:ext cx="597849" cy="597849"/>
          </a:xfrm>
          <a:prstGeom prst="rect">
            <a:avLst/>
          </a:prstGeom>
        </p:spPr>
      </p:pic>
      <p:graphicFrame>
        <p:nvGraphicFramePr>
          <p:cNvPr id="6" name="Object 5" hidden="1">
            <a:extLst>
              <a:ext uri="{FF2B5EF4-FFF2-40B4-BE49-F238E27FC236}">
                <a16:creationId xmlns:a16="http://schemas.microsoft.com/office/drawing/2014/main" id="{E3FBFD33-14B0-4B26-8D25-D9E05002D480}"/>
              </a:ext>
            </a:extLst>
          </p:cNvPr>
          <p:cNvGraphicFramePr>
            <a:graphicFrameLocks noChangeAspect="1"/>
          </p:cNvGraphicFramePr>
          <p:nvPr>
            <p:custDataLst>
              <p:tags r:id="rId15"/>
            </p:custDataLst>
            <p:extLst>
              <p:ext uri="{D42A27DB-BD31-4B8C-83A1-F6EECF244321}">
                <p14:modId xmlns:p14="http://schemas.microsoft.com/office/powerpoint/2010/main" val="14582368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18" imgW="384" imgH="385" progId="TCLayout.ActiveDocument.1">
                  <p:embed/>
                </p:oleObj>
              </mc:Choice>
              <mc:Fallback>
                <p:oleObj name="think-cell Folie" r:id="rId18" imgW="384" imgH="385" progId="TCLayout.ActiveDocument.1">
                  <p:embed/>
                  <p:pic>
                    <p:nvPicPr>
                      <p:cNvPr id="6" name="Object 5" hidden="1">
                        <a:extLst>
                          <a:ext uri="{FF2B5EF4-FFF2-40B4-BE49-F238E27FC236}">
                            <a16:creationId xmlns:a16="http://schemas.microsoft.com/office/drawing/2014/main" id="{E3FBFD33-14B0-4B26-8D25-D9E05002D480}"/>
                          </a:ext>
                        </a:extLst>
                      </p:cNvPr>
                      <p:cNvPicPr/>
                      <p:nvPr/>
                    </p:nvPicPr>
                    <p:blipFill>
                      <a:blip r:embed="rId19"/>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658354E6-9E0E-44B9-83E8-1963A1EC88F1}"/>
              </a:ext>
            </a:extLst>
          </p:cNvPr>
          <p:cNvSpPr/>
          <p:nvPr>
            <p:custDataLst>
              <p:tags r:id="rId16"/>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de-DE" sz="2300" b="1" i="0" baseline="0" dirty="0">
              <a:latin typeface="Arial" panose="020B0604020202020204" pitchFamily="34" charset="0"/>
              <a:ea typeface="+mj-ea"/>
              <a:cs typeface="+mj-cs"/>
              <a:sym typeface="Arial" panose="020B0604020202020204" pitchFamily="34" charset="0"/>
            </a:endParaRPr>
          </a:p>
        </p:txBody>
      </p:sp>
      <p:sp>
        <p:nvSpPr>
          <p:cNvPr id="2" name="Title Placeholder 1"/>
          <p:cNvSpPr>
            <a:spLocks noGrp="1"/>
          </p:cNvSpPr>
          <p:nvPr>
            <p:ph type="title"/>
          </p:nvPr>
        </p:nvSpPr>
        <p:spPr>
          <a:xfrm>
            <a:off x="658813" y="441325"/>
            <a:ext cx="9612984" cy="782638"/>
          </a:xfrm>
          <a:prstGeom prst="rect">
            <a:avLst/>
          </a:prstGeom>
        </p:spPr>
        <p:txBody>
          <a:bodyPr vert="horz" lIns="0" tIns="0" rIns="0" bIns="0" rtlCol="0" anchor="t" anchorCtr="0">
            <a:noAutofit/>
          </a:bodyPr>
          <a:lstStyle/>
          <a:p>
            <a:r>
              <a:rPr lang="de-DE" dirty="0"/>
              <a:t>Headline Arial </a:t>
            </a:r>
            <a:r>
              <a:rPr lang="de-DE" dirty="0" err="1"/>
              <a:t>MPG_green_dark</a:t>
            </a:r>
            <a:r>
              <a:rPr lang="de-DE" dirty="0"/>
              <a:t>, 25 </a:t>
            </a:r>
            <a:r>
              <a:rPr lang="de-DE" dirty="0" err="1"/>
              <a:t>pt</a:t>
            </a:r>
            <a:r>
              <a:rPr lang="de-DE" dirty="0"/>
              <a:t>, ZAB 28 </a:t>
            </a:r>
            <a:r>
              <a:rPr lang="de-DE" dirty="0" err="1"/>
              <a:t>pt</a:t>
            </a:r>
            <a:br>
              <a:rPr lang="de-DE" dirty="0"/>
            </a:br>
            <a:endParaRPr lang="en-US" dirty="0"/>
          </a:p>
        </p:txBody>
      </p:sp>
      <p:sp>
        <p:nvSpPr>
          <p:cNvPr id="7" name="Textplatzhalter 6"/>
          <p:cNvSpPr>
            <a:spLocks noGrp="1"/>
          </p:cNvSpPr>
          <p:nvPr>
            <p:ph type="body" idx="1"/>
          </p:nvPr>
        </p:nvSpPr>
        <p:spPr>
          <a:xfrm>
            <a:off x="658813" y="1609725"/>
            <a:ext cx="10837861" cy="4843463"/>
          </a:xfrm>
          <a:prstGeom prst="rect">
            <a:avLst/>
          </a:prstGeom>
        </p:spPr>
        <p:txBody>
          <a:bodyPr vert="horz" lIns="0" tIns="45720" rIns="0" bIns="45720" rtlCol="0">
            <a:normAutofit/>
          </a:bodyPr>
          <a:lstStyle/>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lang="de-DE" dirty="0"/>
              <a:t>Ebene 1: Fließtext</a:t>
            </a:r>
          </a:p>
          <a:p>
            <a:pPr lvl="1"/>
            <a:r>
              <a:rPr lang="de-DE" dirty="0"/>
              <a:t>Ebene 2: Headlines</a:t>
            </a:r>
          </a:p>
          <a:p>
            <a:pPr lvl="2"/>
            <a:r>
              <a:rPr lang="de-DE" dirty="0"/>
              <a:t>Ebene 3: Stichpunkte</a:t>
            </a:r>
          </a:p>
          <a:p>
            <a:pPr lvl="3"/>
            <a:r>
              <a:rPr lang="de-DE" dirty="0"/>
              <a:t>Ebene 4: Stichpunkte hervorgehoben</a:t>
            </a:r>
          </a:p>
          <a:p>
            <a:pPr lvl="4"/>
            <a:r>
              <a:rPr lang="de-DE" dirty="0"/>
              <a:t>Ebene 5: Stichpunkte eingerückt</a:t>
            </a:r>
          </a:p>
          <a:p>
            <a:pPr lvl="5"/>
            <a:r>
              <a:rPr lang="de-DE" dirty="0"/>
              <a:t>Ebene 6: Stichpunkte weiter eingerückt</a:t>
            </a:r>
          </a:p>
          <a:p>
            <a:pPr lvl="6"/>
            <a:r>
              <a:rPr lang="de-DE" dirty="0"/>
              <a:t>Ebene 7: Zusatzinfo</a:t>
            </a:r>
          </a:p>
          <a:p>
            <a:pPr lvl="7"/>
            <a:r>
              <a:rPr lang="de-DE" dirty="0"/>
              <a:t>Ebene 8: Bildunterschrift</a:t>
            </a:r>
          </a:p>
        </p:txBody>
      </p:sp>
      <p:sp>
        <p:nvSpPr>
          <p:cNvPr id="9" name="Fußzeilenplatzhalter 8"/>
          <p:cNvSpPr>
            <a:spLocks noGrp="1"/>
          </p:cNvSpPr>
          <p:nvPr>
            <p:ph type="ftr" sz="quarter" idx="3"/>
          </p:nvPr>
        </p:nvSpPr>
        <p:spPr>
          <a:xfrm>
            <a:off x="658813" y="6561600"/>
            <a:ext cx="6115051" cy="144000"/>
          </a:xfrm>
          <a:prstGeom prst="rect">
            <a:avLst/>
          </a:prstGeom>
        </p:spPr>
        <p:txBody>
          <a:bodyPr vert="horz" wrap="none" lIns="0" tIns="0" rIns="0" bIns="0" rtlCol="0" anchor="b" anchorCtr="0"/>
          <a:lstStyle>
            <a:lvl1pPr algn="l">
              <a:defRPr lang="de-DE" sz="600" kern="600" cap="all" spc="90" baseline="0">
                <a:solidFill>
                  <a:schemeClr val="tx1">
                    <a:tint val="75000"/>
                  </a:schemeClr>
                </a:solidFill>
                <a:latin typeface="+mn-lt"/>
                <a:ea typeface="+mn-ea"/>
                <a:cs typeface="+mn-cs"/>
              </a:defRPr>
            </a:lvl1pPr>
          </a:lstStyle>
          <a:p>
            <a:r>
              <a:rPr lang="de-DE"/>
              <a:t>Max-Planck-Institut für Plasmaphysik | Valentine Devos | PIC Meeting Prague 2026</a:t>
            </a:r>
            <a:endParaRPr lang="de-DE" dirty="0"/>
          </a:p>
        </p:txBody>
      </p:sp>
      <p:sp>
        <p:nvSpPr>
          <p:cNvPr id="10" name="Foliennummernplatzhalter 9"/>
          <p:cNvSpPr>
            <a:spLocks noGrp="1"/>
          </p:cNvSpPr>
          <p:nvPr>
            <p:ph type="sldNum" sz="quarter" idx="4"/>
          </p:nvPr>
        </p:nvSpPr>
        <p:spPr>
          <a:xfrm>
            <a:off x="11280774" y="6561601"/>
            <a:ext cx="217349" cy="144000"/>
          </a:xfrm>
          <a:prstGeom prst="rect">
            <a:avLst/>
          </a:prstGeom>
        </p:spPr>
        <p:txBody>
          <a:bodyPr vert="horz" wrap="none" lIns="0" tIns="0" rIns="0" bIns="0" rtlCol="0" anchor="b" anchorCtr="0"/>
          <a:lstStyle>
            <a:lvl1pPr algn="r">
              <a:defRPr lang="de-DE" sz="600" kern="600" cap="all" spc="90" baseline="0" smtClean="0">
                <a:solidFill>
                  <a:schemeClr val="tx1">
                    <a:tint val="75000"/>
                  </a:schemeClr>
                </a:solidFill>
                <a:latin typeface="+mn-lt"/>
                <a:ea typeface="+mn-ea"/>
                <a:cs typeface="+mn-cs"/>
              </a:defRPr>
            </a:lvl1pPr>
          </a:lstStyle>
          <a:p>
            <a:fld id="{ECE691D0-CC49-4FC7-9C4D-6112B0CB3A76}" type="slidenum">
              <a:rPr lang="de-DE" smtClean="0"/>
              <a:pPr/>
              <a:t>‹#›</a:t>
            </a:fld>
            <a:endParaRPr lang="de-DE" dirty="0"/>
          </a:p>
        </p:txBody>
      </p:sp>
      <p:pic>
        <p:nvPicPr>
          <p:cNvPr id="8" name="Picture 7">
            <a:extLst>
              <a:ext uri="{FF2B5EF4-FFF2-40B4-BE49-F238E27FC236}">
                <a16:creationId xmlns:a16="http://schemas.microsoft.com/office/drawing/2014/main" id="{C356D6E2-00EA-4E02-A248-06E63752E78A}"/>
              </a:ext>
            </a:extLst>
          </p:cNvPr>
          <p:cNvPicPr>
            <a:picLocks noChangeAspect="1"/>
          </p:cNvPicPr>
          <p:nvPr userDrawn="1"/>
        </p:nvPicPr>
        <p:blipFill>
          <a:blip r:embed="rId20"/>
          <a:stretch>
            <a:fillRect/>
          </a:stretch>
        </p:blipFill>
        <p:spPr>
          <a:xfrm>
            <a:off x="10707089" y="200439"/>
            <a:ext cx="620053" cy="580614"/>
          </a:xfrm>
          <a:prstGeom prst="rect">
            <a:avLst/>
          </a:prstGeom>
        </p:spPr>
      </p:pic>
    </p:spTree>
    <p:extLst>
      <p:ext uri="{BB962C8B-B14F-4D97-AF65-F5344CB8AC3E}">
        <p14:creationId xmlns:p14="http://schemas.microsoft.com/office/powerpoint/2010/main" val="1677389971"/>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9" r:id="rId1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lnSpc>
          <a:spcPts val="2800"/>
        </a:lnSpc>
        <a:spcBef>
          <a:spcPct val="0"/>
        </a:spcBef>
        <a:spcAft>
          <a:spcPts val="1800"/>
        </a:spcAft>
        <a:buNone/>
        <a:defRPr sz="2500" b="1" kern="600" cap="none" spc="0" baseline="0">
          <a:solidFill>
            <a:srgbClr val="005555"/>
          </a:solidFill>
          <a:latin typeface="+mj-lt"/>
          <a:ea typeface="+mj-ea"/>
          <a:cs typeface="+mj-cs"/>
        </a:defRPr>
      </a:lvl1pPr>
    </p:titleStyle>
    <p:bodyStyle>
      <a:lvl1pPr marL="0" marR="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lang="de-DE" sz="1800" b="0" i="0" kern="600" spc="40" baseline="0" dirty="0" smtClean="0">
          <a:solidFill>
            <a:schemeClr val="tx1"/>
          </a:solidFill>
          <a:latin typeface="+mn-lt"/>
          <a:ea typeface="+mn-ea"/>
          <a:cs typeface="+mn-cs"/>
        </a:defRPr>
      </a:lvl1pPr>
      <a:lvl2pPr marL="0" indent="0" algn="l" defTabSz="914400" rtl="0" eaLnBrk="1" latinLnBrk="0" hangingPunct="1">
        <a:lnSpc>
          <a:spcPct val="120000"/>
        </a:lnSpc>
        <a:spcBef>
          <a:spcPts val="600"/>
        </a:spcBef>
        <a:spcAft>
          <a:spcPts val="0"/>
        </a:spcAft>
        <a:buFont typeface="Arial" panose="020B0604020202020204" pitchFamily="34" charset="0"/>
        <a:buNone/>
        <a:defRPr sz="1800" b="1" kern="600" spc="40" baseline="0">
          <a:solidFill>
            <a:schemeClr val="tx2"/>
          </a:solidFill>
          <a:latin typeface="+mn-lt"/>
          <a:ea typeface="+mn-ea"/>
          <a:cs typeface="+mn-cs"/>
        </a:defRPr>
      </a:lvl2pPr>
      <a:lvl3pPr marL="179388" indent="-179388" algn="l" defTabSz="914400" rtl="0" eaLnBrk="1" latinLnBrk="0" hangingPunct="1">
        <a:lnSpc>
          <a:spcPct val="120000"/>
        </a:lnSpc>
        <a:spcBef>
          <a:spcPts val="600"/>
        </a:spcBef>
        <a:buFont typeface="Arial" panose="020B0604020202020204" pitchFamily="34" charset="0"/>
        <a:buChar char="•"/>
        <a:defRPr sz="1800" b="1" kern="400" spc="40" baseline="0">
          <a:solidFill>
            <a:schemeClr val="accent3"/>
          </a:solidFill>
          <a:latin typeface="+mn-lt"/>
          <a:ea typeface="+mn-ea"/>
          <a:cs typeface="+mn-cs"/>
        </a:defRPr>
      </a:lvl3pPr>
      <a:lvl4pPr marL="179388" indent="-179388" algn="l" defTabSz="914400" rtl="0" eaLnBrk="1" latinLnBrk="0" hangingPunct="1">
        <a:lnSpc>
          <a:spcPct val="120000"/>
        </a:lnSpc>
        <a:spcBef>
          <a:spcPts val="600"/>
        </a:spcBef>
        <a:buFont typeface="Arial" panose="020B0604020202020204" pitchFamily="34" charset="0"/>
        <a:buChar char="•"/>
        <a:defRPr sz="1800" kern="600" spc="40" baseline="0">
          <a:solidFill>
            <a:schemeClr val="tx1"/>
          </a:solidFill>
          <a:latin typeface="+mn-lt"/>
          <a:ea typeface="+mn-ea"/>
          <a:cs typeface="+mn-cs"/>
        </a:defRPr>
      </a:lvl4pPr>
      <a:lvl5pPr marL="357188" indent="-179388" algn="l" defTabSz="914400" rtl="0" eaLnBrk="1" latinLnBrk="0" hangingPunct="1">
        <a:lnSpc>
          <a:spcPct val="120000"/>
        </a:lnSpc>
        <a:spcBef>
          <a:spcPts val="600"/>
        </a:spcBef>
        <a:buFont typeface="Arial" panose="020B0604020202020204" pitchFamily="34" charset="0"/>
        <a:buChar char="•"/>
        <a:defRPr lang="de-DE" sz="1800" b="0" i="0" kern="600" spc="40" baseline="0" dirty="0" smtClean="0">
          <a:solidFill>
            <a:schemeClr val="tx1"/>
          </a:solidFill>
          <a:latin typeface="+mn-lt"/>
          <a:ea typeface="+mn-ea"/>
          <a:cs typeface="+mn-cs"/>
        </a:defRPr>
      </a:lvl5pPr>
      <a:lvl6pPr marL="645750" indent="-285750" algn="l" defTabSz="914400" rtl="0" eaLnBrk="1" latinLnBrk="0" hangingPunct="1">
        <a:lnSpc>
          <a:spcPct val="100000"/>
        </a:lnSpc>
        <a:spcBef>
          <a:spcPts val="300"/>
        </a:spcBef>
        <a:spcAft>
          <a:spcPts val="0"/>
        </a:spcAft>
        <a:buClr>
          <a:schemeClr val="tx1"/>
        </a:buClr>
        <a:buSzPct val="110000"/>
        <a:buFont typeface="Symbol" panose="05050102010706020507" pitchFamily="18" charset="2"/>
        <a:buChar char=""/>
        <a:defRPr sz="1800" b="0" i="0" kern="600" spc="40" baseline="0">
          <a:solidFill>
            <a:schemeClr val="tx1"/>
          </a:solidFill>
          <a:latin typeface="+mn-lt"/>
          <a:ea typeface="+mn-ea"/>
          <a:cs typeface="+mn-cs"/>
        </a:defRPr>
      </a:lvl6pPr>
      <a:lvl7pPr marL="0" indent="215900" algn="l" defTabSz="914400" rtl="0" eaLnBrk="1" latinLnBrk="0" hangingPunct="1">
        <a:lnSpc>
          <a:spcPct val="100000"/>
        </a:lnSpc>
        <a:spcBef>
          <a:spcPts val="600"/>
        </a:spcBef>
        <a:spcAft>
          <a:spcPts val="0"/>
        </a:spcAft>
        <a:buClr>
          <a:schemeClr val="tx2"/>
        </a:buClr>
        <a:buFont typeface="Wingdings 3" panose="05040102010807070707" pitchFamily="18" charset="2"/>
        <a:buChar char=""/>
        <a:defRPr sz="1500" b="0" i="1" kern="600" spc="40" baseline="0">
          <a:solidFill>
            <a:schemeClr val="tx2"/>
          </a:solidFill>
          <a:latin typeface="+mn-lt"/>
          <a:ea typeface="+mn-ea"/>
          <a:cs typeface="+mn-cs"/>
        </a:defRPr>
      </a:lvl7pPr>
      <a:lvl8pPr marL="0" indent="0" algn="l" defTabSz="914400" rtl="0" eaLnBrk="1" latinLnBrk="0" hangingPunct="1">
        <a:lnSpc>
          <a:spcPct val="100000"/>
        </a:lnSpc>
        <a:spcBef>
          <a:spcPts val="525"/>
        </a:spcBef>
        <a:spcAft>
          <a:spcPts val="0"/>
        </a:spcAft>
        <a:buSzPct val="110000"/>
        <a:buFont typeface=".SF NS Symbols Regular"/>
        <a:buNone/>
        <a:defRPr sz="1000" b="0" i="1" kern="600" spc="120" baseline="0">
          <a:solidFill>
            <a:schemeClr val="tx1">
              <a:lumMod val="50000"/>
              <a:lumOff val="50000"/>
            </a:schemeClr>
          </a:solidFill>
          <a:latin typeface="+mn-lt"/>
          <a:ea typeface="+mn-ea"/>
          <a:cs typeface="+mn-cs"/>
        </a:defRPr>
      </a:lvl8pPr>
      <a:lvl9pPr marL="0" indent="0" algn="l" defTabSz="914400" rtl="0" eaLnBrk="1" latinLnBrk="0" hangingPunct="1">
        <a:lnSpc>
          <a:spcPts val="1100"/>
        </a:lnSpc>
        <a:spcBef>
          <a:spcPts val="525"/>
        </a:spcBef>
        <a:buFont typeface="Arial" panose="020B0604020202020204" pitchFamily="34" charset="0"/>
        <a:buNone/>
        <a:defRPr sz="800" b="0" i="1" kern="600" spc="120" baseline="0">
          <a:solidFill>
            <a:schemeClr val="tx1">
              <a:lumMod val="50000"/>
              <a:lumOff val="50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orient="horz" pos="777">
          <p15:clr>
            <a:srgbClr val="F26B43"/>
          </p15:clr>
        </p15:guide>
        <p15:guide id="4" orient="horz" pos="4065" userDrawn="1">
          <p15:clr>
            <a:srgbClr val="F26B43"/>
          </p15:clr>
        </p15:guide>
        <p15:guide id="6" orient="horz" pos="1014">
          <p15:clr>
            <a:srgbClr val="F26B43"/>
          </p15:clr>
        </p15:guide>
        <p15:guide id="7" orient="horz" pos="4133" userDrawn="1">
          <p15:clr>
            <a:srgbClr val="F26B43"/>
          </p15:clr>
        </p15:guide>
        <p15:guide id="8" orient="horz" pos="4224">
          <p15:clr>
            <a:srgbClr val="F26B43"/>
          </p15:clr>
        </p15:guide>
        <p15:guide id="11" orient="horz" pos="459">
          <p15:clr>
            <a:srgbClr val="F26B43"/>
          </p15:clr>
        </p15:guide>
        <p15:guide id="15" orient="horz" pos="142">
          <p15:clr>
            <a:srgbClr val="F26B43"/>
          </p15:clr>
        </p15:guide>
        <p15:guide id="16" orient="horz" pos="278">
          <p15:clr>
            <a:srgbClr val="F26B43"/>
          </p15:clr>
        </p15:guide>
        <p15:guide id="18" pos="7242">
          <p15:clr>
            <a:srgbClr val="F26B43"/>
          </p15:clr>
        </p15:guide>
        <p15:guide id="19" pos="415">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4.xml"/><Relationship Id="rId1" Type="http://schemas.openxmlformats.org/officeDocument/2006/relationships/slideLayout" Target="../slideLayouts/slideLayout13.xml"/><Relationship Id="rId5" Type="http://schemas.openxmlformats.org/officeDocument/2006/relationships/image" Target="../media/image13.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image" Target="../media/image170.png"/><Relationship Id="rId5" Type="http://schemas.openxmlformats.org/officeDocument/2006/relationships/customXml" Target="../ink/ink2.xml"/><Relationship Id="rId4" Type="http://schemas.openxmlformats.org/officeDocument/2006/relationships/image" Target="../media/image160.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13.xml"/><Relationship Id="rId5" Type="http://schemas.openxmlformats.org/officeDocument/2006/relationships/image" Target="../media/image19.png"/><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13.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notesSlide" Target="../notesSlides/notesSlide22.xml"/><Relationship Id="rId1" Type="http://schemas.openxmlformats.org/officeDocument/2006/relationships/slideLayout" Target="../slideLayouts/slideLayout13.xml"/><Relationship Id="rId5" Type="http://schemas.openxmlformats.org/officeDocument/2006/relationships/image" Target="../media/image27.png"/><Relationship Id="rId4" Type="http://schemas.openxmlformats.org/officeDocument/2006/relationships/image" Target="../media/image26.png"/></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3.xml"/><Relationship Id="rId1" Type="http://schemas.openxmlformats.org/officeDocument/2006/relationships/slideLayout" Target="../slideLayouts/slideLayout13.xml"/><Relationship Id="rId5" Type="http://schemas.openxmlformats.org/officeDocument/2006/relationships/image" Target="../media/image30.png"/><Relationship Id="rId4" Type="http://schemas.openxmlformats.org/officeDocument/2006/relationships/image" Target="../media/image29.png"/></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4.xml"/><Relationship Id="rId1" Type="http://schemas.openxmlformats.org/officeDocument/2006/relationships/slideLayout" Target="../slideLayouts/slideLayout13.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2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5.xml"/><Relationship Id="rId1" Type="http://schemas.openxmlformats.org/officeDocument/2006/relationships/slideLayout" Target="../slideLayouts/slideLayout13.xml"/><Relationship Id="rId6" Type="http://schemas.openxmlformats.org/officeDocument/2006/relationships/image" Target="../media/image30.png"/><Relationship Id="rId5" Type="http://schemas.openxmlformats.org/officeDocument/2006/relationships/image" Target="../media/image27.png"/><Relationship Id="rId4" Type="http://schemas.openxmlformats.org/officeDocument/2006/relationships/image" Target="../media/image36.png"/></Relationships>
</file>

<file path=ppt/slides/_rels/slide2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7.xml"/><Relationship Id="rId1" Type="http://schemas.openxmlformats.org/officeDocument/2006/relationships/slideLayout" Target="../slideLayouts/slideLayout13.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2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8.xml"/><Relationship Id="rId1" Type="http://schemas.openxmlformats.org/officeDocument/2006/relationships/slideLayout" Target="../slideLayouts/slideLayout13.xml"/><Relationship Id="rId5" Type="http://schemas.openxmlformats.org/officeDocument/2006/relationships/image" Target="../media/image44.png"/><Relationship Id="rId4" Type="http://schemas.openxmlformats.org/officeDocument/2006/relationships/image" Target="../media/image43.png"/></Relationships>
</file>

<file path=ppt/slides/_rels/slide2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9.xml"/><Relationship Id="rId1" Type="http://schemas.openxmlformats.org/officeDocument/2006/relationships/slideLayout" Target="../slideLayouts/slideLayout13.xml"/><Relationship Id="rId5" Type="http://schemas.openxmlformats.org/officeDocument/2006/relationships/image" Target="../media/image47.png"/><Relationship Id="rId4" Type="http://schemas.openxmlformats.org/officeDocument/2006/relationships/image" Target="../media/image46.png"/></Relationships>
</file>

<file path=ppt/slides/_rels/slide3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1.xml"/><Relationship Id="rId1" Type="http://schemas.openxmlformats.org/officeDocument/2006/relationships/slideLayout" Target="../slideLayouts/slideLayout13.xml"/><Relationship Id="rId5" Type="http://schemas.openxmlformats.org/officeDocument/2006/relationships/image" Target="../media/image48.png"/><Relationship Id="rId4" Type="http://schemas.openxmlformats.org/officeDocument/2006/relationships/image" Target="../media/image37.png"/></Relationships>
</file>

<file path=ppt/slides/_rels/slide3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2.xml"/><Relationship Id="rId1" Type="http://schemas.openxmlformats.org/officeDocument/2006/relationships/slideLayout" Target="../slideLayouts/slideLayout13.xml"/><Relationship Id="rId4" Type="http://schemas.openxmlformats.org/officeDocument/2006/relationships/image" Target="../media/image16.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143AEB9D-0F3C-44F5-9518-B86D83FCEA1A}"/>
              </a:ext>
            </a:extLst>
          </p:cNvPr>
          <p:cNvSpPr>
            <a:spLocks noGrp="1"/>
          </p:cNvSpPr>
          <p:nvPr>
            <p:ph type="subTitle" idx="1"/>
          </p:nvPr>
        </p:nvSpPr>
        <p:spPr>
          <a:xfrm>
            <a:off x="1036638" y="3762375"/>
            <a:ext cx="8497886" cy="1964837"/>
          </a:xfrm>
        </p:spPr>
        <p:txBody>
          <a:bodyPr/>
          <a:lstStyle/>
          <a:p>
            <a:r>
              <a:rPr lang="en-US" dirty="0"/>
              <a:t>Valentine Devos, Artem Bohdan, Frank Jenko</a:t>
            </a:r>
          </a:p>
        </p:txBody>
      </p:sp>
      <p:sp>
        <p:nvSpPr>
          <p:cNvPr id="3" name="Title 2">
            <a:extLst>
              <a:ext uri="{FF2B5EF4-FFF2-40B4-BE49-F238E27FC236}">
                <a16:creationId xmlns:a16="http://schemas.microsoft.com/office/drawing/2014/main" id="{847CD2AA-882F-4C2E-AC50-251E5EB9C47B}"/>
              </a:ext>
            </a:extLst>
          </p:cNvPr>
          <p:cNvSpPr>
            <a:spLocks noGrp="1"/>
          </p:cNvSpPr>
          <p:nvPr>
            <p:ph type="title"/>
          </p:nvPr>
        </p:nvSpPr>
        <p:spPr>
          <a:xfrm>
            <a:off x="1036637" y="1956206"/>
            <a:ext cx="8497886" cy="2055725"/>
          </a:xfrm>
        </p:spPr>
        <p:txBody>
          <a:bodyPr/>
          <a:lstStyle/>
          <a:p>
            <a:pPr>
              <a:spcAft>
                <a:spcPts val="1200"/>
              </a:spcAft>
            </a:pPr>
            <a:r>
              <a:rPr lang="fr-BE" sz="3600" dirty="0" err="1"/>
              <a:t>Competing</a:t>
            </a:r>
            <a:r>
              <a:rPr lang="fr-BE" sz="3600" dirty="0"/>
              <a:t> Instabilities at </a:t>
            </a:r>
            <a:r>
              <a:rPr lang="fr-BE" sz="3600" dirty="0" err="1"/>
              <a:t>Perpendicular</a:t>
            </a:r>
            <a:r>
              <a:rPr lang="fr-BE" sz="3600" dirty="0"/>
              <a:t> </a:t>
            </a:r>
            <a:r>
              <a:rPr lang="fr-BE" sz="3600" dirty="0" err="1"/>
              <a:t>Shocks</a:t>
            </a:r>
            <a:r>
              <a:rPr lang="fr-BE" sz="3600" dirty="0"/>
              <a:t>:</a:t>
            </a:r>
            <a:br>
              <a:rPr lang="fr-BE" sz="3600" dirty="0"/>
            </a:br>
            <a:br>
              <a:rPr lang="fr-BE" sz="3600" dirty="0"/>
            </a:br>
            <a:r>
              <a:rPr lang="fr-BE" sz="3600" dirty="0"/>
              <a:t>From Waves to Filaments</a:t>
            </a:r>
            <a:endParaRPr lang="en-US" sz="3600" dirty="0"/>
          </a:p>
        </p:txBody>
      </p:sp>
      <p:sp>
        <p:nvSpPr>
          <p:cNvPr id="5" name="Footer Placeholder 4">
            <a:extLst>
              <a:ext uri="{FF2B5EF4-FFF2-40B4-BE49-F238E27FC236}">
                <a16:creationId xmlns:a16="http://schemas.microsoft.com/office/drawing/2014/main" id="{D54EB9FE-69C2-46F7-9AE9-E7F48CB2FA9D}"/>
              </a:ext>
            </a:extLst>
          </p:cNvPr>
          <p:cNvSpPr>
            <a:spLocks noGrp="1"/>
          </p:cNvSpPr>
          <p:nvPr>
            <p:ph type="ftr" sz="quarter" idx="11"/>
          </p:nvPr>
        </p:nvSpPr>
        <p:spPr/>
        <p:txBody>
          <a:bodyPr/>
          <a:lstStyle/>
          <a:p>
            <a:r>
              <a:rPr lang="de-DE"/>
              <a:t>Max-Planck-Institut für Plasmaphysik | Valentine Devos | PIC Meeting Prague 2026</a:t>
            </a:r>
            <a:endParaRPr lang="de-DE" dirty="0"/>
          </a:p>
        </p:txBody>
      </p:sp>
      <p:sp>
        <p:nvSpPr>
          <p:cNvPr id="4" name="Slide Number Placeholder 3">
            <a:extLst>
              <a:ext uri="{FF2B5EF4-FFF2-40B4-BE49-F238E27FC236}">
                <a16:creationId xmlns:a16="http://schemas.microsoft.com/office/drawing/2014/main" id="{779DCA55-E27C-1564-8D6B-A616657F0588}"/>
              </a:ext>
            </a:extLst>
          </p:cNvPr>
          <p:cNvSpPr>
            <a:spLocks noGrp="1"/>
          </p:cNvSpPr>
          <p:nvPr>
            <p:ph type="sldNum" sz="quarter" idx="12"/>
          </p:nvPr>
        </p:nvSpPr>
        <p:spPr/>
        <p:txBody>
          <a:bodyPr/>
          <a:lstStyle/>
          <a:p>
            <a:fld id="{ECE691D0-CC49-4FC7-9C4D-6112B0CB3A76}" type="slidenum">
              <a:rPr lang="de-DE" smtClean="0"/>
              <a:pPr/>
              <a:t>1</a:t>
            </a:fld>
            <a:endParaRPr lang="de-DE" dirty="0"/>
          </a:p>
        </p:txBody>
      </p:sp>
    </p:spTree>
    <p:extLst>
      <p:ext uri="{BB962C8B-B14F-4D97-AF65-F5344CB8AC3E}">
        <p14:creationId xmlns:p14="http://schemas.microsoft.com/office/powerpoint/2010/main" val="148434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CB3282-069B-59B4-66D0-C4C5403E17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11C6EF-F18C-0018-DB37-E0EA6C20F6B0}"/>
              </a:ext>
            </a:extLst>
          </p:cNvPr>
          <p:cNvSpPr>
            <a:spLocks noGrp="1"/>
          </p:cNvSpPr>
          <p:nvPr>
            <p:ph type="title"/>
          </p:nvPr>
        </p:nvSpPr>
        <p:spPr/>
        <p:txBody>
          <a:bodyPr/>
          <a:lstStyle/>
          <a:p>
            <a:r>
              <a:rPr lang="en-US" dirty="0"/>
              <a:t>Outline</a:t>
            </a:r>
          </a:p>
        </p:txBody>
      </p:sp>
      <p:sp>
        <p:nvSpPr>
          <p:cNvPr id="4" name="Footer Placeholder 3">
            <a:extLst>
              <a:ext uri="{FF2B5EF4-FFF2-40B4-BE49-F238E27FC236}">
                <a16:creationId xmlns:a16="http://schemas.microsoft.com/office/drawing/2014/main" id="{52345135-7081-EC5A-23B9-D96D21491EAC}"/>
              </a:ext>
            </a:extLst>
          </p:cNvPr>
          <p:cNvSpPr>
            <a:spLocks noGrp="1"/>
          </p:cNvSpPr>
          <p:nvPr>
            <p:ph type="ftr" idx="11"/>
          </p:nvPr>
        </p:nvSpPr>
        <p:spPr/>
        <p:txBody>
          <a:bodyPr/>
          <a:lstStyle/>
          <a:p>
            <a:r>
              <a:rPr lang="fr-BE"/>
              <a:t>Max-Planck-Institut für Plasmaphysik | Valentine Devos | PIC Meeting Prague 2026</a:t>
            </a:r>
            <a:endParaRPr lang="fr-BE" dirty="0"/>
          </a:p>
        </p:txBody>
      </p:sp>
      <p:sp>
        <p:nvSpPr>
          <p:cNvPr id="5" name="Slide Number Placeholder 4">
            <a:extLst>
              <a:ext uri="{FF2B5EF4-FFF2-40B4-BE49-F238E27FC236}">
                <a16:creationId xmlns:a16="http://schemas.microsoft.com/office/drawing/2014/main" id="{05D6200D-40B7-6FD9-C053-A38457FCF012}"/>
              </a:ext>
            </a:extLst>
          </p:cNvPr>
          <p:cNvSpPr>
            <a:spLocks noGrp="1"/>
          </p:cNvSpPr>
          <p:nvPr>
            <p:ph type="sldNum" sz="quarter" idx="12"/>
          </p:nvPr>
        </p:nvSpPr>
        <p:spPr/>
        <p:txBody>
          <a:bodyPr/>
          <a:lstStyle/>
          <a:p>
            <a:fld id="{ECE691D0-CC49-4FC7-9C4D-6112B0CB3A76}" type="slidenum">
              <a:rPr lang="de-DE" smtClean="0"/>
              <a:pPr/>
              <a:t>2</a:t>
            </a:fld>
            <a:endParaRPr lang="de-DE" dirty="0"/>
          </a:p>
        </p:txBody>
      </p:sp>
      <p:sp>
        <p:nvSpPr>
          <p:cNvPr id="101" name="TextBox 101"/>
          <p:cNvSpPr/>
          <p:nvPr/>
        </p:nvSpPr>
        <p:spPr>
          <a:xfrm>
            <a:off x="1097280" y="1280160"/>
            <a:ext cx="594360" cy="594360"/>
          </a:xfrm>
          <a:prstGeom prst="ellipse">
            <a:avLst/>
          </a:prstGeom>
          <a:solidFill>
            <a:srgbClr val="006C66"/>
          </a:solidFill>
          <a:ln>
            <a:noFill/>
          </a:ln>
        </p:spPr>
        <p:txBody>
          <a:bodyPr wrap="square" lIns="0" tIns="0" rIns="0" bIns="0" rtlCol="0" anchor="ctr">
            <a:normAutofit/>
          </a:bodyPr>
          <a:lstStyle/>
          <a:p>
            <a:pPr marL="0" indent="0" algn="ctr">
              <a:lnSpc>
                <a:spcPct val="100000"/>
              </a:lnSpc>
              <a:spcAft>
                <a:spcPts val="600"/>
              </a:spcAft>
              <a:buNone/>
            </a:pPr>
            <a:r>
              <a:rPr lang="en-US" sz="2000" b="1" dirty="0">
                <a:solidFill>
                  <a:srgbClr val="FFFFFF"/>
                </a:solidFill>
                <a:latin typeface="Arial"/>
                <a:cs typeface="Arial"/>
              </a:rPr>
              <a:t>1</a:t>
            </a:r>
            <a:endParaRPr lang="en-US" sz="2000" dirty="0"/>
          </a:p>
        </p:txBody>
      </p:sp>
      <p:sp>
        <p:nvSpPr>
          <p:cNvPr id="102" name="TextBox 102"/>
          <p:cNvSpPr txBox="1"/>
          <p:nvPr/>
        </p:nvSpPr>
        <p:spPr>
          <a:xfrm>
            <a:off x="1965960" y="1216152"/>
            <a:ext cx="8686800" cy="411480"/>
          </a:xfrm>
          <a:prstGeom prst="rect">
            <a:avLst/>
          </a:prstGeom>
          <a:noFill/>
          <a:ln>
            <a:noFill/>
          </a:ln>
        </p:spPr>
        <p:txBody>
          <a:bodyPr wrap="square" lIns="0" tIns="0" rIns="0" bIns="0" rtlCol="0" anchor="t">
            <a:normAutofit/>
          </a:bodyPr>
          <a:lstStyle/>
          <a:p>
            <a:pPr marL="0" indent="0" algn="l">
              <a:lnSpc>
                <a:spcPct val="100000"/>
              </a:lnSpc>
              <a:spcAft>
                <a:spcPts val="600"/>
              </a:spcAft>
              <a:buNone/>
            </a:pPr>
            <a:r>
              <a:rPr lang="en-US" sz="2200" b="1" dirty="0">
                <a:solidFill>
                  <a:srgbClr val="005555"/>
                </a:solidFill>
                <a:latin typeface="Arial"/>
                <a:cs typeface="Arial"/>
              </a:rPr>
              <a:t>Collisionless shocks</a:t>
            </a:r>
            <a:endParaRPr lang="en-US" sz="2200" dirty="0"/>
          </a:p>
        </p:txBody>
      </p:sp>
      <p:sp>
        <p:nvSpPr>
          <p:cNvPr id="103" name="TextBox 103"/>
          <p:cNvSpPr txBox="1"/>
          <p:nvPr/>
        </p:nvSpPr>
        <p:spPr>
          <a:xfrm>
            <a:off x="1965960" y="1618488"/>
            <a:ext cx="8686800" cy="365760"/>
          </a:xfrm>
          <a:prstGeom prst="rect">
            <a:avLst/>
          </a:prstGeom>
          <a:noFill/>
          <a:ln>
            <a:noFill/>
          </a:ln>
        </p:spPr>
        <p:txBody>
          <a:bodyPr wrap="square" lIns="0" tIns="0" rIns="0" bIns="0" rtlCol="0" anchor="t">
            <a:normAutofit/>
          </a:bodyPr>
          <a:lstStyle/>
          <a:p>
            <a:pPr marL="0" indent="0" algn="l">
              <a:lnSpc>
                <a:spcPct val="100000"/>
              </a:lnSpc>
              <a:spcAft>
                <a:spcPts val="600"/>
              </a:spcAft>
              <a:buNone/>
            </a:pPr>
            <a:r>
              <a:rPr lang="en-US" sz="1500" b="0" dirty="0">
                <a:solidFill>
                  <a:srgbClr val="595959"/>
                </a:solidFill>
                <a:latin typeface="Arial"/>
                <a:cs typeface="Arial"/>
              </a:rPr>
              <a:t>Why shocks without collisions, and why electrons matter</a:t>
            </a:r>
            <a:endParaRPr lang="en-US" sz="1500" dirty="0"/>
          </a:p>
        </p:txBody>
      </p:sp>
      <p:sp>
        <p:nvSpPr>
          <p:cNvPr id="104" name="TextBox 104"/>
          <p:cNvSpPr/>
          <p:nvPr/>
        </p:nvSpPr>
        <p:spPr>
          <a:xfrm>
            <a:off x="1097280" y="2240280"/>
            <a:ext cx="594360" cy="594360"/>
          </a:xfrm>
          <a:prstGeom prst="ellipse">
            <a:avLst/>
          </a:prstGeom>
          <a:solidFill>
            <a:srgbClr val="006C66"/>
          </a:solidFill>
          <a:ln>
            <a:noFill/>
          </a:ln>
        </p:spPr>
        <p:txBody>
          <a:bodyPr wrap="square" lIns="0" tIns="0" rIns="0" bIns="0" rtlCol="0" anchor="ctr">
            <a:normAutofit/>
          </a:bodyPr>
          <a:lstStyle/>
          <a:p>
            <a:pPr marL="0" indent="0" algn="ctr">
              <a:lnSpc>
                <a:spcPct val="100000"/>
              </a:lnSpc>
              <a:spcAft>
                <a:spcPts val="600"/>
              </a:spcAft>
              <a:buNone/>
            </a:pPr>
            <a:r>
              <a:rPr lang="en-US" sz="2000" b="1" dirty="0">
                <a:solidFill>
                  <a:srgbClr val="FFFFFF"/>
                </a:solidFill>
                <a:latin typeface="Arial"/>
                <a:cs typeface="Arial"/>
              </a:rPr>
              <a:t>2</a:t>
            </a:r>
            <a:endParaRPr lang="en-US" sz="2000" dirty="0"/>
          </a:p>
        </p:txBody>
      </p:sp>
      <p:sp>
        <p:nvSpPr>
          <p:cNvPr id="105" name="TextBox 105"/>
          <p:cNvSpPr txBox="1"/>
          <p:nvPr/>
        </p:nvSpPr>
        <p:spPr>
          <a:xfrm>
            <a:off x="1965960" y="2176272"/>
            <a:ext cx="8686800" cy="411480"/>
          </a:xfrm>
          <a:prstGeom prst="rect">
            <a:avLst/>
          </a:prstGeom>
          <a:noFill/>
          <a:ln>
            <a:noFill/>
          </a:ln>
        </p:spPr>
        <p:txBody>
          <a:bodyPr wrap="square" lIns="0" tIns="0" rIns="0" bIns="0" rtlCol="0" anchor="t">
            <a:normAutofit/>
          </a:bodyPr>
          <a:lstStyle/>
          <a:p>
            <a:pPr marL="0" indent="0" algn="l">
              <a:lnSpc>
                <a:spcPct val="100000"/>
              </a:lnSpc>
              <a:spcAft>
                <a:spcPts val="600"/>
              </a:spcAft>
              <a:buNone/>
            </a:pPr>
            <a:r>
              <a:rPr lang="en-US" sz="2200" b="1" dirty="0">
                <a:solidFill>
                  <a:srgbClr val="005555"/>
                </a:solidFill>
                <a:latin typeface="Arial"/>
                <a:cs typeface="Arial"/>
              </a:rPr>
              <a:t>Competing instabilities</a:t>
            </a:r>
            <a:endParaRPr lang="en-US" sz="2200" dirty="0"/>
          </a:p>
        </p:txBody>
      </p:sp>
      <p:sp>
        <p:nvSpPr>
          <p:cNvPr id="106" name="TextBox 106"/>
          <p:cNvSpPr txBox="1"/>
          <p:nvPr/>
        </p:nvSpPr>
        <p:spPr>
          <a:xfrm>
            <a:off x="1965960" y="2578608"/>
            <a:ext cx="8686800" cy="365760"/>
          </a:xfrm>
          <a:prstGeom prst="rect">
            <a:avLst/>
          </a:prstGeom>
          <a:noFill/>
          <a:ln>
            <a:noFill/>
          </a:ln>
        </p:spPr>
        <p:txBody>
          <a:bodyPr wrap="square" lIns="0" tIns="0" rIns="0" bIns="0" rtlCol="0" anchor="t">
            <a:normAutofit/>
          </a:bodyPr>
          <a:lstStyle/>
          <a:p>
            <a:pPr marL="0" indent="0" algn="l">
              <a:lnSpc>
                <a:spcPct val="100000"/>
              </a:lnSpc>
              <a:spcAft>
                <a:spcPts val="600"/>
              </a:spcAft>
              <a:buNone/>
            </a:pPr>
            <a:r>
              <a:rPr lang="en-US" sz="1500" b="0" dirty="0">
                <a:solidFill>
                  <a:srgbClr val="595959"/>
                </a:solidFill>
                <a:latin typeface="Arial"/>
                <a:cs typeface="Arial"/>
              </a:rPr>
              <a:t>Proton cyclotron / whistler pathway vs Weibel filamentation</a:t>
            </a:r>
            <a:endParaRPr lang="en-US" sz="1500" dirty="0"/>
          </a:p>
        </p:txBody>
      </p:sp>
      <p:sp>
        <p:nvSpPr>
          <p:cNvPr id="107" name="TextBox 107"/>
          <p:cNvSpPr/>
          <p:nvPr/>
        </p:nvSpPr>
        <p:spPr>
          <a:xfrm>
            <a:off x="1097280" y="3200400"/>
            <a:ext cx="594360" cy="594360"/>
          </a:xfrm>
          <a:prstGeom prst="ellipse">
            <a:avLst/>
          </a:prstGeom>
          <a:solidFill>
            <a:srgbClr val="006C66"/>
          </a:solidFill>
          <a:ln>
            <a:noFill/>
          </a:ln>
        </p:spPr>
        <p:txBody>
          <a:bodyPr wrap="square" lIns="0" tIns="0" rIns="0" bIns="0" rtlCol="0" anchor="ctr">
            <a:normAutofit/>
          </a:bodyPr>
          <a:lstStyle/>
          <a:p>
            <a:pPr marL="0" indent="0" algn="ctr">
              <a:lnSpc>
                <a:spcPct val="100000"/>
              </a:lnSpc>
              <a:spcAft>
                <a:spcPts val="600"/>
              </a:spcAft>
              <a:buNone/>
            </a:pPr>
            <a:r>
              <a:rPr lang="en-US" sz="2000" b="1" dirty="0">
                <a:solidFill>
                  <a:srgbClr val="FFFFFF"/>
                </a:solidFill>
                <a:latin typeface="Arial"/>
                <a:cs typeface="Arial"/>
              </a:rPr>
              <a:t>3</a:t>
            </a:r>
            <a:endParaRPr lang="en-US" sz="2000" dirty="0"/>
          </a:p>
        </p:txBody>
      </p:sp>
      <p:sp>
        <p:nvSpPr>
          <p:cNvPr id="108" name="TextBox 108"/>
          <p:cNvSpPr txBox="1"/>
          <p:nvPr/>
        </p:nvSpPr>
        <p:spPr>
          <a:xfrm>
            <a:off x="1965960" y="3136392"/>
            <a:ext cx="8686800" cy="411480"/>
          </a:xfrm>
          <a:prstGeom prst="rect">
            <a:avLst/>
          </a:prstGeom>
          <a:noFill/>
          <a:ln>
            <a:noFill/>
          </a:ln>
        </p:spPr>
        <p:txBody>
          <a:bodyPr wrap="square" lIns="0" tIns="0" rIns="0" bIns="0" rtlCol="0" anchor="t">
            <a:normAutofit/>
          </a:bodyPr>
          <a:lstStyle/>
          <a:p>
            <a:pPr marL="0" indent="0" algn="l">
              <a:lnSpc>
                <a:spcPct val="100000"/>
              </a:lnSpc>
              <a:spcAft>
                <a:spcPts val="600"/>
              </a:spcAft>
              <a:buNone/>
            </a:pPr>
            <a:r>
              <a:rPr lang="en-US" sz="2200" b="1" dirty="0">
                <a:solidFill>
                  <a:srgbClr val="005555"/>
                </a:solidFill>
                <a:latin typeface="Arial"/>
                <a:cs typeface="Arial"/>
              </a:rPr>
              <a:t>Method</a:t>
            </a:r>
            <a:endParaRPr lang="en-US" sz="2200" dirty="0"/>
          </a:p>
        </p:txBody>
      </p:sp>
      <p:sp>
        <p:nvSpPr>
          <p:cNvPr id="109" name="TextBox 109"/>
          <p:cNvSpPr txBox="1"/>
          <p:nvPr/>
        </p:nvSpPr>
        <p:spPr>
          <a:xfrm>
            <a:off x="1965960" y="3538728"/>
            <a:ext cx="8686800" cy="365760"/>
          </a:xfrm>
          <a:prstGeom prst="rect">
            <a:avLst/>
          </a:prstGeom>
          <a:noFill/>
          <a:ln>
            <a:noFill/>
          </a:ln>
        </p:spPr>
        <p:txBody>
          <a:bodyPr wrap="square" lIns="0" tIns="0" rIns="0" bIns="0" rtlCol="0" anchor="t">
            <a:normAutofit/>
          </a:bodyPr>
          <a:lstStyle/>
          <a:p>
            <a:pPr marL="0" indent="0" algn="l">
              <a:lnSpc>
                <a:spcPct val="100000"/>
              </a:lnSpc>
              <a:spcAft>
                <a:spcPts val="600"/>
              </a:spcAft>
              <a:buNone/>
            </a:pPr>
            <a:r>
              <a:rPr lang="en-US" sz="1500" b="0" dirty="0">
                <a:solidFill>
                  <a:srgbClr val="595959"/>
                </a:solidFill>
                <a:latin typeface="Arial"/>
                <a:cs typeface="Arial"/>
              </a:rPr>
              <a:t>Particle-in-cell simulations and linear dispersion solvers</a:t>
            </a:r>
            <a:endParaRPr lang="en-US" sz="1500" dirty="0"/>
          </a:p>
        </p:txBody>
      </p:sp>
      <p:sp>
        <p:nvSpPr>
          <p:cNvPr id="110" name="TextBox 110"/>
          <p:cNvSpPr/>
          <p:nvPr/>
        </p:nvSpPr>
        <p:spPr>
          <a:xfrm>
            <a:off x="1097280" y="4160520"/>
            <a:ext cx="594360" cy="594360"/>
          </a:xfrm>
          <a:prstGeom prst="ellipse">
            <a:avLst/>
          </a:prstGeom>
          <a:solidFill>
            <a:srgbClr val="EF7C00"/>
          </a:solidFill>
          <a:ln>
            <a:noFill/>
          </a:ln>
        </p:spPr>
        <p:txBody>
          <a:bodyPr wrap="square" lIns="0" tIns="0" rIns="0" bIns="0" rtlCol="0" anchor="ctr">
            <a:normAutofit/>
          </a:bodyPr>
          <a:lstStyle/>
          <a:p>
            <a:pPr marL="0" indent="0" algn="ctr">
              <a:lnSpc>
                <a:spcPct val="100000"/>
              </a:lnSpc>
              <a:spcAft>
                <a:spcPts val="600"/>
              </a:spcAft>
              <a:buNone/>
            </a:pPr>
            <a:r>
              <a:rPr lang="en-US" sz="2000" b="1" dirty="0">
                <a:solidFill>
                  <a:srgbClr val="FFFFFF"/>
                </a:solidFill>
                <a:latin typeface="Arial"/>
                <a:cs typeface="Arial"/>
              </a:rPr>
              <a:t>4</a:t>
            </a:r>
            <a:endParaRPr lang="en-US" sz="2000" dirty="0"/>
          </a:p>
        </p:txBody>
      </p:sp>
      <p:sp>
        <p:nvSpPr>
          <p:cNvPr id="111" name="TextBox 111"/>
          <p:cNvSpPr txBox="1"/>
          <p:nvPr/>
        </p:nvSpPr>
        <p:spPr>
          <a:xfrm>
            <a:off x="1965960" y="4096512"/>
            <a:ext cx="8686800" cy="411480"/>
          </a:xfrm>
          <a:prstGeom prst="rect">
            <a:avLst/>
          </a:prstGeom>
          <a:noFill/>
          <a:ln>
            <a:noFill/>
          </a:ln>
        </p:spPr>
        <p:txBody>
          <a:bodyPr wrap="square" lIns="0" tIns="0" rIns="0" bIns="0" rtlCol="0" anchor="t">
            <a:normAutofit/>
          </a:bodyPr>
          <a:lstStyle/>
          <a:p>
            <a:pPr marL="0" indent="0" algn="l">
              <a:lnSpc>
                <a:spcPct val="100000"/>
              </a:lnSpc>
              <a:spcAft>
                <a:spcPts val="600"/>
              </a:spcAft>
              <a:buNone/>
            </a:pPr>
            <a:r>
              <a:rPr lang="en-US" sz="2200" b="1" dirty="0">
                <a:solidFill>
                  <a:srgbClr val="005555"/>
                </a:solidFill>
                <a:latin typeface="Arial"/>
                <a:cs typeface="Arial"/>
              </a:rPr>
              <a:t>Results</a:t>
            </a:r>
            <a:endParaRPr lang="en-US" sz="2200" dirty="0"/>
          </a:p>
        </p:txBody>
      </p:sp>
      <p:sp>
        <p:nvSpPr>
          <p:cNvPr id="112" name="TextBox 112"/>
          <p:cNvSpPr txBox="1"/>
          <p:nvPr/>
        </p:nvSpPr>
        <p:spPr>
          <a:xfrm>
            <a:off x="1965960" y="4498848"/>
            <a:ext cx="8686800" cy="365760"/>
          </a:xfrm>
          <a:prstGeom prst="rect">
            <a:avLst/>
          </a:prstGeom>
          <a:noFill/>
          <a:ln>
            <a:noFill/>
          </a:ln>
        </p:spPr>
        <p:txBody>
          <a:bodyPr wrap="square" lIns="0" tIns="0" rIns="0" bIns="0" rtlCol="0" anchor="t">
            <a:normAutofit/>
          </a:bodyPr>
          <a:lstStyle/>
          <a:p>
            <a:pPr marL="0" indent="0" algn="l">
              <a:lnSpc>
                <a:spcPct val="100000"/>
              </a:lnSpc>
              <a:spcAft>
                <a:spcPts val="600"/>
              </a:spcAft>
              <a:buNone/>
            </a:pPr>
            <a:r>
              <a:rPr lang="en-US" sz="1500" b="0" dirty="0">
                <a:solidFill>
                  <a:srgbClr val="595959"/>
                </a:solidFill>
                <a:latin typeface="Arial"/>
                <a:cs typeface="Arial"/>
              </a:rPr>
              <a:t>From waves to filaments across M</a:t>
            </a:r>
            <a:r>
              <a:rPr lang="en-US" sz="1500" b="0" baseline="-25000" dirty="0">
                <a:solidFill>
                  <a:srgbClr val="595959"/>
                </a:solidFill>
                <a:latin typeface="Arial"/>
                <a:cs typeface="Arial"/>
              </a:rPr>
              <a:t>A</a:t>
            </a:r>
            <a:r>
              <a:rPr lang="en-US" sz="1500" b="0" dirty="0">
                <a:solidFill>
                  <a:srgbClr val="595959"/>
                </a:solidFill>
                <a:latin typeface="Arial"/>
                <a:cs typeface="Arial"/>
              </a:rPr>
              <a:t> = 8.5 – 23</a:t>
            </a:r>
            <a:endParaRPr lang="en-US" sz="1500" dirty="0"/>
          </a:p>
        </p:txBody>
      </p:sp>
      <p:sp>
        <p:nvSpPr>
          <p:cNvPr id="113" name="TextBox 113"/>
          <p:cNvSpPr/>
          <p:nvPr/>
        </p:nvSpPr>
        <p:spPr>
          <a:xfrm>
            <a:off x="1097280" y="5120640"/>
            <a:ext cx="594360" cy="594360"/>
          </a:xfrm>
          <a:prstGeom prst="ellipse">
            <a:avLst/>
          </a:prstGeom>
          <a:solidFill>
            <a:srgbClr val="006C66"/>
          </a:solidFill>
          <a:ln>
            <a:noFill/>
          </a:ln>
        </p:spPr>
        <p:txBody>
          <a:bodyPr wrap="square" lIns="0" tIns="0" rIns="0" bIns="0" rtlCol="0" anchor="ctr">
            <a:normAutofit/>
          </a:bodyPr>
          <a:lstStyle/>
          <a:p>
            <a:pPr marL="0" indent="0" algn="ctr">
              <a:lnSpc>
                <a:spcPct val="100000"/>
              </a:lnSpc>
              <a:spcAft>
                <a:spcPts val="600"/>
              </a:spcAft>
              <a:buNone/>
            </a:pPr>
            <a:r>
              <a:rPr lang="en-US" sz="2000" b="1" dirty="0">
                <a:solidFill>
                  <a:srgbClr val="FFFFFF"/>
                </a:solidFill>
                <a:latin typeface="Arial"/>
                <a:cs typeface="Arial"/>
              </a:rPr>
              <a:t>5</a:t>
            </a:r>
            <a:endParaRPr lang="en-US" sz="2000" dirty="0"/>
          </a:p>
        </p:txBody>
      </p:sp>
      <p:sp>
        <p:nvSpPr>
          <p:cNvPr id="114" name="TextBox 114"/>
          <p:cNvSpPr txBox="1"/>
          <p:nvPr/>
        </p:nvSpPr>
        <p:spPr>
          <a:xfrm>
            <a:off x="1965960" y="5056632"/>
            <a:ext cx="8686800" cy="411480"/>
          </a:xfrm>
          <a:prstGeom prst="rect">
            <a:avLst/>
          </a:prstGeom>
          <a:noFill/>
          <a:ln>
            <a:noFill/>
          </a:ln>
        </p:spPr>
        <p:txBody>
          <a:bodyPr wrap="square" lIns="0" tIns="0" rIns="0" bIns="0" rtlCol="0" anchor="t">
            <a:normAutofit/>
          </a:bodyPr>
          <a:lstStyle/>
          <a:p>
            <a:pPr marL="0" indent="0" algn="l">
              <a:lnSpc>
                <a:spcPct val="100000"/>
              </a:lnSpc>
              <a:spcAft>
                <a:spcPts val="600"/>
              </a:spcAft>
              <a:buNone/>
            </a:pPr>
            <a:r>
              <a:rPr lang="en-US" sz="2200" b="1" dirty="0">
                <a:solidFill>
                  <a:srgbClr val="005555"/>
                </a:solidFill>
                <a:latin typeface="Arial"/>
                <a:cs typeface="Arial"/>
              </a:rPr>
              <a:t>Discussion &amp; outlook</a:t>
            </a:r>
            <a:endParaRPr lang="en-US" sz="2200" dirty="0"/>
          </a:p>
        </p:txBody>
      </p:sp>
      <p:sp>
        <p:nvSpPr>
          <p:cNvPr id="115" name="TextBox 115"/>
          <p:cNvSpPr txBox="1"/>
          <p:nvPr/>
        </p:nvSpPr>
        <p:spPr>
          <a:xfrm>
            <a:off x="1965960" y="5458968"/>
            <a:ext cx="8686800" cy="365760"/>
          </a:xfrm>
          <a:prstGeom prst="rect">
            <a:avLst/>
          </a:prstGeom>
          <a:noFill/>
          <a:ln>
            <a:noFill/>
          </a:ln>
        </p:spPr>
        <p:txBody>
          <a:bodyPr wrap="square" lIns="0" tIns="0" rIns="0" bIns="0" rtlCol="0" anchor="t">
            <a:normAutofit/>
          </a:bodyPr>
          <a:lstStyle/>
          <a:p>
            <a:pPr marL="0" indent="0" algn="l">
              <a:lnSpc>
                <a:spcPct val="100000"/>
              </a:lnSpc>
              <a:spcAft>
                <a:spcPts val="600"/>
              </a:spcAft>
              <a:buNone/>
            </a:pPr>
            <a:r>
              <a:rPr lang="en-US" sz="1500" b="0" dirty="0">
                <a:solidFill>
                  <a:srgbClr val="595959"/>
                </a:solidFill>
                <a:latin typeface="Arial"/>
                <a:cs typeface="Arial"/>
              </a:rPr>
              <a:t>Linear theory, robustness, electron energisation</a:t>
            </a:r>
            <a:endParaRPr lang="en-US" sz="1500" dirty="0"/>
          </a:p>
        </p:txBody>
      </p:sp>
    </p:spTree>
    <p:extLst>
      <p:ext uri="{BB962C8B-B14F-4D97-AF65-F5344CB8AC3E}">
        <p14:creationId xmlns:p14="http://schemas.microsoft.com/office/powerpoint/2010/main" val="2139510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143AEB9D-0F3C-44F5-9518-B86D83FCEA1A}"/>
              </a:ext>
            </a:extLst>
          </p:cNvPr>
          <p:cNvSpPr>
            <a:spLocks noGrp="1"/>
          </p:cNvSpPr>
          <p:nvPr>
            <p:ph type="subTitle" idx="1"/>
          </p:nvPr>
        </p:nvSpPr>
        <p:spPr>
          <a:xfrm>
            <a:off x="1036638" y="3762375"/>
            <a:ext cx="8497886" cy="1964837"/>
          </a:xfrm>
        </p:spPr>
        <p:txBody>
          <a:bodyPr/>
          <a:lstStyle/>
          <a:p>
            <a:r>
              <a:rPr lang="en-US" dirty="0"/>
              <a:t>Why shocks and why electrons matter</a:t>
            </a:r>
          </a:p>
        </p:txBody>
      </p:sp>
      <p:sp>
        <p:nvSpPr>
          <p:cNvPr id="3" name="Title 2">
            <a:extLst>
              <a:ext uri="{FF2B5EF4-FFF2-40B4-BE49-F238E27FC236}">
                <a16:creationId xmlns:a16="http://schemas.microsoft.com/office/drawing/2014/main" id="{847CD2AA-882F-4C2E-AC50-251E5EB9C47B}"/>
              </a:ext>
            </a:extLst>
          </p:cNvPr>
          <p:cNvSpPr>
            <a:spLocks noGrp="1"/>
          </p:cNvSpPr>
          <p:nvPr>
            <p:ph type="title"/>
          </p:nvPr>
        </p:nvSpPr>
        <p:spPr>
          <a:xfrm>
            <a:off x="1036637" y="1956206"/>
            <a:ext cx="8497886" cy="2055725"/>
          </a:xfrm>
        </p:spPr>
        <p:txBody>
          <a:bodyPr/>
          <a:lstStyle/>
          <a:p>
            <a:r>
              <a:rPr lang="en-US" sz="2000" dirty="0"/>
              <a:t>Part I</a:t>
            </a:r>
            <a:br>
              <a:rPr lang="en-US" sz="3600" dirty="0"/>
            </a:br>
            <a:r>
              <a:rPr lang="en-US" sz="3600" dirty="0"/>
              <a:t>Collisionless shocks</a:t>
            </a:r>
          </a:p>
        </p:txBody>
      </p:sp>
      <p:sp>
        <p:nvSpPr>
          <p:cNvPr id="5" name="Footer Placeholder 4">
            <a:extLst>
              <a:ext uri="{FF2B5EF4-FFF2-40B4-BE49-F238E27FC236}">
                <a16:creationId xmlns:a16="http://schemas.microsoft.com/office/drawing/2014/main" id="{D54EB9FE-69C2-46F7-9AE9-E7F48CB2FA9D}"/>
              </a:ext>
            </a:extLst>
          </p:cNvPr>
          <p:cNvSpPr>
            <a:spLocks noGrp="1"/>
          </p:cNvSpPr>
          <p:nvPr>
            <p:ph type="ftr" sz="quarter" idx="11"/>
          </p:nvPr>
        </p:nvSpPr>
        <p:spPr/>
        <p:txBody>
          <a:bodyPr/>
          <a:lstStyle/>
          <a:p>
            <a:r>
              <a:rPr lang="de-DE"/>
              <a:t>Max-Planck-Institut für Plasmaphysik | Valentine Devos | PIC Meeting Prague 2026</a:t>
            </a:r>
            <a:endParaRPr lang="de-DE" dirty="0"/>
          </a:p>
        </p:txBody>
      </p:sp>
      <p:sp>
        <p:nvSpPr>
          <p:cNvPr id="4" name="Slide Number Placeholder 3">
            <a:extLst>
              <a:ext uri="{FF2B5EF4-FFF2-40B4-BE49-F238E27FC236}">
                <a16:creationId xmlns:a16="http://schemas.microsoft.com/office/drawing/2014/main" id="{779DCA55-E27C-1564-8D6B-A616657F0588}"/>
              </a:ext>
            </a:extLst>
          </p:cNvPr>
          <p:cNvSpPr>
            <a:spLocks noGrp="1"/>
          </p:cNvSpPr>
          <p:nvPr>
            <p:ph type="sldNum" sz="quarter" idx="12"/>
          </p:nvPr>
        </p:nvSpPr>
        <p:spPr/>
        <p:txBody>
          <a:bodyPr/>
          <a:lstStyle/>
          <a:p>
            <a:fld id="{ECE691D0-CC49-4FC7-9C4D-6112B0CB3A76}" type="slidenum">
              <a:rPr lang="de-DE" smtClean="0"/>
              <a:pPr/>
              <a:t>3</a:t>
            </a:fld>
            <a:endParaRPr lang="de-DE" dirty="0"/>
          </a:p>
        </p:txBody>
      </p:sp>
    </p:spTree>
    <p:extLst>
      <p:ext uri="{BB962C8B-B14F-4D97-AF65-F5344CB8AC3E}">
        <p14:creationId xmlns:p14="http://schemas.microsoft.com/office/powerpoint/2010/main" val="148434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297152-BD48-1A51-B5C7-80C0F23E7534}"/>
            </a:ext>
          </a:extLst>
        </p:cNvPr>
        <p:cNvGrpSpPr/>
        <p:nvPr/>
      </p:nvGrpSpPr>
      <p:grpSpPr>
        <a:xfrm>
          <a:off x="0" y="0"/>
          <a:ext cx="0" cy="0"/>
          <a:chOff x="0" y="0"/>
          <a:chExt cx="0" cy="0"/>
        </a:xfrm>
      </p:grpSpPr>
      <p:pic>
        <p:nvPicPr>
          <p:cNvPr id="9" name="Picture 8" descr="A blue and green oval with a blue circle&#10;&#10;Description automatically generated with medium confidence">
            <a:extLst>
              <a:ext uri="{FF2B5EF4-FFF2-40B4-BE49-F238E27FC236}">
                <a16:creationId xmlns:a16="http://schemas.microsoft.com/office/drawing/2014/main" id="{44518652-2E4F-C911-932A-39D3A2374CF2}"/>
              </a:ext>
            </a:extLst>
          </p:cNvPr>
          <p:cNvPicPr>
            <a:picLocks noChangeAspect="1"/>
          </p:cNvPicPr>
          <p:nvPr/>
        </p:nvPicPr>
        <p:blipFill>
          <a:blip r:embed="rId3"/>
          <a:stretch>
            <a:fillRect/>
          </a:stretch>
        </p:blipFill>
        <p:spPr>
          <a:xfrm>
            <a:off x="1113980" y="2402874"/>
            <a:ext cx="4437048" cy="3169320"/>
          </a:xfrm>
          <a:prstGeom prst="rect">
            <a:avLst/>
          </a:prstGeom>
        </p:spPr>
      </p:pic>
      <p:pic>
        <p:nvPicPr>
          <p:cNvPr id="15" name="Picture 14" descr="A nebula in space with stars&#10;&#10;Description automatically generated">
            <a:extLst>
              <a:ext uri="{FF2B5EF4-FFF2-40B4-BE49-F238E27FC236}">
                <a16:creationId xmlns:a16="http://schemas.microsoft.com/office/drawing/2014/main" id="{8637E61B-207A-0E18-4489-2A20BF034DEF}"/>
              </a:ext>
            </a:extLst>
          </p:cNvPr>
          <p:cNvPicPr>
            <a:picLocks noChangeAspect="1"/>
          </p:cNvPicPr>
          <p:nvPr/>
        </p:nvPicPr>
        <p:blipFill>
          <a:blip r:embed="rId4"/>
          <a:stretch>
            <a:fillRect/>
          </a:stretch>
        </p:blipFill>
        <p:spPr>
          <a:xfrm rot="16200000">
            <a:off x="7378428" y="2163363"/>
            <a:ext cx="3289418" cy="3768440"/>
          </a:xfrm>
          <a:prstGeom prst="rect">
            <a:avLst/>
          </a:prstGeom>
        </p:spPr>
      </p:pic>
      <p:sp>
        <p:nvSpPr>
          <p:cNvPr id="2" name="Title 1">
            <a:extLst>
              <a:ext uri="{FF2B5EF4-FFF2-40B4-BE49-F238E27FC236}">
                <a16:creationId xmlns:a16="http://schemas.microsoft.com/office/drawing/2014/main" id="{C1FD3686-D7D0-1001-FDBC-7B30B42D6D83}"/>
              </a:ext>
            </a:extLst>
          </p:cNvPr>
          <p:cNvSpPr>
            <a:spLocks noGrp="1"/>
          </p:cNvSpPr>
          <p:nvPr>
            <p:ph type="title"/>
          </p:nvPr>
        </p:nvSpPr>
        <p:spPr/>
        <p:txBody>
          <a:bodyPr/>
          <a:lstStyle/>
          <a:p>
            <a:r>
              <a:rPr lang="en-US"/>
              <a:t>Astrophysical Context</a:t>
            </a:r>
            <a:endParaRPr lang="en-US" dirty="0"/>
          </a:p>
        </p:txBody>
      </p:sp>
      <p:sp>
        <p:nvSpPr>
          <p:cNvPr id="3" name="Footer Placeholder 2">
            <a:extLst>
              <a:ext uri="{FF2B5EF4-FFF2-40B4-BE49-F238E27FC236}">
                <a16:creationId xmlns:a16="http://schemas.microsoft.com/office/drawing/2014/main" id="{D8F2C7AC-281C-B5C8-8039-C237C65BFB08}"/>
              </a:ext>
            </a:extLst>
          </p:cNvPr>
          <p:cNvSpPr>
            <a:spLocks noGrp="1"/>
          </p:cNvSpPr>
          <p:nvPr>
            <p:ph type="ftr" idx="11"/>
          </p:nvPr>
        </p:nvSpPr>
        <p:spPr/>
        <p:txBody>
          <a:bodyPr/>
          <a:lstStyle/>
          <a:p>
            <a:r>
              <a:rPr lang="fr-BE"/>
              <a:t>Max-Planck-Institut für Plasmaphysik | Valentine Devos | PIC Meeting Prague 2026</a:t>
            </a:r>
            <a:endParaRPr lang="fr-BE" dirty="0"/>
          </a:p>
        </p:txBody>
      </p:sp>
      <p:cxnSp>
        <p:nvCxnSpPr>
          <p:cNvPr id="14" name="Straight Arrow Connector 13">
            <a:extLst>
              <a:ext uri="{FF2B5EF4-FFF2-40B4-BE49-F238E27FC236}">
                <a16:creationId xmlns:a16="http://schemas.microsoft.com/office/drawing/2014/main" id="{EC02AC9B-C725-55EE-6A58-8D2AC7613E5B}"/>
              </a:ext>
            </a:extLst>
          </p:cNvPr>
          <p:cNvCxnSpPr>
            <a:cxnSpLocks/>
          </p:cNvCxnSpPr>
          <p:nvPr/>
        </p:nvCxnSpPr>
        <p:spPr>
          <a:xfrm>
            <a:off x="448126" y="1029261"/>
            <a:ext cx="276225" cy="0"/>
          </a:xfrm>
          <a:prstGeom prst="straightConnector1">
            <a:avLst/>
          </a:prstGeom>
          <a:ln w="38100" cmpd="sng">
            <a:solidFill>
              <a:schemeClr val="accent2"/>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C5F2093B-15BA-FD94-8DAF-7DDB8ECB95A7}"/>
              </a:ext>
            </a:extLst>
          </p:cNvPr>
          <p:cNvSpPr txBox="1"/>
          <p:nvPr/>
        </p:nvSpPr>
        <p:spPr>
          <a:xfrm>
            <a:off x="1561442" y="1840922"/>
            <a:ext cx="3542124" cy="267894"/>
          </a:xfrm>
          <a:prstGeom prst="rect">
            <a:avLst/>
          </a:prstGeom>
          <a:noFill/>
        </p:spPr>
        <p:txBody>
          <a:bodyPr wrap="none" lIns="0" tIns="0" rIns="0" bIns="0" rtlCol="0" anchor="t" anchorCtr="0">
            <a:spAutoFit/>
          </a:bodyPr>
          <a:lstStyle/>
          <a:p>
            <a:pPr algn="l">
              <a:lnSpc>
                <a:spcPts val="2300"/>
              </a:lnSpc>
              <a:spcBef>
                <a:spcPts val="1150"/>
              </a:spcBef>
            </a:pPr>
            <a:r>
              <a:rPr lang="en-US" sz="1600" dirty="0"/>
              <a:t>Earth’s bow shock and magnetosphere</a:t>
            </a:r>
          </a:p>
        </p:txBody>
      </p:sp>
      <p:sp>
        <p:nvSpPr>
          <p:cNvPr id="12" name="TextBox 11">
            <a:extLst>
              <a:ext uri="{FF2B5EF4-FFF2-40B4-BE49-F238E27FC236}">
                <a16:creationId xmlns:a16="http://schemas.microsoft.com/office/drawing/2014/main" id="{1A3768CF-4CD1-C137-955B-F6A338A64206}"/>
              </a:ext>
            </a:extLst>
          </p:cNvPr>
          <p:cNvSpPr txBox="1"/>
          <p:nvPr/>
        </p:nvSpPr>
        <p:spPr>
          <a:xfrm>
            <a:off x="8014045" y="1840922"/>
            <a:ext cx="2018181" cy="267894"/>
          </a:xfrm>
          <a:prstGeom prst="rect">
            <a:avLst/>
          </a:prstGeom>
          <a:noFill/>
        </p:spPr>
        <p:txBody>
          <a:bodyPr wrap="none" lIns="0" tIns="0" rIns="0" bIns="0" rtlCol="0" anchor="t" anchorCtr="0">
            <a:spAutoFit/>
          </a:bodyPr>
          <a:lstStyle/>
          <a:p>
            <a:pPr algn="l">
              <a:lnSpc>
                <a:spcPts val="2300"/>
              </a:lnSpc>
              <a:spcBef>
                <a:spcPts val="1150"/>
              </a:spcBef>
            </a:pPr>
            <a:r>
              <a:rPr lang="en-US" sz="1600" dirty="0"/>
              <a:t>Supernova remnants</a:t>
            </a:r>
          </a:p>
        </p:txBody>
      </p:sp>
      <p:sp>
        <p:nvSpPr>
          <p:cNvPr id="16" name="TextBox 15">
            <a:extLst>
              <a:ext uri="{FF2B5EF4-FFF2-40B4-BE49-F238E27FC236}">
                <a16:creationId xmlns:a16="http://schemas.microsoft.com/office/drawing/2014/main" id="{FD0213C0-666B-6FB6-CF58-7F78874D1E7F}"/>
              </a:ext>
            </a:extLst>
          </p:cNvPr>
          <p:cNvSpPr txBox="1"/>
          <p:nvPr/>
        </p:nvSpPr>
        <p:spPr>
          <a:xfrm>
            <a:off x="1113980" y="5572194"/>
            <a:ext cx="1780937" cy="253339"/>
          </a:xfrm>
          <a:prstGeom prst="rect">
            <a:avLst/>
          </a:prstGeom>
          <a:noFill/>
        </p:spPr>
        <p:txBody>
          <a:bodyPr wrap="none" lIns="0" tIns="0" rIns="0" bIns="0" rtlCol="0" anchor="t" anchorCtr="0">
            <a:spAutoFit/>
          </a:bodyPr>
          <a:lstStyle/>
          <a:p>
            <a:pPr algn="l">
              <a:lnSpc>
                <a:spcPts val="2300"/>
              </a:lnSpc>
              <a:spcBef>
                <a:spcPts val="1150"/>
              </a:spcBef>
            </a:pPr>
            <a:r>
              <a:rPr lang="en-US" sz="1100" dirty="0">
                <a:solidFill>
                  <a:schemeClr val="accent6">
                    <a:lumMod val="75000"/>
                  </a:schemeClr>
                </a:solidFill>
              </a:rPr>
              <a:t>Credit: </a:t>
            </a:r>
            <a:r>
              <a:rPr lang="fr-BE" sz="1100" b="0" i="0" dirty="0">
                <a:solidFill>
                  <a:schemeClr val="accent6">
                    <a:lumMod val="75000"/>
                  </a:schemeClr>
                </a:solidFill>
                <a:effectLst/>
                <a:highlight>
                  <a:srgbClr val="FFFFFF"/>
                </a:highlight>
              </a:rPr>
              <a:t>ESA/AOES Medialab</a:t>
            </a:r>
            <a:endParaRPr lang="en-US" sz="1100" dirty="0" err="1">
              <a:solidFill>
                <a:schemeClr val="accent6">
                  <a:lumMod val="75000"/>
                </a:schemeClr>
              </a:solidFill>
            </a:endParaRPr>
          </a:p>
        </p:txBody>
      </p:sp>
      <p:sp>
        <p:nvSpPr>
          <p:cNvPr id="17" name="TextBox 16">
            <a:extLst>
              <a:ext uri="{FF2B5EF4-FFF2-40B4-BE49-F238E27FC236}">
                <a16:creationId xmlns:a16="http://schemas.microsoft.com/office/drawing/2014/main" id="{77171C22-F99D-FA47-38E9-38D16A790244}"/>
              </a:ext>
            </a:extLst>
          </p:cNvPr>
          <p:cNvSpPr txBox="1"/>
          <p:nvPr/>
        </p:nvSpPr>
        <p:spPr>
          <a:xfrm>
            <a:off x="7138917" y="5692292"/>
            <a:ext cx="2063065" cy="253339"/>
          </a:xfrm>
          <a:prstGeom prst="rect">
            <a:avLst/>
          </a:prstGeom>
          <a:noFill/>
        </p:spPr>
        <p:txBody>
          <a:bodyPr wrap="none" lIns="0" tIns="0" rIns="0" bIns="0" rtlCol="0" anchor="t" anchorCtr="0">
            <a:spAutoFit/>
          </a:bodyPr>
          <a:lstStyle/>
          <a:p>
            <a:pPr algn="l">
              <a:lnSpc>
                <a:spcPts val="2300"/>
              </a:lnSpc>
              <a:spcBef>
                <a:spcPts val="1150"/>
              </a:spcBef>
            </a:pPr>
            <a:r>
              <a:rPr lang="en-US" sz="1100" dirty="0">
                <a:solidFill>
                  <a:schemeClr val="accent6">
                    <a:lumMod val="75000"/>
                  </a:schemeClr>
                </a:solidFill>
              </a:rPr>
              <a:t>Credit: </a:t>
            </a:r>
            <a:r>
              <a:rPr lang="fr-BE" sz="1100" i="0" cap="all" dirty="0">
                <a:solidFill>
                  <a:schemeClr val="accent6">
                    <a:lumMod val="75000"/>
                  </a:schemeClr>
                </a:solidFill>
                <a:effectLst/>
              </a:rPr>
              <a:t>NASA, ESA, CSA, STSCI</a:t>
            </a:r>
            <a:endParaRPr lang="en-US" sz="1100" dirty="0" err="1">
              <a:solidFill>
                <a:schemeClr val="accent6">
                  <a:lumMod val="75000"/>
                </a:schemeClr>
              </a:solidFill>
            </a:endParaRPr>
          </a:p>
        </p:txBody>
      </p:sp>
      <p:cxnSp>
        <p:nvCxnSpPr>
          <p:cNvPr id="21" name="Straight Arrow Connector 20">
            <a:extLst>
              <a:ext uri="{FF2B5EF4-FFF2-40B4-BE49-F238E27FC236}">
                <a16:creationId xmlns:a16="http://schemas.microsoft.com/office/drawing/2014/main" id="{1C8C1FC2-5BA3-B5E6-BC77-7ABE25D28D78}"/>
              </a:ext>
            </a:extLst>
          </p:cNvPr>
          <p:cNvCxnSpPr/>
          <p:nvPr/>
        </p:nvCxnSpPr>
        <p:spPr>
          <a:xfrm>
            <a:off x="1113980" y="6232018"/>
            <a:ext cx="9793377" cy="0"/>
          </a:xfrm>
          <a:prstGeom prst="straightConnector1">
            <a:avLst/>
          </a:prstGeom>
          <a:ln w="28575"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24" name="Slide Number Placeholder 23">
            <a:extLst>
              <a:ext uri="{FF2B5EF4-FFF2-40B4-BE49-F238E27FC236}">
                <a16:creationId xmlns:a16="http://schemas.microsoft.com/office/drawing/2014/main" id="{7494BB2C-4588-28EB-69AE-2125596AB180}"/>
              </a:ext>
            </a:extLst>
          </p:cNvPr>
          <p:cNvSpPr>
            <a:spLocks noGrp="1"/>
          </p:cNvSpPr>
          <p:nvPr>
            <p:ph type="sldNum" sz="quarter" idx="12"/>
          </p:nvPr>
        </p:nvSpPr>
        <p:spPr/>
        <p:txBody>
          <a:bodyPr/>
          <a:lstStyle/>
          <a:p>
            <a:fld id="{ECE691D0-CC49-4FC7-9C4D-6112B0CB3A76}" type="slidenum">
              <a:rPr lang="de-DE" smtClean="0"/>
              <a:pPr/>
              <a:t>4</a:t>
            </a:fld>
            <a:endParaRPr lang="de-DE" dirty="0"/>
          </a:p>
        </p:txBody>
      </p:sp>
      <p:sp>
        <p:nvSpPr>
          <p:cNvPr id="6" name="Text Placeholder 4">
            <a:extLst>
              <a:ext uri="{FF2B5EF4-FFF2-40B4-BE49-F238E27FC236}">
                <a16:creationId xmlns:a16="http://schemas.microsoft.com/office/drawing/2014/main" id="{D647F26F-EAEB-679B-E1F9-524B3E60D331}"/>
              </a:ext>
            </a:extLst>
          </p:cNvPr>
          <p:cNvSpPr txBox="1">
            <a:spLocks/>
          </p:cNvSpPr>
          <p:nvPr/>
        </p:nvSpPr>
        <p:spPr>
          <a:xfrm>
            <a:off x="586238" y="766998"/>
            <a:ext cx="11605762" cy="1013065"/>
          </a:xfrm>
          <a:prstGeom prst="rect">
            <a:avLst/>
          </a:prstGeom>
          <a:noFill/>
          <a:ln>
            <a:noFill/>
          </a:ln>
        </p:spPr>
        <p:txBody>
          <a:bodyPr spcFirstLastPara="1" vert="horz" wrap="square" lIns="0" tIns="0" rIns="0" bIns="0" rtlCol="0" anchor="t" anchorCtr="0">
            <a:noAutofit/>
          </a:bodyPr>
          <a:lstStyle>
            <a:lvl1pPr marL="457200" marR="0" lvl="0" indent="-228600" algn="l" defTabSz="914400" rtl="0" eaLnBrk="1" fontAlgn="auto" latinLnBrk="0" hangingPunct="1">
              <a:lnSpc>
                <a:spcPct val="110000"/>
              </a:lnSpc>
              <a:spcBef>
                <a:spcPts val="0"/>
              </a:spcBef>
              <a:spcAft>
                <a:spcPts val="0"/>
              </a:spcAft>
              <a:buClr>
                <a:schemeClr val="accent2"/>
              </a:buClr>
              <a:buSzPts val="1800"/>
              <a:buFont typeface="Arial" panose="020B0604020202020204" pitchFamily="34" charset="0"/>
              <a:buNone/>
              <a:tabLst/>
              <a:defRPr lang="de-DE" sz="1800" b="1" i="0" kern="600" spc="40" baseline="0">
                <a:solidFill>
                  <a:schemeClr val="accent2"/>
                </a:solidFill>
                <a:latin typeface="+mn-lt"/>
                <a:ea typeface="+mn-ea"/>
                <a:cs typeface="+mn-cs"/>
              </a:defRPr>
            </a:lvl1pPr>
            <a:lvl2pPr marL="914400" lvl="1" indent="-228600" algn="l" defTabSz="914400" rtl="0" eaLnBrk="1" latinLnBrk="0" hangingPunct="1">
              <a:lnSpc>
                <a:spcPct val="100000"/>
              </a:lnSpc>
              <a:spcBef>
                <a:spcPts val="0"/>
              </a:spcBef>
              <a:spcAft>
                <a:spcPts val="0"/>
              </a:spcAft>
              <a:buClr>
                <a:schemeClr val="dk1"/>
              </a:buClr>
              <a:buSzPts val="1600"/>
              <a:buFont typeface="Arial" panose="020B0604020202020204" pitchFamily="34" charset="0"/>
              <a:buNone/>
              <a:defRPr sz="1800" b="1" kern="600" spc="40" baseline="0">
                <a:solidFill>
                  <a:schemeClr val="tx2"/>
                </a:solidFill>
                <a:latin typeface="+mn-lt"/>
                <a:ea typeface="+mn-ea"/>
                <a:cs typeface="+mn-cs"/>
              </a:defRPr>
            </a:lvl2pPr>
            <a:lvl3pPr marL="1371600" lvl="2" indent="-342900" algn="l" defTabSz="914400" rtl="0" eaLnBrk="1" latinLnBrk="0" hangingPunct="1">
              <a:lnSpc>
                <a:spcPct val="100000"/>
              </a:lnSpc>
              <a:spcBef>
                <a:spcPts val="800"/>
              </a:spcBef>
              <a:spcAft>
                <a:spcPts val="0"/>
              </a:spcAft>
              <a:buClr>
                <a:schemeClr val="dk1"/>
              </a:buClr>
              <a:buSzPts val="1800"/>
              <a:buFont typeface="Arial" panose="020B0604020202020204" pitchFamily="34" charset="0"/>
              <a:buChar char="•"/>
              <a:defRPr sz="1800" b="1" kern="400" spc="40" baseline="0">
                <a:solidFill>
                  <a:schemeClr val="accent3"/>
                </a:solidFill>
                <a:latin typeface="+mn-lt"/>
                <a:ea typeface="+mn-ea"/>
                <a:cs typeface="+mn-cs"/>
              </a:defRPr>
            </a:lvl3pPr>
            <a:lvl4pPr marL="1828800" lvl="3" indent="-342900" algn="l" defTabSz="914400" rtl="0" eaLnBrk="1" latinLnBrk="0" hangingPunct="1">
              <a:lnSpc>
                <a:spcPct val="100000"/>
              </a:lnSpc>
              <a:spcBef>
                <a:spcPts val="800"/>
              </a:spcBef>
              <a:spcAft>
                <a:spcPts val="0"/>
              </a:spcAft>
              <a:buClr>
                <a:schemeClr val="dk1"/>
              </a:buClr>
              <a:buSzPts val="1800"/>
              <a:buFont typeface="Arial" panose="020B0604020202020204" pitchFamily="34" charset="0"/>
              <a:buChar char="•"/>
              <a:defRPr sz="1800" kern="600" spc="40" baseline="0">
                <a:solidFill>
                  <a:schemeClr val="tx1"/>
                </a:solidFill>
                <a:latin typeface="+mn-lt"/>
                <a:ea typeface="+mn-ea"/>
                <a:cs typeface="+mn-cs"/>
              </a:defRPr>
            </a:lvl4pPr>
            <a:lvl5pPr marL="2286000" lvl="4" indent="-342900" algn="l" defTabSz="914400" rtl="0" eaLnBrk="1" latinLnBrk="0" hangingPunct="1">
              <a:lnSpc>
                <a:spcPct val="100000"/>
              </a:lnSpc>
              <a:spcBef>
                <a:spcPts val="800"/>
              </a:spcBef>
              <a:spcAft>
                <a:spcPts val="0"/>
              </a:spcAft>
              <a:buClr>
                <a:schemeClr val="dk1"/>
              </a:buClr>
              <a:buSzPts val="1800"/>
              <a:buFont typeface="Arial" panose="020B0604020202020204" pitchFamily="34" charset="0"/>
              <a:buChar char="•"/>
              <a:defRPr lang="de-DE" sz="1800" b="0" i="0" kern="600" spc="40" baseline="0">
                <a:solidFill>
                  <a:schemeClr val="tx1"/>
                </a:solidFill>
                <a:latin typeface="+mn-lt"/>
                <a:ea typeface="+mn-ea"/>
                <a:cs typeface="+mn-cs"/>
              </a:defRPr>
            </a:lvl5pPr>
            <a:lvl6pPr marL="2743200" lvl="5" indent="-342900" algn="l" defTabSz="914400" rtl="0" eaLnBrk="1" latinLnBrk="0" hangingPunct="1">
              <a:lnSpc>
                <a:spcPct val="90000"/>
              </a:lnSpc>
              <a:spcBef>
                <a:spcPts val="800"/>
              </a:spcBef>
              <a:spcAft>
                <a:spcPts val="0"/>
              </a:spcAft>
              <a:buClr>
                <a:schemeClr val="dk1"/>
              </a:buClr>
              <a:buSzPts val="1800"/>
              <a:buFont typeface="Symbol" panose="05050102010706020507" pitchFamily="18" charset="2"/>
              <a:buChar char="•"/>
              <a:defRPr sz="1800" b="0" i="0" kern="600" spc="40" baseline="0">
                <a:solidFill>
                  <a:schemeClr val="tx1"/>
                </a:solidFill>
                <a:latin typeface="+mn-lt"/>
                <a:ea typeface="+mn-ea"/>
                <a:cs typeface="+mn-cs"/>
              </a:defRPr>
            </a:lvl6pPr>
            <a:lvl7pPr marL="3200400" lvl="6" indent="-342900" algn="l" defTabSz="914400" rtl="0" eaLnBrk="1" latinLnBrk="0" hangingPunct="1">
              <a:lnSpc>
                <a:spcPct val="90000"/>
              </a:lnSpc>
              <a:spcBef>
                <a:spcPts val="500"/>
              </a:spcBef>
              <a:spcAft>
                <a:spcPts val="0"/>
              </a:spcAft>
              <a:buClr>
                <a:schemeClr val="dk1"/>
              </a:buClr>
              <a:buSzPts val="1800"/>
              <a:buFont typeface="Wingdings 3" panose="05040102010807070707" pitchFamily="18" charset="2"/>
              <a:buChar char="•"/>
              <a:defRPr sz="1500" b="0" i="1" kern="600" spc="40" baseline="0">
                <a:solidFill>
                  <a:schemeClr val="tx2"/>
                </a:solidFill>
                <a:latin typeface="+mn-lt"/>
                <a:ea typeface="+mn-ea"/>
                <a:cs typeface="+mn-cs"/>
              </a:defRPr>
            </a:lvl7pPr>
            <a:lvl8pPr marL="3657600" lvl="7" indent="-342900" algn="l" defTabSz="914400" rtl="0" eaLnBrk="1" latinLnBrk="0" hangingPunct="1">
              <a:lnSpc>
                <a:spcPct val="90000"/>
              </a:lnSpc>
              <a:spcBef>
                <a:spcPts val="500"/>
              </a:spcBef>
              <a:spcAft>
                <a:spcPts val="0"/>
              </a:spcAft>
              <a:buClr>
                <a:schemeClr val="dk1"/>
              </a:buClr>
              <a:buSzPts val="1800"/>
              <a:buFont typeface=".SF NS Symbols Regular"/>
              <a:buChar char="•"/>
              <a:defRPr sz="1000" b="0" i="1" kern="600" spc="120" baseline="0">
                <a:solidFill>
                  <a:schemeClr val="tx1">
                    <a:lumMod val="50000"/>
                    <a:lumOff val="50000"/>
                  </a:schemeClr>
                </a:solidFill>
                <a:latin typeface="+mn-lt"/>
                <a:ea typeface="+mn-ea"/>
                <a:cs typeface="+mn-cs"/>
              </a:defRPr>
            </a:lvl8pPr>
            <a:lvl9pPr marL="4114800" lvl="8"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800" b="0" i="1" kern="600" spc="120" baseline="0">
                <a:solidFill>
                  <a:schemeClr val="tx1">
                    <a:lumMod val="50000"/>
                    <a:lumOff val="50000"/>
                  </a:schemeClr>
                </a:solidFill>
                <a:latin typeface="+mn-lt"/>
                <a:ea typeface="+mn-ea"/>
                <a:cs typeface="+mn-cs"/>
              </a:defRPr>
            </a:lvl9pPr>
          </a:lstStyle>
          <a:p>
            <a:pPr>
              <a:lnSpc>
                <a:spcPct val="150000"/>
              </a:lnSpc>
            </a:pPr>
            <a:r>
              <a:rPr lang="en-US" sz="2000" b="0" dirty="0"/>
              <a:t>Collisionless shocks are everywhere in space, with very different Mach numbers</a:t>
            </a:r>
            <a:endParaRPr lang="en-US" sz="2000" b="0" dirty="0">
              <a:solidFill>
                <a:schemeClr val="accent2"/>
              </a:solidFill>
            </a:endParaRPr>
          </a:p>
        </p:txBody>
      </p:sp>
      <p:sp>
        <p:nvSpPr>
          <p:cNvPr id="4" name="TextBox 3">
            <a:extLst>
              <a:ext uri="{FF2B5EF4-FFF2-40B4-BE49-F238E27FC236}">
                <a16:creationId xmlns:a16="http://schemas.microsoft.com/office/drawing/2014/main" id="{5617069C-96E0-B4C6-50DA-D2054FDF8E7A}"/>
              </a:ext>
            </a:extLst>
          </p:cNvPr>
          <p:cNvSpPr txBox="1"/>
          <p:nvPr/>
        </p:nvSpPr>
        <p:spPr>
          <a:xfrm>
            <a:off x="2894917" y="5941348"/>
            <a:ext cx="846386" cy="294953"/>
          </a:xfrm>
          <a:prstGeom prst="rect">
            <a:avLst/>
          </a:prstGeom>
          <a:noFill/>
        </p:spPr>
        <p:txBody>
          <a:bodyPr wrap="none" lIns="0" tIns="0" rIns="0" bIns="0" rtlCol="0" anchor="t" anchorCtr="0">
            <a:spAutoFit/>
          </a:bodyPr>
          <a:lstStyle/>
          <a:p>
            <a:pPr algn="l">
              <a:lnSpc>
                <a:spcPts val="2300"/>
              </a:lnSpc>
              <a:spcBef>
                <a:spcPts val="1150"/>
              </a:spcBef>
            </a:pPr>
            <a:r>
              <a:rPr lang="en-US" sz="2000" dirty="0"/>
              <a:t>3 </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a:t>20</a:t>
            </a:r>
          </a:p>
        </p:txBody>
      </p:sp>
      <p:sp>
        <p:nvSpPr>
          <p:cNvPr id="13" name="TextBox 12">
            <a:extLst>
              <a:ext uri="{FF2B5EF4-FFF2-40B4-BE49-F238E27FC236}">
                <a16:creationId xmlns:a16="http://schemas.microsoft.com/office/drawing/2014/main" id="{6326F187-B49B-F178-BA3C-3737C0E8A5E9}"/>
              </a:ext>
            </a:extLst>
          </p:cNvPr>
          <p:cNvSpPr txBox="1"/>
          <p:nvPr/>
        </p:nvSpPr>
        <p:spPr>
          <a:xfrm>
            <a:off x="8595617" y="5945707"/>
            <a:ext cx="1131720" cy="294953"/>
          </a:xfrm>
          <a:prstGeom prst="rect">
            <a:avLst/>
          </a:prstGeom>
          <a:noFill/>
        </p:spPr>
        <p:txBody>
          <a:bodyPr wrap="none" lIns="0" tIns="0" rIns="0" bIns="0" rtlCol="0" anchor="t" anchorCtr="0">
            <a:spAutoFit/>
          </a:bodyPr>
          <a:lstStyle/>
          <a:p>
            <a:pPr algn="l">
              <a:lnSpc>
                <a:spcPts val="2300"/>
              </a:lnSpc>
              <a:spcBef>
                <a:spcPts val="1150"/>
              </a:spcBef>
            </a:pPr>
            <a:r>
              <a:rPr lang="en-US" sz="2000" dirty="0"/>
              <a:t>20 </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a:ea typeface="Calibri" panose="020F0502020204030204" pitchFamily="34" charset="0"/>
                <a:cs typeface="Calibri" panose="020F0502020204030204" pitchFamily="34" charset="0"/>
              </a:rPr>
              <a:t>500</a:t>
            </a:r>
            <a:endParaRPr lang="en-US" sz="2000" dirty="0"/>
          </a:p>
        </p:txBody>
      </p: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EB08D2AC-78E2-1E31-5CEA-F1825D5EB60D}"/>
                  </a:ext>
                </a:extLst>
              </p:cNvPr>
              <p:cNvSpPr txBox="1"/>
              <p:nvPr/>
            </p:nvSpPr>
            <p:spPr>
              <a:xfrm>
                <a:off x="9550017" y="6338648"/>
                <a:ext cx="2921256" cy="294953"/>
              </a:xfrm>
              <a:prstGeom prst="rect">
                <a:avLst/>
              </a:prstGeom>
              <a:noFill/>
            </p:spPr>
            <p:txBody>
              <a:bodyPr wrap="square" lIns="0" tIns="0" rIns="0" bIns="0" rtlCol="0" anchor="t" anchorCtr="0">
                <a:spAutoFit/>
              </a:bodyPr>
              <a:lstStyle/>
              <a:p>
                <a:pPr>
                  <a:lnSpc>
                    <a:spcPts val="2300"/>
                  </a:lnSpc>
                  <a:spcBef>
                    <a:spcPts val="1150"/>
                  </a:spcBef>
                </a:pPr>
                <a14:m>
                  <m:oMathPara xmlns:m="http://schemas.openxmlformats.org/officeDocument/2006/math">
                    <m:oMath>
                      <m:r>
                        <a:rPr lang="fr-BE" sz="1600" i="1" smtClean="0">
                          <a:latin typeface="Cambria Math" panose="02040503050406030204" pitchFamily="18" charset="0"/>
                        </a:rPr>
                        <m:t>𝑀</m:t>
                      </m:r>
                      <m:r>
                        <a:rPr lang="fr-BE" sz="1600" b="0" i="1" baseline="-25000" smtClean="0">
                          <a:latin typeface="Cambria Math" panose="02040503050406030204" pitchFamily="18" charset="0"/>
                        </a:rPr>
                        <m:t>𝐴</m:t>
                      </m:r>
                      <m:r>
                        <a:rPr lang="fr-BE" sz="1600" i="1" smtClean="0">
                          <a:latin typeface="Cambria Math" panose="02040503050406030204" pitchFamily="18" charset="0"/>
                        </a:rPr>
                        <m:t>=</m:t>
                      </m:r>
                      <m:f>
                        <m:fPr>
                          <m:ctrlPr>
                            <a:rPr lang="fr-BE" sz="1600" b="0" i="1" smtClean="0">
                              <a:latin typeface="Cambria Math" panose="02040503050406030204" pitchFamily="18" charset="0"/>
                            </a:rPr>
                          </m:ctrlPr>
                        </m:fPr>
                        <m:num>
                          <m:sSub>
                            <m:sSubPr>
                              <m:ctrlPr>
                                <a:rPr lang="fr-BE" sz="1600" b="0" i="1" smtClean="0">
                                  <a:latin typeface="Cambria Math" panose="02040503050406030204" pitchFamily="18" charset="0"/>
                                </a:rPr>
                              </m:ctrlPr>
                            </m:sSubPr>
                            <m:e>
                              <m:r>
                                <a:rPr lang="fr-BE" sz="1600" b="0" i="1" smtClean="0">
                                  <a:latin typeface="Cambria Math" panose="02040503050406030204" pitchFamily="18" charset="0"/>
                                </a:rPr>
                                <m:t>𝑢</m:t>
                              </m:r>
                            </m:e>
                            <m:sub>
                              <m:r>
                                <a:rPr lang="fr-BE" sz="1600" b="0" i="1" smtClean="0">
                                  <a:latin typeface="Cambria Math" panose="02040503050406030204" pitchFamily="18" charset="0"/>
                                </a:rPr>
                                <m:t>𝑠ℎ</m:t>
                              </m:r>
                            </m:sub>
                          </m:sSub>
                        </m:num>
                        <m:den>
                          <m:sSub>
                            <m:sSubPr>
                              <m:ctrlPr>
                                <a:rPr lang="fr-BE" sz="1600" b="0" i="1" smtClean="0">
                                  <a:latin typeface="Cambria Math" panose="02040503050406030204" pitchFamily="18" charset="0"/>
                                </a:rPr>
                              </m:ctrlPr>
                            </m:sSubPr>
                            <m:e>
                              <m:r>
                                <a:rPr lang="fr-BE" sz="1600" b="0" i="1" smtClean="0">
                                  <a:latin typeface="Cambria Math" panose="02040503050406030204" pitchFamily="18" charset="0"/>
                                </a:rPr>
                                <m:t>𝑢</m:t>
                              </m:r>
                            </m:e>
                            <m:sub>
                              <m:r>
                                <a:rPr lang="fr-BE" sz="1600" b="0" i="1" smtClean="0">
                                  <a:latin typeface="Cambria Math" panose="02040503050406030204" pitchFamily="18" charset="0"/>
                                </a:rPr>
                                <m:t>𝐴</m:t>
                              </m:r>
                            </m:sub>
                          </m:sSub>
                        </m:den>
                      </m:f>
                    </m:oMath>
                  </m:oMathPara>
                </a14:m>
                <a:endParaRPr lang="en-US" sz="1600" dirty="0"/>
              </a:p>
            </p:txBody>
          </p:sp>
        </mc:Choice>
        <mc:Fallback xmlns="">
          <p:sp>
            <p:nvSpPr>
              <p:cNvPr id="18" name="TextBox 17">
                <a:extLst>
                  <a:ext uri="{FF2B5EF4-FFF2-40B4-BE49-F238E27FC236}">
                    <a16:creationId xmlns:a16="http://schemas.microsoft.com/office/drawing/2014/main" id="{EB08D2AC-78E2-1E31-5CEA-F1825D5EB60D}"/>
                  </a:ext>
                </a:extLst>
              </p:cNvPr>
              <p:cNvSpPr txBox="1">
                <a:spLocks noRot="1" noChangeAspect="1" noMove="1" noResize="1" noEditPoints="1" noAdjustHandles="1" noChangeArrowheads="1" noChangeShapeType="1" noTextEdit="1"/>
              </p:cNvSpPr>
              <p:nvPr/>
            </p:nvSpPr>
            <p:spPr>
              <a:xfrm>
                <a:off x="9550017" y="6338648"/>
                <a:ext cx="2921256" cy="294953"/>
              </a:xfrm>
              <a:prstGeom prst="rect">
                <a:avLst/>
              </a:prstGeom>
              <a:blipFill>
                <a:blip r:embed="rId5"/>
                <a:stretch>
                  <a:fillRect t="-41667" b="-31250"/>
                </a:stretch>
              </a:blipFill>
            </p:spPr>
            <p:txBody>
              <a:bodyPr/>
              <a:lstStyle/>
              <a:p>
                <a:r>
                  <a:rPr lang="en-US">
                    <a:noFill/>
                  </a:rPr>
                  <a:t> </a:t>
                </a:r>
              </a:p>
            </p:txBody>
          </p:sp>
        </mc:Fallback>
      </mc:AlternateContent>
    </p:spTree>
    <p:extLst>
      <p:ext uri="{BB962C8B-B14F-4D97-AF65-F5344CB8AC3E}">
        <p14:creationId xmlns:p14="http://schemas.microsoft.com/office/powerpoint/2010/main" val="678823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par>
                                <p:cTn id="14" presetID="10" presetClass="entr" presetSubtype="0" fill="hold"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childTnLst>
                          </p:cTn>
                        </p:par>
                        <p:par>
                          <p:cTn id="23" fill="hold">
                            <p:stCondLst>
                              <p:cond delay="500"/>
                            </p:stCondLst>
                            <p:childTnLst>
                              <p:par>
                                <p:cTn id="24" presetID="10" presetClass="entr" presetSubtype="0" fill="hold" nodeType="after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fade">
                                      <p:cBhvr>
                                        <p:cTn id="26" dur="500"/>
                                        <p:tgtEl>
                                          <p:spTgt spid="21"/>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500"/>
                                        <p:tgtEl>
                                          <p:spTgt spid="4"/>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childTnLst>
                          </p:cTn>
                        </p:par>
                        <p:par>
                          <p:cTn id="33" fill="hold">
                            <p:stCondLst>
                              <p:cond delay="1000"/>
                            </p:stCondLst>
                            <p:childTnLst>
                              <p:par>
                                <p:cTn id="34" presetID="10" presetClass="entr" presetSubtype="0" fill="hold" grpId="0" nodeType="after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fade">
                                      <p:cBhvr>
                                        <p:cTn id="3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6" grpId="0"/>
      <p:bldP spid="17" grpId="0"/>
      <p:bldP spid="4" grpId="0"/>
      <p:bldP spid="13" grpId="0"/>
      <p:bldP spid="1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CB3282-069B-59B4-66D0-C4C5403E17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11C6EF-F18C-0018-DB37-E0EA6C20F6B0}"/>
              </a:ext>
            </a:extLst>
          </p:cNvPr>
          <p:cNvSpPr>
            <a:spLocks noGrp="1"/>
          </p:cNvSpPr>
          <p:nvPr>
            <p:ph type="title"/>
          </p:nvPr>
        </p:nvSpPr>
        <p:spPr/>
        <p:txBody>
          <a:bodyPr/>
          <a:lstStyle/>
          <a:p>
            <a:r>
              <a:rPr lang="en-US" dirty="0"/>
              <a:t>Supercritical shocks reflect ions</a:t>
            </a:r>
          </a:p>
        </p:txBody>
      </p:sp>
      <p:sp>
        <p:nvSpPr>
          <p:cNvPr id="4" name="Footer Placeholder 3">
            <a:extLst>
              <a:ext uri="{FF2B5EF4-FFF2-40B4-BE49-F238E27FC236}">
                <a16:creationId xmlns:a16="http://schemas.microsoft.com/office/drawing/2014/main" id="{52345135-7081-EC5A-23B9-D96D21491EAC}"/>
              </a:ext>
            </a:extLst>
          </p:cNvPr>
          <p:cNvSpPr>
            <a:spLocks noGrp="1"/>
          </p:cNvSpPr>
          <p:nvPr>
            <p:ph type="ftr" idx="11"/>
          </p:nvPr>
        </p:nvSpPr>
        <p:spPr/>
        <p:txBody>
          <a:bodyPr/>
          <a:lstStyle/>
          <a:p>
            <a:r>
              <a:rPr lang="fr-BE"/>
              <a:t>Max-Planck-Institut für Plasmaphysik | Valentine Devos | PIC Meeting Prague 2026</a:t>
            </a:r>
            <a:endParaRPr lang="fr-BE" dirty="0"/>
          </a:p>
        </p:txBody>
      </p:sp>
      <p:sp>
        <p:nvSpPr>
          <p:cNvPr id="5" name="Slide Number Placeholder 4">
            <a:extLst>
              <a:ext uri="{FF2B5EF4-FFF2-40B4-BE49-F238E27FC236}">
                <a16:creationId xmlns:a16="http://schemas.microsoft.com/office/drawing/2014/main" id="{05D6200D-40B7-6FD9-C053-A38457FCF012}"/>
              </a:ext>
            </a:extLst>
          </p:cNvPr>
          <p:cNvSpPr>
            <a:spLocks noGrp="1"/>
          </p:cNvSpPr>
          <p:nvPr>
            <p:ph type="sldNum" sz="quarter" idx="12"/>
          </p:nvPr>
        </p:nvSpPr>
        <p:spPr/>
        <p:txBody>
          <a:bodyPr/>
          <a:lstStyle/>
          <a:p>
            <a:fld id="{ECE691D0-CC49-4FC7-9C4D-6112B0CB3A76}" type="slidenum">
              <a:rPr lang="de-DE" smtClean="0"/>
              <a:pPr/>
              <a:t>5</a:t>
            </a:fld>
            <a:endParaRPr lang="de-DE" dirty="0"/>
          </a:p>
        </p:txBody>
      </p:sp>
      <p:sp>
        <p:nvSpPr>
          <p:cNvPr id="121" name="TextBox 121"/>
          <p:cNvSpPr txBox="1"/>
          <p:nvPr/>
        </p:nvSpPr>
        <p:spPr>
          <a:xfrm>
            <a:off x="411480" y="713232"/>
            <a:ext cx="11338560" cy="457200"/>
          </a:xfrm>
          <a:prstGeom prst="rect">
            <a:avLst/>
          </a:prstGeom>
          <a:noFill/>
          <a:ln>
            <a:noFill/>
          </a:ln>
        </p:spPr>
        <p:txBody>
          <a:bodyPr wrap="square" lIns="0" tIns="0" rIns="0" bIns="0" rtlCol="0" anchor="t">
            <a:normAutofit/>
          </a:bodyPr>
          <a:lstStyle/>
          <a:p>
            <a:pPr marL="0" indent="0" algn="l">
              <a:lnSpc>
                <a:spcPct val="100000"/>
              </a:lnSpc>
              <a:spcAft>
                <a:spcPts val="600"/>
              </a:spcAft>
              <a:buNone/>
            </a:pPr>
            <a:r>
              <a:rPr lang="en-US" sz="1800" b="0" dirty="0">
                <a:solidFill>
                  <a:srgbClr val="9BA617"/>
                </a:solidFill>
                <a:latin typeface="Arial"/>
                <a:cs typeface="Arial"/>
              </a:rPr>
              <a:t>→ Above a critical Mach number, the shock reflects part of the incoming ions</a:t>
            </a:r>
            <a:endParaRPr lang="en-US" sz="1800" dirty="0"/>
          </a:p>
        </p:txBody>
      </p:sp>
      <p:sp>
        <p:nvSpPr>
          <p:cNvPr id="122" name="TextBox 122"/>
          <p:cNvSpPr/>
          <p:nvPr/>
        </p:nvSpPr>
        <p:spPr>
          <a:xfrm>
            <a:off x="2468880" y="1417320"/>
            <a:ext cx="1600200" cy="4206240"/>
          </a:xfrm>
          <a:prstGeom prst="rect">
            <a:avLst/>
          </a:prstGeom>
          <a:solidFill>
            <a:srgbClr val="E6F0EF"/>
          </a:solidFill>
          <a:ln>
            <a:noFill/>
          </a:ln>
        </p:spPr>
        <p:txBody>
          <a:bodyPr wrap="square" lIns="91440" tIns="91440" rIns="91440" bIns="91440" rtlCol="0" anchor="t">
            <a:normAutofit/>
          </a:bodyPr>
          <a:lstStyle/>
          <a:p>
            <a:endParaRPr lang="en-US" dirty="0"/>
          </a:p>
        </p:txBody>
      </p:sp>
      <p:sp>
        <p:nvSpPr>
          <p:cNvPr id="123" name="TextBox 123"/>
          <p:cNvSpPr txBox="1"/>
          <p:nvPr/>
        </p:nvSpPr>
        <p:spPr>
          <a:xfrm>
            <a:off x="2514600" y="1463040"/>
            <a:ext cx="1554480" cy="365760"/>
          </a:xfrm>
          <a:prstGeom prst="rect">
            <a:avLst/>
          </a:prstGeom>
          <a:noFill/>
          <a:ln>
            <a:noFill/>
          </a:ln>
        </p:spPr>
        <p:txBody>
          <a:bodyPr wrap="square" lIns="0" tIns="0" rIns="0" bIns="0" rtlCol="0" anchor="t">
            <a:normAutofit/>
          </a:bodyPr>
          <a:lstStyle/>
          <a:p>
            <a:pPr marL="0" indent="0" algn="ctr">
              <a:lnSpc>
                <a:spcPct val="100000"/>
              </a:lnSpc>
              <a:spcAft>
                <a:spcPts val="600"/>
              </a:spcAft>
              <a:buNone/>
            </a:pPr>
            <a:r>
              <a:rPr lang="en-US" sz="1400" b="1" dirty="0">
                <a:solidFill>
                  <a:srgbClr val="006C66"/>
                </a:solidFill>
                <a:latin typeface="Arial"/>
                <a:cs typeface="Arial"/>
              </a:rPr>
              <a:t>Foot</a:t>
            </a:r>
            <a:endParaRPr lang="en-US" sz="1400" dirty="0"/>
          </a:p>
        </p:txBody>
      </p:sp>
      <p:cxnSp>
        <p:nvCxnSpPr>
          <p:cNvPr id="124" name="Connector 124"/>
          <p:cNvCxnSpPr/>
          <p:nvPr/>
        </p:nvCxnSpPr>
        <p:spPr>
          <a:xfrm>
            <a:off x="2468880" y="1325880"/>
            <a:ext cx="0" cy="4343400"/>
          </a:xfrm>
          <a:prstGeom prst="line">
            <a:avLst/>
          </a:prstGeom>
          <a:ln w="38100">
            <a:solidFill>
              <a:srgbClr val="C00000"/>
            </a:solidFill>
          </a:ln>
        </p:spPr>
      </p:cxnSp>
      <p:sp>
        <p:nvSpPr>
          <p:cNvPr id="125" name="TextBox 125"/>
          <p:cNvSpPr txBox="1"/>
          <p:nvPr/>
        </p:nvSpPr>
        <p:spPr>
          <a:xfrm>
            <a:off x="1508760" y="1325880"/>
            <a:ext cx="914400" cy="320040"/>
          </a:xfrm>
          <a:prstGeom prst="rect">
            <a:avLst/>
          </a:prstGeom>
          <a:noFill/>
          <a:ln>
            <a:noFill/>
          </a:ln>
        </p:spPr>
        <p:txBody>
          <a:bodyPr wrap="square" lIns="0" tIns="0" rIns="0" bIns="0" rtlCol="0" anchor="t">
            <a:normAutofit/>
          </a:bodyPr>
          <a:lstStyle/>
          <a:p>
            <a:pPr marL="0" indent="0" algn="r">
              <a:lnSpc>
                <a:spcPct val="100000"/>
              </a:lnSpc>
              <a:spcAft>
                <a:spcPts val="600"/>
              </a:spcAft>
              <a:buNone/>
            </a:pPr>
            <a:r>
              <a:rPr lang="en-US" sz="1400" b="1" dirty="0">
                <a:solidFill>
                  <a:srgbClr val="C00000"/>
                </a:solidFill>
                <a:latin typeface="Arial"/>
                <a:cs typeface="Arial"/>
              </a:rPr>
              <a:t>Ramp</a:t>
            </a:r>
            <a:endParaRPr lang="en-US" sz="1400" dirty="0"/>
          </a:p>
        </p:txBody>
      </p:sp>
      <p:sp>
        <p:nvSpPr>
          <p:cNvPr id="126" name="TextBox 126"/>
          <p:cNvSpPr txBox="1"/>
          <p:nvPr/>
        </p:nvSpPr>
        <p:spPr>
          <a:xfrm>
            <a:off x="411480" y="5257800"/>
            <a:ext cx="1828800" cy="365760"/>
          </a:xfrm>
          <a:prstGeom prst="rect">
            <a:avLst/>
          </a:prstGeom>
          <a:noFill/>
          <a:ln>
            <a:noFill/>
          </a:ln>
        </p:spPr>
        <p:txBody>
          <a:bodyPr wrap="square" lIns="0" tIns="0" rIns="0" bIns="0" rtlCol="0" anchor="t">
            <a:normAutofit/>
          </a:bodyPr>
          <a:lstStyle/>
          <a:p>
            <a:pPr marL="0" indent="0" algn="l">
              <a:lnSpc>
                <a:spcPct val="100000"/>
              </a:lnSpc>
              <a:spcAft>
                <a:spcPts val="600"/>
              </a:spcAft>
              <a:buNone/>
            </a:pPr>
            <a:r>
              <a:rPr lang="en-US" sz="1400" b="0" dirty="0">
                <a:solidFill>
                  <a:srgbClr val="595959"/>
                </a:solidFill>
                <a:latin typeface="Arial"/>
                <a:cs typeface="Arial"/>
              </a:rPr>
              <a:t>Downstream</a:t>
            </a:r>
            <a:endParaRPr lang="en-US" sz="1400" dirty="0"/>
          </a:p>
        </p:txBody>
      </p:sp>
      <p:sp>
        <p:nvSpPr>
          <p:cNvPr id="127" name="TextBox 127"/>
          <p:cNvSpPr txBox="1"/>
          <p:nvPr/>
        </p:nvSpPr>
        <p:spPr>
          <a:xfrm>
            <a:off x="4480560" y="5257800"/>
            <a:ext cx="1463040" cy="365760"/>
          </a:xfrm>
          <a:prstGeom prst="rect">
            <a:avLst/>
          </a:prstGeom>
          <a:noFill/>
          <a:ln>
            <a:noFill/>
          </a:ln>
        </p:spPr>
        <p:txBody>
          <a:bodyPr wrap="square" lIns="0" tIns="0" rIns="0" bIns="0" rtlCol="0" anchor="t">
            <a:normAutofit/>
          </a:bodyPr>
          <a:lstStyle/>
          <a:p>
            <a:pPr marL="0" indent="0" algn="r">
              <a:lnSpc>
                <a:spcPct val="100000"/>
              </a:lnSpc>
              <a:spcAft>
                <a:spcPts val="600"/>
              </a:spcAft>
              <a:buNone/>
            </a:pPr>
            <a:r>
              <a:rPr lang="en-US" sz="1400" b="0" dirty="0">
                <a:solidFill>
                  <a:srgbClr val="595959"/>
                </a:solidFill>
                <a:latin typeface="Arial"/>
                <a:cs typeface="Arial"/>
              </a:rPr>
              <a:t>Upstream</a:t>
            </a:r>
            <a:endParaRPr lang="en-US" sz="1400" dirty="0"/>
          </a:p>
        </p:txBody>
      </p:sp>
      <p:sp>
        <p:nvSpPr>
          <p:cNvPr id="128" name="TextBox 128"/>
          <p:cNvSpPr txBox="1"/>
          <p:nvPr/>
        </p:nvSpPr>
        <p:spPr>
          <a:xfrm>
            <a:off x="5509260" y="1371600"/>
            <a:ext cx="548640" cy="457200"/>
          </a:xfrm>
          <a:prstGeom prst="rect">
            <a:avLst/>
          </a:prstGeom>
          <a:noFill/>
          <a:ln>
            <a:noFill/>
          </a:ln>
        </p:spPr>
        <p:txBody>
          <a:bodyPr wrap="square" lIns="0" tIns="0" rIns="0" bIns="0" rtlCol="0" anchor="t">
            <a:normAutofit/>
          </a:bodyPr>
          <a:lstStyle/>
          <a:p>
            <a:pPr marL="0" indent="0" algn="l">
              <a:lnSpc>
                <a:spcPct val="100000"/>
              </a:lnSpc>
              <a:spcAft>
                <a:spcPts val="600"/>
              </a:spcAft>
              <a:buNone/>
            </a:pPr>
            <a:r>
              <a:rPr lang="en-US" sz="1500" b="1" dirty="0">
                <a:solidFill>
                  <a:srgbClr val="EF7C00"/>
                </a:solidFill>
                <a:latin typeface="Arial"/>
                <a:cs typeface="Arial"/>
              </a:rPr>
              <a:t>B₀ </a:t>
            </a:r>
            <a:r>
              <a:rPr lang="en-US" sz="1500" b="1" dirty="0">
                <a:solidFill>
                  <a:srgbClr val="EF7C00"/>
                </a:solidFill>
                <a:latin typeface="Calibri" panose="020F0502020204030204" pitchFamily="34" charset="0"/>
                <a:ea typeface="Calibri" panose="020F0502020204030204" pitchFamily="34" charset="0"/>
                <a:cs typeface="Calibri" panose="020F0502020204030204" pitchFamily="34" charset="0"/>
              </a:rPr>
              <a:t>↑</a:t>
            </a:r>
            <a:endParaRPr lang="en-US" sz="1500" dirty="0"/>
          </a:p>
        </p:txBody>
      </p:sp>
      <p:sp>
        <p:nvSpPr>
          <p:cNvPr id="129" name="Path 129"/>
          <p:cNvSpPr/>
          <p:nvPr/>
        </p:nvSpPr>
        <p:spPr>
          <a:xfrm>
            <a:off x="640080" y="1828800"/>
            <a:ext cx="5212080" cy="1737360"/>
          </a:xfrm>
          <a:custGeom>
            <a:avLst/>
            <a:gdLst/>
            <a:ahLst/>
            <a:cxnLst/>
            <a:rect l="0" t="0" r="r" b="b"/>
            <a:pathLst>
              <a:path w="5212080" h="1737360">
                <a:moveTo>
                  <a:pt x="5212080" y="1554480"/>
                </a:moveTo>
                <a:lnTo>
                  <a:pt x="1847088" y="1554480"/>
                </a:lnTo>
                <a:cubicBezTo>
                  <a:pt x="4023360" y="1737360"/>
                  <a:pt x="4023360" y="0"/>
                  <a:pt x="1847088" y="320040"/>
                </a:cubicBezTo>
                <a:lnTo>
                  <a:pt x="0" y="91440"/>
                </a:lnTo>
              </a:path>
            </a:pathLst>
          </a:custGeom>
          <a:noFill/>
          <a:ln w="34925">
            <a:solidFill>
              <a:srgbClr val="EF7C00"/>
            </a:solidFill>
            <a:tailEnd type="triangle" w="med" len="med"/>
          </a:ln>
        </p:spPr>
        <p:txBody>
          <a:bodyPr/>
          <a:lstStyle/>
          <a:p>
            <a:endParaRPr lang="en-US"/>
          </a:p>
        </p:txBody>
      </p:sp>
      <p:sp>
        <p:nvSpPr>
          <p:cNvPr id="130" name="TextBox 130"/>
          <p:cNvSpPr txBox="1"/>
          <p:nvPr/>
        </p:nvSpPr>
        <p:spPr>
          <a:xfrm>
            <a:off x="3977640" y="2011680"/>
            <a:ext cx="1737360" cy="548640"/>
          </a:xfrm>
          <a:prstGeom prst="rect">
            <a:avLst/>
          </a:prstGeom>
          <a:noFill/>
          <a:ln>
            <a:noFill/>
          </a:ln>
        </p:spPr>
        <p:txBody>
          <a:bodyPr wrap="square" lIns="0" tIns="0" rIns="0" bIns="0" rtlCol="0" anchor="t">
            <a:normAutofit/>
          </a:bodyPr>
          <a:lstStyle/>
          <a:p>
            <a:pPr marL="0" indent="0" algn="l">
              <a:lnSpc>
                <a:spcPct val="100000"/>
              </a:lnSpc>
              <a:spcAft>
                <a:spcPts val="600"/>
              </a:spcAft>
              <a:buNone/>
            </a:pPr>
            <a:r>
              <a:rPr lang="en-US" sz="1300" b="0" i="1" dirty="0">
                <a:solidFill>
                  <a:srgbClr val="EF7C00"/>
                </a:solidFill>
                <a:latin typeface="Arial"/>
                <a:cs typeface="Arial"/>
              </a:rPr>
              <a:t>reflected ion</a:t>
            </a:r>
            <a:endParaRPr lang="en-US" sz="1300" dirty="0"/>
          </a:p>
        </p:txBody>
      </p:sp>
      <p:cxnSp>
        <p:nvCxnSpPr>
          <p:cNvPr id="131" name="Connector 131"/>
          <p:cNvCxnSpPr/>
          <p:nvPr/>
        </p:nvCxnSpPr>
        <p:spPr>
          <a:xfrm flipH="1">
            <a:off x="640080" y="4206240"/>
            <a:ext cx="5212080" cy="0"/>
          </a:xfrm>
          <a:prstGeom prst="line">
            <a:avLst/>
          </a:prstGeom>
          <a:ln w="28575">
            <a:solidFill>
              <a:srgbClr val="00B1EA"/>
            </a:solidFill>
            <a:tailEnd type="triangle" w="med" len="med"/>
          </a:ln>
        </p:spPr>
      </p:cxnSp>
      <p:cxnSp>
        <p:nvCxnSpPr>
          <p:cNvPr id="132" name="Connector 132"/>
          <p:cNvCxnSpPr/>
          <p:nvPr/>
        </p:nvCxnSpPr>
        <p:spPr>
          <a:xfrm flipH="1">
            <a:off x="640080" y="4846320"/>
            <a:ext cx="5212080" cy="0"/>
          </a:xfrm>
          <a:prstGeom prst="line">
            <a:avLst/>
          </a:prstGeom>
          <a:ln w="28575">
            <a:solidFill>
              <a:srgbClr val="00B1EA"/>
            </a:solidFill>
            <a:tailEnd type="triangle" w="med" len="med"/>
          </a:ln>
        </p:spPr>
      </p:cxnSp>
      <p:sp>
        <p:nvSpPr>
          <p:cNvPr id="133" name="TextBox 133"/>
          <p:cNvSpPr txBox="1"/>
          <p:nvPr/>
        </p:nvSpPr>
        <p:spPr>
          <a:xfrm>
            <a:off x="3840480" y="4315968"/>
            <a:ext cx="2011680" cy="365760"/>
          </a:xfrm>
          <a:prstGeom prst="rect">
            <a:avLst/>
          </a:prstGeom>
          <a:noFill/>
          <a:ln>
            <a:noFill/>
          </a:ln>
        </p:spPr>
        <p:txBody>
          <a:bodyPr wrap="square" lIns="0" tIns="0" rIns="0" bIns="0" rtlCol="0" anchor="t">
            <a:normAutofit/>
          </a:bodyPr>
          <a:lstStyle/>
          <a:p>
            <a:pPr marL="0" indent="0" algn="l">
              <a:lnSpc>
                <a:spcPct val="100000"/>
              </a:lnSpc>
              <a:spcAft>
                <a:spcPts val="600"/>
              </a:spcAft>
              <a:buNone/>
            </a:pPr>
            <a:r>
              <a:rPr lang="en-US" sz="1300" b="0" i="1" dirty="0">
                <a:solidFill>
                  <a:srgbClr val="0086B3"/>
                </a:solidFill>
                <a:latin typeface="Arial"/>
                <a:cs typeface="Arial"/>
              </a:rPr>
              <a:t>transmitted ions</a:t>
            </a:r>
            <a:endParaRPr lang="en-US" sz="1300" dirty="0"/>
          </a:p>
        </p:txBody>
      </p:sp>
      <p:sp>
        <p:nvSpPr>
          <p:cNvPr id="134" name="TextBox 134"/>
          <p:cNvSpPr txBox="1"/>
          <p:nvPr/>
        </p:nvSpPr>
        <p:spPr>
          <a:xfrm>
            <a:off x="6400800" y="1371600"/>
            <a:ext cx="5303520" cy="4480560"/>
          </a:xfrm>
          <a:prstGeom prst="rect">
            <a:avLst/>
          </a:prstGeom>
          <a:noFill/>
          <a:ln>
            <a:noFill/>
          </a:ln>
        </p:spPr>
        <p:txBody>
          <a:bodyPr wrap="square" lIns="45720" tIns="45720" rIns="45720" bIns="45720" rtlCol="0" anchor="t">
            <a:normAutofit/>
          </a:bodyPr>
          <a:lstStyle/>
          <a:p>
            <a:pPr marL="285750" indent="-285750" algn="l">
              <a:lnSpc>
                <a:spcPct val="100000"/>
              </a:lnSpc>
              <a:spcAft>
                <a:spcPts val="1000"/>
              </a:spcAft>
              <a:buClr>
                <a:srgbClr val="006C66"/>
              </a:buClr>
              <a:buFont typeface="Arial"/>
              <a:buChar char="•"/>
            </a:pPr>
            <a:r>
              <a:rPr lang="en-US" sz="1700" b="1" dirty="0">
                <a:solidFill>
                  <a:srgbClr val="262626"/>
                </a:solidFill>
                <a:latin typeface="Arial"/>
                <a:cs typeface="Arial"/>
              </a:rPr>
              <a:t>Subcritical</a:t>
            </a:r>
            <a:r>
              <a:rPr lang="en-US" sz="1700" b="0" dirty="0">
                <a:solidFill>
                  <a:srgbClr val="262626"/>
                </a:solidFill>
                <a:latin typeface="Arial"/>
                <a:cs typeface="Arial"/>
              </a:rPr>
              <a:t> (M</a:t>
            </a:r>
            <a:r>
              <a:rPr lang="en-US" sz="1700" b="0" baseline="-25000" dirty="0">
                <a:solidFill>
                  <a:srgbClr val="262626"/>
                </a:solidFill>
                <a:latin typeface="Arial"/>
                <a:cs typeface="Arial"/>
              </a:rPr>
              <a:t>A</a:t>
            </a:r>
            <a:r>
              <a:rPr lang="en-US" sz="1700" b="0" dirty="0">
                <a:solidFill>
                  <a:srgbClr val="262626"/>
                </a:solidFill>
                <a:latin typeface="Arial"/>
                <a:cs typeface="Arial"/>
              </a:rPr>
              <a:t> &lt; M</a:t>
            </a:r>
            <a:r>
              <a:rPr lang="en-US" sz="1700" b="0" baseline="-25000" dirty="0">
                <a:solidFill>
                  <a:srgbClr val="262626"/>
                </a:solidFill>
                <a:latin typeface="Arial"/>
                <a:cs typeface="Arial"/>
              </a:rPr>
              <a:t>A</a:t>
            </a:r>
            <a:r>
              <a:rPr lang="en-US" sz="1700" b="0" dirty="0">
                <a:solidFill>
                  <a:srgbClr val="262626"/>
                </a:solidFill>
                <a:latin typeface="Arial"/>
                <a:cs typeface="Arial"/>
              </a:rPr>
              <a:t>* ≈ 2.7): dissipation by resistivity and dispersive waves is enough</a:t>
            </a:r>
            <a:endParaRPr lang="en-US" sz="1700" dirty="0"/>
          </a:p>
          <a:p>
            <a:pPr marL="285750" indent="-285750" algn="l">
              <a:lnSpc>
                <a:spcPct val="100000"/>
              </a:lnSpc>
              <a:spcAft>
                <a:spcPts val="1000"/>
              </a:spcAft>
              <a:buClr>
                <a:srgbClr val="006C66"/>
              </a:buClr>
              <a:buFont typeface="Arial"/>
              <a:buChar char="•"/>
            </a:pPr>
            <a:r>
              <a:rPr lang="en-US" sz="1700" b="1" dirty="0">
                <a:solidFill>
                  <a:srgbClr val="262626"/>
                </a:solidFill>
                <a:latin typeface="Arial"/>
                <a:cs typeface="Arial"/>
              </a:rPr>
              <a:t>Supercritical</a:t>
            </a:r>
            <a:r>
              <a:rPr lang="en-US" sz="1700" b="0" dirty="0">
                <a:solidFill>
                  <a:srgbClr val="262626"/>
                </a:solidFill>
                <a:latin typeface="Arial"/>
                <a:cs typeface="Arial"/>
              </a:rPr>
              <a:t> (M</a:t>
            </a:r>
            <a:r>
              <a:rPr lang="en-US" sz="1700" b="0" baseline="-25000" dirty="0">
                <a:solidFill>
                  <a:srgbClr val="262626"/>
                </a:solidFill>
                <a:latin typeface="Arial"/>
                <a:cs typeface="Arial"/>
              </a:rPr>
              <a:t>A</a:t>
            </a:r>
            <a:r>
              <a:rPr lang="en-US" sz="1700" b="0" dirty="0">
                <a:solidFill>
                  <a:srgbClr val="262626"/>
                </a:solidFill>
                <a:latin typeface="Arial"/>
                <a:cs typeface="Arial"/>
              </a:rPr>
              <a:t> &gt; M</a:t>
            </a:r>
            <a:r>
              <a:rPr lang="en-US" sz="1700" b="0" baseline="-25000" dirty="0">
                <a:solidFill>
                  <a:srgbClr val="262626"/>
                </a:solidFill>
                <a:latin typeface="Arial"/>
                <a:cs typeface="Arial"/>
              </a:rPr>
              <a:t>A</a:t>
            </a:r>
            <a:r>
              <a:rPr lang="en-US" sz="1700" b="0" dirty="0">
                <a:solidFill>
                  <a:srgbClr val="262626"/>
                </a:solidFill>
                <a:latin typeface="Arial"/>
                <a:cs typeface="Arial"/>
              </a:rPr>
              <a:t>*): a fraction of incoming ions (typically ~20 %) is reflected at the ramp</a:t>
            </a:r>
            <a:endParaRPr lang="en-US" sz="1700" dirty="0"/>
          </a:p>
          <a:p>
            <a:pPr marL="285750" indent="-285750" algn="l">
              <a:lnSpc>
                <a:spcPct val="100000"/>
              </a:lnSpc>
              <a:spcAft>
                <a:spcPts val="1000"/>
              </a:spcAft>
              <a:buClr>
                <a:srgbClr val="006C66"/>
              </a:buClr>
              <a:buFont typeface="Arial"/>
              <a:buChar char="•"/>
            </a:pPr>
            <a:r>
              <a:rPr lang="en-US" sz="1700" b="0" dirty="0">
                <a:solidFill>
                  <a:srgbClr val="262626"/>
                </a:solidFill>
                <a:latin typeface="Arial"/>
                <a:cs typeface="Arial"/>
              </a:rPr>
              <a:t>Reflected ions gyrate upstream, build the </a:t>
            </a:r>
            <a:r>
              <a:rPr lang="en-US" sz="1700" b="1" dirty="0">
                <a:solidFill>
                  <a:srgbClr val="262626"/>
                </a:solidFill>
                <a:latin typeface="Arial"/>
                <a:cs typeface="Arial"/>
              </a:rPr>
              <a:t>foot</a:t>
            </a:r>
            <a:r>
              <a:rPr lang="en-US" sz="1700" b="0" dirty="0">
                <a:solidFill>
                  <a:srgbClr val="262626"/>
                </a:solidFill>
                <a:latin typeface="Arial"/>
                <a:cs typeface="Arial"/>
              </a:rPr>
              <a:t>, then are swept downstream</a:t>
            </a:r>
            <a:endParaRPr lang="en-US" sz="1700" dirty="0"/>
          </a:p>
          <a:p>
            <a:pPr marL="0" indent="0" algn="l">
              <a:lnSpc>
                <a:spcPct val="100000"/>
              </a:lnSpc>
              <a:spcAft>
                <a:spcPts val="1000"/>
              </a:spcAft>
              <a:buNone/>
            </a:pPr>
            <a:r>
              <a:rPr lang="en-US" sz="1700" b="1" dirty="0">
                <a:solidFill>
                  <a:srgbClr val="006C66"/>
                </a:solidFill>
                <a:latin typeface="Arial"/>
                <a:cs typeface="Arial"/>
              </a:rPr>
              <a:t>→ Beams and temperature anisotropy: free energy for instabilities</a:t>
            </a:r>
            <a:endParaRPr lang="en-US" sz="1700" dirty="0"/>
          </a:p>
          <a:p>
            <a:pPr marL="0" indent="0" algn="l">
              <a:lnSpc>
                <a:spcPct val="100000"/>
              </a:lnSpc>
              <a:spcAft>
                <a:spcPts val="600"/>
              </a:spcAft>
              <a:buNone/>
            </a:pPr>
            <a:r>
              <a:rPr lang="en-US" sz="1400" b="0" i="1" dirty="0">
                <a:solidFill>
                  <a:srgbClr val="595959"/>
                </a:solidFill>
                <a:latin typeface="Arial"/>
                <a:cs typeface="Arial"/>
              </a:rPr>
              <a:t>All shocks in this talk: M</a:t>
            </a:r>
            <a:r>
              <a:rPr lang="en-US" sz="1400" b="0" i="1" baseline="-25000" dirty="0">
                <a:solidFill>
                  <a:srgbClr val="595959"/>
                </a:solidFill>
                <a:latin typeface="Arial"/>
                <a:cs typeface="Arial"/>
              </a:rPr>
              <a:t>A</a:t>
            </a:r>
            <a:r>
              <a:rPr lang="en-US" sz="1400" b="0" i="1" dirty="0">
                <a:solidFill>
                  <a:srgbClr val="595959"/>
                </a:solidFill>
                <a:latin typeface="Arial"/>
                <a:cs typeface="Arial"/>
              </a:rPr>
              <a:t> = 8.5 – 23 ≫ M</a:t>
            </a:r>
            <a:r>
              <a:rPr lang="en-US" sz="1400" b="0" i="1" baseline="-25000" dirty="0">
                <a:solidFill>
                  <a:srgbClr val="595959"/>
                </a:solidFill>
                <a:latin typeface="Arial"/>
                <a:cs typeface="Arial"/>
              </a:rPr>
              <a:t>A</a:t>
            </a:r>
            <a:r>
              <a:rPr lang="en-US" sz="1400" b="0" i="1" dirty="0">
                <a:solidFill>
                  <a:srgbClr val="595959"/>
                </a:solidFill>
                <a:latin typeface="Arial"/>
                <a:cs typeface="Arial"/>
              </a:rPr>
              <a:t>*</a:t>
            </a:r>
            <a:endParaRPr lang="en-US" sz="1400" dirty="0"/>
          </a:p>
        </p:txBody>
      </p:sp>
    </p:spTree>
    <p:extLst>
      <p:ext uri="{BB962C8B-B14F-4D97-AF65-F5344CB8AC3E}">
        <p14:creationId xmlns:p14="http://schemas.microsoft.com/office/powerpoint/2010/main" val="2139510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Arrow Connector 6">
            <a:extLst>
              <a:ext uri="{FF2B5EF4-FFF2-40B4-BE49-F238E27FC236}">
                <a16:creationId xmlns:a16="http://schemas.microsoft.com/office/drawing/2014/main" id="{5D4A9D9A-55C4-37B7-2E4E-8AA6F175E7B5}"/>
              </a:ext>
            </a:extLst>
          </p:cNvPr>
          <p:cNvCxnSpPr>
            <a:cxnSpLocks noGrp="1" noRot="1" noMove="1" noResize="1" noEditPoints="1" noAdjustHandles="1" noChangeArrowheads="1" noChangeShapeType="1"/>
          </p:cNvCxnSpPr>
          <p:nvPr/>
        </p:nvCxnSpPr>
        <p:spPr>
          <a:xfrm>
            <a:off x="3403600" y="965200"/>
            <a:ext cx="551541" cy="0"/>
          </a:xfrm>
          <a:prstGeom prst="straightConnector1">
            <a:avLst/>
          </a:prstGeom>
          <a:ln w="38100" cmpd="sng">
            <a:solidFill>
              <a:srgbClr val="C6D325"/>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CCB94862-33BE-33BA-C033-F9568D2248A4}"/>
              </a:ext>
            </a:extLst>
          </p:cNvPr>
          <p:cNvSpPr>
            <a:spLocks noGrp="1"/>
          </p:cNvSpPr>
          <p:nvPr>
            <p:ph type="title"/>
          </p:nvPr>
        </p:nvSpPr>
        <p:spPr>
          <a:xfrm>
            <a:off x="407988" y="349611"/>
            <a:ext cx="11376024" cy="451098"/>
          </a:xfrm>
        </p:spPr>
        <p:txBody>
          <a:bodyPr/>
          <a:lstStyle/>
          <a:p>
            <a:r>
              <a:rPr lang="en-US" dirty="0"/>
              <a:t>Shock structure</a:t>
            </a:r>
          </a:p>
        </p:txBody>
      </p:sp>
      <p:sp>
        <p:nvSpPr>
          <p:cNvPr id="4" name="Footer Placeholder 3">
            <a:extLst>
              <a:ext uri="{FF2B5EF4-FFF2-40B4-BE49-F238E27FC236}">
                <a16:creationId xmlns:a16="http://schemas.microsoft.com/office/drawing/2014/main" id="{329AACC5-60DD-B8A0-E8EB-E11765699041}"/>
              </a:ext>
            </a:extLst>
          </p:cNvPr>
          <p:cNvSpPr>
            <a:spLocks noGrp="1"/>
          </p:cNvSpPr>
          <p:nvPr>
            <p:ph type="ftr" idx="11"/>
          </p:nvPr>
        </p:nvSpPr>
        <p:spPr/>
        <p:txBody>
          <a:bodyPr/>
          <a:lstStyle/>
          <a:p>
            <a:r>
              <a:rPr lang="fr-BE"/>
              <a:t>Max-Planck-Institut für Plasmaphysik | Valentine Devos | PIC Meeting Prague 2026</a:t>
            </a:r>
            <a:endParaRPr lang="fr-BE" dirty="0"/>
          </a:p>
        </p:txBody>
      </p:sp>
      <p:pic>
        <p:nvPicPr>
          <p:cNvPr id="13" name="Shape 72">
            <a:extLst>
              <a:ext uri="{FF2B5EF4-FFF2-40B4-BE49-F238E27FC236}">
                <a16:creationId xmlns:a16="http://schemas.microsoft.com/office/drawing/2014/main" id="{F42EB96A-B7C8-50EB-69B8-030E5DD0A15C}"/>
              </a:ext>
            </a:extLst>
          </p:cNvPr>
          <p:cNvPicPr/>
          <p:nvPr/>
        </p:nvPicPr>
        <p:blipFill>
          <a:blip r:embed="rId3"/>
          <a:stretch>
            <a:fillRect/>
          </a:stretch>
        </p:blipFill>
        <p:spPr>
          <a:xfrm>
            <a:off x="908350" y="3979493"/>
            <a:ext cx="4192568" cy="2467211"/>
          </a:xfrm>
          <a:prstGeom prst="rect">
            <a:avLst/>
          </a:prstGeom>
          <a:ln>
            <a:noFill/>
          </a:ln>
        </p:spPr>
      </p:pic>
      <p:pic>
        <p:nvPicPr>
          <p:cNvPr id="14" name="Shape 73">
            <a:extLst>
              <a:ext uri="{FF2B5EF4-FFF2-40B4-BE49-F238E27FC236}">
                <a16:creationId xmlns:a16="http://schemas.microsoft.com/office/drawing/2014/main" id="{E308DFC2-CDC6-3F23-6F1D-F27A20AB9D2A}"/>
              </a:ext>
            </a:extLst>
          </p:cNvPr>
          <p:cNvPicPr/>
          <p:nvPr/>
        </p:nvPicPr>
        <p:blipFill>
          <a:blip r:embed="rId4"/>
          <a:stretch>
            <a:fillRect/>
          </a:stretch>
        </p:blipFill>
        <p:spPr>
          <a:xfrm>
            <a:off x="908350" y="1651967"/>
            <a:ext cx="4192568" cy="2467211"/>
          </a:xfrm>
          <a:prstGeom prst="rect">
            <a:avLst/>
          </a:prstGeom>
          <a:ln>
            <a:noFill/>
          </a:ln>
        </p:spPr>
      </p:pic>
      <p:sp>
        <p:nvSpPr>
          <p:cNvPr id="15" name="CustomShape 2">
            <a:extLst>
              <a:ext uri="{FF2B5EF4-FFF2-40B4-BE49-F238E27FC236}">
                <a16:creationId xmlns:a16="http://schemas.microsoft.com/office/drawing/2014/main" id="{75018F1F-F91C-C58E-3C8F-8AF9F85489B2}"/>
              </a:ext>
            </a:extLst>
          </p:cNvPr>
          <p:cNvSpPr/>
          <p:nvPr/>
        </p:nvSpPr>
        <p:spPr>
          <a:xfrm>
            <a:off x="3175389" y="1490132"/>
            <a:ext cx="102427" cy="413741"/>
          </a:xfrm>
          <a:prstGeom prst="downArrow">
            <a:avLst>
              <a:gd name="adj1" fmla="val 50000"/>
              <a:gd name="adj2" fmla="val 50000"/>
            </a:avLst>
          </a:prstGeom>
          <a:solidFill>
            <a:srgbClr val="EEEEEE"/>
          </a:solidFill>
          <a:ln w="9360">
            <a:solidFill>
              <a:srgbClr val="595959"/>
            </a:solidFill>
            <a:round/>
          </a:ln>
        </p:spPr>
        <p:txBody>
          <a:bodyPr/>
          <a:lstStyle/>
          <a:p>
            <a:endParaRPr lang="en-US"/>
          </a:p>
        </p:txBody>
      </p:sp>
      <p:sp>
        <p:nvSpPr>
          <p:cNvPr id="16" name="CustomShape 3">
            <a:extLst>
              <a:ext uri="{FF2B5EF4-FFF2-40B4-BE49-F238E27FC236}">
                <a16:creationId xmlns:a16="http://schemas.microsoft.com/office/drawing/2014/main" id="{C2977D89-B75B-E034-B871-304E5A87BA96}"/>
              </a:ext>
            </a:extLst>
          </p:cNvPr>
          <p:cNvSpPr/>
          <p:nvPr/>
        </p:nvSpPr>
        <p:spPr>
          <a:xfrm>
            <a:off x="2728054" y="1169012"/>
            <a:ext cx="1513838" cy="366809"/>
          </a:xfrm>
          <a:prstGeom prst="rect">
            <a:avLst/>
          </a:prstGeom>
          <a:noFill/>
          <a:ln>
            <a:noFill/>
          </a:ln>
        </p:spPr>
        <p:txBody>
          <a:bodyPr tIns="91440" bIns="9144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400" dirty="0">
                <a:solidFill>
                  <a:srgbClr val="000000"/>
                </a:solidFill>
                <a:latin typeface="Arial"/>
                <a:ea typeface="Arial"/>
              </a:rPr>
              <a:t>Overshoot</a:t>
            </a:r>
            <a:endParaRPr dirty="0"/>
          </a:p>
        </p:txBody>
      </p:sp>
      <p:sp>
        <p:nvSpPr>
          <p:cNvPr id="17" name="CustomShape 5">
            <a:extLst>
              <a:ext uri="{FF2B5EF4-FFF2-40B4-BE49-F238E27FC236}">
                <a16:creationId xmlns:a16="http://schemas.microsoft.com/office/drawing/2014/main" id="{4AC588A6-511F-5FF4-30F7-BD4A76DB0DCF}"/>
              </a:ext>
            </a:extLst>
          </p:cNvPr>
          <p:cNvSpPr/>
          <p:nvPr/>
        </p:nvSpPr>
        <p:spPr>
          <a:xfrm>
            <a:off x="3526876" y="3005136"/>
            <a:ext cx="562616" cy="366809"/>
          </a:xfrm>
          <a:prstGeom prst="rect">
            <a:avLst/>
          </a:prstGeom>
          <a:noFill/>
          <a:ln>
            <a:noFill/>
          </a:ln>
        </p:spPr>
        <p:txBody>
          <a:bodyPr tIns="91440" bIns="9144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200" dirty="0">
                <a:solidFill>
                  <a:srgbClr val="000000"/>
                </a:solidFill>
                <a:latin typeface="Arial"/>
                <a:ea typeface="Arial"/>
              </a:rPr>
              <a:t>Foot</a:t>
            </a:r>
            <a:endParaRPr dirty="0"/>
          </a:p>
        </p:txBody>
      </p:sp>
      <p:sp>
        <p:nvSpPr>
          <p:cNvPr id="18" name="CustomShape 7">
            <a:extLst>
              <a:ext uri="{FF2B5EF4-FFF2-40B4-BE49-F238E27FC236}">
                <a16:creationId xmlns:a16="http://schemas.microsoft.com/office/drawing/2014/main" id="{7C307202-8F7C-910A-A436-ABB7188502DA}"/>
              </a:ext>
            </a:extLst>
          </p:cNvPr>
          <p:cNvSpPr/>
          <p:nvPr/>
        </p:nvSpPr>
        <p:spPr>
          <a:xfrm>
            <a:off x="1657616" y="2567064"/>
            <a:ext cx="1347018" cy="366809"/>
          </a:xfrm>
          <a:prstGeom prst="rect">
            <a:avLst/>
          </a:prstGeom>
          <a:noFill/>
          <a:ln>
            <a:noFill/>
          </a:ln>
        </p:spPr>
        <p:txBody>
          <a:bodyPr tIns="91440" bIns="9144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200" dirty="0">
                <a:solidFill>
                  <a:srgbClr val="000000"/>
                </a:solidFill>
                <a:latin typeface="Arial"/>
                <a:ea typeface="Arial"/>
              </a:rPr>
              <a:t>Downstream</a:t>
            </a:r>
            <a:endParaRPr dirty="0"/>
          </a:p>
        </p:txBody>
      </p:sp>
      <p:sp>
        <p:nvSpPr>
          <p:cNvPr id="19" name="CustomShape 5">
            <a:extLst>
              <a:ext uri="{FF2B5EF4-FFF2-40B4-BE49-F238E27FC236}">
                <a16:creationId xmlns:a16="http://schemas.microsoft.com/office/drawing/2014/main" id="{EA54459E-373E-4354-9163-4416D9127D44}"/>
              </a:ext>
            </a:extLst>
          </p:cNvPr>
          <p:cNvSpPr/>
          <p:nvPr/>
        </p:nvSpPr>
        <p:spPr>
          <a:xfrm>
            <a:off x="3277816" y="2166859"/>
            <a:ext cx="677325" cy="366809"/>
          </a:xfrm>
          <a:prstGeom prst="rect">
            <a:avLst/>
          </a:prstGeom>
          <a:noFill/>
          <a:ln>
            <a:noFill/>
          </a:ln>
        </p:spPr>
        <p:txBody>
          <a:bodyPr tIns="91440" bIns="9144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200" dirty="0">
                <a:solidFill>
                  <a:srgbClr val="000000"/>
                </a:solidFill>
                <a:latin typeface="Arial"/>
                <a:ea typeface="Arial"/>
              </a:rPr>
              <a:t>Ramp</a:t>
            </a:r>
            <a:endParaRPr dirty="0"/>
          </a:p>
        </p:txBody>
      </p:sp>
      <p:sp>
        <p:nvSpPr>
          <p:cNvPr id="20" name="CustomShape 6">
            <a:extLst>
              <a:ext uri="{FF2B5EF4-FFF2-40B4-BE49-F238E27FC236}">
                <a16:creationId xmlns:a16="http://schemas.microsoft.com/office/drawing/2014/main" id="{3F404EE1-1550-E9A8-B63F-7A166C2B3071}"/>
              </a:ext>
            </a:extLst>
          </p:cNvPr>
          <p:cNvSpPr/>
          <p:nvPr/>
        </p:nvSpPr>
        <p:spPr>
          <a:xfrm>
            <a:off x="4089492" y="3188541"/>
            <a:ext cx="1347018" cy="366809"/>
          </a:xfrm>
          <a:prstGeom prst="rect">
            <a:avLst/>
          </a:prstGeom>
          <a:noFill/>
          <a:ln>
            <a:noFill/>
          </a:ln>
        </p:spPr>
        <p:txBody>
          <a:bodyPr tIns="91440" bIns="9144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200" dirty="0">
                <a:solidFill>
                  <a:srgbClr val="000000"/>
                </a:solidFill>
                <a:latin typeface="Arial"/>
                <a:ea typeface="Arial"/>
              </a:rPr>
              <a:t>Upstream</a:t>
            </a:r>
            <a:endParaRPr dirty="0"/>
          </a:p>
        </p:txBody>
      </p:sp>
      <p:sp>
        <p:nvSpPr>
          <p:cNvPr id="6" name="TextBox 5">
            <a:extLst>
              <a:ext uri="{FF2B5EF4-FFF2-40B4-BE49-F238E27FC236}">
                <a16:creationId xmlns:a16="http://schemas.microsoft.com/office/drawing/2014/main" id="{0FABEA1A-2DEC-CF86-45F3-95A96C931974}"/>
              </a:ext>
            </a:extLst>
          </p:cNvPr>
          <p:cNvSpPr txBox="1"/>
          <p:nvPr/>
        </p:nvSpPr>
        <p:spPr>
          <a:xfrm>
            <a:off x="5436510" y="3676715"/>
            <a:ext cx="6092686" cy="1846659"/>
          </a:xfrm>
          <a:prstGeom prst="rect">
            <a:avLst/>
          </a:prstGeom>
          <a:noFill/>
        </p:spPr>
        <p:txBody>
          <a:bodyPr wrap="square" lIns="0" tIns="0" rIns="0" bIns="0" rtlCol="0" anchor="t" anchorCtr="0">
            <a:spAutoFit/>
          </a:bodyPr>
          <a:lstStyle/>
          <a:p>
            <a:r>
              <a:rPr lang="fr-BE" sz="2000" b="1" dirty="0"/>
              <a:t>	</a:t>
            </a:r>
            <a:r>
              <a:rPr lang="fr-BE" sz="2000" b="1" dirty="0" err="1"/>
              <a:t>Competing</a:t>
            </a:r>
            <a:r>
              <a:rPr lang="fr-BE" sz="2000" b="1" dirty="0"/>
              <a:t> </a:t>
            </a:r>
            <a:r>
              <a:rPr lang="fr-BE" sz="2000" b="1" dirty="0" err="1"/>
              <a:t>Instability</a:t>
            </a:r>
            <a:r>
              <a:rPr lang="fr-BE" sz="2000" b="1" dirty="0"/>
              <a:t> Channels</a:t>
            </a:r>
          </a:p>
          <a:p>
            <a:r>
              <a:rPr lang="fr-BE" sz="2000" dirty="0"/>
              <a:t>Low–</a:t>
            </a:r>
            <a:r>
              <a:rPr lang="fr-BE" sz="2000" dirty="0" err="1"/>
              <a:t>moderate</a:t>
            </a:r>
            <a:r>
              <a:rPr lang="fr-BE" sz="2000" dirty="0"/>
              <a:t> Mach:</a:t>
            </a:r>
            <a:br>
              <a:rPr lang="fr-BE" sz="2000" dirty="0"/>
            </a:br>
            <a:r>
              <a:rPr lang="fr-BE" sz="2000" dirty="0"/>
              <a:t>→ </a:t>
            </a:r>
            <a:r>
              <a:rPr lang="fr-BE" sz="2000" dirty="0" err="1"/>
              <a:t>anisotropy-driven</a:t>
            </a:r>
            <a:r>
              <a:rPr lang="fr-BE" sz="2000" dirty="0"/>
              <a:t>  → Proton Cyclotron </a:t>
            </a:r>
            <a:r>
              <a:rPr lang="fr-BE" sz="2000" dirty="0" err="1"/>
              <a:t>instability</a:t>
            </a:r>
            <a:endParaRPr lang="fr-BE" sz="2000" dirty="0"/>
          </a:p>
          <a:p>
            <a:endParaRPr lang="fr-BE" sz="2000" dirty="0"/>
          </a:p>
          <a:p>
            <a:r>
              <a:rPr lang="fr-BE" sz="2000" dirty="0" err="1"/>
              <a:t>Higher</a:t>
            </a:r>
            <a:r>
              <a:rPr lang="fr-BE" sz="2000" dirty="0"/>
              <a:t> Mach:</a:t>
            </a:r>
            <a:br>
              <a:rPr lang="fr-BE" sz="2000" dirty="0"/>
            </a:br>
            <a:r>
              <a:rPr lang="fr-BE" sz="2000" dirty="0"/>
              <a:t>→ </a:t>
            </a:r>
            <a:r>
              <a:rPr lang="fr-BE" sz="2000" dirty="0" err="1"/>
              <a:t>beam</a:t>
            </a:r>
            <a:r>
              <a:rPr lang="fr-BE" sz="2000" dirty="0"/>
              <a:t> / </a:t>
            </a:r>
            <a:r>
              <a:rPr lang="fr-BE" sz="2000" dirty="0" err="1"/>
              <a:t>filamentation-driven</a:t>
            </a:r>
            <a:r>
              <a:rPr lang="fr-BE" sz="2000" dirty="0"/>
              <a:t> → Weibel </a:t>
            </a:r>
            <a:r>
              <a:rPr lang="fr-BE" sz="2000" dirty="0" err="1"/>
              <a:t>instability</a:t>
            </a:r>
            <a:endParaRPr lang="fr-BE" sz="2000" dirty="0"/>
          </a:p>
        </p:txBody>
      </p:sp>
      <p:sp>
        <p:nvSpPr>
          <p:cNvPr id="8" name="TextBox 7">
            <a:extLst>
              <a:ext uri="{FF2B5EF4-FFF2-40B4-BE49-F238E27FC236}">
                <a16:creationId xmlns:a16="http://schemas.microsoft.com/office/drawing/2014/main" id="{575E542D-FEA8-1CCE-DD0B-0D09979F1485}"/>
              </a:ext>
            </a:extLst>
          </p:cNvPr>
          <p:cNvSpPr txBox="1"/>
          <p:nvPr/>
        </p:nvSpPr>
        <p:spPr>
          <a:xfrm>
            <a:off x="5436510" y="1651967"/>
            <a:ext cx="6092686" cy="1631216"/>
          </a:xfrm>
          <a:prstGeom prst="rect">
            <a:avLst/>
          </a:prstGeom>
          <a:noFill/>
        </p:spPr>
        <p:txBody>
          <a:bodyPr wrap="square">
            <a:spAutoFit/>
          </a:bodyPr>
          <a:lstStyle/>
          <a:p>
            <a:pPr>
              <a:buNone/>
            </a:pPr>
            <a:r>
              <a:rPr lang="fr-BE" sz="2000" b="1" dirty="0"/>
              <a:t>Free Energy Sources in </a:t>
            </a:r>
            <a:r>
              <a:rPr lang="fr-BE" sz="2000" b="1" dirty="0" err="1"/>
              <a:t>Perpendicular</a:t>
            </a:r>
            <a:r>
              <a:rPr lang="fr-BE" sz="2000" b="1" dirty="0"/>
              <a:t> </a:t>
            </a:r>
            <a:r>
              <a:rPr lang="fr-BE" sz="2000" b="1" dirty="0" err="1"/>
              <a:t>Shocks</a:t>
            </a:r>
            <a:endParaRPr lang="fr-BE" sz="2000" b="1" dirty="0"/>
          </a:p>
          <a:p>
            <a:pPr>
              <a:buNone/>
            </a:pPr>
            <a:endParaRPr lang="fr-BE" sz="2000" b="1" dirty="0"/>
          </a:p>
          <a:p>
            <a:pPr>
              <a:buNone/>
            </a:pPr>
            <a:r>
              <a:rPr lang="fr-BE" sz="2000" dirty="0"/>
              <a:t>• Shock compression → </a:t>
            </a:r>
            <a:r>
              <a:rPr lang="fr-BE" sz="2000" dirty="0" err="1"/>
              <a:t>particle</a:t>
            </a:r>
            <a:r>
              <a:rPr lang="fr-BE" sz="2000" dirty="0"/>
              <a:t> </a:t>
            </a:r>
            <a:r>
              <a:rPr lang="fr-BE" sz="2000" dirty="0" err="1"/>
              <a:t>anisotropy</a:t>
            </a:r>
            <a:r>
              <a:rPr lang="fr-BE" sz="2000" dirty="0"/>
              <a:t> + </a:t>
            </a:r>
            <a:r>
              <a:rPr lang="fr-BE" sz="2000" dirty="0" err="1"/>
              <a:t>magnetic</a:t>
            </a:r>
            <a:r>
              <a:rPr lang="fr-BE" sz="2000" dirty="0"/>
              <a:t> amplification</a:t>
            </a:r>
            <a:br>
              <a:rPr lang="fr-BE" sz="2000" dirty="0"/>
            </a:br>
            <a:r>
              <a:rPr lang="fr-BE" sz="2000" dirty="0"/>
              <a:t>• </a:t>
            </a:r>
            <a:r>
              <a:rPr lang="fr-BE" sz="2000" dirty="0" err="1"/>
              <a:t>Reflected</a:t>
            </a:r>
            <a:r>
              <a:rPr lang="fr-BE" sz="2000" dirty="0"/>
              <a:t> ions → </a:t>
            </a:r>
            <a:r>
              <a:rPr lang="fr-BE" sz="2000" dirty="0" err="1"/>
              <a:t>counter</a:t>
            </a:r>
            <a:r>
              <a:rPr lang="fr-BE" sz="2000" dirty="0"/>
              <a:t>-streaming</a:t>
            </a:r>
          </a:p>
        </p:txBody>
      </p:sp>
      <p:cxnSp>
        <p:nvCxnSpPr>
          <p:cNvPr id="9" name="Straight Arrow Connector 8">
            <a:extLst>
              <a:ext uri="{FF2B5EF4-FFF2-40B4-BE49-F238E27FC236}">
                <a16:creationId xmlns:a16="http://schemas.microsoft.com/office/drawing/2014/main" id="{F244BC0A-EA3C-8990-5A3B-CA8078B93EE3}"/>
              </a:ext>
            </a:extLst>
          </p:cNvPr>
          <p:cNvCxnSpPr>
            <a:cxnSpLocks/>
          </p:cNvCxnSpPr>
          <p:nvPr/>
        </p:nvCxnSpPr>
        <p:spPr>
          <a:xfrm>
            <a:off x="5525797" y="3847341"/>
            <a:ext cx="276225" cy="0"/>
          </a:xfrm>
          <a:prstGeom prst="straightConnector1">
            <a:avLst/>
          </a:prstGeom>
          <a:ln w="3810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23" name="Slide Number Placeholder 22">
            <a:extLst>
              <a:ext uri="{FF2B5EF4-FFF2-40B4-BE49-F238E27FC236}">
                <a16:creationId xmlns:a16="http://schemas.microsoft.com/office/drawing/2014/main" id="{2F2717E5-6F75-B95C-67A1-26C40648AE37}"/>
              </a:ext>
            </a:extLst>
          </p:cNvPr>
          <p:cNvSpPr>
            <a:spLocks noGrp="1"/>
          </p:cNvSpPr>
          <p:nvPr>
            <p:ph type="sldNum" sz="quarter" idx="12"/>
          </p:nvPr>
        </p:nvSpPr>
        <p:spPr/>
        <p:txBody>
          <a:bodyPr/>
          <a:lstStyle/>
          <a:p>
            <a:fld id="{ECE691D0-CC49-4FC7-9C4D-6112B0CB3A76}" type="slidenum">
              <a:rPr lang="de-DE" smtClean="0"/>
              <a:pPr/>
              <a:t>6</a:t>
            </a:fld>
            <a:endParaRPr lang="de-DE" dirty="0"/>
          </a:p>
        </p:txBody>
      </p:sp>
      <p:sp>
        <p:nvSpPr>
          <p:cNvPr id="3" name="Rectangle 2">
            <a:extLst>
              <a:ext uri="{FF2B5EF4-FFF2-40B4-BE49-F238E27FC236}">
                <a16:creationId xmlns:a16="http://schemas.microsoft.com/office/drawing/2014/main" id="{2BEEBE59-1510-20B4-AE18-367BE51D0FCA}"/>
              </a:ext>
            </a:extLst>
          </p:cNvPr>
          <p:cNvSpPr/>
          <p:nvPr/>
        </p:nvSpPr>
        <p:spPr>
          <a:xfrm>
            <a:off x="3277816" y="800709"/>
            <a:ext cx="1068553" cy="243710"/>
          </a:xfrm>
          <a:prstGeom prst="rect">
            <a:avLst/>
          </a:prstGeom>
          <a:solidFill>
            <a:schemeClr val="bg1"/>
          </a:solidFill>
          <a:ln w="19050" cmpd="sng">
            <a:noFill/>
            <a:prstDash val="dash"/>
            <a:tailEnd type="triangle" w="lg" len="med"/>
          </a:ln>
        </p:spPr>
        <p:style>
          <a:lnRef idx="1">
            <a:schemeClr val="accent1"/>
          </a:lnRef>
          <a:fillRef idx="0">
            <a:schemeClr val="accent1"/>
          </a:fillRef>
          <a:effectRef idx="0">
            <a:schemeClr val="accent1"/>
          </a:effectRef>
          <a:fontRef idx="minor">
            <a:schemeClr val="tx1"/>
          </a:fontRef>
        </p:style>
        <p:txBody>
          <a:bodyPr wrap="square" lIns="144000" tIns="108000" rIns="144000" bIns="144000" rtlCol="0" anchor="t" anchorCtr="0"/>
          <a:lstStyle/>
          <a:p>
            <a:pPr algn="l">
              <a:spcBef>
                <a:spcPts val="1150"/>
              </a:spcBef>
              <a:buClr>
                <a:srgbClr val="116656"/>
              </a:buClr>
              <a:buSzPct val="120000"/>
            </a:pPr>
            <a:endParaRPr lang="en-US" sz="1300" b="1" dirty="0">
              <a:solidFill>
                <a:schemeClr val="bg1"/>
              </a:solidFill>
            </a:endParaRPr>
          </a:p>
        </p:txBody>
      </p:sp>
      <p:sp>
        <p:nvSpPr>
          <p:cNvPr id="21" name="Text Placeholder 4">
            <a:extLst>
              <a:ext uri="{FF2B5EF4-FFF2-40B4-BE49-F238E27FC236}">
                <a16:creationId xmlns:a16="http://schemas.microsoft.com/office/drawing/2014/main" id="{45C11DB8-7BD8-D5F1-6BB6-71C9D66EECBC}"/>
              </a:ext>
            </a:extLst>
          </p:cNvPr>
          <p:cNvSpPr txBox="1">
            <a:spLocks/>
          </p:cNvSpPr>
          <p:nvPr/>
        </p:nvSpPr>
        <p:spPr>
          <a:xfrm>
            <a:off x="791578" y="810398"/>
            <a:ext cx="11376025" cy="379252"/>
          </a:xfrm>
          <a:prstGeom prst="rect">
            <a:avLst/>
          </a:prstGeom>
          <a:noFill/>
          <a:ln>
            <a:noFill/>
          </a:ln>
        </p:spPr>
        <p:txBody>
          <a:bodyPr spcFirstLastPara="1" vert="horz" wrap="square" lIns="0" tIns="0" rIns="0" bIns="0" rtlCol="0" anchor="t" anchorCtr="0">
            <a:noAutofit/>
          </a:bodyPr>
          <a:lstStyle>
            <a:lvl1pPr marL="457200" marR="0" lvl="0" indent="-228600" algn="l" defTabSz="914400" rtl="0" eaLnBrk="1" fontAlgn="auto" latinLnBrk="0" hangingPunct="1">
              <a:lnSpc>
                <a:spcPct val="110000"/>
              </a:lnSpc>
              <a:spcBef>
                <a:spcPts val="0"/>
              </a:spcBef>
              <a:spcAft>
                <a:spcPts val="0"/>
              </a:spcAft>
              <a:buClr>
                <a:schemeClr val="accent2"/>
              </a:buClr>
              <a:buSzPts val="1800"/>
              <a:buFont typeface="Arial" panose="020B0604020202020204" pitchFamily="34" charset="0"/>
              <a:buNone/>
              <a:tabLst/>
              <a:defRPr lang="de-DE" sz="1800" b="1" i="0" kern="600" spc="40" baseline="0">
                <a:solidFill>
                  <a:schemeClr val="accent2"/>
                </a:solidFill>
                <a:latin typeface="+mn-lt"/>
                <a:ea typeface="+mn-ea"/>
                <a:cs typeface="+mn-cs"/>
              </a:defRPr>
            </a:lvl1pPr>
            <a:lvl2pPr marL="914400" lvl="1" indent="-228600" algn="l" defTabSz="914400" rtl="0" eaLnBrk="1" latinLnBrk="0" hangingPunct="1">
              <a:lnSpc>
                <a:spcPct val="100000"/>
              </a:lnSpc>
              <a:spcBef>
                <a:spcPts val="0"/>
              </a:spcBef>
              <a:spcAft>
                <a:spcPts val="0"/>
              </a:spcAft>
              <a:buClr>
                <a:schemeClr val="dk1"/>
              </a:buClr>
              <a:buSzPts val="1600"/>
              <a:buFont typeface="Arial" panose="020B0604020202020204" pitchFamily="34" charset="0"/>
              <a:buNone/>
              <a:defRPr sz="1800" b="1" kern="600" spc="40" baseline="0">
                <a:solidFill>
                  <a:schemeClr val="tx2"/>
                </a:solidFill>
                <a:latin typeface="+mn-lt"/>
                <a:ea typeface="+mn-ea"/>
                <a:cs typeface="+mn-cs"/>
              </a:defRPr>
            </a:lvl2pPr>
            <a:lvl3pPr marL="1371600" lvl="2" indent="-342900" algn="l" defTabSz="914400" rtl="0" eaLnBrk="1" latinLnBrk="0" hangingPunct="1">
              <a:lnSpc>
                <a:spcPct val="100000"/>
              </a:lnSpc>
              <a:spcBef>
                <a:spcPts val="800"/>
              </a:spcBef>
              <a:spcAft>
                <a:spcPts val="0"/>
              </a:spcAft>
              <a:buClr>
                <a:schemeClr val="dk1"/>
              </a:buClr>
              <a:buSzPts val="1800"/>
              <a:buFont typeface="Arial" panose="020B0604020202020204" pitchFamily="34" charset="0"/>
              <a:buChar char="•"/>
              <a:defRPr sz="1800" b="1" kern="400" spc="40" baseline="0">
                <a:solidFill>
                  <a:schemeClr val="accent3"/>
                </a:solidFill>
                <a:latin typeface="+mn-lt"/>
                <a:ea typeface="+mn-ea"/>
                <a:cs typeface="+mn-cs"/>
              </a:defRPr>
            </a:lvl3pPr>
            <a:lvl4pPr marL="1828800" lvl="3" indent="-342900" algn="l" defTabSz="914400" rtl="0" eaLnBrk="1" latinLnBrk="0" hangingPunct="1">
              <a:lnSpc>
                <a:spcPct val="100000"/>
              </a:lnSpc>
              <a:spcBef>
                <a:spcPts val="800"/>
              </a:spcBef>
              <a:spcAft>
                <a:spcPts val="0"/>
              </a:spcAft>
              <a:buClr>
                <a:schemeClr val="dk1"/>
              </a:buClr>
              <a:buSzPts val="1800"/>
              <a:buFont typeface="Arial" panose="020B0604020202020204" pitchFamily="34" charset="0"/>
              <a:buChar char="•"/>
              <a:defRPr sz="1800" kern="600" spc="40" baseline="0">
                <a:solidFill>
                  <a:schemeClr val="tx1"/>
                </a:solidFill>
                <a:latin typeface="+mn-lt"/>
                <a:ea typeface="+mn-ea"/>
                <a:cs typeface="+mn-cs"/>
              </a:defRPr>
            </a:lvl4pPr>
            <a:lvl5pPr marL="2286000" lvl="4" indent="-342900" algn="l" defTabSz="914400" rtl="0" eaLnBrk="1" latinLnBrk="0" hangingPunct="1">
              <a:lnSpc>
                <a:spcPct val="100000"/>
              </a:lnSpc>
              <a:spcBef>
                <a:spcPts val="800"/>
              </a:spcBef>
              <a:spcAft>
                <a:spcPts val="0"/>
              </a:spcAft>
              <a:buClr>
                <a:schemeClr val="dk1"/>
              </a:buClr>
              <a:buSzPts val="1800"/>
              <a:buFont typeface="Arial" panose="020B0604020202020204" pitchFamily="34" charset="0"/>
              <a:buChar char="•"/>
              <a:defRPr lang="de-DE" sz="1800" b="0" i="0" kern="600" spc="40" baseline="0">
                <a:solidFill>
                  <a:schemeClr val="tx1"/>
                </a:solidFill>
                <a:latin typeface="+mn-lt"/>
                <a:ea typeface="+mn-ea"/>
                <a:cs typeface="+mn-cs"/>
              </a:defRPr>
            </a:lvl5pPr>
            <a:lvl6pPr marL="2743200" lvl="5" indent="-342900" algn="l" defTabSz="914400" rtl="0" eaLnBrk="1" latinLnBrk="0" hangingPunct="1">
              <a:lnSpc>
                <a:spcPct val="90000"/>
              </a:lnSpc>
              <a:spcBef>
                <a:spcPts val="800"/>
              </a:spcBef>
              <a:spcAft>
                <a:spcPts val="0"/>
              </a:spcAft>
              <a:buClr>
                <a:schemeClr val="dk1"/>
              </a:buClr>
              <a:buSzPts val="1800"/>
              <a:buFont typeface="Symbol" panose="05050102010706020507" pitchFamily="18" charset="2"/>
              <a:buChar char="•"/>
              <a:defRPr sz="1800" b="0" i="0" kern="600" spc="40" baseline="0">
                <a:solidFill>
                  <a:schemeClr val="tx1"/>
                </a:solidFill>
                <a:latin typeface="+mn-lt"/>
                <a:ea typeface="+mn-ea"/>
                <a:cs typeface="+mn-cs"/>
              </a:defRPr>
            </a:lvl6pPr>
            <a:lvl7pPr marL="3200400" lvl="6" indent="-342900" algn="l" defTabSz="914400" rtl="0" eaLnBrk="1" latinLnBrk="0" hangingPunct="1">
              <a:lnSpc>
                <a:spcPct val="90000"/>
              </a:lnSpc>
              <a:spcBef>
                <a:spcPts val="500"/>
              </a:spcBef>
              <a:spcAft>
                <a:spcPts val="0"/>
              </a:spcAft>
              <a:buClr>
                <a:schemeClr val="dk1"/>
              </a:buClr>
              <a:buSzPts val="1800"/>
              <a:buFont typeface="Wingdings 3" panose="05040102010807070707" pitchFamily="18" charset="2"/>
              <a:buChar char="•"/>
              <a:defRPr sz="1500" b="0" i="1" kern="600" spc="40" baseline="0">
                <a:solidFill>
                  <a:schemeClr val="tx2"/>
                </a:solidFill>
                <a:latin typeface="+mn-lt"/>
                <a:ea typeface="+mn-ea"/>
                <a:cs typeface="+mn-cs"/>
              </a:defRPr>
            </a:lvl7pPr>
            <a:lvl8pPr marL="3657600" lvl="7" indent="-342900" algn="l" defTabSz="914400" rtl="0" eaLnBrk="1" latinLnBrk="0" hangingPunct="1">
              <a:lnSpc>
                <a:spcPct val="90000"/>
              </a:lnSpc>
              <a:spcBef>
                <a:spcPts val="500"/>
              </a:spcBef>
              <a:spcAft>
                <a:spcPts val="0"/>
              </a:spcAft>
              <a:buClr>
                <a:schemeClr val="dk1"/>
              </a:buClr>
              <a:buSzPts val="1800"/>
              <a:buFont typeface=".SF NS Symbols Regular"/>
              <a:buChar char="•"/>
              <a:defRPr sz="1000" b="0" i="1" kern="600" spc="120" baseline="0">
                <a:solidFill>
                  <a:schemeClr val="tx1">
                    <a:lumMod val="50000"/>
                    <a:lumOff val="50000"/>
                  </a:schemeClr>
                </a:solidFill>
                <a:latin typeface="+mn-lt"/>
                <a:ea typeface="+mn-ea"/>
                <a:cs typeface="+mn-cs"/>
              </a:defRPr>
            </a:lvl8pPr>
            <a:lvl9pPr marL="4114800" lvl="8"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800" b="0" i="1" kern="600" spc="120" baseline="0">
                <a:solidFill>
                  <a:schemeClr val="tx1">
                    <a:lumMod val="50000"/>
                    <a:lumOff val="50000"/>
                  </a:schemeClr>
                </a:solidFill>
                <a:latin typeface="+mn-lt"/>
                <a:ea typeface="+mn-ea"/>
                <a:cs typeface="+mn-cs"/>
              </a:defRPr>
            </a:lvl9pPr>
          </a:lstStyle>
          <a:p>
            <a:r>
              <a:rPr lang="en-US" sz="2000" b="0" dirty="0">
                <a:solidFill>
                  <a:srgbClr val="C6D325"/>
                </a:solidFill>
              </a:rPr>
              <a:t>Supercritical, </a:t>
            </a:r>
            <a:r>
              <a:rPr lang="en-US" sz="2000" b="0" dirty="0" err="1">
                <a:solidFill>
                  <a:srgbClr val="C6D325"/>
                </a:solidFill>
              </a:rPr>
              <a:t>collisionless</a:t>
            </a:r>
            <a:r>
              <a:rPr lang="en-US" sz="2000" b="0" dirty="0">
                <a:solidFill>
                  <a:srgbClr val="C6D325"/>
                </a:solidFill>
              </a:rPr>
              <a:t>, perpendicular shock</a:t>
            </a:r>
          </a:p>
        </p:txBody>
      </p:sp>
    </p:spTree>
    <p:extLst>
      <p:ext uri="{BB962C8B-B14F-4D97-AF65-F5344CB8AC3E}">
        <p14:creationId xmlns:p14="http://schemas.microsoft.com/office/powerpoint/2010/main" val="1652296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CB3282-069B-59B4-66D0-C4C5403E17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11C6EF-F18C-0018-DB37-E0EA6C20F6B0}"/>
              </a:ext>
            </a:extLst>
          </p:cNvPr>
          <p:cNvSpPr>
            <a:spLocks noGrp="1"/>
          </p:cNvSpPr>
          <p:nvPr>
            <p:ph type="title"/>
          </p:nvPr>
        </p:nvSpPr>
        <p:spPr/>
        <p:txBody>
          <a:bodyPr/>
          <a:lstStyle/>
          <a:p>
            <a:r>
              <a:rPr lang="en-US" dirty="0"/>
              <a:t>Why do we care about electrons?</a:t>
            </a:r>
          </a:p>
        </p:txBody>
      </p:sp>
      <p:sp>
        <p:nvSpPr>
          <p:cNvPr id="4" name="Footer Placeholder 3">
            <a:extLst>
              <a:ext uri="{FF2B5EF4-FFF2-40B4-BE49-F238E27FC236}">
                <a16:creationId xmlns:a16="http://schemas.microsoft.com/office/drawing/2014/main" id="{52345135-7081-EC5A-23B9-D96D21491EAC}"/>
              </a:ext>
            </a:extLst>
          </p:cNvPr>
          <p:cNvSpPr>
            <a:spLocks noGrp="1"/>
          </p:cNvSpPr>
          <p:nvPr>
            <p:ph type="ftr" idx="11"/>
          </p:nvPr>
        </p:nvSpPr>
        <p:spPr/>
        <p:txBody>
          <a:bodyPr/>
          <a:lstStyle/>
          <a:p>
            <a:r>
              <a:rPr lang="fr-BE"/>
              <a:t>Max-Planck-Institut für Plasmaphysik | Valentine Devos | PIC Meeting Prague 2026</a:t>
            </a:r>
            <a:endParaRPr lang="fr-BE" dirty="0"/>
          </a:p>
        </p:txBody>
      </p:sp>
      <p:sp>
        <p:nvSpPr>
          <p:cNvPr id="5" name="Slide Number Placeholder 4">
            <a:extLst>
              <a:ext uri="{FF2B5EF4-FFF2-40B4-BE49-F238E27FC236}">
                <a16:creationId xmlns:a16="http://schemas.microsoft.com/office/drawing/2014/main" id="{05D6200D-40B7-6FD9-C053-A38457FCF012}"/>
              </a:ext>
            </a:extLst>
          </p:cNvPr>
          <p:cNvSpPr>
            <a:spLocks noGrp="1"/>
          </p:cNvSpPr>
          <p:nvPr>
            <p:ph type="sldNum" sz="quarter" idx="12"/>
          </p:nvPr>
        </p:nvSpPr>
        <p:spPr/>
        <p:txBody>
          <a:bodyPr/>
          <a:lstStyle/>
          <a:p>
            <a:fld id="{ECE691D0-CC49-4FC7-9C4D-6112B0CB3A76}" type="slidenum">
              <a:rPr lang="de-DE" smtClean="0"/>
              <a:pPr/>
              <a:t>7</a:t>
            </a:fld>
            <a:endParaRPr lang="de-DE" dirty="0"/>
          </a:p>
        </p:txBody>
      </p:sp>
      <p:sp>
        <p:nvSpPr>
          <p:cNvPr id="135" name="TextBox 135"/>
          <p:cNvSpPr txBox="1"/>
          <p:nvPr/>
        </p:nvSpPr>
        <p:spPr>
          <a:xfrm>
            <a:off x="411480" y="713232"/>
            <a:ext cx="11338560" cy="457200"/>
          </a:xfrm>
          <a:prstGeom prst="rect">
            <a:avLst/>
          </a:prstGeom>
          <a:noFill/>
          <a:ln>
            <a:noFill/>
          </a:ln>
        </p:spPr>
        <p:txBody>
          <a:bodyPr wrap="square" lIns="0" tIns="0" rIns="0" bIns="0" rtlCol="0" anchor="t">
            <a:normAutofit/>
          </a:bodyPr>
          <a:lstStyle/>
          <a:p>
            <a:pPr marL="0" indent="0" algn="l">
              <a:lnSpc>
                <a:spcPct val="100000"/>
              </a:lnSpc>
              <a:spcAft>
                <a:spcPts val="600"/>
              </a:spcAft>
              <a:buNone/>
            </a:pPr>
            <a:r>
              <a:rPr lang="en-US" sz="1800" b="0" dirty="0">
                <a:solidFill>
                  <a:srgbClr val="9BA617"/>
                </a:solidFill>
                <a:latin typeface="Arial"/>
                <a:cs typeface="Arial"/>
              </a:rPr>
              <a:t>→ Electrons are what we see, but the shock gives its energy to the ions</a:t>
            </a:r>
            <a:endParaRPr lang="en-US" sz="1800" dirty="0"/>
          </a:p>
        </p:txBody>
      </p:sp>
      <p:sp>
        <p:nvSpPr>
          <p:cNvPr id="136" name="TextBox 136"/>
          <p:cNvSpPr/>
          <p:nvPr/>
        </p:nvSpPr>
        <p:spPr>
          <a:xfrm>
            <a:off x="548640" y="1417320"/>
            <a:ext cx="3474720" cy="3246120"/>
          </a:xfrm>
          <a:prstGeom prst="roundRect">
            <a:avLst>
              <a:gd name="adj" fmla="val 8000"/>
            </a:avLst>
          </a:prstGeom>
          <a:solidFill>
            <a:srgbClr val="E6F0EF"/>
          </a:solidFill>
          <a:ln>
            <a:noFill/>
          </a:ln>
        </p:spPr>
        <p:txBody>
          <a:bodyPr wrap="square" lIns="228600" tIns="228600" rIns="228600" bIns="228600" rtlCol="0" anchor="t">
            <a:normAutofit/>
          </a:bodyPr>
          <a:lstStyle/>
          <a:p>
            <a:pPr marL="0" indent="0" algn="l">
              <a:lnSpc>
                <a:spcPct val="110000"/>
              </a:lnSpc>
              <a:spcAft>
                <a:spcPts val="1000"/>
              </a:spcAft>
              <a:buNone/>
            </a:pPr>
            <a:r>
              <a:rPr lang="en-US" sz="1900" b="1" dirty="0">
                <a:solidFill>
                  <a:srgbClr val="006C66"/>
                </a:solidFill>
                <a:latin typeface="Arial"/>
                <a:cs typeface="Arial"/>
              </a:rPr>
              <a:t>We observe electrons</a:t>
            </a:r>
            <a:endParaRPr lang="en-US" sz="1900" dirty="0"/>
          </a:p>
          <a:p>
            <a:pPr marL="0" indent="0" algn="l">
              <a:lnSpc>
                <a:spcPct val="110000"/>
              </a:lnSpc>
              <a:spcAft>
                <a:spcPts val="600"/>
              </a:spcAft>
              <a:buNone/>
            </a:pPr>
            <a:r>
              <a:rPr lang="en-US" sz="1500" b="0" dirty="0">
                <a:solidFill>
                  <a:srgbClr val="262626"/>
                </a:solidFill>
                <a:latin typeface="Arial"/>
                <a:cs typeface="Arial"/>
              </a:rPr>
              <a:t>Radio-to-X-ray synchrotron and thermal X-ray emission of supernova remnants are produced by electrons, not ions.</a:t>
            </a:r>
            <a:endParaRPr lang="en-US" sz="1500" dirty="0"/>
          </a:p>
        </p:txBody>
      </p:sp>
      <p:sp>
        <p:nvSpPr>
          <p:cNvPr id="137" name="TextBox 137"/>
          <p:cNvSpPr/>
          <p:nvPr/>
        </p:nvSpPr>
        <p:spPr>
          <a:xfrm>
            <a:off x="731520" y="1188720"/>
            <a:ext cx="502920" cy="502920"/>
          </a:xfrm>
          <a:prstGeom prst="ellipse">
            <a:avLst/>
          </a:prstGeom>
          <a:solidFill>
            <a:srgbClr val="EF7C00"/>
          </a:solidFill>
          <a:ln>
            <a:noFill/>
          </a:ln>
        </p:spPr>
        <p:txBody>
          <a:bodyPr wrap="square" lIns="0" tIns="0" rIns="0" bIns="0" rtlCol="0" anchor="ctr">
            <a:normAutofit/>
          </a:bodyPr>
          <a:lstStyle/>
          <a:p>
            <a:pPr marL="0" indent="0" algn="ctr">
              <a:lnSpc>
                <a:spcPct val="100000"/>
              </a:lnSpc>
              <a:spcAft>
                <a:spcPts val="600"/>
              </a:spcAft>
              <a:buNone/>
            </a:pPr>
            <a:r>
              <a:rPr lang="en-US" sz="2000" b="1" dirty="0">
                <a:solidFill>
                  <a:srgbClr val="FFFFFF"/>
                </a:solidFill>
                <a:latin typeface="Arial"/>
                <a:cs typeface="Arial"/>
              </a:rPr>
              <a:t>1</a:t>
            </a:r>
            <a:endParaRPr lang="en-US" sz="2000" dirty="0"/>
          </a:p>
        </p:txBody>
      </p:sp>
      <p:sp>
        <p:nvSpPr>
          <p:cNvPr id="138" name="TextBox 138"/>
          <p:cNvSpPr/>
          <p:nvPr/>
        </p:nvSpPr>
        <p:spPr>
          <a:xfrm>
            <a:off x="4297680" y="1417320"/>
            <a:ext cx="3474720" cy="3246120"/>
          </a:xfrm>
          <a:prstGeom prst="roundRect">
            <a:avLst>
              <a:gd name="adj" fmla="val 8000"/>
            </a:avLst>
          </a:prstGeom>
          <a:solidFill>
            <a:srgbClr val="E6F0EF"/>
          </a:solidFill>
          <a:ln>
            <a:noFill/>
          </a:ln>
        </p:spPr>
        <p:txBody>
          <a:bodyPr wrap="square" lIns="228600" tIns="228600" rIns="228600" bIns="228600" rtlCol="0" anchor="t">
            <a:normAutofit/>
          </a:bodyPr>
          <a:lstStyle/>
          <a:p>
            <a:pPr marL="0" indent="0" algn="l">
              <a:lnSpc>
                <a:spcPct val="110000"/>
              </a:lnSpc>
              <a:spcAft>
                <a:spcPts val="1000"/>
              </a:spcAft>
              <a:buNone/>
            </a:pPr>
            <a:r>
              <a:rPr lang="en-US" sz="1900" b="1" dirty="0">
                <a:solidFill>
                  <a:srgbClr val="006C66"/>
                </a:solidFill>
                <a:latin typeface="Arial"/>
                <a:cs typeface="Arial"/>
              </a:rPr>
              <a:t>Ions carry the energy</a:t>
            </a:r>
            <a:endParaRPr lang="en-US" sz="1900" dirty="0"/>
          </a:p>
          <a:p>
            <a:pPr marL="0" indent="0" algn="l">
              <a:lnSpc>
                <a:spcPct val="110000"/>
              </a:lnSpc>
              <a:spcAft>
                <a:spcPts val="600"/>
              </a:spcAft>
              <a:buNone/>
            </a:pPr>
            <a:r>
              <a:rPr lang="en-US" sz="1500" b="0" dirty="0">
                <a:solidFill>
                  <a:srgbClr val="262626"/>
                </a:solidFill>
                <a:latin typeface="Arial"/>
                <a:cs typeface="Arial"/>
              </a:rPr>
              <a:t>With m</a:t>
            </a:r>
            <a:r>
              <a:rPr lang="en-US" sz="1500" b="0" baseline="-25000" dirty="0">
                <a:solidFill>
                  <a:srgbClr val="262626"/>
                </a:solidFill>
                <a:latin typeface="Arial"/>
                <a:cs typeface="Arial"/>
              </a:rPr>
              <a:t>i</a:t>
            </a:r>
            <a:r>
              <a:rPr lang="en-US" sz="1500" b="0" dirty="0">
                <a:solidFill>
                  <a:srgbClr val="262626"/>
                </a:solidFill>
                <a:latin typeface="Arial"/>
                <a:cs typeface="Arial"/>
              </a:rPr>
              <a:t>/m</a:t>
            </a:r>
            <a:r>
              <a:rPr lang="en-US" sz="1500" b="0" baseline="-25000" dirty="0">
                <a:solidFill>
                  <a:srgbClr val="262626"/>
                </a:solidFill>
                <a:latin typeface="Arial"/>
                <a:cs typeface="Arial"/>
              </a:rPr>
              <a:t>e</a:t>
            </a:r>
            <a:r>
              <a:rPr lang="en-US" sz="1500" b="0" dirty="0">
                <a:solidFill>
                  <a:srgbClr val="262626"/>
                </a:solidFill>
                <a:latin typeface="Arial"/>
                <a:cs typeface="Arial"/>
              </a:rPr>
              <a:t> = 1836, the incoming kinetic energy sits almost entirely in the ions. Electrons must gain energy through collective fields.</a:t>
            </a:r>
            <a:endParaRPr lang="en-US" sz="1500" dirty="0"/>
          </a:p>
        </p:txBody>
      </p:sp>
      <p:sp>
        <p:nvSpPr>
          <p:cNvPr id="139" name="TextBox 139"/>
          <p:cNvSpPr/>
          <p:nvPr/>
        </p:nvSpPr>
        <p:spPr>
          <a:xfrm>
            <a:off x="4480560" y="1188720"/>
            <a:ext cx="502920" cy="502920"/>
          </a:xfrm>
          <a:prstGeom prst="ellipse">
            <a:avLst/>
          </a:prstGeom>
          <a:solidFill>
            <a:srgbClr val="EF7C00"/>
          </a:solidFill>
          <a:ln>
            <a:noFill/>
          </a:ln>
        </p:spPr>
        <p:txBody>
          <a:bodyPr wrap="square" lIns="0" tIns="0" rIns="0" bIns="0" rtlCol="0" anchor="ctr">
            <a:normAutofit/>
          </a:bodyPr>
          <a:lstStyle/>
          <a:p>
            <a:pPr marL="0" indent="0" algn="ctr">
              <a:lnSpc>
                <a:spcPct val="100000"/>
              </a:lnSpc>
              <a:spcAft>
                <a:spcPts val="600"/>
              </a:spcAft>
              <a:buNone/>
            </a:pPr>
            <a:r>
              <a:rPr lang="en-US" sz="2000" b="1" dirty="0">
                <a:solidFill>
                  <a:srgbClr val="FFFFFF"/>
                </a:solidFill>
                <a:latin typeface="Arial"/>
                <a:cs typeface="Arial"/>
              </a:rPr>
              <a:t>2</a:t>
            </a:r>
            <a:endParaRPr lang="en-US" sz="2000" dirty="0"/>
          </a:p>
        </p:txBody>
      </p:sp>
      <p:sp>
        <p:nvSpPr>
          <p:cNvPr id="140" name="TextBox 140"/>
          <p:cNvSpPr/>
          <p:nvPr/>
        </p:nvSpPr>
        <p:spPr>
          <a:xfrm>
            <a:off x="8046720" y="1417320"/>
            <a:ext cx="3474720" cy="3246120"/>
          </a:xfrm>
          <a:prstGeom prst="roundRect">
            <a:avLst>
              <a:gd name="adj" fmla="val 8000"/>
            </a:avLst>
          </a:prstGeom>
          <a:solidFill>
            <a:srgbClr val="E6F0EF"/>
          </a:solidFill>
          <a:ln>
            <a:noFill/>
          </a:ln>
        </p:spPr>
        <p:txBody>
          <a:bodyPr wrap="square" lIns="228600" tIns="228600" rIns="228600" bIns="228600" rtlCol="0" anchor="t">
            <a:normAutofit/>
          </a:bodyPr>
          <a:lstStyle/>
          <a:p>
            <a:pPr marL="0" indent="0" algn="l">
              <a:lnSpc>
                <a:spcPct val="110000"/>
              </a:lnSpc>
              <a:spcAft>
                <a:spcPts val="1000"/>
              </a:spcAft>
              <a:buNone/>
            </a:pPr>
            <a:r>
              <a:rPr lang="en-US" sz="1900" b="1" dirty="0">
                <a:solidFill>
                  <a:srgbClr val="006C66"/>
                </a:solidFill>
                <a:latin typeface="Arial"/>
                <a:cs typeface="Arial"/>
              </a:rPr>
              <a:t>The injection problem</a:t>
            </a:r>
            <a:endParaRPr lang="en-US" sz="1900" dirty="0"/>
          </a:p>
          <a:p>
            <a:pPr marL="0" indent="0" algn="l">
              <a:lnSpc>
                <a:spcPct val="110000"/>
              </a:lnSpc>
              <a:spcAft>
                <a:spcPts val="600"/>
              </a:spcAft>
              <a:buNone/>
            </a:pPr>
            <a:r>
              <a:rPr lang="en-US" sz="1500" b="0" dirty="0">
                <a:solidFill>
                  <a:srgbClr val="262626"/>
                </a:solidFill>
                <a:latin typeface="Arial"/>
                <a:cs typeface="Arial"/>
              </a:rPr>
              <a:t>To enter diffusive shock acceleration, electrons need ion-scale gyroradii: they must first be pre-heated or pre-accelerated at the shock.</a:t>
            </a:r>
            <a:endParaRPr lang="en-US" sz="1500" dirty="0"/>
          </a:p>
        </p:txBody>
      </p:sp>
      <p:sp>
        <p:nvSpPr>
          <p:cNvPr id="141" name="TextBox 141"/>
          <p:cNvSpPr/>
          <p:nvPr/>
        </p:nvSpPr>
        <p:spPr>
          <a:xfrm>
            <a:off x="8229600" y="1188720"/>
            <a:ext cx="502920" cy="502920"/>
          </a:xfrm>
          <a:prstGeom prst="ellipse">
            <a:avLst/>
          </a:prstGeom>
          <a:solidFill>
            <a:srgbClr val="EF7C00"/>
          </a:solidFill>
          <a:ln>
            <a:noFill/>
          </a:ln>
        </p:spPr>
        <p:txBody>
          <a:bodyPr wrap="square" lIns="0" tIns="0" rIns="0" bIns="0" rtlCol="0" anchor="ctr">
            <a:normAutofit/>
          </a:bodyPr>
          <a:lstStyle/>
          <a:p>
            <a:pPr marL="0" indent="0" algn="ctr">
              <a:lnSpc>
                <a:spcPct val="100000"/>
              </a:lnSpc>
              <a:spcAft>
                <a:spcPts val="600"/>
              </a:spcAft>
              <a:buNone/>
            </a:pPr>
            <a:r>
              <a:rPr lang="en-US" sz="2000" b="1" dirty="0">
                <a:solidFill>
                  <a:srgbClr val="FFFFFF"/>
                </a:solidFill>
                <a:latin typeface="Arial"/>
                <a:cs typeface="Arial"/>
              </a:rPr>
              <a:t>3</a:t>
            </a:r>
            <a:endParaRPr lang="en-US" sz="2000" dirty="0"/>
          </a:p>
        </p:txBody>
      </p:sp>
      <p:sp>
        <p:nvSpPr>
          <p:cNvPr id="142" name="TextBox 142"/>
          <p:cNvSpPr/>
          <p:nvPr/>
        </p:nvSpPr>
        <p:spPr>
          <a:xfrm>
            <a:off x="548640" y="4983480"/>
            <a:ext cx="10972800" cy="868680"/>
          </a:xfrm>
          <a:prstGeom prst="roundRect">
            <a:avLst>
              <a:gd name="adj" fmla="val 8000"/>
            </a:avLst>
          </a:prstGeom>
          <a:solidFill>
            <a:srgbClr val="006C66"/>
          </a:solidFill>
          <a:ln>
            <a:noFill/>
          </a:ln>
        </p:spPr>
        <p:txBody>
          <a:bodyPr wrap="square" lIns="228600" tIns="228600" rIns="228600" bIns="228600" rtlCol="0" anchor="ctr">
            <a:normAutofit fontScale="92500"/>
          </a:bodyPr>
          <a:lstStyle/>
          <a:p>
            <a:pPr marL="0" indent="0" algn="l">
              <a:lnSpc>
                <a:spcPct val="100000"/>
              </a:lnSpc>
              <a:spcAft>
                <a:spcPts val="600"/>
              </a:spcAft>
              <a:buNone/>
            </a:pPr>
            <a:r>
              <a:rPr lang="en-US" sz="1800" b="1" dirty="0">
                <a:solidFill>
                  <a:srgbClr val="FFFFFF"/>
                </a:solidFill>
                <a:latin typeface="Arial"/>
                <a:cs typeface="Arial"/>
              </a:rPr>
              <a:t>Key diagnostic: the downstream temperature ratio T</a:t>
            </a:r>
            <a:r>
              <a:rPr lang="en-US" sz="1800" b="1" baseline="-25000" dirty="0">
                <a:solidFill>
                  <a:srgbClr val="FFFFFF"/>
                </a:solidFill>
                <a:latin typeface="Arial"/>
                <a:cs typeface="Arial"/>
              </a:rPr>
              <a:t>e</a:t>
            </a:r>
            <a:r>
              <a:rPr lang="en-US" sz="1800" b="1" dirty="0">
                <a:solidFill>
                  <a:srgbClr val="FFFFFF"/>
                </a:solidFill>
                <a:latin typeface="Arial"/>
                <a:cs typeface="Arial"/>
              </a:rPr>
              <a:t>/T</a:t>
            </a:r>
            <a:r>
              <a:rPr lang="en-US" sz="1800" b="1" baseline="-25000" dirty="0">
                <a:solidFill>
                  <a:srgbClr val="FFFFFF"/>
                </a:solidFill>
                <a:latin typeface="Arial"/>
                <a:cs typeface="Arial"/>
              </a:rPr>
              <a:t>i</a:t>
            </a:r>
            <a:r>
              <a:rPr lang="en-US" sz="1800" b="1" dirty="0">
                <a:solidFill>
                  <a:srgbClr val="FFFFFF"/>
                </a:solidFill>
                <a:latin typeface="Arial"/>
                <a:cs typeface="Arial"/>
              </a:rPr>
              <a:t>. How much of the energy do electrons get?</a:t>
            </a:r>
            <a:endParaRPr lang="en-US" sz="1800" dirty="0"/>
          </a:p>
        </p:txBody>
      </p:sp>
    </p:spTree>
    <p:extLst>
      <p:ext uri="{BB962C8B-B14F-4D97-AF65-F5344CB8AC3E}">
        <p14:creationId xmlns:p14="http://schemas.microsoft.com/office/powerpoint/2010/main" val="2139510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4">
            <a:extLst>
              <a:ext uri="{FF2B5EF4-FFF2-40B4-BE49-F238E27FC236}">
                <a16:creationId xmlns:a16="http://schemas.microsoft.com/office/drawing/2014/main" id="{CEA051F9-7512-953F-5112-3192E77B505B}"/>
              </a:ext>
            </a:extLst>
          </p:cNvPr>
          <p:cNvSpPr txBox="1">
            <a:spLocks/>
          </p:cNvSpPr>
          <p:nvPr/>
        </p:nvSpPr>
        <p:spPr>
          <a:xfrm>
            <a:off x="586238" y="766998"/>
            <a:ext cx="11605762" cy="1013065"/>
          </a:xfrm>
          <a:prstGeom prst="rect">
            <a:avLst/>
          </a:prstGeom>
          <a:noFill/>
          <a:ln>
            <a:noFill/>
          </a:ln>
        </p:spPr>
        <p:txBody>
          <a:bodyPr spcFirstLastPara="1" vert="horz" wrap="square" lIns="0" tIns="0" rIns="0" bIns="0" rtlCol="0" anchor="t" anchorCtr="0">
            <a:noAutofit/>
          </a:bodyPr>
          <a:lstStyle>
            <a:lvl1pPr marL="457200" marR="0" lvl="0" indent="-228600" algn="l" defTabSz="914400" rtl="0" eaLnBrk="1" fontAlgn="auto" latinLnBrk="0" hangingPunct="1">
              <a:lnSpc>
                <a:spcPct val="110000"/>
              </a:lnSpc>
              <a:spcBef>
                <a:spcPts val="0"/>
              </a:spcBef>
              <a:spcAft>
                <a:spcPts val="0"/>
              </a:spcAft>
              <a:buClr>
                <a:schemeClr val="accent2"/>
              </a:buClr>
              <a:buSzPts val="1800"/>
              <a:buFont typeface="Arial" panose="020B0604020202020204" pitchFamily="34" charset="0"/>
              <a:buNone/>
              <a:tabLst/>
              <a:defRPr lang="de-DE" sz="1800" b="1" i="0" kern="600" spc="40" baseline="0">
                <a:solidFill>
                  <a:schemeClr val="accent2"/>
                </a:solidFill>
                <a:latin typeface="+mn-lt"/>
                <a:ea typeface="+mn-ea"/>
                <a:cs typeface="+mn-cs"/>
              </a:defRPr>
            </a:lvl1pPr>
            <a:lvl2pPr marL="914400" lvl="1" indent="-228600" algn="l" defTabSz="914400" rtl="0" eaLnBrk="1" latinLnBrk="0" hangingPunct="1">
              <a:lnSpc>
                <a:spcPct val="100000"/>
              </a:lnSpc>
              <a:spcBef>
                <a:spcPts val="0"/>
              </a:spcBef>
              <a:spcAft>
                <a:spcPts val="0"/>
              </a:spcAft>
              <a:buClr>
                <a:schemeClr val="dk1"/>
              </a:buClr>
              <a:buSzPts val="1600"/>
              <a:buFont typeface="Arial" panose="020B0604020202020204" pitchFamily="34" charset="0"/>
              <a:buNone/>
              <a:defRPr sz="1800" b="1" kern="600" spc="40" baseline="0">
                <a:solidFill>
                  <a:schemeClr val="tx2"/>
                </a:solidFill>
                <a:latin typeface="+mn-lt"/>
                <a:ea typeface="+mn-ea"/>
                <a:cs typeface="+mn-cs"/>
              </a:defRPr>
            </a:lvl2pPr>
            <a:lvl3pPr marL="1371600" lvl="2" indent="-342900" algn="l" defTabSz="914400" rtl="0" eaLnBrk="1" latinLnBrk="0" hangingPunct="1">
              <a:lnSpc>
                <a:spcPct val="100000"/>
              </a:lnSpc>
              <a:spcBef>
                <a:spcPts val="800"/>
              </a:spcBef>
              <a:spcAft>
                <a:spcPts val="0"/>
              </a:spcAft>
              <a:buClr>
                <a:schemeClr val="dk1"/>
              </a:buClr>
              <a:buSzPts val="1800"/>
              <a:buFont typeface="Arial" panose="020B0604020202020204" pitchFamily="34" charset="0"/>
              <a:buChar char="•"/>
              <a:defRPr sz="1800" b="1" kern="400" spc="40" baseline="0">
                <a:solidFill>
                  <a:schemeClr val="accent3"/>
                </a:solidFill>
                <a:latin typeface="+mn-lt"/>
                <a:ea typeface="+mn-ea"/>
                <a:cs typeface="+mn-cs"/>
              </a:defRPr>
            </a:lvl3pPr>
            <a:lvl4pPr marL="1828800" lvl="3" indent="-342900" algn="l" defTabSz="914400" rtl="0" eaLnBrk="1" latinLnBrk="0" hangingPunct="1">
              <a:lnSpc>
                <a:spcPct val="100000"/>
              </a:lnSpc>
              <a:spcBef>
                <a:spcPts val="800"/>
              </a:spcBef>
              <a:spcAft>
                <a:spcPts val="0"/>
              </a:spcAft>
              <a:buClr>
                <a:schemeClr val="dk1"/>
              </a:buClr>
              <a:buSzPts val="1800"/>
              <a:buFont typeface="Arial" panose="020B0604020202020204" pitchFamily="34" charset="0"/>
              <a:buChar char="•"/>
              <a:defRPr sz="1800" kern="600" spc="40" baseline="0">
                <a:solidFill>
                  <a:schemeClr val="tx1"/>
                </a:solidFill>
                <a:latin typeface="+mn-lt"/>
                <a:ea typeface="+mn-ea"/>
                <a:cs typeface="+mn-cs"/>
              </a:defRPr>
            </a:lvl4pPr>
            <a:lvl5pPr marL="2286000" lvl="4" indent="-342900" algn="l" defTabSz="914400" rtl="0" eaLnBrk="1" latinLnBrk="0" hangingPunct="1">
              <a:lnSpc>
                <a:spcPct val="100000"/>
              </a:lnSpc>
              <a:spcBef>
                <a:spcPts val="800"/>
              </a:spcBef>
              <a:spcAft>
                <a:spcPts val="0"/>
              </a:spcAft>
              <a:buClr>
                <a:schemeClr val="dk1"/>
              </a:buClr>
              <a:buSzPts val="1800"/>
              <a:buFont typeface="Arial" panose="020B0604020202020204" pitchFamily="34" charset="0"/>
              <a:buChar char="•"/>
              <a:defRPr lang="de-DE" sz="1800" b="0" i="0" kern="600" spc="40" baseline="0">
                <a:solidFill>
                  <a:schemeClr val="tx1"/>
                </a:solidFill>
                <a:latin typeface="+mn-lt"/>
                <a:ea typeface="+mn-ea"/>
                <a:cs typeface="+mn-cs"/>
              </a:defRPr>
            </a:lvl5pPr>
            <a:lvl6pPr marL="2743200" lvl="5" indent="-342900" algn="l" defTabSz="914400" rtl="0" eaLnBrk="1" latinLnBrk="0" hangingPunct="1">
              <a:lnSpc>
                <a:spcPct val="90000"/>
              </a:lnSpc>
              <a:spcBef>
                <a:spcPts val="800"/>
              </a:spcBef>
              <a:spcAft>
                <a:spcPts val="0"/>
              </a:spcAft>
              <a:buClr>
                <a:schemeClr val="dk1"/>
              </a:buClr>
              <a:buSzPts val="1800"/>
              <a:buFont typeface="Symbol" panose="05050102010706020507" pitchFamily="18" charset="2"/>
              <a:buChar char="•"/>
              <a:defRPr sz="1800" b="0" i="0" kern="600" spc="40" baseline="0">
                <a:solidFill>
                  <a:schemeClr val="tx1"/>
                </a:solidFill>
                <a:latin typeface="+mn-lt"/>
                <a:ea typeface="+mn-ea"/>
                <a:cs typeface="+mn-cs"/>
              </a:defRPr>
            </a:lvl6pPr>
            <a:lvl7pPr marL="3200400" lvl="6" indent="-342900" algn="l" defTabSz="914400" rtl="0" eaLnBrk="1" latinLnBrk="0" hangingPunct="1">
              <a:lnSpc>
                <a:spcPct val="90000"/>
              </a:lnSpc>
              <a:spcBef>
                <a:spcPts val="500"/>
              </a:spcBef>
              <a:spcAft>
                <a:spcPts val="0"/>
              </a:spcAft>
              <a:buClr>
                <a:schemeClr val="dk1"/>
              </a:buClr>
              <a:buSzPts val="1800"/>
              <a:buFont typeface="Wingdings 3" panose="05040102010807070707" pitchFamily="18" charset="2"/>
              <a:buChar char="•"/>
              <a:defRPr sz="1500" b="0" i="1" kern="600" spc="40" baseline="0">
                <a:solidFill>
                  <a:schemeClr val="tx2"/>
                </a:solidFill>
                <a:latin typeface="+mn-lt"/>
                <a:ea typeface="+mn-ea"/>
                <a:cs typeface="+mn-cs"/>
              </a:defRPr>
            </a:lvl7pPr>
            <a:lvl8pPr marL="3657600" lvl="7" indent="-342900" algn="l" defTabSz="914400" rtl="0" eaLnBrk="1" latinLnBrk="0" hangingPunct="1">
              <a:lnSpc>
                <a:spcPct val="90000"/>
              </a:lnSpc>
              <a:spcBef>
                <a:spcPts val="500"/>
              </a:spcBef>
              <a:spcAft>
                <a:spcPts val="0"/>
              </a:spcAft>
              <a:buClr>
                <a:schemeClr val="dk1"/>
              </a:buClr>
              <a:buSzPts val="1800"/>
              <a:buFont typeface=".SF NS Symbols Regular"/>
              <a:buChar char="•"/>
              <a:defRPr sz="1000" b="0" i="1" kern="600" spc="120" baseline="0">
                <a:solidFill>
                  <a:schemeClr val="tx1">
                    <a:lumMod val="50000"/>
                    <a:lumOff val="50000"/>
                  </a:schemeClr>
                </a:solidFill>
                <a:latin typeface="+mn-lt"/>
                <a:ea typeface="+mn-ea"/>
                <a:cs typeface="+mn-cs"/>
              </a:defRPr>
            </a:lvl8pPr>
            <a:lvl9pPr marL="4114800" lvl="8"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800" b="0" i="1" kern="600" spc="120" baseline="0">
                <a:solidFill>
                  <a:schemeClr val="tx1">
                    <a:lumMod val="50000"/>
                    <a:lumOff val="50000"/>
                  </a:schemeClr>
                </a:solidFill>
                <a:latin typeface="+mn-lt"/>
                <a:ea typeface="+mn-ea"/>
                <a:cs typeface="+mn-cs"/>
              </a:defRPr>
            </a:lvl9pPr>
          </a:lstStyle>
          <a:p>
            <a:pPr>
              <a:lnSpc>
                <a:spcPct val="150000"/>
              </a:lnSpc>
            </a:pPr>
            <a:r>
              <a:rPr lang="en-US" sz="2000" dirty="0"/>
              <a:t>Electron heating changes with Mach number, but the transition is poorly constrained</a:t>
            </a:r>
          </a:p>
        </p:txBody>
      </p:sp>
      <p:pic>
        <p:nvPicPr>
          <p:cNvPr id="3" name="Image 34" descr="Une image contenant texte, capture d’écran, diagramme, Police&#10;&#10;Description générée automatiquement">
            <a:extLst>
              <a:ext uri="{FF2B5EF4-FFF2-40B4-BE49-F238E27FC236}">
                <a16:creationId xmlns:a16="http://schemas.microsoft.com/office/drawing/2014/main" id="{DA9A5FD6-2B56-1C4F-1911-9B1817AD8CF3}"/>
              </a:ext>
            </a:extLst>
          </p:cNvPr>
          <p:cNvPicPr>
            <a:picLocks noChangeAspect="1"/>
          </p:cNvPicPr>
          <p:nvPr/>
        </p:nvPicPr>
        <p:blipFill>
          <a:blip r:embed="rId3"/>
          <a:stretch>
            <a:fillRect/>
          </a:stretch>
        </p:blipFill>
        <p:spPr>
          <a:xfrm>
            <a:off x="271333" y="1783441"/>
            <a:ext cx="6115051" cy="3814627"/>
          </a:xfrm>
          <a:prstGeom prst="rect">
            <a:avLst/>
          </a:prstGeom>
        </p:spPr>
      </p:pic>
      <p:sp>
        <p:nvSpPr>
          <p:cNvPr id="2" name="Title 1">
            <a:extLst>
              <a:ext uri="{FF2B5EF4-FFF2-40B4-BE49-F238E27FC236}">
                <a16:creationId xmlns:a16="http://schemas.microsoft.com/office/drawing/2014/main" id="{0EFCF2AE-7E09-4B41-AB12-EADBA7FADA2B}"/>
              </a:ext>
            </a:extLst>
          </p:cNvPr>
          <p:cNvSpPr>
            <a:spLocks noGrp="1"/>
          </p:cNvSpPr>
          <p:nvPr>
            <p:ph type="title"/>
          </p:nvPr>
        </p:nvSpPr>
        <p:spPr/>
        <p:txBody>
          <a:bodyPr/>
          <a:lstStyle/>
          <a:p>
            <a:r>
              <a:rPr lang="en-US" dirty="0"/>
              <a:t>Open question: the intermediate Mach regime</a:t>
            </a:r>
          </a:p>
        </p:txBody>
      </p:sp>
      <p:sp>
        <p:nvSpPr>
          <p:cNvPr id="8" name="Footer Placeholder 7">
            <a:extLst>
              <a:ext uri="{FF2B5EF4-FFF2-40B4-BE49-F238E27FC236}">
                <a16:creationId xmlns:a16="http://schemas.microsoft.com/office/drawing/2014/main" id="{61E55BA0-A20A-C976-BA3B-1918C6F38733}"/>
              </a:ext>
            </a:extLst>
          </p:cNvPr>
          <p:cNvSpPr>
            <a:spLocks noGrp="1"/>
          </p:cNvSpPr>
          <p:nvPr>
            <p:ph type="ftr" idx="11"/>
          </p:nvPr>
        </p:nvSpPr>
        <p:spPr/>
        <p:txBody>
          <a:bodyPr/>
          <a:lstStyle/>
          <a:p>
            <a:r>
              <a:rPr lang="fr-BE"/>
              <a:t>Max-Planck-Institut für Plasmaphysik | Valentine Devos | PIC Meeting Prague 2026</a:t>
            </a:r>
            <a:endParaRPr lang="fr-BE" dirty="0"/>
          </a:p>
        </p:txBody>
      </p:sp>
      <p:sp>
        <p:nvSpPr>
          <p:cNvPr id="4" name="TextBox 3">
            <a:extLst>
              <a:ext uri="{FF2B5EF4-FFF2-40B4-BE49-F238E27FC236}">
                <a16:creationId xmlns:a16="http://schemas.microsoft.com/office/drawing/2014/main" id="{4625E6F5-B032-FC56-F6C4-B5AD69B33D88}"/>
              </a:ext>
            </a:extLst>
          </p:cNvPr>
          <p:cNvSpPr txBox="1"/>
          <p:nvPr/>
        </p:nvSpPr>
        <p:spPr>
          <a:xfrm>
            <a:off x="7697964" y="2230293"/>
            <a:ext cx="3403176" cy="294953"/>
          </a:xfrm>
          <a:prstGeom prst="rect">
            <a:avLst/>
          </a:prstGeom>
          <a:noFill/>
        </p:spPr>
        <p:txBody>
          <a:bodyPr wrap="none" lIns="0" tIns="0" rIns="0" bIns="0" rtlCol="0" anchor="t" anchorCtr="0">
            <a:spAutoFit/>
          </a:bodyPr>
          <a:lstStyle/>
          <a:p>
            <a:pPr algn="l">
              <a:lnSpc>
                <a:spcPts val="2300"/>
              </a:lnSpc>
              <a:spcBef>
                <a:spcPts val="1150"/>
              </a:spcBef>
            </a:pPr>
            <a:r>
              <a:rPr lang="en-US" sz="2000" b="1" dirty="0"/>
              <a:t>Intermediate Mach numbers</a:t>
            </a:r>
          </a:p>
        </p:txBody>
      </p:sp>
      <p:sp>
        <p:nvSpPr>
          <p:cNvPr id="5" name="TextBox 4">
            <a:extLst>
              <a:ext uri="{FF2B5EF4-FFF2-40B4-BE49-F238E27FC236}">
                <a16:creationId xmlns:a16="http://schemas.microsoft.com/office/drawing/2014/main" id="{DDA63786-0D17-520E-F3AD-F6DC136BCEBA}"/>
              </a:ext>
            </a:extLst>
          </p:cNvPr>
          <p:cNvSpPr txBox="1"/>
          <p:nvPr/>
        </p:nvSpPr>
        <p:spPr>
          <a:xfrm>
            <a:off x="7180097" y="2782472"/>
            <a:ext cx="4100677" cy="1761380"/>
          </a:xfrm>
          <a:prstGeom prst="rect">
            <a:avLst/>
          </a:prstGeom>
          <a:noFill/>
        </p:spPr>
        <p:txBody>
          <a:bodyPr wrap="square" lIns="0" tIns="0" rIns="0" bIns="0" rtlCol="0" anchor="t" anchorCtr="0">
            <a:spAutoFit/>
          </a:bodyPr>
          <a:lstStyle/>
          <a:p>
            <a:pPr marL="180000" indent="-180000" algn="l">
              <a:lnSpc>
                <a:spcPts val="2300"/>
              </a:lnSpc>
              <a:spcBef>
                <a:spcPts val="1150"/>
              </a:spcBef>
              <a:buFont typeface="Arial" panose="020B0604020202020204" pitchFamily="34" charset="0"/>
              <a:buChar char="•"/>
            </a:pPr>
            <a:r>
              <a:rPr lang="en-US" dirty="0"/>
              <a:t>Which instability dominates, and where is the transition?</a:t>
            </a:r>
          </a:p>
          <a:p>
            <a:pPr marL="180000" indent="-180000" algn="l">
              <a:lnSpc>
                <a:spcPts val="2300"/>
              </a:lnSpc>
              <a:spcBef>
                <a:spcPts val="1150"/>
              </a:spcBef>
              <a:buFont typeface="Arial" panose="020B0604020202020204" pitchFamily="34" charset="0"/>
              <a:buChar char="•"/>
            </a:pPr>
            <a:r>
              <a:rPr lang="en-US" dirty="0"/>
              <a:t>How does it affect electron energisation?</a:t>
            </a:r>
          </a:p>
          <a:p>
            <a:pPr marL="180000" indent="-180000" algn="l">
              <a:lnSpc>
                <a:spcPts val="2300"/>
              </a:lnSpc>
              <a:spcBef>
                <a:spcPts val="1150"/>
              </a:spcBef>
              <a:buFont typeface="Arial" panose="020B0604020202020204" pitchFamily="34" charset="0"/>
              <a:buChar char="•"/>
            </a:pPr>
            <a:endParaRPr lang="en-US" dirty="0"/>
          </a:p>
        </p:txBody>
      </p:sp>
      <p:sp>
        <p:nvSpPr>
          <p:cNvPr id="6" name="Oval 5">
            <a:extLst>
              <a:ext uri="{FF2B5EF4-FFF2-40B4-BE49-F238E27FC236}">
                <a16:creationId xmlns:a16="http://schemas.microsoft.com/office/drawing/2014/main" id="{35EBFBE5-D4BF-AF9E-0B3F-00F8C661F3E0}"/>
              </a:ext>
            </a:extLst>
          </p:cNvPr>
          <p:cNvSpPr/>
          <p:nvPr/>
        </p:nvSpPr>
        <p:spPr>
          <a:xfrm>
            <a:off x="2875691" y="3968267"/>
            <a:ext cx="906333" cy="1011496"/>
          </a:xfrm>
          <a:prstGeom prst="ellipse">
            <a:avLst/>
          </a:prstGeom>
          <a:noFill/>
          <a:ln w="28575" cmpd="sng">
            <a:solidFill>
              <a:srgbClr val="C00000"/>
            </a:solidFill>
            <a:prstDash val="solid"/>
            <a:tailEnd type="triangle" w="lg" len="med"/>
          </a:ln>
        </p:spPr>
        <p:style>
          <a:lnRef idx="1">
            <a:schemeClr val="accent1"/>
          </a:lnRef>
          <a:fillRef idx="0">
            <a:schemeClr val="accent1"/>
          </a:fillRef>
          <a:effectRef idx="0">
            <a:schemeClr val="accent1"/>
          </a:effectRef>
          <a:fontRef idx="minor">
            <a:schemeClr val="tx1"/>
          </a:fontRef>
        </p:style>
        <p:txBody>
          <a:bodyPr wrap="square" lIns="144000" tIns="108000" rIns="144000" bIns="144000" rtlCol="0" anchor="t" anchorCtr="0"/>
          <a:lstStyle/>
          <a:p>
            <a:pPr algn="l">
              <a:spcBef>
                <a:spcPts val="1150"/>
              </a:spcBef>
              <a:buClr>
                <a:srgbClr val="116656"/>
              </a:buClr>
              <a:buSzPct val="120000"/>
            </a:pPr>
            <a:endParaRPr lang="en-US" sz="1300" b="1" dirty="0">
              <a:solidFill>
                <a:schemeClr val="bg1"/>
              </a:solidFill>
            </a:endParaRPr>
          </a:p>
        </p:txBody>
      </p:sp>
      <p:sp>
        <p:nvSpPr>
          <p:cNvPr id="15" name="Slide Number Placeholder 14">
            <a:extLst>
              <a:ext uri="{FF2B5EF4-FFF2-40B4-BE49-F238E27FC236}">
                <a16:creationId xmlns:a16="http://schemas.microsoft.com/office/drawing/2014/main" id="{A53690C1-742C-155A-B1CD-1127862F500F}"/>
              </a:ext>
            </a:extLst>
          </p:cNvPr>
          <p:cNvSpPr>
            <a:spLocks noGrp="1"/>
          </p:cNvSpPr>
          <p:nvPr>
            <p:ph type="sldNum" sz="quarter" idx="12"/>
          </p:nvPr>
        </p:nvSpPr>
        <p:spPr/>
        <p:txBody>
          <a:bodyPr/>
          <a:lstStyle/>
          <a:p>
            <a:fld id="{ECE691D0-CC49-4FC7-9C4D-6112B0CB3A76}" type="slidenum">
              <a:rPr lang="de-DE" smtClean="0"/>
              <a:pPr/>
              <a:t>8</a:t>
            </a:fld>
            <a:endParaRPr lang="de-DE" dirty="0"/>
          </a:p>
        </p:txBody>
      </p:sp>
      <p:sp>
        <p:nvSpPr>
          <p:cNvPr id="9" name="TextBox 8">
            <a:extLst>
              <a:ext uri="{FF2B5EF4-FFF2-40B4-BE49-F238E27FC236}">
                <a16:creationId xmlns:a16="http://schemas.microsoft.com/office/drawing/2014/main" id="{3761F0DA-17B5-B304-4465-78182065E4D3}"/>
              </a:ext>
            </a:extLst>
          </p:cNvPr>
          <p:cNvSpPr txBox="1"/>
          <p:nvPr/>
        </p:nvSpPr>
        <p:spPr>
          <a:xfrm>
            <a:off x="1122006" y="5162246"/>
            <a:ext cx="1300036" cy="253339"/>
          </a:xfrm>
          <a:prstGeom prst="rect">
            <a:avLst/>
          </a:prstGeom>
          <a:noFill/>
        </p:spPr>
        <p:txBody>
          <a:bodyPr wrap="none" lIns="0" tIns="0" rIns="0" bIns="0" rtlCol="0" anchor="t" anchorCtr="0">
            <a:spAutoFit/>
          </a:bodyPr>
          <a:lstStyle/>
          <a:p>
            <a:pPr algn="l">
              <a:lnSpc>
                <a:spcPts val="2300"/>
              </a:lnSpc>
              <a:spcBef>
                <a:spcPts val="1150"/>
              </a:spcBef>
            </a:pPr>
            <a:r>
              <a:rPr lang="fr-BE" sz="1100" b="0" i="0" dirty="0">
                <a:solidFill>
                  <a:schemeClr val="accent6">
                    <a:lumMod val="75000"/>
                  </a:schemeClr>
                </a:solidFill>
                <a:effectLst/>
                <a:highlight>
                  <a:srgbClr val="FFFFFF"/>
                </a:highlight>
              </a:rPr>
              <a:t>Raymond et al. 2023</a:t>
            </a:r>
            <a:endParaRPr lang="en-US" sz="1100" dirty="0" err="1">
              <a:solidFill>
                <a:schemeClr val="accent6">
                  <a:lumMod val="75000"/>
                </a:schemeClr>
              </a:solidFill>
            </a:endParaRPr>
          </a:p>
        </p:txBody>
      </p:sp>
      <p:cxnSp>
        <p:nvCxnSpPr>
          <p:cNvPr id="7" name="Straight Arrow Connector 6">
            <a:extLst>
              <a:ext uri="{FF2B5EF4-FFF2-40B4-BE49-F238E27FC236}">
                <a16:creationId xmlns:a16="http://schemas.microsoft.com/office/drawing/2014/main" id="{4DE3685A-6AA0-7958-2F18-448DB576EB70}"/>
              </a:ext>
            </a:extLst>
          </p:cNvPr>
          <p:cNvCxnSpPr>
            <a:cxnSpLocks/>
          </p:cNvCxnSpPr>
          <p:nvPr/>
        </p:nvCxnSpPr>
        <p:spPr>
          <a:xfrm>
            <a:off x="448126" y="1029261"/>
            <a:ext cx="276225" cy="0"/>
          </a:xfrm>
          <a:prstGeom prst="straightConnector1">
            <a:avLst/>
          </a:prstGeom>
          <a:ln w="38100" cmpd="sng">
            <a:solidFill>
              <a:schemeClr val="accent2"/>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81157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143AEB9D-0F3C-44F5-9518-B86D83FCEA1A}"/>
              </a:ext>
            </a:extLst>
          </p:cNvPr>
          <p:cNvSpPr>
            <a:spLocks noGrp="1"/>
          </p:cNvSpPr>
          <p:nvPr>
            <p:ph type="subTitle" idx="1"/>
          </p:nvPr>
        </p:nvSpPr>
        <p:spPr>
          <a:xfrm>
            <a:off x="1036638" y="3762375"/>
            <a:ext cx="8497886" cy="1964837"/>
          </a:xfrm>
        </p:spPr>
        <p:txBody>
          <a:bodyPr/>
          <a:lstStyle/>
          <a:p>
            <a:r>
              <a:rPr lang="en-US" dirty="0"/>
              <a:t>Proton cyclotron / whistler vs Weibel</a:t>
            </a:r>
          </a:p>
        </p:txBody>
      </p:sp>
      <p:sp>
        <p:nvSpPr>
          <p:cNvPr id="3" name="Title 2">
            <a:extLst>
              <a:ext uri="{FF2B5EF4-FFF2-40B4-BE49-F238E27FC236}">
                <a16:creationId xmlns:a16="http://schemas.microsoft.com/office/drawing/2014/main" id="{847CD2AA-882F-4C2E-AC50-251E5EB9C47B}"/>
              </a:ext>
            </a:extLst>
          </p:cNvPr>
          <p:cNvSpPr>
            <a:spLocks noGrp="1"/>
          </p:cNvSpPr>
          <p:nvPr>
            <p:ph type="title"/>
          </p:nvPr>
        </p:nvSpPr>
        <p:spPr>
          <a:xfrm>
            <a:off x="1036637" y="1956206"/>
            <a:ext cx="8497886" cy="2055725"/>
          </a:xfrm>
        </p:spPr>
        <p:txBody>
          <a:bodyPr/>
          <a:lstStyle/>
          <a:p>
            <a:r>
              <a:rPr lang="en-US" sz="2000" dirty="0"/>
              <a:t>Part II</a:t>
            </a:r>
            <a:br>
              <a:rPr lang="en-US" sz="3600"/>
            </a:br>
            <a:r>
              <a:rPr lang="en-US" sz="3600" dirty="0"/>
              <a:t>Competing instabilities</a:t>
            </a:r>
          </a:p>
        </p:txBody>
      </p:sp>
      <p:sp>
        <p:nvSpPr>
          <p:cNvPr id="5" name="Footer Placeholder 4">
            <a:extLst>
              <a:ext uri="{FF2B5EF4-FFF2-40B4-BE49-F238E27FC236}">
                <a16:creationId xmlns:a16="http://schemas.microsoft.com/office/drawing/2014/main" id="{D54EB9FE-69C2-46F7-9AE9-E7F48CB2FA9D}"/>
              </a:ext>
            </a:extLst>
          </p:cNvPr>
          <p:cNvSpPr>
            <a:spLocks noGrp="1"/>
          </p:cNvSpPr>
          <p:nvPr>
            <p:ph type="ftr" sz="quarter" idx="11"/>
          </p:nvPr>
        </p:nvSpPr>
        <p:spPr/>
        <p:txBody>
          <a:bodyPr/>
          <a:lstStyle/>
          <a:p>
            <a:r>
              <a:rPr lang="de-DE"/>
              <a:t>Max-Planck-Institut für Plasmaphysik | Valentine Devos | PIC Meeting Prague 2026</a:t>
            </a:r>
            <a:endParaRPr lang="de-DE" dirty="0"/>
          </a:p>
        </p:txBody>
      </p:sp>
      <p:sp>
        <p:nvSpPr>
          <p:cNvPr id="4" name="Slide Number Placeholder 3">
            <a:extLst>
              <a:ext uri="{FF2B5EF4-FFF2-40B4-BE49-F238E27FC236}">
                <a16:creationId xmlns:a16="http://schemas.microsoft.com/office/drawing/2014/main" id="{779DCA55-E27C-1564-8D6B-A616657F0588}"/>
              </a:ext>
            </a:extLst>
          </p:cNvPr>
          <p:cNvSpPr>
            <a:spLocks noGrp="1"/>
          </p:cNvSpPr>
          <p:nvPr>
            <p:ph type="sldNum" sz="quarter" idx="12"/>
          </p:nvPr>
        </p:nvSpPr>
        <p:spPr/>
        <p:txBody>
          <a:bodyPr/>
          <a:lstStyle/>
          <a:p>
            <a:fld id="{ECE691D0-CC49-4FC7-9C4D-6112B0CB3A76}" type="slidenum">
              <a:rPr lang="de-DE" smtClean="0"/>
              <a:pPr/>
              <a:t>9</a:t>
            </a:fld>
            <a:endParaRPr lang="de-DE" dirty="0"/>
          </a:p>
        </p:txBody>
      </p:sp>
    </p:spTree>
    <p:extLst>
      <p:ext uri="{BB962C8B-B14F-4D97-AF65-F5344CB8AC3E}">
        <p14:creationId xmlns:p14="http://schemas.microsoft.com/office/powerpoint/2010/main" val="148434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CB3282-069B-59B4-66D0-C4C5403E17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11C6EF-F18C-0018-DB37-E0EA6C20F6B0}"/>
              </a:ext>
            </a:extLst>
          </p:cNvPr>
          <p:cNvSpPr>
            <a:spLocks noGrp="1"/>
          </p:cNvSpPr>
          <p:nvPr>
            <p:ph type="title"/>
          </p:nvPr>
        </p:nvSpPr>
        <p:spPr/>
        <p:txBody>
          <a:bodyPr/>
          <a:lstStyle/>
          <a:p>
            <a:r>
              <a:rPr lang="en-US" dirty="0"/>
              <a:t>Kinetic instabilities in a nutshell</a:t>
            </a:r>
          </a:p>
        </p:txBody>
      </p:sp>
      <p:sp>
        <p:nvSpPr>
          <p:cNvPr id="4" name="Footer Placeholder 3">
            <a:extLst>
              <a:ext uri="{FF2B5EF4-FFF2-40B4-BE49-F238E27FC236}">
                <a16:creationId xmlns:a16="http://schemas.microsoft.com/office/drawing/2014/main" id="{52345135-7081-EC5A-23B9-D96D21491EAC}"/>
              </a:ext>
            </a:extLst>
          </p:cNvPr>
          <p:cNvSpPr>
            <a:spLocks noGrp="1"/>
          </p:cNvSpPr>
          <p:nvPr>
            <p:ph type="ftr" idx="11"/>
          </p:nvPr>
        </p:nvSpPr>
        <p:spPr/>
        <p:txBody>
          <a:bodyPr/>
          <a:lstStyle/>
          <a:p>
            <a:r>
              <a:rPr lang="fr-BE"/>
              <a:t>Max-Planck-Institut für Plasmaphysik | Valentine Devos | PIC Meeting Prague 2026</a:t>
            </a:r>
            <a:endParaRPr lang="fr-BE" dirty="0"/>
          </a:p>
        </p:txBody>
      </p:sp>
      <p:sp>
        <p:nvSpPr>
          <p:cNvPr id="5" name="Slide Number Placeholder 4">
            <a:extLst>
              <a:ext uri="{FF2B5EF4-FFF2-40B4-BE49-F238E27FC236}">
                <a16:creationId xmlns:a16="http://schemas.microsoft.com/office/drawing/2014/main" id="{05D6200D-40B7-6FD9-C053-A38457FCF012}"/>
              </a:ext>
            </a:extLst>
          </p:cNvPr>
          <p:cNvSpPr>
            <a:spLocks noGrp="1"/>
          </p:cNvSpPr>
          <p:nvPr>
            <p:ph type="sldNum" sz="quarter" idx="12"/>
          </p:nvPr>
        </p:nvSpPr>
        <p:spPr/>
        <p:txBody>
          <a:bodyPr/>
          <a:lstStyle/>
          <a:p>
            <a:fld id="{ECE691D0-CC49-4FC7-9C4D-6112B0CB3A76}" type="slidenum">
              <a:rPr lang="de-DE" smtClean="0"/>
              <a:pPr/>
              <a:t>10</a:t>
            </a:fld>
            <a:endParaRPr lang="de-DE" dirty="0"/>
          </a:p>
        </p:txBody>
      </p:sp>
      <p:sp>
        <p:nvSpPr>
          <p:cNvPr id="143" name="TextBox 143"/>
          <p:cNvSpPr txBox="1"/>
          <p:nvPr/>
        </p:nvSpPr>
        <p:spPr>
          <a:xfrm>
            <a:off x="411480" y="713232"/>
            <a:ext cx="11338560" cy="457200"/>
          </a:xfrm>
          <a:prstGeom prst="rect">
            <a:avLst/>
          </a:prstGeom>
          <a:noFill/>
          <a:ln>
            <a:noFill/>
          </a:ln>
        </p:spPr>
        <p:txBody>
          <a:bodyPr wrap="square" lIns="0" tIns="0" rIns="0" bIns="0" rtlCol="0" anchor="t">
            <a:normAutofit/>
          </a:bodyPr>
          <a:lstStyle/>
          <a:p>
            <a:pPr marL="0" indent="0" algn="l">
              <a:lnSpc>
                <a:spcPct val="100000"/>
              </a:lnSpc>
              <a:spcAft>
                <a:spcPts val="600"/>
              </a:spcAft>
              <a:buNone/>
            </a:pPr>
            <a:r>
              <a:rPr lang="en-US" sz="1800" b="0" dirty="0">
                <a:solidFill>
                  <a:srgbClr val="9BA617"/>
                </a:solidFill>
                <a:latin typeface="Arial"/>
                <a:cs typeface="Arial"/>
              </a:rPr>
              <a:t>→ A non-Maxwellian plasma is a reservoir of free energy</a:t>
            </a:r>
            <a:endParaRPr lang="en-US" sz="1800" dirty="0"/>
          </a:p>
        </p:txBody>
      </p:sp>
      <p:sp>
        <p:nvSpPr>
          <p:cNvPr id="144" name="TextBox 144"/>
          <p:cNvSpPr/>
          <p:nvPr/>
        </p:nvSpPr>
        <p:spPr>
          <a:xfrm>
            <a:off x="502920" y="1463040"/>
            <a:ext cx="2514600" cy="2651760"/>
          </a:xfrm>
          <a:prstGeom prst="roundRect">
            <a:avLst>
              <a:gd name="adj" fmla="val 8000"/>
            </a:avLst>
          </a:prstGeom>
          <a:solidFill>
            <a:srgbClr val="E6F0EF"/>
          </a:solidFill>
          <a:ln>
            <a:noFill/>
          </a:ln>
        </p:spPr>
        <p:txBody>
          <a:bodyPr wrap="square" lIns="182880" tIns="182880" rIns="182880" bIns="182880" rtlCol="0" anchor="t">
            <a:normAutofit/>
          </a:bodyPr>
          <a:lstStyle/>
          <a:p>
            <a:pPr marL="0" indent="0" algn="l">
              <a:lnSpc>
                <a:spcPct val="110000"/>
              </a:lnSpc>
              <a:spcAft>
                <a:spcPts val="900"/>
              </a:spcAft>
              <a:buNone/>
            </a:pPr>
            <a:r>
              <a:rPr lang="en-US" sz="1800" b="1" dirty="0">
                <a:solidFill>
                  <a:srgbClr val="006C66"/>
                </a:solidFill>
                <a:latin typeface="Arial"/>
                <a:cs typeface="Arial"/>
              </a:rPr>
              <a:t>Free energy</a:t>
            </a:r>
            <a:endParaRPr lang="en-US" sz="1800" dirty="0"/>
          </a:p>
          <a:p>
            <a:pPr marL="0" indent="0" algn="l">
              <a:lnSpc>
                <a:spcPct val="110000"/>
              </a:lnSpc>
              <a:spcAft>
                <a:spcPts val="600"/>
              </a:spcAft>
              <a:buNone/>
            </a:pPr>
            <a:r>
              <a:rPr lang="en-US" sz="1450" b="0" dirty="0">
                <a:solidFill>
                  <a:srgbClr val="262626"/>
                </a:solidFill>
                <a:latin typeface="Arial"/>
                <a:cs typeface="Arial"/>
              </a:rPr>
              <a:t>Non-Maxwellian distributions: temperature anisotropy T⊥ ≠ T∥, beams, counter-streaming</a:t>
            </a:r>
            <a:endParaRPr lang="en-US" sz="1450" dirty="0"/>
          </a:p>
        </p:txBody>
      </p:sp>
      <p:cxnSp>
        <p:nvCxnSpPr>
          <p:cNvPr id="145" name="Connector 145"/>
          <p:cNvCxnSpPr/>
          <p:nvPr/>
        </p:nvCxnSpPr>
        <p:spPr>
          <a:xfrm>
            <a:off x="3063240" y="2788920"/>
            <a:ext cx="274320" cy="0"/>
          </a:xfrm>
          <a:prstGeom prst="line">
            <a:avLst/>
          </a:prstGeom>
          <a:ln w="38100">
            <a:solidFill>
              <a:srgbClr val="EF7C00"/>
            </a:solidFill>
            <a:tailEnd type="triangle" w="med" len="med"/>
          </a:ln>
        </p:spPr>
      </p:cxnSp>
      <p:sp>
        <p:nvSpPr>
          <p:cNvPr id="146" name="TextBox 146"/>
          <p:cNvSpPr/>
          <p:nvPr/>
        </p:nvSpPr>
        <p:spPr>
          <a:xfrm>
            <a:off x="3383280" y="1463040"/>
            <a:ext cx="2514600" cy="2651760"/>
          </a:xfrm>
          <a:prstGeom prst="roundRect">
            <a:avLst>
              <a:gd name="adj" fmla="val 8000"/>
            </a:avLst>
          </a:prstGeom>
          <a:solidFill>
            <a:srgbClr val="E6F0EF"/>
          </a:solidFill>
          <a:ln>
            <a:noFill/>
          </a:ln>
        </p:spPr>
        <p:txBody>
          <a:bodyPr wrap="square" lIns="182880" tIns="182880" rIns="182880" bIns="182880" rtlCol="0" anchor="t">
            <a:normAutofit/>
          </a:bodyPr>
          <a:lstStyle/>
          <a:p>
            <a:pPr marL="0" indent="0" algn="l">
              <a:lnSpc>
                <a:spcPct val="110000"/>
              </a:lnSpc>
              <a:spcAft>
                <a:spcPts val="900"/>
              </a:spcAft>
              <a:buNone/>
            </a:pPr>
            <a:r>
              <a:rPr lang="en-US" sz="1800" b="1" dirty="0">
                <a:solidFill>
                  <a:srgbClr val="006C66"/>
                </a:solidFill>
                <a:latin typeface="Arial"/>
                <a:cs typeface="Arial"/>
              </a:rPr>
              <a:t>Linear growth</a:t>
            </a:r>
            <a:endParaRPr lang="en-US" sz="1800" dirty="0"/>
          </a:p>
          <a:p>
            <a:pPr marL="0" indent="0" algn="l">
              <a:lnSpc>
                <a:spcPct val="110000"/>
              </a:lnSpc>
              <a:spcAft>
                <a:spcPts val="600"/>
              </a:spcAft>
              <a:buNone/>
            </a:pPr>
            <a:r>
              <a:rPr lang="en-US" sz="1450" b="0" dirty="0">
                <a:solidFill>
                  <a:srgbClr val="262626"/>
                </a:solidFill>
                <a:latin typeface="Arial"/>
                <a:cs typeface="Arial"/>
              </a:rPr>
              <a:t>Small fluctuations grow as δB ∝ e</a:t>
            </a:r>
            <a:r>
              <a:rPr lang="en-US" sz="1450" b="0" baseline="30000" dirty="0">
                <a:solidFill>
                  <a:srgbClr val="262626"/>
                </a:solidFill>
                <a:latin typeface="Arial"/>
                <a:cs typeface="Arial"/>
              </a:rPr>
              <a:t>γt</a:t>
            </a:r>
            <a:r>
              <a:rPr lang="en-US" sz="1450" b="0" dirty="0">
                <a:solidFill>
                  <a:srgbClr val="262626"/>
                </a:solidFill>
                <a:latin typeface="Arial"/>
                <a:cs typeface="Arial"/>
              </a:rPr>
              <a:t>; γ(k) from the kinetic dispersion relation</a:t>
            </a:r>
            <a:endParaRPr lang="en-US" sz="1450" dirty="0"/>
          </a:p>
        </p:txBody>
      </p:sp>
      <p:cxnSp>
        <p:nvCxnSpPr>
          <p:cNvPr id="147" name="Connector 147"/>
          <p:cNvCxnSpPr/>
          <p:nvPr/>
        </p:nvCxnSpPr>
        <p:spPr>
          <a:xfrm>
            <a:off x="5943600" y="2788920"/>
            <a:ext cx="274320" cy="0"/>
          </a:xfrm>
          <a:prstGeom prst="line">
            <a:avLst/>
          </a:prstGeom>
          <a:ln w="38100">
            <a:solidFill>
              <a:srgbClr val="EF7C00"/>
            </a:solidFill>
            <a:tailEnd type="triangle" w="med" len="med"/>
          </a:ln>
        </p:spPr>
      </p:cxnSp>
      <p:sp>
        <p:nvSpPr>
          <p:cNvPr id="148" name="TextBox 148"/>
          <p:cNvSpPr/>
          <p:nvPr/>
        </p:nvSpPr>
        <p:spPr>
          <a:xfrm>
            <a:off x="6263640" y="1463040"/>
            <a:ext cx="2514600" cy="2651760"/>
          </a:xfrm>
          <a:prstGeom prst="roundRect">
            <a:avLst>
              <a:gd name="adj" fmla="val 8000"/>
            </a:avLst>
          </a:prstGeom>
          <a:solidFill>
            <a:srgbClr val="E6F0EF"/>
          </a:solidFill>
          <a:ln>
            <a:noFill/>
          </a:ln>
        </p:spPr>
        <p:txBody>
          <a:bodyPr wrap="square" lIns="182880" tIns="182880" rIns="182880" bIns="182880" rtlCol="0" anchor="t">
            <a:normAutofit/>
          </a:bodyPr>
          <a:lstStyle/>
          <a:p>
            <a:pPr marL="0" indent="0" algn="l">
              <a:lnSpc>
                <a:spcPct val="110000"/>
              </a:lnSpc>
              <a:spcAft>
                <a:spcPts val="900"/>
              </a:spcAft>
              <a:buNone/>
            </a:pPr>
            <a:r>
              <a:rPr lang="en-US" sz="1800" b="1" dirty="0">
                <a:solidFill>
                  <a:srgbClr val="006C66"/>
                </a:solidFill>
                <a:latin typeface="Arial"/>
                <a:cs typeface="Arial"/>
              </a:rPr>
              <a:t>Wave–particle interaction</a:t>
            </a:r>
            <a:endParaRPr lang="en-US" sz="1800" dirty="0"/>
          </a:p>
          <a:p>
            <a:pPr marL="0" indent="0" algn="l">
              <a:lnSpc>
                <a:spcPct val="110000"/>
              </a:lnSpc>
              <a:spcAft>
                <a:spcPts val="600"/>
              </a:spcAft>
              <a:buNone/>
            </a:pPr>
            <a:r>
              <a:rPr lang="en-US" sz="1450" b="0" dirty="0">
                <a:solidFill>
                  <a:srgbClr val="262626"/>
                </a:solidFill>
                <a:latin typeface="Arial"/>
                <a:cs typeface="Arial"/>
              </a:rPr>
              <a:t>Waves scatter and heat particles, reduce anisotropy, isotropise beams</a:t>
            </a:r>
            <a:endParaRPr lang="en-US" sz="1450" dirty="0"/>
          </a:p>
        </p:txBody>
      </p:sp>
      <p:cxnSp>
        <p:nvCxnSpPr>
          <p:cNvPr id="149" name="Connector 149"/>
          <p:cNvCxnSpPr/>
          <p:nvPr/>
        </p:nvCxnSpPr>
        <p:spPr>
          <a:xfrm>
            <a:off x="8823960" y="2788920"/>
            <a:ext cx="274320" cy="0"/>
          </a:xfrm>
          <a:prstGeom prst="line">
            <a:avLst/>
          </a:prstGeom>
          <a:ln w="38100">
            <a:solidFill>
              <a:srgbClr val="EF7C00"/>
            </a:solidFill>
            <a:tailEnd type="triangle" w="med" len="med"/>
          </a:ln>
        </p:spPr>
      </p:cxnSp>
      <p:sp>
        <p:nvSpPr>
          <p:cNvPr id="150" name="TextBox 150"/>
          <p:cNvSpPr/>
          <p:nvPr/>
        </p:nvSpPr>
        <p:spPr>
          <a:xfrm>
            <a:off x="9144000" y="1463040"/>
            <a:ext cx="2514600" cy="2651760"/>
          </a:xfrm>
          <a:prstGeom prst="roundRect">
            <a:avLst>
              <a:gd name="adj" fmla="val 8000"/>
            </a:avLst>
          </a:prstGeom>
          <a:solidFill>
            <a:srgbClr val="E6F0EF"/>
          </a:solidFill>
          <a:ln>
            <a:noFill/>
          </a:ln>
        </p:spPr>
        <p:txBody>
          <a:bodyPr wrap="square" lIns="182880" tIns="182880" rIns="182880" bIns="182880" rtlCol="0" anchor="t">
            <a:normAutofit/>
          </a:bodyPr>
          <a:lstStyle/>
          <a:p>
            <a:pPr marL="0" indent="0" algn="l">
              <a:lnSpc>
                <a:spcPct val="110000"/>
              </a:lnSpc>
              <a:spcAft>
                <a:spcPts val="900"/>
              </a:spcAft>
              <a:buNone/>
            </a:pPr>
            <a:r>
              <a:rPr lang="en-US" sz="1800" b="1" dirty="0">
                <a:solidFill>
                  <a:srgbClr val="006C66"/>
                </a:solidFill>
                <a:latin typeface="Arial"/>
                <a:cs typeface="Arial"/>
              </a:rPr>
              <a:t>Saturation</a:t>
            </a:r>
            <a:endParaRPr lang="en-US" sz="1800" dirty="0"/>
          </a:p>
          <a:p>
            <a:pPr marL="0" indent="0" algn="l">
              <a:lnSpc>
                <a:spcPct val="110000"/>
              </a:lnSpc>
              <a:spcAft>
                <a:spcPts val="600"/>
              </a:spcAft>
              <a:buNone/>
            </a:pPr>
            <a:r>
              <a:rPr lang="en-US" sz="1450" b="0" dirty="0">
                <a:solidFill>
                  <a:srgbClr val="262626"/>
                </a:solidFill>
                <a:latin typeface="Arial"/>
                <a:cs typeface="Arial"/>
              </a:rPr>
              <a:t>The distribution relaxes toward marginal stability; energy has changed hands</a:t>
            </a:r>
            <a:endParaRPr lang="en-US" sz="1450" dirty="0"/>
          </a:p>
        </p:txBody>
      </p:sp>
      <p:sp>
        <p:nvSpPr>
          <p:cNvPr id="151" name="TextBox 151"/>
          <p:cNvSpPr/>
          <p:nvPr/>
        </p:nvSpPr>
        <p:spPr>
          <a:xfrm>
            <a:off x="502920" y="4480560"/>
            <a:ext cx="11155680" cy="1325880"/>
          </a:xfrm>
          <a:prstGeom prst="roundRect">
            <a:avLst>
              <a:gd name="adj" fmla="val 8000"/>
            </a:avLst>
          </a:prstGeom>
          <a:solidFill>
            <a:srgbClr val="006C66"/>
          </a:solidFill>
          <a:ln>
            <a:noFill/>
          </a:ln>
        </p:spPr>
        <p:txBody>
          <a:bodyPr wrap="square" lIns="274320" tIns="274320" rIns="274320" bIns="274320" rtlCol="0" anchor="ctr">
            <a:normAutofit fontScale="92500" lnSpcReduction="20000"/>
          </a:bodyPr>
          <a:lstStyle/>
          <a:p>
            <a:pPr marL="0" indent="0" algn="l">
              <a:lnSpc>
                <a:spcPct val="100000"/>
              </a:lnSpc>
              <a:spcAft>
                <a:spcPts val="500"/>
              </a:spcAft>
              <a:buNone/>
            </a:pPr>
            <a:r>
              <a:rPr lang="en-US" sz="1900" b="1" dirty="0">
                <a:solidFill>
                  <a:srgbClr val="FFFFFF"/>
                </a:solidFill>
                <a:latin typeface="Arial"/>
                <a:cs typeface="Arial"/>
              </a:rPr>
              <a:t>At a shock, time is limited</a:t>
            </a:r>
            <a:endParaRPr lang="en-US" sz="1900" dirty="0"/>
          </a:p>
          <a:p>
            <a:pPr marL="0" indent="0" algn="l">
              <a:lnSpc>
                <a:spcPct val="100000"/>
              </a:lnSpc>
              <a:spcAft>
                <a:spcPts val="600"/>
              </a:spcAft>
              <a:buNone/>
            </a:pPr>
            <a:r>
              <a:rPr lang="en-US" sz="1600" b="0" dirty="0">
                <a:solidFill>
                  <a:srgbClr val="FFFFFF"/>
                </a:solidFill>
                <a:latin typeface="Arial"/>
                <a:cs typeface="Arial"/>
              </a:rPr>
              <a:t>An instability matters only if it grows fast enough while the plasma crosses the shock transition: compare the growth rate γ with the transit time.</a:t>
            </a:r>
            <a:endParaRPr lang="en-US" sz="1600" dirty="0"/>
          </a:p>
        </p:txBody>
      </p:sp>
    </p:spTree>
    <p:extLst>
      <p:ext uri="{BB962C8B-B14F-4D97-AF65-F5344CB8AC3E}">
        <p14:creationId xmlns:p14="http://schemas.microsoft.com/office/powerpoint/2010/main" val="2139510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EB6F12-F17D-7B9D-1C4B-678CCB15FF6D}"/>
            </a:ext>
          </a:extLst>
        </p:cNvPr>
        <p:cNvGrpSpPr/>
        <p:nvPr/>
      </p:nvGrpSpPr>
      <p:grpSpPr>
        <a:xfrm>
          <a:off x="0" y="0"/>
          <a:ext cx="0" cy="0"/>
          <a:chOff x="0" y="0"/>
          <a:chExt cx="0" cy="0"/>
        </a:xfrm>
      </p:grpSpPr>
      <p:cxnSp>
        <p:nvCxnSpPr>
          <p:cNvPr id="39" name="Straight Connector 38">
            <a:extLst>
              <a:ext uri="{FF2B5EF4-FFF2-40B4-BE49-F238E27FC236}">
                <a16:creationId xmlns:a16="http://schemas.microsoft.com/office/drawing/2014/main" id="{5C53EC84-B9A9-D51A-85A1-4C4A03EE192C}"/>
              </a:ext>
            </a:extLst>
          </p:cNvPr>
          <p:cNvCxnSpPr/>
          <p:nvPr/>
        </p:nvCxnSpPr>
        <p:spPr>
          <a:xfrm>
            <a:off x="8601899" y="1711396"/>
            <a:ext cx="0" cy="4154431"/>
          </a:xfrm>
          <a:prstGeom prst="line">
            <a:avLst/>
          </a:prstGeom>
          <a:ln w="28575" cmpd="sng">
            <a:solidFill>
              <a:srgbClr val="F29633"/>
            </a:solidFill>
            <a:prstDash val="solid"/>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36CC52AE-CEB4-4EDB-C819-70A2E7ACBE7F}"/>
              </a:ext>
            </a:extLst>
          </p:cNvPr>
          <p:cNvCxnSpPr/>
          <p:nvPr/>
        </p:nvCxnSpPr>
        <p:spPr>
          <a:xfrm>
            <a:off x="8764589" y="1711396"/>
            <a:ext cx="0" cy="4154431"/>
          </a:xfrm>
          <a:prstGeom prst="line">
            <a:avLst/>
          </a:prstGeom>
          <a:ln w="28575" cmpd="sng">
            <a:solidFill>
              <a:srgbClr val="F29633"/>
            </a:solidFill>
            <a:prstDash val="solid"/>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58D19078-5CBB-BF47-E90C-36DCE71FC1C0}"/>
              </a:ext>
            </a:extLst>
          </p:cNvPr>
          <p:cNvCxnSpPr/>
          <p:nvPr/>
        </p:nvCxnSpPr>
        <p:spPr>
          <a:xfrm>
            <a:off x="9040499" y="1711399"/>
            <a:ext cx="0" cy="4154431"/>
          </a:xfrm>
          <a:prstGeom prst="line">
            <a:avLst/>
          </a:prstGeom>
          <a:ln w="28575" cmpd="sng">
            <a:solidFill>
              <a:srgbClr val="F29633"/>
            </a:solidFill>
            <a:prstDash val="solid"/>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F3BE4809-8FCE-5B44-EC0C-76747317E555}"/>
              </a:ext>
            </a:extLst>
          </p:cNvPr>
          <p:cNvSpPr>
            <a:spLocks noGrp="1"/>
          </p:cNvSpPr>
          <p:nvPr>
            <p:ph type="title"/>
          </p:nvPr>
        </p:nvSpPr>
        <p:spPr/>
        <p:txBody>
          <a:bodyPr/>
          <a:lstStyle/>
          <a:p>
            <a:r>
              <a:rPr lang="en-US" dirty="0"/>
              <a:t>Instabilities – Proton Cyclotron / Whistler Instability pathway</a:t>
            </a:r>
          </a:p>
        </p:txBody>
      </p:sp>
      <p:sp>
        <p:nvSpPr>
          <p:cNvPr id="3" name="Footer Placeholder 2">
            <a:extLst>
              <a:ext uri="{FF2B5EF4-FFF2-40B4-BE49-F238E27FC236}">
                <a16:creationId xmlns:a16="http://schemas.microsoft.com/office/drawing/2014/main" id="{F8E5F079-9ACA-B16E-C7B5-307D8184ED6A}"/>
              </a:ext>
            </a:extLst>
          </p:cNvPr>
          <p:cNvSpPr>
            <a:spLocks noGrp="1"/>
          </p:cNvSpPr>
          <p:nvPr>
            <p:ph type="ftr" idx="11"/>
          </p:nvPr>
        </p:nvSpPr>
        <p:spPr/>
        <p:txBody>
          <a:bodyPr/>
          <a:lstStyle/>
          <a:p>
            <a:r>
              <a:rPr lang="fr-BE"/>
              <a:t>Max-Planck-Institut für Plasmaphysik | Valentine Devos | PIC Meeting Prague 2026</a:t>
            </a:r>
            <a:endParaRPr lang="fr-BE" dirty="0"/>
          </a:p>
        </p:txBody>
      </p:sp>
      <p:sp>
        <p:nvSpPr>
          <p:cNvPr id="6" name="TextBox 5">
            <a:extLst>
              <a:ext uri="{FF2B5EF4-FFF2-40B4-BE49-F238E27FC236}">
                <a16:creationId xmlns:a16="http://schemas.microsoft.com/office/drawing/2014/main" id="{AD05BFC5-8D7B-DB9E-055C-9E001997C573}"/>
              </a:ext>
            </a:extLst>
          </p:cNvPr>
          <p:cNvSpPr txBox="1"/>
          <p:nvPr/>
        </p:nvSpPr>
        <p:spPr>
          <a:xfrm>
            <a:off x="2740274" y="1449665"/>
            <a:ext cx="718595" cy="267894"/>
          </a:xfrm>
          <a:prstGeom prst="rect">
            <a:avLst/>
          </a:prstGeom>
          <a:noFill/>
        </p:spPr>
        <p:txBody>
          <a:bodyPr wrap="none" lIns="0" tIns="0" rIns="0" bIns="0" rtlCol="0" anchor="t" anchorCtr="0">
            <a:spAutoFit/>
          </a:bodyPr>
          <a:lstStyle/>
          <a:p>
            <a:pPr algn="l">
              <a:lnSpc>
                <a:spcPts val="2300"/>
              </a:lnSpc>
              <a:spcBef>
                <a:spcPts val="1150"/>
              </a:spcBef>
            </a:pPr>
            <a:r>
              <a:rPr lang="en-US" sz="1600" dirty="0"/>
              <a:t>M</a:t>
            </a:r>
            <a:r>
              <a:rPr lang="en-US" sz="1600" baseline="-25000" dirty="0"/>
              <a:t>A</a:t>
            </a:r>
            <a:r>
              <a:rPr lang="en-US" sz="1600" dirty="0"/>
              <a:t> ≲ 10</a:t>
            </a:r>
          </a:p>
        </p:txBody>
      </p:sp>
      <p:sp>
        <p:nvSpPr>
          <p:cNvPr id="9" name="TextBox 8">
            <a:extLst>
              <a:ext uri="{FF2B5EF4-FFF2-40B4-BE49-F238E27FC236}">
                <a16:creationId xmlns:a16="http://schemas.microsoft.com/office/drawing/2014/main" id="{37EAE0A1-AC28-DE45-9843-395A0EE29443}"/>
              </a:ext>
            </a:extLst>
          </p:cNvPr>
          <p:cNvSpPr txBox="1"/>
          <p:nvPr/>
        </p:nvSpPr>
        <p:spPr>
          <a:xfrm>
            <a:off x="658813" y="1983500"/>
            <a:ext cx="4750129" cy="273729"/>
          </a:xfrm>
          <a:prstGeom prst="rect">
            <a:avLst/>
          </a:prstGeom>
          <a:noFill/>
        </p:spPr>
        <p:txBody>
          <a:bodyPr wrap="square" lIns="0" tIns="0" rIns="0" bIns="0" rtlCol="0" anchor="t" anchorCtr="0">
            <a:spAutoFit/>
          </a:bodyPr>
          <a:lstStyle/>
          <a:p>
            <a:pPr marL="180000" indent="-180000" algn="just">
              <a:lnSpc>
                <a:spcPts val="2300"/>
              </a:lnSpc>
              <a:spcBef>
                <a:spcPts val="1150"/>
              </a:spcBef>
              <a:buFont typeface="Arial" panose="020B0604020202020204" pitchFamily="34" charset="0"/>
              <a:buChar char="•"/>
            </a:pPr>
            <a:r>
              <a:rPr lang="en-US" sz="1600" dirty="0"/>
              <a:t>Proton temperature anisotropy (T</a:t>
            </a:r>
            <a:r>
              <a:rPr lang="en-US" sz="1600" baseline="-25000" dirty="0">
                <a:ea typeface="Calibri" panose="020F0502020204030204" pitchFamily="34" charset="0"/>
                <a:cs typeface="Calibri" panose="020F0502020204030204" pitchFamily="34" charset="0"/>
              </a:rPr>
              <a:t>ꓕ</a:t>
            </a:r>
            <a:r>
              <a:rPr lang="en-US" sz="1600" dirty="0">
                <a:ea typeface="Calibri" panose="020F0502020204030204" pitchFamily="34" charset="0"/>
                <a:cs typeface="Calibri" panose="020F0502020204030204" pitchFamily="34" charset="0"/>
              </a:rPr>
              <a:t>&gt;T</a:t>
            </a:r>
            <a:r>
              <a:rPr lang="en-US" sz="1600" baseline="-25000" dirty="0">
                <a:ea typeface="Calibri" panose="020F0502020204030204" pitchFamily="34" charset="0"/>
                <a:cs typeface="Calibri" panose="020F0502020204030204" pitchFamily="34" charset="0"/>
              </a:rPr>
              <a:t>‖</a:t>
            </a:r>
            <a:r>
              <a:rPr lang="en-US" sz="1600" dirty="0">
                <a:ea typeface="Calibri" panose="020F0502020204030204" pitchFamily="34" charset="0"/>
                <a:cs typeface="Calibri" panose="020F0502020204030204" pitchFamily="34" charset="0"/>
              </a:rPr>
              <a:t>) drives PCI</a:t>
            </a:r>
            <a:endParaRPr lang="fr-BE" sz="1600" dirty="0">
              <a:ea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DF593089-B453-4506-B5D0-21E15112BE96}"/>
              </a:ext>
            </a:extLst>
          </p:cNvPr>
          <p:cNvSpPr txBox="1"/>
          <p:nvPr/>
        </p:nvSpPr>
        <p:spPr>
          <a:xfrm>
            <a:off x="658813" y="3791579"/>
            <a:ext cx="4750129" cy="246221"/>
          </a:xfrm>
          <a:prstGeom prst="rect">
            <a:avLst/>
          </a:prstGeom>
          <a:noFill/>
        </p:spPr>
        <p:txBody>
          <a:bodyPr wrap="square" lIns="0" tIns="0" rIns="0" bIns="0" rtlCol="0" anchor="t" anchorCtr="0">
            <a:spAutoFit/>
          </a:bodyPr>
          <a:lstStyle/>
          <a:p>
            <a:pPr marL="180000" indent="-180000" algn="just">
              <a:spcBef>
                <a:spcPts val="1150"/>
              </a:spcBef>
              <a:buFont typeface="Arial" panose="020B0604020202020204" pitchFamily="34" charset="0"/>
              <a:buChar char="•"/>
            </a:pPr>
            <a:r>
              <a:rPr lang="en-US" sz="1600" dirty="0"/>
              <a:t>Electron anisotropy drives Whistler waves (</a:t>
            </a:r>
            <a:r>
              <a:rPr lang="el-GR" sz="1600" dirty="0">
                <a:latin typeface="Calibri" panose="020F0502020204030204" pitchFamily="34" charset="0"/>
                <a:ea typeface="Calibri" panose="020F0502020204030204" pitchFamily="34" charset="0"/>
                <a:cs typeface="Calibri" panose="020F0502020204030204" pitchFamily="34" charset="0"/>
              </a:rPr>
              <a:t>ω</a:t>
            </a:r>
            <a:r>
              <a:rPr lang="fr-BE" sz="1600" dirty="0">
                <a:latin typeface="Calibri" panose="020F0502020204030204" pitchFamily="34" charset="0"/>
                <a:ea typeface="Calibri" panose="020F0502020204030204" pitchFamily="34" charset="0"/>
                <a:cs typeface="Calibri" panose="020F0502020204030204" pitchFamily="34" charset="0"/>
              </a:rPr>
              <a:t> </a:t>
            </a:r>
            <a:r>
              <a:rPr lang="fr-BE" sz="1500" dirty="0">
                <a:latin typeface="Calibri" panose="020F0502020204030204" pitchFamily="34" charset="0"/>
                <a:ea typeface="Calibri" panose="020F0502020204030204" pitchFamily="34" charset="0"/>
                <a:cs typeface="Calibri" panose="020F0502020204030204" pitchFamily="34" charset="0"/>
              </a:rPr>
              <a:t>~ </a:t>
            </a:r>
            <a:r>
              <a:rPr lang="el-GR" sz="1600" dirty="0">
                <a:latin typeface="Calibri" panose="020F0502020204030204" pitchFamily="34" charset="0"/>
                <a:ea typeface="Calibri" panose="020F0502020204030204" pitchFamily="34" charset="0"/>
                <a:cs typeface="Calibri" panose="020F0502020204030204" pitchFamily="34" charset="0"/>
              </a:rPr>
              <a:t>Ω</a:t>
            </a:r>
            <a:r>
              <a:rPr lang="fr-BE" sz="1600" baseline="-25000" dirty="0">
                <a:latin typeface="Calibri" panose="020F0502020204030204" pitchFamily="34" charset="0"/>
                <a:ea typeface="Calibri" panose="020F0502020204030204" pitchFamily="34" charset="0"/>
                <a:cs typeface="Calibri" panose="020F0502020204030204" pitchFamily="34" charset="0"/>
              </a:rPr>
              <a:t>e</a:t>
            </a:r>
            <a:r>
              <a:rPr lang="fr-BE" sz="1600" dirty="0">
                <a:latin typeface="Calibri" panose="020F0502020204030204" pitchFamily="34" charset="0"/>
                <a:ea typeface="Calibri" panose="020F0502020204030204" pitchFamily="34" charset="0"/>
                <a:cs typeface="Calibri" panose="020F0502020204030204" pitchFamily="34" charset="0"/>
              </a:rPr>
              <a:t>)</a:t>
            </a:r>
            <a:endParaRPr lang="fr-BE" sz="1600" dirty="0">
              <a:ea typeface="Calibri" panose="020F0502020204030204" pitchFamily="34" charset="0"/>
              <a:cs typeface="Calibri" panose="020F0502020204030204" pitchFamily="34" charset="0"/>
            </a:endParaRPr>
          </a:p>
        </p:txBody>
      </p:sp>
      <p:sp>
        <p:nvSpPr>
          <p:cNvPr id="13" name="TextBox 12">
            <a:extLst>
              <a:ext uri="{FF2B5EF4-FFF2-40B4-BE49-F238E27FC236}">
                <a16:creationId xmlns:a16="http://schemas.microsoft.com/office/drawing/2014/main" id="{D3C8C07C-32B4-B4AF-A8C5-07FDFA1E835D}"/>
              </a:ext>
            </a:extLst>
          </p:cNvPr>
          <p:cNvSpPr txBox="1"/>
          <p:nvPr/>
        </p:nvSpPr>
        <p:spPr>
          <a:xfrm>
            <a:off x="658812" y="4711987"/>
            <a:ext cx="4750129" cy="267894"/>
          </a:xfrm>
          <a:prstGeom prst="rect">
            <a:avLst/>
          </a:prstGeom>
          <a:noFill/>
        </p:spPr>
        <p:txBody>
          <a:bodyPr wrap="square" lIns="0" tIns="0" rIns="0" bIns="0" rtlCol="0" anchor="t" anchorCtr="0">
            <a:spAutoFit/>
          </a:bodyPr>
          <a:lstStyle/>
          <a:p>
            <a:pPr marL="180000" indent="-180000" algn="just">
              <a:lnSpc>
                <a:spcPts val="2300"/>
              </a:lnSpc>
              <a:spcBef>
                <a:spcPts val="1150"/>
              </a:spcBef>
              <a:buFont typeface="Arial" panose="020B0604020202020204" pitchFamily="34" charset="0"/>
              <a:buChar char="•"/>
            </a:pPr>
            <a:r>
              <a:rPr lang="fr-BE" sz="1600" dirty="0" err="1">
                <a:ea typeface="Calibri" panose="020F0502020204030204" pitchFamily="34" charset="0"/>
                <a:cs typeface="Calibri" panose="020F0502020204030204" pitchFamily="34" charset="0"/>
              </a:rPr>
              <a:t>Propagates</a:t>
            </a:r>
            <a:r>
              <a:rPr lang="fr-BE" sz="1600" dirty="0">
                <a:ea typeface="Calibri" panose="020F0502020204030204" pitchFamily="34" charset="0"/>
                <a:cs typeface="Calibri" panose="020F0502020204030204" pitchFamily="34" charset="0"/>
              </a:rPr>
              <a:t> </a:t>
            </a:r>
            <a:r>
              <a:rPr lang="fr-BE" sz="1600" dirty="0" err="1">
                <a:ea typeface="Calibri" panose="020F0502020204030204" pitchFamily="34" charset="0"/>
                <a:cs typeface="Calibri" panose="020F0502020204030204" pitchFamily="34" charset="0"/>
              </a:rPr>
              <a:t>along</a:t>
            </a:r>
            <a:r>
              <a:rPr lang="fr-BE" sz="1600" dirty="0">
                <a:ea typeface="Calibri" panose="020F0502020204030204" pitchFamily="34" charset="0"/>
                <a:cs typeface="Calibri" panose="020F0502020204030204" pitchFamily="34" charset="0"/>
              </a:rPr>
              <a:t> B</a:t>
            </a:r>
            <a:r>
              <a:rPr lang="fr-BE" sz="1600" baseline="-25000" dirty="0">
                <a:ea typeface="Calibri" panose="020F0502020204030204" pitchFamily="34" charset="0"/>
                <a:cs typeface="Calibri" panose="020F0502020204030204" pitchFamily="34" charset="0"/>
              </a:rPr>
              <a:t>0</a:t>
            </a:r>
          </a:p>
        </p:txBody>
      </p:sp>
      <p:sp>
        <p:nvSpPr>
          <p:cNvPr id="7" name="TextBox 6">
            <a:extLst>
              <a:ext uri="{FF2B5EF4-FFF2-40B4-BE49-F238E27FC236}">
                <a16:creationId xmlns:a16="http://schemas.microsoft.com/office/drawing/2014/main" id="{B3707752-CFC8-CA6D-FA62-7673FF52CD78}"/>
              </a:ext>
            </a:extLst>
          </p:cNvPr>
          <p:cNvSpPr txBox="1"/>
          <p:nvPr/>
        </p:nvSpPr>
        <p:spPr>
          <a:xfrm>
            <a:off x="8330835" y="1216339"/>
            <a:ext cx="1106072" cy="267894"/>
          </a:xfrm>
          <a:prstGeom prst="rect">
            <a:avLst/>
          </a:prstGeom>
          <a:noFill/>
        </p:spPr>
        <p:txBody>
          <a:bodyPr wrap="none" lIns="0" tIns="0" rIns="0" bIns="0" rtlCol="0" anchor="t" anchorCtr="0">
            <a:spAutoFit/>
          </a:bodyPr>
          <a:lstStyle/>
          <a:p>
            <a:pPr algn="l">
              <a:lnSpc>
                <a:spcPts val="2300"/>
              </a:lnSpc>
              <a:spcBef>
                <a:spcPts val="1150"/>
              </a:spcBef>
            </a:pPr>
            <a:r>
              <a:rPr lang="en-US" sz="1600" dirty="0">
                <a:solidFill>
                  <a:srgbClr val="C00000"/>
                </a:solidFill>
              </a:rPr>
              <a:t>Shock Front</a:t>
            </a:r>
          </a:p>
        </p:txBody>
      </p:sp>
      <p:cxnSp>
        <p:nvCxnSpPr>
          <p:cNvPr id="10" name="Straight Connector 9">
            <a:extLst>
              <a:ext uri="{FF2B5EF4-FFF2-40B4-BE49-F238E27FC236}">
                <a16:creationId xmlns:a16="http://schemas.microsoft.com/office/drawing/2014/main" id="{4A8AFAF1-9CF5-B769-6A58-A448389BEB3F}"/>
              </a:ext>
            </a:extLst>
          </p:cNvPr>
          <p:cNvCxnSpPr/>
          <p:nvPr/>
        </p:nvCxnSpPr>
        <p:spPr>
          <a:xfrm>
            <a:off x="9575968" y="1711399"/>
            <a:ext cx="0" cy="4154431"/>
          </a:xfrm>
          <a:prstGeom prst="line">
            <a:avLst/>
          </a:prstGeom>
          <a:ln w="28575" cmpd="sng">
            <a:solidFill>
              <a:srgbClr val="F29633"/>
            </a:solidFill>
            <a:prstDash val="solid"/>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FF366FB8-96E2-C4BA-6BCE-71F37FB0F142}"/>
              </a:ext>
            </a:extLst>
          </p:cNvPr>
          <p:cNvCxnSpPr/>
          <p:nvPr/>
        </p:nvCxnSpPr>
        <p:spPr>
          <a:xfrm>
            <a:off x="10483865" y="1711399"/>
            <a:ext cx="0" cy="4154431"/>
          </a:xfrm>
          <a:prstGeom prst="line">
            <a:avLst/>
          </a:prstGeom>
          <a:ln w="28575" cmpd="sng">
            <a:solidFill>
              <a:srgbClr val="F29633"/>
            </a:solidFill>
            <a:prstDash val="solid"/>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5D9A1D91-C3F9-AC16-B636-43AC449CECDF}"/>
              </a:ext>
            </a:extLst>
          </p:cNvPr>
          <p:cNvCxnSpPr/>
          <p:nvPr/>
        </p:nvCxnSpPr>
        <p:spPr>
          <a:xfrm>
            <a:off x="11391761" y="1711399"/>
            <a:ext cx="0" cy="4154431"/>
          </a:xfrm>
          <a:prstGeom prst="line">
            <a:avLst/>
          </a:prstGeom>
          <a:ln w="28575" cmpd="sng">
            <a:solidFill>
              <a:srgbClr val="F29633"/>
            </a:solidFill>
            <a:prstDash val="solid"/>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47F4B855-C7AE-8E7C-074E-B8DB43573014}"/>
              </a:ext>
            </a:extLst>
          </p:cNvPr>
          <p:cNvCxnSpPr/>
          <p:nvPr/>
        </p:nvCxnSpPr>
        <p:spPr>
          <a:xfrm>
            <a:off x="7993599" y="1711399"/>
            <a:ext cx="0" cy="4154431"/>
          </a:xfrm>
          <a:prstGeom prst="line">
            <a:avLst/>
          </a:prstGeom>
          <a:ln w="28575" cmpd="sng">
            <a:solidFill>
              <a:srgbClr val="F29633"/>
            </a:solidFill>
            <a:prstDash val="solid"/>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DA10FFF9-067A-0DA5-57E9-D7D3A713BB2D}"/>
              </a:ext>
            </a:extLst>
          </p:cNvPr>
          <p:cNvCxnSpPr/>
          <p:nvPr/>
        </p:nvCxnSpPr>
        <p:spPr>
          <a:xfrm>
            <a:off x="7319120" y="1711399"/>
            <a:ext cx="0" cy="4154431"/>
          </a:xfrm>
          <a:prstGeom prst="line">
            <a:avLst/>
          </a:prstGeom>
          <a:ln w="28575" cmpd="sng">
            <a:solidFill>
              <a:srgbClr val="F29633"/>
            </a:solidFill>
            <a:prstDash val="solid"/>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B832AB9A-BBC4-81FD-87D6-A1799BB136B8}"/>
              </a:ext>
            </a:extLst>
          </p:cNvPr>
          <p:cNvCxnSpPr/>
          <p:nvPr/>
        </p:nvCxnSpPr>
        <p:spPr>
          <a:xfrm>
            <a:off x="6644640" y="1711399"/>
            <a:ext cx="0" cy="4154431"/>
          </a:xfrm>
          <a:prstGeom prst="line">
            <a:avLst/>
          </a:prstGeom>
          <a:ln w="28575" cmpd="sng">
            <a:solidFill>
              <a:srgbClr val="F29633"/>
            </a:solidFill>
            <a:prstDash val="solid"/>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6196F7E2-B8F7-E8A9-FD47-BC30EE7A96A0}"/>
              </a:ext>
            </a:extLst>
          </p:cNvPr>
          <p:cNvCxnSpPr/>
          <p:nvPr/>
        </p:nvCxnSpPr>
        <p:spPr>
          <a:xfrm>
            <a:off x="8330835" y="1711399"/>
            <a:ext cx="0" cy="4154431"/>
          </a:xfrm>
          <a:prstGeom prst="line">
            <a:avLst/>
          </a:prstGeom>
          <a:ln w="28575" cmpd="sng">
            <a:solidFill>
              <a:srgbClr val="F29633"/>
            </a:solidFill>
            <a:prstDash val="solid"/>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6FC1A5A9-D2DF-4618-92D4-D2F9AF2DC3EA}"/>
              </a:ext>
            </a:extLst>
          </p:cNvPr>
          <p:cNvCxnSpPr/>
          <p:nvPr/>
        </p:nvCxnSpPr>
        <p:spPr>
          <a:xfrm>
            <a:off x="7656360" y="1711399"/>
            <a:ext cx="0" cy="4154431"/>
          </a:xfrm>
          <a:prstGeom prst="line">
            <a:avLst/>
          </a:prstGeom>
          <a:ln w="28575" cmpd="sng">
            <a:solidFill>
              <a:srgbClr val="F29633"/>
            </a:solidFill>
            <a:prstDash val="solid"/>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D368FAFB-811A-6C26-2271-AFF02EBE53D8}"/>
              </a:ext>
            </a:extLst>
          </p:cNvPr>
          <p:cNvCxnSpPr/>
          <p:nvPr/>
        </p:nvCxnSpPr>
        <p:spPr>
          <a:xfrm>
            <a:off x="6981880" y="1711399"/>
            <a:ext cx="0" cy="4154431"/>
          </a:xfrm>
          <a:prstGeom prst="line">
            <a:avLst/>
          </a:prstGeom>
          <a:ln w="28575" cmpd="sng">
            <a:solidFill>
              <a:srgbClr val="F29633"/>
            </a:solidFill>
            <a:prstDash val="solid"/>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A942C678-00C5-47A2-B8C8-AA10DF747A85}"/>
              </a:ext>
            </a:extLst>
          </p:cNvPr>
          <p:cNvSpPr txBox="1"/>
          <p:nvPr/>
        </p:nvSpPr>
        <p:spPr>
          <a:xfrm>
            <a:off x="11487311" y="1563922"/>
            <a:ext cx="185948" cy="294953"/>
          </a:xfrm>
          <a:prstGeom prst="rect">
            <a:avLst/>
          </a:prstGeom>
          <a:noFill/>
        </p:spPr>
        <p:txBody>
          <a:bodyPr wrap="none" lIns="0" tIns="0" rIns="0" bIns="0" rtlCol="0" anchor="t" anchorCtr="0">
            <a:spAutoFit/>
          </a:bodyPr>
          <a:lstStyle/>
          <a:p>
            <a:pPr algn="l">
              <a:lnSpc>
                <a:spcPts val="2300"/>
              </a:lnSpc>
              <a:spcBef>
                <a:spcPts val="1150"/>
              </a:spcBef>
            </a:pPr>
            <a:r>
              <a:rPr lang="en-US" sz="2000" b="1" dirty="0">
                <a:solidFill>
                  <a:srgbClr val="F29633"/>
                </a:solidFill>
              </a:rPr>
              <a:t>B</a:t>
            </a:r>
          </a:p>
        </p:txBody>
      </p:sp>
      <p:cxnSp>
        <p:nvCxnSpPr>
          <p:cNvPr id="32" name="Straight Arrow Connector 31">
            <a:extLst>
              <a:ext uri="{FF2B5EF4-FFF2-40B4-BE49-F238E27FC236}">
                <a16:creationId xmlns:a16="http://schemas.microsoft.com/office/drawing/2014/main" id="{EE09C6F3-0A54-BAB7-BCC8-4BB52CCB9E8C}"/>
              </a:ext>
            </a:extLst>
          </p:cNvPr>
          <p:cNvCxnSpPr/>
          <p:nvPr/>
        </p:nvCxnSpPr>
        <p:spPr>
          <a:xfrm>
            <a:off x="8587415" y="1563922"/>
            <a:ext cx="439270" cy="0"/>
          </a:xfrm>
          <a:prstGeom prst="straightConnector1">
            <a:avLst/>
          </a:prstGeom>
          <a:ln w="38100" cmpd="sng">
            <a:solidFill>
              <a:srgbClr val="C00000"/>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3" name="Rectangle 32">
            <a:extLst>
              <a:ext uri="{FF2B5EF4-FFF2-40B4-BE49-F238E27FC236}">
                <a16:creationId xmlns:a16="http://schemas.microsoft.com/office/drawing/2014/main" id="{0F804373-C545-DC5C-F506-15F53C126C24}"/>
              </a:ext>
            </a:extLst>
          </p:cNvPr>
          <p:cNvSpPr/>
          <p:nvPr/>
        </p:nvSpPr>
        <p:spPr>
          <a:xfrm>
            <a:off x="8448436" y="1711396"/>
            <a:ext cx="717228" cy="4154431"/>
          </a:xfrm>
          <a:prstGeom prst="rect">
            <a:avLst/>
          </a:prstGeom>
          <a:noFill/>
          <a:ln w="28575" cmpd="sng">
            <a:solidFill>
              <a:srgbClr val="C00000"/>
            </a:solidFill>
            <a:prstDash val="solid"/>
            <a:tailEnd type="triangle" w="lg" len="med"/>
          </a:ln>
        </p:spPr>
        <p:style>
          <a:lnRef idx="1">
            <a:schemeClr val="accent1"/>
          </a:lnRef>
          <a:fillRef idx="0">
            <a:schemeClr val="accent1"/>
          </a:fillRef>
          <a:effectRef idx="0">
            <a:schemeClr val="accent1"/>
          </a:effectRef>
          <a:fontRef idx="minor">
            <a:schemeClr val="tx1"/>
          </a:fontRef>
        </p:style>
        <p:txBody>
          <a:bodyPr wrap="square" lIns="144000" tIns="108000" rIns="144000" bIns="144000" rtlCol="0" anchor="t" anchorCtr="0"/>
          <a:lstStyle/>
          <a:p>
            <a:pPr algn="l">
              <a:spcBef>
                <a:spcPts val="1150"/>
              </a:spcBef>
              <a:buClr>
                <a:srgbClr val="116656"/>
              </a:buClr>
              <a:buSzPct val="120000"/>
            </a:pPr>
            <a:endParaRPr lang="en-US" sz="1300" b="1" dirty="0">
              <a:solidFill>
                <a:schemeClr val="bg1"/>
              </a:solidFill>
            </a:endParaRPr>
          </a:p>
        </p:txBody>
      </p:sp>
      <p:cxnSp>
        <p:nvCxnSpPr>
          <p:cNvPr id="34" name="Straight Connector 33">
            <a:extLst>
              <a:ext uri="{FF2B5EF4-FFF2-40B4-BE49-F238E27FC236}">
                <a16:creationId xmlns:a16="http://schemas.microsoft.com/office/drawing/2014/main" id="{73859FF3-F5B9-2089-7511-0960F2B435A0}"/>
              </a:ext>
            </a:extLst>
          </p:cNvPr>
          <p:cNvCxnSpPr/>
          <p:nvPr/>
        </p:nvCxnSpPr>
        <p:spPr>
          <a:xfrm>
            <a:off x="8162218" y="1711399"/>
            <a:ext cx="0" cy="4154431"/>
          </a:xfrm>
          <a:prstGeom prst="line">
            <a:avLst/>
          </a:prstGeom>
          <a:ln w="28575" cmpd="sng">
            <a:solidFill>
              <a:srgbClr val="F29633"/>
            </a:solidFill>
            <a:prstDash val="solid"/>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0D409F35-E636-00A6-A409-77A0DA7DB4B3}"/>
              </a:ext>
            </a:extLst>
          </p:cNvPr>
          <p:cNvCxnSpPr/>
          <p:nvPr/>
        </p:nvCxnSpPr>
        <p:spPr>
          <a:xfrm>
            <a:off x="7824979" y="1711399"/>
            <a:ext cx="0" cy="4154431"/>
          </a:xfrm>
          <a:prstGeom prst="line">
            <a:avLst/>
          </a:prstGeom>
          <a:ln w="28575" cmpd="sng">
            <a:solidFill>
              <a:srgbClr val="F29633"/>
            </a:solidFill>
            <a:prstDash val="solid"/>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24EA0097-AAD6-BB35-A980-5CEDF2633316}"/>
              </a:ext>
            </a:extLst>
          </p:cNvPr>
          <p:cNvCxnSpPr/>
          <p:nvPr/>
        </p:nvCxnSpPr>
        <p:spPr>
          <a:xfrm>
            <a:off x="7487740" y="1711396"/>
            <a:ext cx="0" cy="4154431"/>
          </a:xfrm>
          <a:prstGeom prst="line">
            <a:avLst/>
          </a:prstGeom>
          <a:ln w="28575" cmpd="sng">
            <a:solidFill>
              <a:srgbClr val="F29633"/>
            </a:solidFill>
            <a:prstDash val="solid"/>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BC3406A6-60B3-B30A-B9A3-690DA95DD79C}"/>
              </a:ext>
            </a:extLst>
          </p:cNvPr>
          <p:cNvCxnSpPr/>
          <p:nvPr/>
        </p:nvCxnSpPr>
        <p:spPr>
          <a:xfrm>
            <a:off x="7150500" y="1711399"/>
            <a:ext cx="0" cy="4154431"/>
          </a:xfrm>
          <a:prstGeom prst="line">
            <a:avLst/>
          </a:prstGeom>
          <a:ln w="28575" cmpd="sng">
            <a:solidFill>
              <a:srgbClr val="F29633"/>
            </a:solidFill>
            <a:prstDash val="solid"/>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EF980B44-174B-5812-EA98-371AA0535FF0}"/>
              </a:ext>
            </a:extLst>
          </p:cNvPr>
          <p:cNvCxnSpPr/>
          <p:nvPr/>
        </p:nvCxnSpPr>
        <p:spPr>
          <a:xfrm>
            <a:off x="6813260" y="1711396"/>
            <a:ext cx="0" cy="4154431"/>
          </a:xfrm>
          <a:prstGeom prst="line">
            <a:avLst/>
          </a:prstGeom>
          <a:ln w="28575" cmpd="sng">
            <a:solidFill>
              <a:srgbClr val="F29633"/>
            </a:solidFill>
            <a:prstDash val="solid"/>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55" name="Oval 54">
            <a:extLst>
              <a:ext uri="{FF2B5EF4-FFF2-40B4-BE49-F238E27FC236}">
                <a16:creationId xmlns:a16="http://schemas.microsoft.com/office/drawing/2014/main" id="{DCBBD7E5-23CB-0386-3F2F-F737785804ED}"/>
              </a:ext>
            </a:extLst>
          </p:cNvPr>
          <p:cNvSpPr/>
          <p:nvPr/>
        </p:nvSpPr>
        <p:spPr>
          <a:xfrm>
            <a:off x="10013008" y="1983500"/>
            <a:ext cx="196857" cy="186841"/>
          </a:xfrm>
          <a:prstGeom prst="ellipse">
            <a:avLst/>
          </a:prstGeom>
          <a:noFill/>
          <a:ln w="19050" cmpd="sng">
            <a:solidFill>
              <a:srgbClr val="00B1EA"/>
            </a:solidFill>
            <a:prstDash val="solid"/>
            <a:tailEnd type="triangle" w="lg" len="med"/>
          </a:ln>
        </p:spPr>
        <p:style>
          <a:lnRef idx="1">
            <a:schemeClr val="accent1"/>
          </a:lnRef>
          <a:fillRef idx="0">
            <a:schemeClr val="accent1"/>
          </a:fillRef>
          <a:effectRef idx="0">
            <a:schemeClr val="accent1"/>
          </a:effectRef>
          <a:fontRef idx="minor">
            <a:schemeClr val="tx1"/>
          </a:fontRef>
        </p:style>
        <p:txBody>
          <a:bodyPr wrap="square" lIns="144000" tIns="108000" rIns="144000" bIns="144000" rtlCol="0" anchor="t" anchorCtr="0"/>
          <a:lstStyle/>
          <a:p>
            <a:pPr algn="l">
              <a:spcBef>
                <a:spcPts val="1150"/>
              </a:spcBef>
              <a:buClr>
                <a:srgbClr val="116656"/>
              </a:buClr>
              <a:buSzPct val="120000"/>
            </a:pPr>
            <a:endParaRPr lang="en-US" sz="1300" b="1" dirty="0">
              <a:solidFill>
                <a:schemeClr val="bg1"/>
              </a:solidFill>
            </a:endParaRPr>
          </a:p>
        </p:txBody>
      </p:sp>
      <p:sp>
        <p:nvSpPr>
          <p:cNvPr id="56" name="Oval 55">
            <a:extLst>
              <a:ext uri="{FF2B5EF4-FFF2-40B4-BE49-F238E27FC236}">
                <a16:creationId xmlns:a16="http://schemas.microsoft.com/office/drawing/2014/main" id="{50EC90B5-849E-F171-E52C-8147E92EFEC5}"/>
              </a:ext>
            </a:extLst>
          </p:cNvPr>
          <p:cNvSpPr/>
          <p:nvPr/>
        </p:nvSpPr>
        <p:spPr>
          <a:xfrm>
            <a:off x="10963514" y="5602874"/>
            <a:ext cx="196857" cy="186841"/>
          </a:xfrm>
          <a:prstGeom prst="ellipse">
            <a:avLst/>
          </a:prstGeom>
          <a:noFill/>
          <a:ln w="19050" cmpd="sng">
            <a:solidFill>
              <a:srgbClr val="00B1EA"/>
            </a:solidFill>
            <a:prstDash val="solid"/>
            <a:tailEnd type="triangle" w="lg" len="med"/>
          </a:ln>
        </p:spPr>
        <p:style>
          <a:lnRef idx="1">
            <a:schemeClr val="accent1"/>
          </a:lnRef>
          <a:fillRef idx="0">
            <a:schemeClr val="accent1"/>
          </a:fillRef>
          <a:effectRef idx="0">
            <a:schemeClr val="accent1"/>
          </a:effectRef>
          <a:fontRef idx="minor">
            <a:schemeClr val="tx1"/>
          </a:fontRef>
        </p:style>
        <p:txBody>
          <a:bodyPr wrap="square" lIns="144000" tIns="108000" rIns="144000" bIns="144000" rtlCol="0" anchor="t" anchorCtr="0"/>
          <a:lstStyle/>
          <a:p>
            <a:pPr algn="l">
              <a:spcBef>
                <a:spcPts val="1150"/>
              </a:spcBef>
              <a:buClr>
                <a:srgbClr val="116656"/>
              </a:buClr>
              <a:buSzPct val="120000"/>
            </a:pPr>
            <a:endParaRPr lang="en-US" sz="1300" b="1" dirty="0">
              <a:solidFill>
                <a:schemeClr val="bg1"/>
              </a:solidFill>
            </a:endParaRPr>
          </a:p>
        </p:txBody>
      </p:sp>
      <p:sp>
        <p:nvSpPr>
          <p:cNvPr id="57" name="Oval 56">
            <a:extLst>
              <a:ext uri="{FF2B5EF4-FFF2-40B4-BE49-F238E27FC236}">
                <a16:creationId xmlns:a16="http://schemas.microsoft.com/office/drawing/2014/main" id="{2582B1BA-22B9-9F4F-EB84-75963743AC7B}"/>
              </a:ext>
            </a:extLst>
          </p:cNvPr>
          <p:cNvSpPr/>
          <p:nvPr/>
        </p:nvSpPr>
        <p:spPr>
          <a:xfrm>
            <a:off x="9743741" y="3335579"/>
            <a:ext cx="196857" cy="186841"/>
          </a:xfrm>
          <a:prstGeom prst="ellipse">
            <a:avLst/>
          </a:prstGeom>
          <a:noFill/>
          <a:ln w="19050" cmpd="sng">
            <a:solidFill>
              <a:srgbClr val="00B1EA"/>
            </a:solidFill>
            <a:prstDash val="solid"/>
            <a:tailEnd type="triangle" w="lg" len="med"/>
          </a:ln>
        </p:spPr>
        <p:style>
          <a:lnRef idx="1">
            <a:schemeClr val="accent1"/>
          </a:lnRef>
          <a:fillRef idx="0">
            <a:schemeClr val="accent1"/>
          </a:fillRef>
          <a:effectRef idx="0">
            <a:schemeClr val="accent1"/>
          </a:effectRef>
          <a:fontRef idx="minor">
            <a:schemeClr val="tx1"/>
          </a:fontRef>
        </p:style>
        <p:txBody>
          <a:bodyPr wrap="square" lIns="144000" tIns="108000" rIns="144000" bIns="144000" rtlCol="0" anchor="t" anchorCtr="0"/>
          <a:lstStyle/>
          <a:p>
            <a:pPr algn="l">
              <a:spcBef>
                <a:spcPts val="1150"/>
              </a:spcBef>
              <a:buClr>
                <a:srgbClr val="116656"/>
              </a:buClr>
              <a:buSzPct val="120000"/>
            </a:pPr>
            <a:endParaRPr lang="en-US" sz="1300" b="1" dirty="0">
              <a:solidFill>
                <a:schemeClr val="bg1"/>
              </a:solidFill>
            </a:endParaRPr>
          </a:p>
        </p:txBody>
      </p:sp>
      <p:sp>
        <p:nvSpPr>
          <p:cNvPr id="58" name="Oval 57">
            <a:extLst>
              <a:ext uri="{FF2B5EF4-FFF2-40B4-BE49-F238E27FC236}">
                <a16:creationId xmlns:a16="http://schemas.microsoft.com/office/drawing/2014/main" id="{878D78AD-F020-566C-899A-0579C5068BD4}"/>
              </a:ext>
            </a:extLst>
          </p:cNvPr>
          <p:cNvSpPr/>
          <p:nvPr/>
        </p:nvSpPr>
        <p:spPr>
          <a:xfrm>
            <a:off x="10483864" y="3069734"/>
            <a:ext cx="196857" cy="186841"/>
          </a:xfrm>
          <a:prstGeom prst="ellipse">
            <a:avLst/>
          </a:prstGeom>
          <a:noFill/>
          <a:ln w="19050" cmpd="sng">
            <a:solidFill>
              <a:srgbClr val="00B1EA"/>
            </a:solidFill>
            <a:prstDash val="solid"/>
            <a:tailEnd type="triangle" w="lg" len="med"/>
          </a:ln>
        </p:spPr>
        <p:style>
          <a:lnRef idx="1">
            <a:schemeClr val="accent1"/>
          </a:lnRef>
          <a:fillRef idx="0">
            <a:schemeClr val="accent1"/>
          </a:fillRef>
          <a:effectRef idx="0">
            <a:schemeClr val="accent1"/>
          </a:effectRef>
          <a:fontRef idx="minor">
            <a:schemeClr val="tx1"/>
          </a:fontRef>
        </p:style>
        <p:txBody>
          <a:bodyPr wrap="square" lIns="144000" tIns="108000" rIns="144000" bIns="144000" rtlCol="0" anchor="t" anchorCtr="0"/>
          <a:lstStyle/>
          <a:p>
            <a:pPr algn="l">
              <a:spcBef>
                <a:spcPts val="1150"/>
              </a:spcBef>
              <a:buClr>
                <a:srgbClr val="116656"/>
              </a:buClr>
              <a:buSzPct val="120000"/>
            </a:pPr>
            <a:endParaRPr lang="en-US" sz="1300" b="1" dirty="0">
              <a:solidFill>
                <a:schemeClr val="bg1"/>
              </a:solidFill>
            </a:endParaRPr>
          </a:p>
        </p:txBody>
      </p:sp>
      <p:sp>
        <p:nvSpPr>
          <p:cNvPr id="59" name="Oval 58">
            <a:extLst>
              <a:ext uri="{FF2B5EF4-FFF2-40B4-BE49-F238E27FC236}">
                <a16:creationId xmlns:a16="http://schemas.microsoft.com/office/drawing/2014/main" id="{8C404C09-23AF-A891-7E41-B44651DFB9A0}"/>
              </a:ext>
            </a:extLst>
          </p:cNvPr>
          <p:cNvSpPr/>
          <p:nvPr/>
        </p:nvSpPr>
        <p:spPr>
          <a:xfrm>
            <a:off x="9989061" y="5159086"/>
            <a:ext cx="196857" cy="186841"/>
          </a:xfrm>
          <a:prstGeom prst="ellipse">
            <a:avLst/>
          </a:prstGeom>
          <a:noFill/>
          <a:ln w="19050" cmpd="sng">
            <a:solidFill>
              <a:srgbClr val="00B1EA"/>
            </a:solidFill>
            <a:prstDash val="solid"/>
            <a:tailEnd type="triangle" w="lg" len="med"/>
          </a:ln>
        </p:spPr>
        <p:style>
          <a:lnRef idx="1">
            <a:schemeClr val="accent1"/>
          </a:lnRef>
          <a:fillRef idx="0">
            <a:schemeClr val="accent1"/>
          </a:fillRef>
          <a:effectRef idx="0">
            <a:schemeClr val="accent1"/>
          </a:effectRef>
          <a:fontRef idx="minor">
            <a:schemeClr val="tx1"/>
          </a:fontRef>
        </p:style>
        <p:txBody>
          <a:bodyPr wrap="square" lIns="144000" tIns="108000" rIns="144000" bIns="144000" rtlCol="0" anchor="t" anchorCtr="0"/>
          <a:lstStyle/>
          <a:p>
            <a:pPr algn="l">
              <a:spcBef>
                <a:spcPts val="1150"/>
              </a:spcBef>
              <a:buClr>
                <a:srgbClr val="116656"/>
              </a:buClr>
              <a:buSzPct val="120000"/>
            </a:pPr>
            <a:endParaRPr lang="en-US" sz="1300" b="1" dirty="0">
              <a:solidFill>
                <a:schemeClr val="bg1"/>
              </a:solidFill>
            </a:endParaRPr>
          </a:p>
        </p:txBody>
      </p:sp>
      <p:sp>
        <p:nvSpPr>
          <p:cNvPr id="60" name="Oval 59">
            <a:extLst>
              <a:ext uri="{FF2B5EF4-FFF2-40B4-BE49-F238E27FC236}">
                <a16:creationId xmlns:a16="http://schemas.microsoft.com/office/drawing/2014/main" id="{F8762F3C-CDEF-F043-E2D0-DE1C5FAD80A0}"/>
              </a:ext>
            </a:extLst>
          </p:cNvPr>
          <p:cNvSpPr/>
          <p:nvPr/>
        </p:nvSpPr>
        <p:spPr>
          <a:xfrm>
            <a:off x="11131953" y="4098800"/>
            <a:ext cx="196857" cy="186841"/>
          </a:xfrm>
          <a:prstGeom prst="ellipse">
            <a:avLst/>
          </a:prstGeom>
          <a:noFill/>
          <a:ln w="19050" cmpd="sng">
            <a:solidFill>
              <a:srgbClr val="00B1EA"/>
            </a:solidFill>
            <a:prstDash val="solid"/>
            <a:tailEnd type="triangle" w="lg" len="med"/>
          </a:ln>
        </p:spPr>
        <p:style>
          <a:lnRef idx="1">
            <a:schemeClr val="accent1"/>
          </a:lnRef>
          <a:fillRef idx="0">
            <a:schemeClr val="accent1"/>
          </a:fillRef>
          <a:effectRef idx="0">
            <a:schemeClr val="accent1"/>
          </a:effectRef>
          <a:fontRef idx="minor">
            <a:schemeClr val="tx1"/>
          </a:fontRef>
        </p:style>
        <p:txBody>
          <a:bodyPr wrap="square" lIns="144000" tIns="108000" rIns="144000" bIns="144000" rtlCol="0" anchor="t" anchorCtr="0"/>
          <a:lstStyle/>
          <a:p>
            <a:pPr algn="l">
              <a:spcBef>
                <a:spcPts val="1150"/>
              </a:spcBef>
              <a:buClr>
                <a:srgbClr val="116656"/>
              </a:buClr>
              <a:buSzPct val="120000"/>
            </a:pPr>
            <a:endParaRPr lang="en-US" sz="1300" b="1" dirty="0">
              <a:solidFill>
                <a:schemeClr val="bg1"/>
              </a:solidFill>
            </a:endParaRPr>
          </a:p>
        </p:txBody>
      </p:sp>
      <p:sp>
        <p:nvSpPr>
          <p:cNvPr id="61" name="Oval 60">
            <a:extLst>
              <a:ext uri="{FF2B5EF4-FFF2-40B4-BE49-F238E27FC236}">
                <a16:creationId xmlns:a16="http://schemas.microsoft.com/office/drawing/2014/main" id="{ABA1262E-FC40-E22C-38D2-38085848B89C}"/>
              </a:ext>
            </a:extLst>
          </p:cNvPr>
          <p:cNvSpPr/>
          <p:nvPr/>
        </p:nvSpPr>
        <p:spPr>
          <a:xfrm>
            <a:off x="11263666" y="2427516"/>
            <a:ext cx="196857" cy="186841"/>
          </a:xfrm>
          <a:prstGeom prst="ellipse">
            <a:avLst/>
          </a:prstGeom>
          <a:noFill/>
          <a:ln w="19050" cmpd="sng">
            <a:solidFill>
              <a:srgbClr val="00B1EA"/>
            </a:solidFill>
            <a:prstDash val="solid"/>
            <a:tailEnd type="triangle" w="lg" len="med"/>
          </a:ln>
        </p:spPr>
        <p:style>
          <a:lnRef idx="1">
            <a:schemeClr val="accent1"/>
          </a:lnRef>
          <a:fillRef idx="0">
            <a:schemeClr val="accent1"/>
          </a:fillRef>
          <a:effectRef idx="0">
            <a:schemeClr val="accent1"/>
          </a:effectRef>
          <a:fontRef idx="minor">
            <a:schemeClr val="tx1"/>
          </a:fontRef>
        </p:style>
        <p:txBody>
          <a:bodyPr wrap="square" lIns="144000" tIns="108000" rIns="144000" bIns="144000" rtlCol="0" anchor="t" anchorCtr="0"/>
          <a:lstStyle/>
          <a:p>
            <a:pPr algn="l">
              <a:spcBef>
                <a:spcPts val="1150"/>
              </a:spcBef>
              <a:buClr>
                <a:srgbClr val="116656"/>
              </a:buClr>
              <a:buSzPct val="120000"/>
            </a:pPr>
            <a:endParaRPr lang="en-US" sz="1300" b="1" dirty="0">
              <a:solidFill>
                <a:schemeClr val="bg1"/>
              </a:solidFill>
            </a:endParaRPr>
          </a:p>
        </p:txBody>
      </p:sp>
      <p:sp>
        <p:nvSpPr>
          <p:cNvPr id="62" name="Oval 61">
            <a:extLst>
              <a:ext uri="{FF2B5EF4-FFF2-40B4-BE49-F238E27FC236}">
                <a16:creationId xmlns:a16="http://schemas.microsoft.com/office/drawing/2014/main" id="{95475A92-5E5A-04CD-5165-16B88A527BDF}"/>
              </a:ext>
            </a:extLst>
          </p:cNvPr>
          <p:cNvSpPr/>
          <p:nvPr/>
        </p:nvSpPr>
        <p:spPr>
          <a:xfrm>
            <a:off x="10287007" y="4258040"/>
            <a:ext cx="196857" cy="186841"/>
          </a:xfrm>
          <a:prstGeom prst="ellipse">
            <a:avLst/>
          </a:prstGeom>
          <a:noFill/>
          <a:ln w="19050" cmpd="sng">
            <a:solidFill>
              <a:srgbClr val="00B1EA"/>
            </a:solidFill>
            <a:prstDash val="solid"/>
            <a:tailEnd type="triangle" w="lg" len="med"/>
          </a:ln>
        </p:spPr>
        <p:style>
          <a:lnRef idx="1">
            <a:schemeClr val="accent1"/>
          </a:lnRef>
          <a:fillRef idx="0">
            <a:schemeClr val="accent1"/>
          </a:fillRef>
          <a:effectRef idx="0">
            <a:schemeClr val="accent1"/>
          </a:effectRef>
          <a:fontRef idx="minor">
            <a:schemeClr val="tx1"/>
          </a:fontRef>
        </p:style>
        <p:txBody>
          <a:bodyPr wrap="square" lIns="144000" tIns="108000" rIns="144000" bIns="144000" rtlCol="0" anchor="t" anchorCtr="0"/>
          <a:lstStyle/>
          <a:p>
            <a:pPr algn="l">
              <a:spcBef>
                <a:spcPts val="1150"/>
              </a:spcBef>
              <a:buClr>
                <a:srgbClr val="116656"/>
              </a:buClr>
              <a:buSzPct val="120000"/>
            </a:pPr>
            <a:endParaRPr lang="en-US" sz="1300" b="1" dirty="0">
              <a:solidFill>
                <a:schemeClr val="bg1"/>
              </a:solidFill>
            </a:endParaRPr>
          </a:p>
        </p:txBody>
      </p:sp>
      <p:sp>
        <p:nvSpPr>
          <p:cNvPr id="63" name="TextBox 62">
            <a:extLst>
              <a:ext uri="{FF2B5EF4-FFF2-40B4-BE49-F238E27FC236}">
                <a16:creationId xmlns:a16="http://schemas.microsoft.com/office/drawing/2014/main" id="{F2DD4055-59D6-1395-A08A-748A6FB16CED}"/>
              </a:ext>
            </a:extLst>
          </p:cNvPr>
          <p:cNvSpPr txBox="1"/>
          <p:nvPr/>
        </p:nvSpPr>
        <p:spPr>
          <a:xfrm>
            <a:off x="10111436" y="5938214"/>
            <a:ext cx="1831199" cy="562846"/>
          </a:xfrm>
          <a:prstGeom prst="rect">
            <a:avLst/>
          </a:prstGeom>
          <a:noFill/>
        </p:spPr>
        <p:txBody>
          <a:bodyPr wrap="square" lIns="0" tIns="0" rIns="0" bIns="0" rtlCol="0" anchor="t" anchorCtr="0">
            <a:spAutoFit/>
          </a:bodyPr>
          <a:lstStyle/>
          <a:p>
            <a:pPr algn="ctr">
              <a:lnSpc>
                <a:spcPts val="2300"/>
              </a:lnSpc>
              <a:spcBef>
                <a:spcPts val="1150"/>
              </a:spcBef>
            </a:pPr>
            <a:r>
              <a:rPr lang="en-US" sz="1600" dirty="0">
                <a:solidFill>
                  <a:srgbClr val="00B1EA"/>
                </a:solidFill>
              </a:rPr>
              <a:t>Proton/Electron anisotropy</a:t>
            </a:r>
          </a:p>
        </p:txBody>
      </p:sp>
      <p:sp>
        <p:nvSpPr>
          <p:cNvPr id="64" name="Oval 63">
            <a:extLst>
              <a:ext uri="{FF2B5EF4-FFF2-40B4-BE49-F238E27FC236}">
                <a16:creationId xmlns:a16="http://schemas.microsoft.com/office/drawing/2014/main" id="{7520BEB3-F6BA-0D96-9851-AF340D3DECF6}"/>
              </a:ext>
            </a:extLst>
          </p:cNvPr>
          <p:cNvSpPr/>
          <p:nvPr/>
        </p:nvSpPr>
        <p:spPr>
          <a:xfrm>
            <a:off x="8545737" y="1881302"/>
            <a:ext cx="302916" cy="186841"/>
          </a:xfrm>
          <a:prstGeom prst="ellipse">
            <a:avLst/>
          </a:prstGeom>
          <a:noFill/>
          <a:ln w="19050" cmpd="sng">
            <a:solidFill>
              <a:srgbClr val="00B1EA"/>
            </a:solidFill>
            <a:prstDash val="solid"/>
            <a:tailEnd type="triangle" w="lg" len="med"/>
          </a:ln>
        </p:spPr>
        <p:style>
          <a:lnRef idx="1">
            <a:schemeClr val="accent1"/>
          </a:lnRef>
          <a:fillRef idx="0">
            <a:schemeClr val="accent1"/>
          </a:fillRef>
          <a:effectRef idx="0">
            <a:schemeClr val="accent1"/>
          </a:effectRef>
          <a:fontRef idx="minor">
            <a:schemeClr val="tx1"/>
          </a:fontRef>
        </p:style>
        <p:txBody>
          <a:bodyPr wrap="square" lIns="144000" tIns="108000" rIns="144000" bIns="144000" rtlCol="0" anchor="t" anchorCtr="0"/>
          <a:lstStyle/>
          <a:p>
            <a:pPr algn="l">
              <a:spcBef>
                <a:spcPts val="1150"/>
              </a:spcBef>
              <a:buClr>
                <a:srgbClr val="116656"/>
              </a:buClr>
              <a:buSzPct val="120000"/>
            </a:pPr>
            <a:endParaRPr lang="en-US" sz="1300" b="1" dirty="0">
              <a:solidFill>
                <a:schemeClr val="bg1"/>
              </a:solidFill>
            </a:endParaRPr>
          </a:p>
        </p:txBody>
      </p:sp>
      <p:sp>
        <p:nvSpPr>
          <p:cNvPr id="66" name="Oval 65">
            <a:extLst>
              <a:ext uri="{FF2B5EF4-FFF2-40B4-BE49-F238E27FC236}">
                <a16:creationId xmlns:a16="http://schemas.microsoft.com/office/drawing/2014/main" id="{65D43FDC-80FA-4AE7-4EB7-AD240093E9EB}"/>
              </a:ext>
            </a:extLst>
          </p:cNvPr>
          <p:cNvSpPr/>
          <p:nvPr/>
        </p:nvSpPr>
        <p:spPr>
          <a:xfrm>
            <a:off x="8833661" y="2583352"/>
            <a:ext cx="302916" cy="186841"/>
          </a:xfrm>
          <a:prstGeom prst="ellipse">
            <a:avLst/>
          </a:prstGeom>
          <a:noFill/>
          <a:ln w="19050" cmpd="sng">
            <a:solidFill>
              <a:srgbClr val="00B1EA"/>
            </a:solidFill>
            <a:prstDash val="solid"/>
            <a:tailEnd type="triangle" w="lg" len="med"/>
          </a:ln>
        </p:spPr>
        <p:style>
          <a:lnRef idx="1">
            <a:schemeClr val="accent1"/>
          </a:lnRef>
          <a:fillRef idx="0">
            <a:schemeClr val="accent1"/>
          </a:fillRef>
          <a:effectRef idx="0">
            <a:schemeClr val="accent1"/>
          </a:effectRef>
          <a:fontRef idx="minor">
            <a:schemeClr val="tx1"/>
          </a:fontRef>
        </p:style>
        <p:txBody>
          <a:bodyPr wrap="square" lIns="144000" tIns="108000" rIns="144000" bIns="144000" rtlCol="0" anchor="t" anchorCtr="0"/>
          <a:lstStyle/>
          <a:p>
            <a:pPr algn="l">
              <a:spcBef>
                <a:spcPts val="1150"/>
              </a:spcBef>
              <a:buClr>
                <a:srgbClr val="116656"/>
              </a:buClr>
              <a:buSzPct val="120000"/>
            </a:pPr>
            <a:endParaRPr lang="en-US" sz="1300" b="1" dirty="0">
              <a:solidFill>
                <a:schemeClr val="bg1"/>
              </a:solidFill>
            </a:endParaRPr>
          </a:p>
        </p:txBody>
      </p:sp>
      <p:sp>
        <p:nvSpPr>
          <p:cNvPr id="67" name="Oval 66">
            <a:extLst>
              <a:ext uri="{FF2B5EF4-FFF2-40B4-BE49-F238E27FC236}">
                <a16:creationId xmlns:a16="http://schemas.microsoft.com/office/drawing/2014/main" id="{0CEA784B-1091-0A2C-3C27-F6478C327A55}"/>
              </a:ext>
            </a:extLst>
          </p:cNvPr>
          <p:cNvSpPr/>
          <p:nvPr/>
        </p:nvSpPr>
        <p:spPr>
          <a:xfrm>
            <a:off x="8649635" y="3148944"/>
            <a:ext cx="302916" cy="186841"/>
          </a:xfrm>
          <a:prstGeom prst="ellipse">
            <a:avLst/>
          </a:prstGeom>
          <a:noFill/>
          <a:ln w="19050" cmpd="sng">
            <a:solidFill>
              <a:srgbClr val="00B1EA"/>
            </a:solidFill>
            <a:prstDash val="solid"/>
            <a:tailEnd type="triangle" w="lg" len="med"/>
          </a:ln>
        </p:spPr>
        <p:style>
          <a:lnRef idx="1">
            <a:schemeClr val="accent1"/>
          </a:lnRef>
          <a:fillRef idx="0">
            <a:schemeClr val="accent1"/>
          </a:fillRef>
          <a:effectRef idx="0">
            <a:schemeClr val="accent1"/>
          </a:effectRef>
          <a:fontRef idx="minor">
            <a:schemeClr val="tx1"/>
          </a:fontRef>
        </p:style>
        <p:txBody>
          <a:bodyPr wrap="square" lIns="144000" tIns="108000" rIns="144000" bIns="144000" rtlCol="0" anchor="t" anchorCtr="0"/>
          <a:lstStyle/>
          <a:p>
            <a:pPr algn="l">
              <a:spcBef>
                <a:spcPts val="1150"/>
              </a:spcBef>
              <a:buClr>
                <a:srgbClr val="116656"/>
              </a:buClr>
              <a:buSzPct val="120000"/>
            </a:pPr>
            <a:endParaRPr lang="en-US" sz="1300" b="1" dirty="0">
              <a:solidFill>
                <a:schemeClr val="bg1"/>
              </a:solidFill>
            </a:endParaRPr>
          </a:p>
        </p:txBody>
      </p:sp>
      <p:sp>
        <p:nvSpPr>
          <p:cNvPr id="68" name="Oval 67">
            <a:extLst>
              <a:ext uri="{FF2B5EF4-FFF2-40B4-BE49-F238E27FC236}">
                <a16:creationId xmlns:a16="http://schemas.microsoft.com/office/drawing/2014/main" id="{D4AA861D-8FB2-CB26-6A68-5CF1109CF548}"/>
              </a:ext>
            </a:extLst>
          </p:cNvPr>
          <p:cNvSpPr/>
          <p:nvPr/>
        </p:nvSpPr>
        <p:spPr>
          <a:xfrm>
            <a:off x="8860746" y="4229745"/>
            <a:ext cx="302916" cy="186841"/>
          </a:xfrm>
          <a:prstGeom prst="ellipse">
            <a:avLst/>
          </a:prstGeom>
          <a:noFill/>
          <a:ln w="19050" cmpd="sng">
            <a:solidFill>
              <a:srgbClr val="00B1EA"/>
            </a:solidFill>
            <a:prstDash val="solid"/>
            <a:tailEnd type="triangle" w="lg" len="med"/>
          </a:ln>
        </p:spPr>
        <p:style>
          <a:lnRef idx="1">
            <a:schemeClr val="accent1"/>
          </a:lnRef>
          <a:fillRef idx="0">
            <a:schemeClr val="accent1"/>
          </a:fillRef>
          <a:effectRef idx="0">
            <a:schemeClr val="accent1"/>
          </a:effectRef>
          <a:fontRef idx="minor">
            <a:schemeClr val="tx1"/>
          </a:fontRef>
        </p:style>
        <p:txBody>
          <a:bodyPr wrap="square" lIns="144000" tIns="108000" rIns="144000" bIns="144000" rtlCol="0" anchor="t" anchorCtr="0"/>
          <a:lstStyle/>
          <a:p>
            <a:pPr algn="l">
              <a:spcBef>
                <a:spcPts val="1150"/>
              </a:spcBef>
              <a:buClr>
                <a:srgbClr val="116656"/>
              </a:buClr>
              <a:buSzPct val="120000"/>
            </a:pPr>
            <a:endParaRPr lang="en-US" sz="1300" b="1" dirty="0">
              <a:solidFill>
                <a:schemeClr val="bg1"/>
              </a:solidFill>
            </a:endParaRPr>
          </a:p>
        </p:txBody>
      </p:sp>
      <p:sp>
        <p:nvSpPr>
          <p:cNvPr id="69" name="Oval 68">
            <a:extLst>
              <a:ext uri="{FF2B5EF4-FFF2-40B4-BE49-F238E27FC236}">
                <a16:creationId xmlns:a16="http://schemas.microsoft.com/office/drawing/2014/main" id="{678A51EE-6333-2422-4BF8-D548D1CE373D}"/>
              </a:ext>
            </a:extLst>
          </p:cNvPr>
          <p:cNvSpPr/>
          <p:nvPr/>
        </p:nvSpPr>
        <p:spPr>
          <a:xfrm>
            <a:off x="8490202" y="4899586"/>
            <a:ext cx="302916" cy="186841"/>
          </a:xfrm>
          <a:prstGeom prst="ellipse">
            <a:avLst/>
          </a:prstGeom>
          <a:noFill/>
          <a:ln w="19050" cmpd="sng">
            <a:solidFill>
              <a:srgbClr val="00B1EA"/>
            </a:solidFill>
            <a:prstDash val="solid"/>
            <a:tailEnd type="triangle" w="lg" len="med"/>
          </a:ln>
        </p:spPr>
        <p:style>
          <a:lnRef idx="1">
            <a:schemeClr val="accent1"/>
          </a:lnRef>
          <a:fillRef idx="0">
            <a:schemeClr val="accent1"/>
          </a:fillRef>
          <a:effectRef idx="0">
            <a:schemeClr val="accent1"/>
          </a:effectRef>
          <a:fontRef idx="minor">
            <a:schemeClr val="tx1"/>
          </a:fontRef>
        </p:style>
        <p:txBody>
          <a:bodyPr wrap="square" lIns="144000" tIns="108000" rIns="144000" bIns="144000" rtlCol="0" anchor="t" anchorCtr="0"/>
          <a:lstStyle/>
          <a:p>
            <a:pPr algn="l">
              <a:spcBef>
                <a:spcPts val="1150"/>
              </a:spcBef>
              <a:buClr>
                <a:srgbClr val="116656"/>
              </a:buClr>
              <a:buSzPct val="120000"/>
            </a:pPr>
            <a:endParaRPr lang="en-US" sz="1300" b="1" dirty="0">
              <a:solidFill>
                <a:schemeClr val="bg1"/>
              </a:solidFill>
            </a:endParaRPr>
          </a:p>
        </p:txBody>
      </p:sp>
      <p:sp>
        <p:nvSpPr>
          <p:cNvPr id="70" name="Oval 69">
            <a:extLst>
              <a:ext uri="{FF2B5EF4-FFF2-40B4-BE49-F238E27FC236}">
                <a16:creationId xmlns:a16="http://schemas.microsoft.com/office/drawing/2014/main" id="{019DCC78-F130-566B-96D1-D4003EEC0C65}"/>
              </a:ext>
            </a:extLst>
          </p:cNvPr>
          <p:cNvSpPr/>
          <p:nvPr/>
        </p:nvSpPr>
        <p:spPr>
          <a:xfrm>
            <a:off x="8793118" y="5572708"/>
            <a:ext cx="302916" cy="186841"/>
          </a:xfrm>
          <a:prstGeom prst="ellipse">
            <a:avLst/>
          </a:prstGeom>
          <a:noFill/>
          <a:ln w="19050" cmpd="sng">
            <a:solidFill>
              <a:srgbClr val="00B1EA"/>
            </a:solidFill>
            <a:prstDash val="solid"/>
            <a:tailEnd type="triangle" w="lg" len="med"/>
          </a:ln>
        </p:spPr>
        <p:style>
          <a:lnRef idx="1">
            <a:schemeClr val="accent1"/>
          </a:lnRef>
          <a:fillRef idx="0">
            <a:schemeClr val="accent1"/>
          </a:fillRef>
          <a:effectRef idx="0">
            <a:schemeClr val="accent1"/>
          </a:effectRef>
          <a:fontRef idx="minor">
            <a:schemeClr val="tx1"/>
          </a:fontRef>
        </p:style>
        <p:txBody>
          <a:bodyPr wrap="square" lIns="144000" tIns="108000" rIns="144000" bIns="144000" rtlCol="0" anchor="t" anchorCtr="0"/>
          <a:lstStyle/>
          <a:p>
            <a:pPr algn="l">
              <a:spcBef>
                <a:spcPts val="1150"/>
              </a:spcBef>
              <a:buClr>
                <a:srgbClr val="116656"/>
              </a:buClr>
              <a:buSzPct val="120000"/>
            </a:pPr>
            <a:endParaRPr lang="en-US" sz="1300" b="1" dirty="0">
              <a:solidFill>
                <a:schemeClr val="bg1"/>
              </a:solidFill>
            </a:endParaRPr>
          </a:p>
        </p:txBody>
      </p:sp>
      <p:sp>
        <p:nvSpPr>
          <p:cNvPr id="71" name="Freeform: Shape 70">
            <a:extLst>
              <a:ext uri="{FF2B5EF4-FFF2-40B4-BE49-F238E27FC236}">
                <a16:creationId xmlns:a16="http://schemas.microsoft.com/office/drawing/2014/main" id="{94FBA1C8-35B1-F489-FEB7-D057C7B8F888}"/>
              </a:ext>
            </a:extLst>
          </p:cNvPr>
          <p:cNvSpPr/>
          <p:nvPr/>
        </p:nvSpPr>
        <p:spPr>
          <a:xfrm>
            <a:off x="8496202" y="1809750"/>
            <a:ext cx="219199" cy="4048125"/>
          </a:xfrm>
          <a:custGeom>
            <a:avLst/>
            <a:gdLst>
              <a:gd name="connsiteX0" fmla="*/ 95348 w 219199"/>
              <a:gd name="connsiteY0" fmla="*/ 4048125 h 4048125"/>
              <a:gd name="connsiteX1" fmla="*/ 19148 w 219199"/>
              <a:gd name="connsiteY1" fmla="*/ 3895725 h 4048125"/>
              <a:gd name="connsiteX2" fmla="*/ 104873 w 219199"/>
              <a:gd name="connsiteY2" fmla="*/ 3810000 h 4048125"/>
              <a:gd name="connsiteX3" fmla="*/ 190598 w 219199"/>
              <a:gd name="connsiteY3" fmla="*/ 3676650 h 4048125"/>
              <a:gd name="connsiteX4" fmla="*/ 123923 w 219199"/>
              <a:gd name="connsiteY4" fmla="*/ 3552825 h 4048125"/>
              <a:gd name="connsiteX5" fmla="*/ 98 w 219199"/>
              <a:gd name="connsiteY5" fmla="*/ 3438525 h 4048125"/>
              <a:gd name="connsiteX6" fmla="*/ 104873 w 219199"/>
              <a:gd name="connsiteY6" fmla="*/ 3286125 h 4048125"/>
              <a:gd name="connsiteX7" fmla="*/ 200123 w 219199"/>
              <a:gd name="connsiteY7" fmla="*/ 3143250 h 4048125"/>
              <a:gd name="connsiteX8" fmla="*/ 114398 w 219199"/>
              <a:gd name="connsiteY8" fmla="*/ 3019425 h 4048125"/>
              <a:gd name="connsiteX9" fmla="*/ 19148 w 219199"/>
              <a:gd name="connsiteY9" fmla="*/ 2857500 h 4048125"/>
              <a:gd name="connsiteX10" fmla="*/ 104873 w 219199"/>
              <a:gd name="connsiteY10" fmla="*/ 2724150 h 4048125"/>
              <a:gd name="connsiteX11" fmla="*/ 209648 w 219199"/>
              <a:gd name="connsiteY11" fmla="*/ 2590800 h 4048125"/>
              <a:gd name="connsiteX12" fmla="*/ 114398 w 219199"/>
              <a:gd name="connsiteY12" fmla="*/ 2447925 h 4048125"/>
              <a:gd name="connsiteX13" fmla="*/ 19148 w 219199"/>
              <a:gd name="connsiteY13" fmla="*/ 2333625 h 4048125"/>
              <a:gd name="connsiteX14" fmla="*/ 95348 w 219199"/>
              <a:gd name="connsiteY14" fmla="*/ 2209800 h 4048125"/>
              <a:gd name="connsiteX15" fmla="*/ 200123 w 219199"/>
              <a:gd name="connsiteY15" fmla="*/ 2085975 h 4048125"/>
              <a:gd name="connsiteX16" fmla="*/ 114398 w 219199"/>
              <a:gd name="connsiteY16" fmla="*/ 1971675 h 4048125"/>
              <a:gd name="connsiteX17" fmla="*/ 19148 w 219199"/>
              <a:gd name="connsiteY17" fmla="*/ 1828800 h 4048125"/>
              <a:gd name="connsiteX18" fmla="*/ 114398 w 219199"/>
              <a:gd name="connsiteY18" fmla="*/ 1695450 h 4048125"/>
              <a:gd name="connsiteX19" fmla="*/ 200123 w 219199"/>
              <a:gd name="connsiteY19" fmla="*/ 1533525 h 4048125"/>
              <a:gd name="connsiteX20" fmla="*/ 104873 w 219199"/>
              <a:gd name="connsiteY20" fmla="*/ 1419225 h 4048125"/>
              <a:gd name="connsiteX21" fmla="*/ 9623 w 219199"/>
              <a:gd name="connsiteY21" fmla="*/ 1276350 h 4048125"/>
              <a:gd name="connsiteX22" fmla="*/ 123923 w 219199"/>
              <a:gd name="connsiteY22" fmla="*/ 1123950 h 4048125"/>
              <a:gd name="connsiteX23" fmla="*/ 200123 w 219199"/>
              <a:gd name="connsiteY23" fmla="*/ 952500 h 4048125"/>
              <a:gd name="connsiteX24" fmla="*/ 114398 w 219199"/>
              <a:gd name="connsiteY24" fmla="*/ 876300 h 4048125"/>
              <a:gd name="connsiteX25" fmla="*/ 9623 w 219199"/>
              <a:gd name="connsiteY25" fmla="*/ 714375 h 4048125"/>
              <a:gd name="connsiteX26" fmla="*/ 104873 w 219199"/>
              <a:gd name="connsiteY26" fmla="*/ 590550 h 4048125"/>
              <a:gd name="connsiteX27" fmla="*/ 219173 w 219199"/>
              <a:gd name="connsiteY27" fmla="*/ 419100 h 4048125"/>
              <a:gd name="connsiteX28" fmla="*/ 114398 w 219199"/>
              <a:gd name="connsiteY28" fmla="*/ 295275 h 4048125"/>
              <a:gd name="connsiteX29" fmla="*/ 9623 w 219199"/>
              <a:gd name="connsiteY29" fmla="*/ 152400 h 4048125"/>
              <a:gd name="connsiteX30" fmla="*/ 104873 w 219199"/>
              <a:gd name="connsiteY30" fmla="*/ 9525 h 4048125"/>
              <a:gd name="connsiteX31" fmla="*/ 104873 w 219199"/>
              <a:gd name="connsiteY31" fmla="*/ 0 h 4048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19199" h="4048125">
                <a:moveTo>
                  <a:pt x="95348" y="4048125"/>
                </a:moveTo>
                <a:cubicBezTo>
                  <a:pt x="56454" y="3991768"/>
                  <a:pt x="17561" y="3935412"/>
                  <a:pt x="19148" y="3895725"/>
                </a:cubicBezTo>
                <a:cubicBezTo>
                  <a:pt x="20735" y="3856038"/>
                  <a:pt x="76298" y="3846512"/>
                  <a:pt x="104873" y="3810000"/>
                </a:cubicBezTo>
                <a:cubicBezTo>
                  <a:pt x="133448" y="3773488"/>
                  <a:pt x="187423" y="3719512"/>
                  <a:pt x="190598" y="3676650"/>
                </a:cubicBezTo>
                <a:cubicBezTo>
                  <a:pt x="193773" y="3633788"/>
                  <a:pt x="155673" y="3592512"/>
                  <a:pt x="123923" y="3552825"/>
                </a:cubicBezTo>
                <a:cubicBezTo>
                  <a:pt x="92173" y="3513137"/>
                  <a:pt x="3273" y="3482975"/>
                  <a:pt x="98" y="3438525"/>
                </a:cubicBezTo>
                <a:cubicBezTo>
                  <a:pt x="-3077" y="3394075"/>
                  <a:pt x="71535" y="3335338"/>
                  <a:pt x="104873" y="3286125"/>
                </a:cubicBezTo>
                <a:cubicBezTo>
                  <a:pt x="138211" y="3236912"/>
                  <a:pt x="198536" y="3187700"/>
                  <a:pt x="200123" y="3143250"/>
                </a:cubicBezTo>
                <a:cubicBezTo>
                  <a:pt x="201711" y="3098800"/>
                  <a:pt x="144560" y="3067050"/>
                  <a:pt x="114398" y="3019425"/>
                </a:cubicBezTo>
                <a:cubicBezTo>
                  <a:pt x="84236" y="2971800"/>
                  <a:pt x="20735" y="2906712"/>
                  <a:pt x="19148" y="2857500"/>
                </a:cubicBezTo>
                <a:cubicBezTo>
                  <a:pt x="17561" y="2808288"/>
                  <a:pt x="73123" y="2768600"/>
                  <a:pt x="104873" y="2724150"/>
                </a:cubicBezTo>
                <a:cubicBezTo>
                  <a:pt x="136623" y="2679700"/>
                  <a:pt x="208061" y="2636837"/>
                  <a:pt x="209648" y="2590800"/>
                </a:cubicBezTo>
                <a:cubicBezTo>
                  <a:pt x="211235" y="2544763"/>
                  <a:pt x="146148" y="2490787"/>
                  <a:pt x="114398" y="2447925"/>
                </a:cubicBezTo>
                <a:cubicBezTo>
                  <a:pt x="82648" y="2405063"/>
                  <a:pt x="22323" y="2373312"/>
                  <a:pt x="19148" y="2333625"/>
                </a:cubicBezTo>
                <a:cubicBezTo>
                  <a:pt x="15973" y="2293938"/>
                  <a:pt x="65186" y="2251075"/>
                  <a:pt x="95348" y="2209800"/>
                </a:cubicBezTo>
                <a:cubicBezTo>
                  <a:pt x="125510" y="2168525"/>
                  <a:pt x="196948" y="2125662"/>
                  <a:pt x="200123" y="2085975"/>
                </a:cubicBezTo>
                <a:cubicBezTo>
                  <a:pt x="203298" y="2046288"/>
                  <a:pt x="144560" y="2014537"/>
                  <a:pt x="114398" y="1971675"/>
                </a:cubicBezTo>
                <a:cubicBezTo>
                  <a:pt x="84236" y="1928813"/>
                  <a:pt x="19148" y="1874837"/>
                  <a:pt x="19148" y="1828800"/>
                </a:cubicBezTo>
                <a:cubicBezTo>
                  <a:pt x="19148" y="1782763"/>
                  <a:pt x="84236" y="1744662"/>
                  <a:pt x="114398" y="1695450"/>
                </a:cubicBezTo>
                <a:cubicBezTo>
                  <a:pt x="144560" y="1646238"/>
                  <a:pt x="201710" y="1579562"/>
                  <a:pt x="200123" y="1533525"/>
                </a:cubicBezTo>
                <a:cubicBezTo>
                  <a:pt x="198536" y="1487488"/>
                  <a:pt x="136623" y="1462087"/>
                  <a:pt x="104873" y="1419225"/>
                </a:cubicBezTo>
                <a:cubicBezTo>
                  <a:pt x="73123" y="1376363"/>
                  <a:pt x="6448" y="1325562"/>
                  <a:pt x="9623" y="1276350"/>
                </a:cubicBezTo>
                <a:cubicBezTo>
                  <a:pt x="12798" y="1227138"/>
                  <a:pt x="92173" y="1177925"/>
                  <a:pt x="123923" y="1123950"/>
                </a:cubicBezTo>
                <a:cubicBezTo>
                  <a:pt x="155673" y="1069975"/>
                  <a:pt x="201710" y="993775"/>
                  <a:pt x="200123" y="952500"/>
                </a:cubicBezTo>
                <a:cubicBezTo>
                  <a:pt x="198536" y="911225"/>
                  <a:pt x="146148" y="915987"/>
                  <a:pt x="114398" y="876300"/>
                </a:cubicBezTo>
                <a:cubicBezTo>
                  <a:pt x="82648" y="836612"/>
                  <a:pt x="11210" y="762000"/>
                  <a:pt x="9623" y="714375"/>
                </a:cubicBezTo>
                <a:cubicBezTo>
                  <a:pt x="8036" y="666750"/>
                  <a:pt x="69948" y="639762"/>
                  <a:pt x="104873" y="590550"/>
                </a:cubicBezTo>
                <a:cubicBezTo>
                  <a:pt x="139798" y="541337"/>
                  <a:pt x="217586" y="468312"/>
                  <a:pt x="219173" y="419100"/>
                </a:cubicBezTo>
                <a:cubicBezTo>
                  <a:pt x="220760" y="369888"/>
                  <a:pt x="149323" y="339725"/>
                  <a:pt x="114398" y="295275"/>
                </a:cubicBezTo>
                <a:cubicBezTo>
                  <a:pt x="79473" y="250825"/>
                  <a:pt x="11210" y="200025"/>
                  <a:pt x="9623" y="152400"/>
                </a:cubicBezTo>
                <a:cubicBezTo>
                  <a:pt x="8036" y="104775"/>
                  <a:pt x="88998" y="34925"/>
                  <a:pt x="104873" y="9525"/>
                </a:cubicBezTo>
                <a:cubicBezTo>
                  <a:pt x="120748" y="-15875"/>
                  <a:pt x="15973" y="342900"/>
                  <a:pt x="104873" y="0"/>
                </a:cubicBezTo>
              </a:path>
            </a:pathLst>
          </a:custGeom>
          <a:noFill/>
          <a:ln w="19050" cmpd="sng">
            <a:solidFill>
              <a:srgbClr val="92D050"/>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2" name="Freeform: Shape 71">
            <a:extLst>
              <a:ext uri="{FF2B5EF4-FFF2-40B4-BE49-F238E27FC236}">
                <a16:creationId xmlns:a16="http://schemas.microsoft.com/office/drawing/2014/main" id="{A231AFDC-42C9-A122-C837-421BEEABC52A}"/>
              </a:ext>
            </a:extLst>
          </p:cNvPr>
          <p:cNvSpPr/>
          <p:nvPr/>
        </p:nvSpPr>
        <p:spPr>
          <a:xfrm>
            <a:off x="8675984" y="1801798"/>
            <a:ext cx="219199" cy="4048125"/>
          </a:xfrm>
          <a:custGeom>
            <a:avLst/>
            <a:gdLst>
              <a:gd name="connsiteX0" fmla="*/ 95348 w 219199"/>
              <a:gd name="connsiteY0" fmla="*/ 4048125 h 4048125"/>
              <a:gd name="connsiteX1" fmla="*/ 19148 w 219199"/>
              <a:gd name="connsiteY1" fmla="*/ 3895725 h 4048125"/>
              <a:gd name="connsiteX2" fmla="*/ 104873 w 219199"/>
              <a:gd name="connsiteY2" fmla="*/ 3810000 h 4048125"/>
              <a:gd name="connsiteX3" fmla="*/ 190598 w 219199"/>
              <a:gd name="connsiteY3" fmla="*/ 3676650 h 4048125"/>
              <a:gd name="connsiteX4" fmla="*/ 123923 w 219199"/>
              <a:gd name="connsiteY4" fmla="*/ 3552825 h 4048125"/>
              <a:gd name="connsiteX5" fmla="*/ 98 w 219199"/>
              <a:gd name="connsiteY5" fmla="*/ 3438525 h 4048125"/>
              <a:gd name="connsiteX6" fmla="*/ 104873 w 219199"/>
              <a:gd name="connsiteY6" fmla="*/ 3286125 h 4048125"/>
              <a:gd name="connsiteX7" fmla="*/ 200123 w 219199"/>
              <a:gd name="connsiteY7" fmla="*/ 3143250 h 4048125"/>
              <a:gd name="connsiteX8" fmla="*/ 114398 w 219199"/>
              <a:gd name="connsiteY8" fmla="*/ 3019425 h 4048125"/>
              <a:gd name="connsiteX9" fmla="*/ 19148 w 219199"/>
              <a:gd name="connsiteY9" fmla="*/ 2857500 h 4048125"/>
              <a:gd name="connsiteX10" fmla="*/ 104873 w 219199"/>
              <a:gd name="connsiteY10" fmla="*/ 2724150 h 4048125"/>
              <a:gd name="connsiteX11" fmla="*/ 209648 w 219199"/>
              <a:gd name="connsiteY11" fmla="*/ 2590800 h 4048125"/>
              <a:gd name="connsiteX12" fmla="*/ 114398 w 219199"/>
              <a:gd name="connsiteY12" fmla="*/ 2447925 h 4048125"/>
              <a:gd name="connsiteX13" fmla="*/ 19148 w 219199"/>
              <a:gd name="connsiteY13" fmla="*/ 2333625 h 4048125"/>
              <a:gd name="connsiteX14" fmla="*/ 95348 w 219199"/>
              <a:gd name="connsiteY14" fmla="*/ 2209800 h 4048125"/>
              <a:gd name="connsiteX15" fmla="*/ 200123 w 219199"/>
              <a:gd name="connsiteY15" fmla="*/ 2085975 h 4048125"/>
              <a:gd name="connsiteX16" fmla="*/ 114398 w 219199"/>
              <a:gd name="connsiteY16" fmla="*/ 1971675 h 4048125"/>
              <a:gd name="connsiteX17" fmla="*/ 19148 w 219199"/>
              <a:gd name="connsiteY17" fmla="*/ 1828800 h 4048125"/>
              <a:gd name="connsiteX18" fmla="*/ 114398 w 219199"/>
              <a:gd name="connsiteY18" fmla="*/ 1695450 h 4048125"/>
              <a:gd name="connsiteX19" fmla="*/ 200123 w 219199"/>
              <a:gd name="connsiteY19" fmla="*/ 1533525 h 4048125"/>
              <a:gd name="connsiteX20" fmla="*/ 104873 w 219199"/>
              <a:gd name="connsiteY20" fmla="*/ 1419225 h 4048125"/>
              <a:gd name="connsiteX21" fmla="*/ 9623 w 219199"/>
              <a:gd name="connsiteY21" fmla="*/ 1276350 h 4048125"/>
              <a:gd name="connsiteX22" fmla="*/ 123923 w 219199"/>
              <a:gd name="connsiteY22" fmla="*/ 1123950 h 4048125"/>
              <a:gd name="connsiteX23" fmla="*/ 200123 w 219199"/>
              <a:gd name="connsiteY23" fmla="*/ 952500 h 4048125"/>
              <a:gd name="connsiteX24" fmla="*/ 114398 w 219199"/>
              <a:gd name="connsiteY24" fmla="*/ 876300 h 4048125"/>
              <a:gd name="connsiteX25" fmla="*/ 9623 w 219199"/>
              <a:gd name="connsiteY25" fmla="*/ 714375 h 4048125"/>
              <a:gd name="connsiteX26" fmla="*/ 104873 w 219199"/>
              <a:gd name="connsiteY26" fmla="*/ 590550 h 4048125"/>
              <a:gd name="connsiteX27" fmla="*/ 219173 w 219199"/>
              <a:gd name="connsiteY27" fmla="*/ 419100 h 4048125"/>
              <a:gd name="connsiteX28" fmla="*/ 114398 w 219199"/>
              <a:gd name="connsiteY28" fmla="*/ 295275 h 4048125"/>
              <a:gd name="connsiteX29" fmla="*/ 9623 w 219199"/>
              <a:gd name="connsiteY29" fmla="*/ 152400 h 4048125"/>
              <a:gd name="connsiteX30" fmla="*/ 104873 w 219199"/>
              <a:gd name="connsiteY30" fmla="*/ 9525 h 4048125"/>
              <a:gd name="connsiteX31" fmla="*/ 104873 w 219199"/>
              <a:gd name="connsiteY31" fmla="*/ 0 h 4048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19199" h="4048125">
                <a:moveTo>
                  <a:pt x="95348" y="4048125"/>
                </a:moveTo>
                <a:cubicBezTo>
                  <a:pt x="56454" y="3991768"/>
                  <a:pt x="17561" y="3935412"/>
                  <a:pt x="19148" y="3895725"/>
                </a:cubicBezTo>
                <a:cubicBezTo>
                  <a:pt x="20735" y="3856038"/>
                  <a:pt x="76298" y="3846512"/>
                  <a:pt x="104873" y="3810000"/>
                </a:cubicBezTo>
                <a:cubicBezTo>
                  <a:pt x="133448" y="3773488"/>
                  <a:pt x="187423" y="3719512"/>
                  <a:pt x="190598" y="3676650"/>
                </a:cubicBezTo>
                <a:cubicBezTo>
                  <a:pt x="193773" y="3633788"/>
                  <a:pt x="155673" y="3592512"/>
                  <a:pt x="123923" y="3552825"/>
                </a:cubicBezTo>
                <a:cubicBezTo>
                  <a:pt x="92173" y="3513137"/>
                  <a:pt x="3273" y="3482975"/>
                  <a:pt x="98" y="3438525"/>
                </a:cubicBezTo>
                <a:cubicBezTo>
                  <a:pt x="-3077" y="3394075"/>
                  <a:pt x="71535" y="3335338"/>
                  <a:pt x="104873" y="3286125"/>
                </a:cubicBezTo>
                <a:cubicBezTo>
                  <a:pt x="138211" y="3236912"/>
                  <a:pt x="198536" y="3187700"/>
                  <a:pt x="200123" y="3143250"/>
                </a:cubicBezTo>
                <a:cubicBezTo>
                  <a:pt x="201711" y="3098800"/>
                  <a:pt x="144560" y="3067050"/>
                  <a:pt x="114398" y="3019425"/>
                </a:cubicBezTo>
                <a:cubicBezTo>
                  <a:pt x="84236" y="2971800"/>
                  <a:pt x="20735" y="2906712"/>
                  <a:pt x="19148" y="2857500"/>
                </a:cubicBezTo>
                <a:cubicBezTo>
                  <a:pt x="17561" y="2808288"/>
                  <a:pt x="73123" y="2768600"/>
                  <a:pt x="104873" y="2724150"/>
                </a:cubicBezTo>
                <a:cubicBezTo>
                  <a:pt x="136623" y="2679700"/>
                  <a:pt x="208061" y="2636837"/>
                  <a:pt x="209648" y="2590800"/>
                </a:cubicBezTo>
                <a:cubicBezTo>
                  <a:pt x="211235" y="2544763"/>
                  <a:pt x="146148" y="2490787"/>
                  <a:pt x="114398" y="2447925"/>
                </a:cubicBezTo>
                <a:cubicBezTo>
                  <a:pt x="82648" y="2405063"/>
                  <a:pt x="22323" y="2373312"/>
                  <a:pt x="19148" y="2333625"/>
                </a:cubicBezTo>
                <a:cubicBezTo>
                  <a:pt x="15973" y="2293938"/>
                  <a:pt x="65186" y="2251075"/>
                  <a:pt x="95348" y="2209800"/>
                </a:cubicBezTo>
                <a:cubicBezTo>
                  <a:pt x="125510" y="2168525"/>
                  <a:pt x="196948" y="2125662"/>
                  <a:pt x="200123" y="2085975"/>
                </a:cubicBezTo>
                <a:cubicBezTo>
                  <a:pt x="203298" y="2046288"/>
                  <a:pt x="144560" y="2014537"/>
                  <a:pt x="114398" y="1971675"/>
                </a:cubicBezTo>
                <a:cubicBezTo>
                  <a:pt x="84236" y="1928813"/>
                  <a:pt x="19148" y="1874837"/>
                  <a:pt x="19148" y="1828800"/>
                </a:cubicBezTo>
                <a:cubicBezTo>
                  <a:pt x="19148" y="1782763"/>
                  <a:pt x="84236" y="1744662"/>
                  <a:pt x="114398" y="1695450"/>
                </a:cubicBezTo>
                <a:cubicBezTo>
                  <a:pt x="144560" y="1646238"/>
                  <a:pt x="201710" y="1579562"/>
                  <a:pt x="200123" y="1533525"/>
                </a:cubicBezTo>
                <a:cubicBezTo>
                  <a:pt x="198536" y="1487488"/>
                  <a:pt x="136623" y="1462087"/>
                  <a:pt x="104873" y="1419225"/>
                </a:cubicBezTo>
                <a:cubicBezTo>
                  <a:pt x="73123" y="1376363"/>
                  <a:pt x="6448" y="1325562"/>
                  <a:pt x="9623" y="1276350"/>
                </a:cubicBezTo>
                <a:cubicBezTo>
                  <a:pt x="12798" y="1227138"/>
                  <a:pt x="92173" y="1177925"/>
                  <a:pt x="123923" y="1123950"/>
                </a:cubicBezTo>
                <a:cubicBezTo>
                  <a:pt x="155673" y="1069975"/>
                  <a:pt x="201710" y="993775"/>
                  <a:pt x="200123" y="952500"/>
                </a:cubicBezTo>
                <a:cubicBezTo>
                  <a:pt x="198536" y="911225"/>
                  <a:pt x="146148" y="915987"/>
                  <a:pt x="114398" y="876300"/>
                </a:cubicBezTo>
                <a:cubicBezTo>
                  <a:pt x="82648" y="836612"/>
                  <a:pt x="11210" y="762000"/>
                  <a:pt x="9623" y="714375"/>
                </a:cubicBezTo>
                <a:cubicBezTo>
                  <a:pt x="8036" y="666750"/>
                  <a:pt x="69948" y="639762"/>
                  <a:pt x="104873" y="590550"/>
                </a:cubicBezTo>
                <a:cubicBezTo>
                  <a:pt x="139798" y="541337"/>
                  <a:pt x="217586" y="468312"/>
                  <a:pt x="219173" y="419100"/>
                </a:cubicBezTo>
                <a:cubicBezTo>
                  <a:pt x="220760" y="369888"/>
                  <a:pt x="149323" y="339725"/>
                  <a:pt x="114398" y="295275"/>
                </a:cubicBezTo>
                <a:cubicBezTo>
                  <a:pt x="79473" y="250825"/>
                  <a:pt x="11210" y="200025"/>
                  <a:pt x="9623" y="152400"/>
                </a:cubicBezTo>
                <a:cubicBezTo>
                  <a:pt x="8036" y="104775"/>
                  <a:pt x="88998" y="34925"/>
                  <a:pt x="104873" y="9525"/>
                </a:cubicBezTo>
                <a:cubicBezTo>
                  <a:pt x="120748" y="-15875"/>
                  <a:pt x="15973" y="342900"/>
                  <a:pt x="104873" y="0"/>
                </a:cubicBezTo>
              </a:path>
            </a:pathLst>
          </a:custGeom>
          <a:noFill/>
          <a:ln w="19050" cmpd="sng">
            <a:solidFill>
              <a:srgbClr val="92D050"/>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3" name="Freeform: Shape 72">
            <a:extLst>
              <a:ext uri="{FF2B5EF4-FFF2-40B4-BE49-F238E27FC236}">
                <a16:creationId xmlns:a16="http://schemas.microsoft.com/office/drawing/2014/main" id="{EE73EFAB-BF4B-26E9-58C9-E0CA0645D06F}"/>
              </a:ext>
            </a:extLst>
          </p:cNvPr>
          <p:cNvSpPr/>
          <p:nvPr/>
        </p:nvSpPr>
        <p:spPr>
          <a:xfrm>
            <a:off x="8885914" y="1799363"/>
            <a:ext cx="219199" cy="4048125"/>
          </a:xfrm>
          <a:custGeom>
            <a:avLst/>
            <a:gdLst>
              <a:gd name="connsiteX0" fmla="*/ 95348 w 219199"/>
              <a:gd name="connsiteY0" fmla="*/ 4048125 h 4048125"/>
              <a:gd name="connsiteX1" fmla="*/ 19148 w 219199"/>
              <a:gd name="connsiteY1" fmla="*/ 3895725 h 4048125"/>
              <a:gd name="connsiteX2" fmla="*/ 104873 w 219199"/>
              <a:gd name="connsiteY2" fmla="*/ 3810000 h 4048125"/>
              <a:gd name="connsiteX3" fmla="*/ 190598 w 219199"/>
              <a:gd name="connsiteY3" fmla="*/ 3676650 h 4048125"/>
              <a:gd name="connsiteX4" fmla="*/ 123923 w 219199"/>
              <a:gd name="connsiteY4" fmla="*/ 3552825 h 4048125"/>
              <a:gd name="connsiteX5" fmla="*/ 98 w 219199"/>
              <a:gd name="connsiteY5" fmla="*/ 3438525 h 4048125"/>
              <a:gd name="connsiteX6" fmla="*/ 104873 w 219199"/>
              <a:gd name="connsiteY6" fmla="*/ 3286125 h 4048125"/>
              <a:gd name="connsiteX7" fmla="*/ 200123 w 219199"/>
              <a:gd name="connsiteY7" fmla="*/ 3143250 h 4048125"/>
              <a:gd name="connsiteX8" fmla="*/ 114398 w 219199"/>
              <a:gd name="connsiteY8" fmla="*/ 3019425 h 4048125"/>
              <a:gd name="connsiteX9" fmla="*/ 19148 w 219199"/>
              <a:gd name="connsiteY9" fmla="*/ 2857500 h 4048125"/>
              <a:gd name="connsiteX10" fmla="*/ 104873 w 219199"/>
              <a:gd name="connsiteY10" fmla="*/ 2724150 h 4048125"/>
              <a:gd name="connsiteX11" fmla="*/ 209648 w 219199"/>
              <a:gd name="connsiteY11" fmla="*/ 2590800 h 4048125"/>
              <a:gd name="connsiteX12" fmla="*/ 114398 w 219199"/>
              <a:gd name="connsiteY12" fmla="*/ 2447925 h 4048125"/>
              <a:gd name="connsiteX13" fmla="*/ 19148 w 219199"/>
              <a:gd name="connsiteY13" fmla="*/ 2333625 h 4048125"/>
              <a:gd name="connsiteX14" fmla="*/ 95348 w 219199"/>
              <a:gd name="connsiteY14" fmla="*/ 2209800 h 4048125"/>
              <a:gd name="connsiteX15" fmla="*/ 200123 w 219199"/>
              <a:gd name="connsiteY15" fmla="*/ 2085975 h 4048125"/>
              <a:gd name="connsiteX16" fmla="*/ 114398 w 219199"/>
              <a:gd name="connsiteY16" fmla="*/ 1971675 h 4048125"/>
              <a:gd name="connsiteX17" fmla="*/ 19148 w 219199"/>
              <a:gd name="connsiteY17" fmla="*/ 1828800 h 4048125"/>
              <a:gd name="connsiteX18" fmla="*/ 114398 w 219199"/>
              <a:gd name="connsiteY18" fmla="*/ 1695450 h 4048125"/>
              <a:gd name="connsiteX19" fmla="*/ 200123 w 219199"/>
              <a:gd name="connsiteY19" fmla="*/ 1533525 h 4048125"/>
              <a:gd name="connsiteX20" fmla="*/ 104873 w 219199"/>
              <a:gd name="connsiteY20" fmla="*/ 1419225 h 4048125"/>
              <a:gd name="connsiteX21" fmla="*/ 9623 w 219199"/>
              <a:gd name="connsiteY21" fmla="*/ 1276350 h 4048125"/>
              <a:gd name="connsiteX22" fmla="*/ 123923 w 219199"/>
              <a:gd name="connsiteY22" fmla="*/ 1123950 h 4048125"/>
              <a:gd name="connsiteX23" fmla="*/ 200123 w 219199"/>
              <a:gd name="connsiteY23" fmla="*/ 952500 h 4048125"/>
              <a:gd name="connsiteX24" fmla="*/ 114398 w 219199"/>
              <a:gd name="connsiteY24" fmla="*/ 876300 h 4048125"/>
              <a:gd name="connsiteX25" fmla="*/ 9623 w 219199"/>
              <a:gd name="connsiteY25" fmla="*/ 714375 h 4048125"/>
              <a:gd name="connsiteX26" fmla="*/ 104873 w 219199"/>
              <a:gd name="connsiteY26" fmla="*/ 590550 h 4048125"/>
              <a:gd name="connsiteX27" fmla="*/ 219173 w 219199"/>
              <a:gd name="connsiteY27" fmla="*/ 419100 h 4048125"/>
              <a:gd name="connsiteX28" fmla="*/ 114398 w 219199"/>
              <a:gd name="connsiteY28" fmla="*/ 295275 h 4048125"/>
              <a:gd name="connsiteX29" fmla="*/ 9623 w 219199"/>
              <a:gd name="connsiteY29" fmla="*/ 152400 h 4048125"/>
              <a:gd name="connsiteX30" fmla="*/ 104873 w 219199"/>
              <a:gd name="connsiteY30" fmla="*/ 9525 h 4048125"/>
              <a:gd name="connsiteX31" fmla="*/ 104873 w 219199"/>
              <a:gd name="connsiteY31" fmla="*/ 0 h 4048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19199" h="4048125">
                <a:moveTo>
                  <a:pt x="95348" y="4048125"/>
                </a:moveTo>
                <a:cubicBezTo>
                  <a:pt x="56454" y="3991768"/>
                  <a:pt x="17561" y="3935412"/>
                  <a:pt x="19148" y="3895725"/>
                </a:cubicBezTo>
                <a:cubicBezTo>
                  <a:pt x="20735" y="3856038"/>
                  <a:pt x="76298" y="3846512"/>
                  <a:pt x="104873" y="3810000"/>
                </a:cubicBezTo>
                <a:cubicBezTo>
                  <a:pt x="133448" y="3773488"/>
                  <a:pt x="187423" y="3719512"/>
                  <a:pt x="190598" y="3676650"/>
                </a:cubicBezTo>
                <a:cubicBezTo>
                  <a:pt x="193773" y="3633788"/>
                  <a:pt x="155673" y="3592512"/>
                  <a:pt x="123923" y="3552825"/>
                </a:cubicBezTo>
                <a:cubicBezTo>
                  <a:pt x="92173" y="3513137"/>
                  <a:pt x="3273" y="3482975"/>
                  <a:pt x="98" y="3438525"/>
                </a:cubicBezTo>
                <a:cubicBezTo>
                  <a:pt x="-3077" y="3394075"/>
                  <a:pt x="71535" y="3335338"/>
                  <a:pt x="104873" y="3286125"/>
                </a:cubicBezTo>
                <a:cubicBezTo>
                  <a:pt x="138211" y="3236912"/>
                  <a:pt x="198536" y="3187700"/>
                  <a:pt x="200123" y="3143250"/>
                </a:cubicBezTo>
                <a:cubicBezTo>
                  <a:pt x="201711" y="3098800"/>
                  <a:pt x="144560" y="3067050"/>
                  <a:pt x="114398" y="3019425"/>
                </a:cubicBezTo>
                <a:cubicBezTo>
                  <a:pt x="84236" y="2971800"/>
                  <a:pt x="20735" y="2906712"/>
                  <a:pt x="19148" y="2857500"/>
                </a:cubicBezTo>
                <a:cubicBezTo>
                  <a:pt x="17561" y="2808288"/>
                  <a:pt x="73123" y="2768600"/>
                  <a:pt x="104873" y="2724150"/>
                </a:cubicBezTo>
                <a:cubicBezTo>
                  <a:pt x="136623" y="2679700"/>
                  <a:pt x="208061" y="2636837"/>
                  <a:pt x="209648" y="2590800"/>
                </a:cubicBezTo>
                <a:cubicBezTo>
                  <a:pt x="211235" y="2544763"/>
                  <a:pt x="146148" y="2490787"/>
                  <a:pt x="114398" y="2447925"/>
                </a:cubicBezTo>
                <a:cubicBezTo>
                  <a:pt x="82648" y="2405063"/>
                  <a:pt x="22323" y="2373312"/>
                  <a:pt x="19148" y="2333625"/>
                </a:cubicBezTo>
                <a:cubicBezTo>
                  <a:pt x="15973" y="2293938"/>
                  <a:pt x="65186" y="2251075"/>
                  <a:pt x="95348" y="2209800"/>
                </a:cubicBezTo>
                <a:cubicBezTo>
                  <a:pt x="125510" y="2168525"/>
                  <a:pt x="196948" y="2125662"/>
                  <a:pt x="200123" y="2085975"/>
                </a:cubicBezTo>
                <a:cubicBezTo>
                  <a:pt x="203298" y="2046288"/>
                  <a:pt x="144560" y="2014537"/>
                  <a:pt x="114398" y="1971675"/>
                </a:cubicBezTo>
                <a:cubicBezTo>
                  <a:pt x="84236" y="1928813"/>
                  <a:pt x="19148" y="1874837"/>
                  <a:pt x="19148" y="1828800"/>
                </a:cubicBezTo>
                <a:cubicBezTo>
                  <a:pt x="19148" y="1782763"/>
                  <a:pt x="84236" y="1744662"/>
                  <a:pt x="114398" y="1695450"/>
                </a:cubicBezTo>
                <a:cubicBezTo>
                  <a:pt x="144560" y="1646238"/>
                  <a:pt x="201710" y="1579562"/>
                  <a:pt x="200123" y="1533525"/>
                </a:cubicBezTo>
                <a:cubicBezTo>
                  <a:pt x="198536" y="1487488"/>
                  <a:pt x="136623" y="1462087"/>
                  <a:pt x="104873" y="1419225"/>
                </a:cubicBezTo>
                <a:cubicBezTo>
                  <a:pt x="73123" y="1376363"/>
                  <a:pt x="6448" y="1325562"/>
                  <a:pt x="9623" y="1276350"/>
                </a:cubicBezTo>
                <a:cubicBezTo>
                  <a:pt x="12798" y="1227138"/>
                  <a:pt x="92173" y="1177925"/>
                  <a:pt x="123923" y="1123950"/>
                </a:cubicBezTo>
                <a:cubicBezTo>
                  <a:pt x="155673" y="1069975"/>
                  <a:pt x="201710" y="993775"/>
                  <a:pt x="200123" y="952500"/>
                </a:cubicBezTo>
                <a:cubicBezTo>
                  <a:pt x="198536" y="911225"/>
                  <a:pt x="146148" y="915987"/>
                  <a:pt x="114398" y="876300"/>
                </a:cubicBezTo>
                <a:cubicBezTo>
                  <a:pt x="82648" y="836612"/>
                  <a:pt x="11210" y="762000"/>
                  <a:pt x="9623" y="714375"/>
                </a:cubicBezTo>
                <a:cubicBezTo>
                  <a:pt x="8036" y="666750"/>
                  <a:pt x="69948" y="639762"/>
                  <a:pt x="104873" y="590550"/>
                </a:cubicBezTo>
                <a:cubicBezTo>
                  <a:pt x="139798" y="541337"/>
                  <a:pt x="217586" y="468312"/>
                  <a:pt x="219173" y="419100"/>
                </a:cubicBezTo>
                <a:cubicBezTo>
                  <a:pt x="220760" y="369888"/>
                  <a:pt x="149323" y="339725"/>
                  <a:pt x="114398" y="295275"/>
                </a:cubicBezTo>
                <a:cubicBezTo>
                  <a:pt x="79473" y="250825"/>
                  <a:pt x="11210" y="200025"/>
                  <a:pt x="9623" y="152400"/>
                </a:cubicBezTo>
                <a:cubicBezTo>
                  <a:pt x="8036" y="104775"/>
                  <a:pt x="88998" y="34925"/>
                  <a:pt x="104873" y="9525"/>
                </a:cubicBezTo>
                <a:cubicBezTo>
                  <a:pt x="120748" y="-15875"/>
                  <a:pt x="15973" y="342900"/>
                  <a:pt x="104873" y="0"/>
                </a:cubicBezTo>
              </a:path>
            </a:pathLst>
          </a:custGeom>
          <a:noFill/>
          <a:ln w="19050" cmpd="sng">
            <a:solidFill>
              <a:srgbClr val="92D050"/>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4" name="TextBox 73">
            <a:extLst>
              <a:ext uri="{FF2B5EF4-FFF2-40B4-BE49-F238E27FC236}">
                <a16:creationId xmlns:a16="http://schemas.microsoft.com/office/drawing/2014/main" id="{4309E296-0C0D-6AAA-25EB-A02B484FAB48}"/>
              </a:ext>
            </a:extLst>
          </p:cNvPr>
          <p:cNvSpPr txBox="1"/>
          <p:nvPr/>
        </p:nvSpPr>
        <p:spPr>
          <a:xfrm>
            <a:off x="7855442" y="5941889"/>
            <a:ext cx="2010608" cy="562846"/>
          </a:xfrm>
          <a:prstGeom prst="rect">
            <a:avLst/>
          </a:prstGeom>
          <a:noFill/>
        </p:spPr>
        <p:txBody>
          <a:bodyPr wrap="square" lIns="0" tIns="0" rIns="0" bIns="0" rtlCol="0" anchor="t" anchorCtr="0">
            <a:spAutoFit/>
          </a:bodyPr>
          <a:lstStyle/>
          <a:p>
            <a:pPr algn="ctr">
              <a:lnSpc>
                <a:spcPts val="2300"/>
              </a:lnSpc>
              <a:spcBef>
                <a:spcPts val="1150"/>
              </a:spcBef>
            </a:pPr>
            <a:r>
              <a:rPr lang="en-US" sz="1600" dirty="0">
                <a:solidFill>
                  <a:srgbClr val="92D050"/>
                </a:solidFill>
              </a:rPr>
              <a:t>Proton Cyclotron/ Whistler Waves</a:t>
            </a:r>
          </a:p>
        </p:txBody>
      </p:sp>
      <p:sp>
        <p:nvSpPr>
          <p:cNvPr id="8" name="TextBox 7">
            <a:extLst>
              <a:ext uri="{FF2B5EF4-FFF2-40B4-BE49-F238E27FC236}">
                <a16:creationId xmlns:a16="http://schemas.microsoft.com/office/drawing/2014/main" id="{57FC8ED2-D6CC-FD45-3554-B36F8FC3A6EE}"/>
              </a:ext>
            </a:extLst>
          </p:cNvPr>
          <p:cNvSpPr txBox="1"/>
          <p:nvPr/>
        </p:nvSpPr>
        <p:spPr>
          <a:xfrm>
            <a:off x="653389" y="5374837"/>
            <a:ext cx="4750129" cy="562846"/>
          </a:xfrm>
          <a:prstGeom prst="rect">
            <a:avLst/>
          </a:prstGeom>
          <a:noFill/>
        </p:spPr>
        <p:txBody>
          <a:bodyPr wrap="square" lIns="0" tIns="0" rIns="0" bIns="0" rtlCol="0" anchor="t" anchorCtr="0">
            <a:spAutoFit/>
          </a:bodyPr>
          <a:lstStyle/>
          <a:p>
            <a:pPr marL="180000" indent="-180000" algn="just">
              <a:lnSpc>
                <a:spcPts val="2300"/>
              </a:lnSpc>
              <a:spcBef>
                <a:spcPts val="1150"/>
              </a:spcBef>
              <a:buFont typeface="Arial" panose="020B0604020202020204" pitchFamily="34" charset="0"/>
              <a:buChar char="•"/>
            </a:pPr>
            <a:r>
              <a:rPr lang="en-US" sz="1600" dirty="0"/>
              <a:t>Efficient in moderately magnetized / lower-Mach shocks</a:t>
            </a:r>
            <a:endParaRPr lang="fr-BE" sz="1600" baseline="-25000" dirty="0">
              <a:ea typeface="Calibri" panose="020F0502020204030204" pitchFamily="34" charset="0"/>
              <a:cs typeface="Calibri" panose="020F0502020204030204" pitchFamily="34" charset="0"/>
            </a:endParaRPr>
          </a:p>
        </p:txBody>
      </p:sp>
      <p:sp>
        <p:nvSpPr>
          <p:cNvPr id="18" name="Slide Number Placeholder 17">
            <a:extLst>
              <a:ext uri="{FF2B5EF4-FFF2-40B4-BE49-F238E27FC236}">
                <a16:creationId xmlns:a16="http://schemas.microsoft.com/office/drawing/2014/main" id="{FA2C51EE-C50D-C1AA-295D-785CF4789301}"/>
              </a:ext>
            </a:extLst>
          </p:cNvPr>
          <p:cNvSpPr>
            <a:spLocks noGrp="1"/>
          </p:cNvSpPr>
          <p:nvPr>
            <p:ph type="sldNum" sz="quarter" idx="12"/>
          </p:nvPr>
        </p:nvSpPr>
        <p:spPr/>
        <p:txBody>
          <a:bodyPr/>
          <a:lstStyle/>
          <a:p>
            <a:fld id="{ECE691D0-CC49-4FC7-9C4D-6112B0CB3A76}" type="slidenum">
              <a:rPr lang="de-DE" smtClean="0"/>
              <a:pPr/>
              <a:t>11</a:t>
            </a:fld>
            <a:endParaRPr lang="de-DE" dirty="0"/>
          </a:p>
        </p:txBody>
      </p:sp>
      <p:sp>
        <p:nvSpPr>
          <p:cNvPr id="4" name="TextBox 3">
            <a:extLst>
              <a:ext uri="{FF2B5EF4-FFF2-40B4-BE49-F238E27FC236}">
                <a16:creationId xmlns:a16="http://schemas.microsoft.com/office/drawing/2014/main" id="{743CA457-74F5-6262-3286-E59D34512E27}"/>
              </a:ext>
            </a:extLst>
          </p:cNvPr>
          <p:cNvSpPr txBox="1"/>
          <p:nvPr/>
        </p:nvSpPr>
        <p:spPr>
          <a:xfrm>
            <a:off x="653389" y="2650206"/>
            <a:ext cx="4175463" cy="562846"/>
          </a:xfrm>
          <a:prstGeom prst="rect">
            <a:avLst/>
          </a:prstGeom>
          <a:noFill/>
        </p:spPr>
        <p:txBody>
          <a:bodyPr wrap="square" lIns="0" tIns="0" rIns="0" bIns="0" rtlCol="0" anchor="t" anchorCtr="0">
            <a:spAutoFit/>
          </a:bodyPr>
          <a:lstStyle/>
          <a:p>
            <a:pPr marL="180000" indent="-180000" algn="just">
              <a:lnSpc>
                <a:spcPts val="2300"/>
              </a:lnSpc>
              <a:spcBef>
                <a:spcPts val="1150"/>
              </a:spcBef>
              <a:buFont typeface="Arial" panose="020B0604020202020204" pitchFamily="34" charset="0"/>
              <a:buChar char="•"/>
            </a:pPr>
            <a:r>
              <a:rPr lang="en-US" sz="1600" dirty="0"/>
              <a:t>PCI transfers energy from ions → electrons → triggers electrons anisotropy</a:t>
            </a:r>
            <a:endParaRPr lang="fr-BE" sz="1600" dirty="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72120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fade">
                                      <p:cBhvr>
                                        <p:cTn id="13" dur="500"/>
                                        <p:tgtEl>
                                          <p:spTgt spid="3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fade">
                                      <p:cBhvr>
                                        <p:cTn id="21" dur="500"/>
                                        <p:tgtEl>
                                          <p:spTgt spid="31"/>
                                        </p:tgtEl>
                                      </p:cBhvr>
                                    </p:animEffect>
                                  </p:childTnLst>
                                </p:cTn>
                              </p:par>
                              <p:par>
                                <p:cTn id="22" presetID="10" presetClass="entr" presetSubtype="0" fill="hold"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par>
                                <p:cTn id="25" presetID="10" presetClass="entr" presetSubtype="0"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par>
                                <p:cTn id="28" presetID="10" presetClass="entr" presetSubtype="0" fill="hold" nodeType="withEffect">
                                  <p:stCondLst>
                                    <p:cond delay="0"/>
                                  </p:stCondLst>
                                  <p:childTnLst>
                                    <p:set>
                                      <p:cBhvr>
                                        <p:cTn id="29" dur="1" fill="hold">
                                          <p:stCondLst>
                                            <p:cond delay="0"/>
                                          </p:stCondLst>
                                        </p:cTn>
                                        <p:tgtEl>
                                          <p:spTgt spid="41"/>
                                        </p:tgtEl>
                                        <p:attrNameLst>
                                          <p:attrName>style.visibility</p:attrName>
                                        </p:attrNameLst>
                                      </p:cBhvr>
                                      <p:to>
                                        <p:strVal val="visible"/>
                                      </p:to>
                                    </p:set>
                                    <p:animEffect transition="in" filter="fade">
                                      <p:cBhvr>
                                        <p:cTn id="30" dur="500"/>
                                        <p:tgtEl>
                                          <p:spTgt spid="41"/>
                                        </p:tgtEl>
                                      </p:cBhvr>
                                    </p:animEffect>
                                  </p:childTnLst>
                                </p:cTn>
                              </p:par>
                              <p:par>
                                <p:cTn id="31" presetID="10" presetClass="entr" presetSubtype="0" fill="hold" nodeType="withEffect">
                                  <p:stCondLst>
                                    <p:cond delay="0"/>
                                  </p:stCondLst>
                                  <p:childTnLst>
                                    <p:set>
                                      <p:cBhvr>
                                        <p:cTn id="32" dur="1" fill="hold">
                                          <p:stCondLst>
                                            <p:cond delay="0"/>
                                          </p:stCondLst>
                                        </p:cTn>
                                        <p:tgtEl>
                                          <p:spTgt spid="40"/>
                                        </p:tgtEl>
                                        <p:attrNameLst>
                                          <p:attrName>style.visibility</p:attrName>
                                        </p:attrNameLst>
                                      </p:cBhvr>
                                      <p:to>
                                        <p:strVal val="visible"/>
                                      </p:to>
                                    </p:set>
                                    <p:animEffect transition="in" filter="fade">
                                      <p:cBhvr>
                                        <p:cTn id="33" dur="500"/>
                                        <p:tgtEl>
                                          <p:spTgt spid="40"/>
                                        </p:tgtEl>
                                      </p:cBhvr>
                                    </p:animEffect>
                                  </p:childTnLst>
                                </p:cTn>
                              </p:par>
                              <p:par>
                                <p:cTn id="34" presetID="10" presetClass="entr" presetSubtype="0" fill="hold" nodeType="withEffect">
                                  <p:stCondLst>
                                    <p:cond delay="0"/>
                                  </p:stCondLst>
                                  <p:childTnLst>
                                    <p:set>
                                      <p:cBhvr>
                                        <p:cTn id="35" dur="1" fill="hold">
                                          <p:stCondLst>
                                            <p:cond delay="0"/>
                                          </p:stCondLst>
                                        </p:cTn>
                                        <p:tgtEl>
                                          <p:spTgt spid="39"/>
                                        </p:tgtEl>
                                        <p:attrNameLst>
                                          <p:attrName>style.visibility</p:attrName>
                                        </p:attrNameLst>
                                      </p:cBhvr>
                                      <p:to>
                                        <p:strVal val="visible"/>
                                      </p:to>
                                    </p:set>
                                    <p:animEffect transition="in" filter="fade">
                                      <p:cBhvr>
                                        <p:cTn id="36" dur="500"/>
                                        <p:tgtEl>
                                          <p:spTgt spid="39"/>
                                        </p:tgtEl>
                                      </p:cBhvr>
                                    </p:animEffect>
                                  </p:childTnLst>
                                </p:cTn>
                              </p:par>
                              <p:par>
                                <p:cTn id="37" presetID="10" presetClass="entr" presetSubtype="0" fill="hold" nodeType="with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fade">
                                      <p:cBhvr>
                                        <p:cTn id="39" dur="500"/>
                                        <p:tgtEl>
                                          <p:spTgt spid="28"/>
                                        </p:tgtEl>
                                      </p:cBhvr>
                                    </p:animEffect>
                                  </p:childTnLst>
                                </p:cTn>
                              </p:par>
                              <p:par>
                                <p:cTn id="40" presetID="10" presetClass="entr" presetSubtype="0" fill="hold" nodeType="withEffect">
                                  <p:stCondLst>
                                    <p:cond delay="0"/>
                                  </p:stCondLst>
                                  <p:childTnLst>
                                    <p:set>
                                      <p:cBhvr>
                                        <p:cTn id="41" dur="1" fill="hold">
                                          <p:stCondLst>
                                            <p:cond delay="0"/>
                                          </p:stCondLst>
                                        </p:cTn>
                                        <p:tgtEl>
                                          <p:spTgt spid="34"/>
                                        </p:tgtEl>
                                        <p:attrNameLst>
                                          <p:attrName>style.visibility</p:attrName>
                                        </p:attrNameLst>
                                      </p:cBhvr>
                                      <p:to>
                                        <p:strVal val="visible"/>
                                      </p:to>
                                    </p:set>
                                    <p:animEffect transition="in" filter="fade">
                                      <p:cBhvr>
                                        <p:cTn id="42" dur="500"/>
                                        <p:tgtEl>
                                          <p:spTgt spid="34"/>
                                        </p:tgtEl>
                                      </p:cBhvr>
                                    </p:animEffect>
                                  </p:childTnLst>
                                </p:cTn>
                              </p:par>
                              <p:par>
                                <p:cTn id="43" presetID="10" presetClass="entr" presetSubtype="0" fill="hold" nodeType="withEffect">
                                  <p:stCondLst>
                                    <p:cond delay="0"/>
                                  </p:stCondLst>
                                  <p:childTnLst>
                                    <p:set>
                                      <p:cBhvr>
                                        <p:cTn id="44" dur="1" fill="hold">
                                          <p:stCondLst>
                                            <p:cond delay="0"/>
                                          </p:stCondLst>
                                        </p:cTn>
                                        <p:tgtEl>
                                          <p:spTgt spid="24"/>
                                        </p:tgtEl>
                                        <p:attrNameLst>
                                          <p:attrName>style.visibility</p:attrName>
                                        </p:attrNameLst>
                                      </p:cBhvr>
                                      <p:to>
                                        <p:strVal val="visible"/>
                                      </p:to>
                                    </p:set>
                                    <p:animEffect transition="in" filter="fade">
                                      <p:cBhvr>
                                        <p:cTn id="45" dur="500"/>
                                        <p:tgtEl>
                                          <p:spTgt spid="24"/>
                                        </p:tgtEl>
                                      </p:cBhvr>
                                    </p:animEffect>
                                  </p:childTnLst>
                                </p:cTn>
                              </p:par>
                              <p:par>
                                <p:cTn id="46" presetID="10" presetClass="entr" presetSubtype="0" fill="hold" nodeType="withEffect">
                                  <p:stCondLst>
                                    <p:cond delay="0"/>
                                  </p:stCondLst>
                                  <p:childTnLst>
                                    <p:set>
                                      <p:cBhvr>
                                        <p:cTn id="47" dur="1" fill="hold">
                                          <p:stCondLst>
                                            <p:cond delay="0"/>
                                          </p:stCondLst>
                                        </p:cTn>
                                        <p:tgtEl>
                                          <p:spTgt spid="35"/>
                                        </p:tgtEl>
                                        <p:attrNameLst>
                                          <p:attrName>style.visibility</p:attrName>
                                        </p:attrNameLst>
                                      </p:cBhvr>
                                      <p:to>
                                        <p:strVal val="visible"/>
                                      </p:to>
                                    </p:set>
                                    <p:animEffect transition="in" filter="fade">
                                      <p:cBhvr>
                                        <p:cTn id="48" dur="500"/>
                                        <p:tgtEl>
                                          <p:spTgt spid="35"/>
                                        </p:tgtEl>
                                      </p:cBhvr>
                                    </p:animEffect>
                                  </p:childTnLst>
                                </p:cTn>
                              </p:par>
                              <p:par>
                                <p:cTn id="49" presetID="10" presetClass="entr" presetSubtype="0" fill="hold" nodeType="withEffect">
                                  <p:stCondLst>
                                    <p:cond delay="0"/>
                                  </p:stCondLst>
                                  <p:childTnLst>
                                    <p:set>
                                      <p:cBhvr>
                                        <p:cTn id="50" dur="1" fill="hold">
                                          <p:stCondLst>
                                            <p:cond delay="0"/>
                                          </p:stCondLst>
                                        </p:cTn>
                                        <p:tgtEl>
                                          <p:spTgt spid="29"/>
                                        </p:tgtEl>
                                        <p:attrNameLst>
                                          <p:attrName>style.visibility</p:attrName>
                                        </p:attrNameLst>
                                      </p:cBhvr>
                                      <p:to>
                                        <p:strVal val="visible"/>
                                      </p:to>
                                    </p:set>
                                    <p:animEffect transition="in" filter="fade">
                                      <p:cBhvr>
                                        <p:cTn id="51" dur="500"/>
                                        <p:tgtEl>
                                          <p:spTgt spid="29"/>
                                        </p:tgtEl>
                                      </p:cBhvr>
                                    </p:animEffect>
                                  </p:childTnLst>
                                </p:cTn>
                              </p:par>
                              <p:par>
                                <p:cTn id="52" presetID="10" presetClass="entr" presetSubtype="0" fill="hold" nodeType="withEffect">
                                  <p:stCondLst>
                                    <p:cond delay="0"/>
                                  </p:stCondLst>
                                  <p:childTnLst>
                                    <p:set>
                                      <p:cBhvr>
                                        <p:cTn id="53" dur="1" fill="hold">
                                          <p:stCondLst>
                                            <p:cond delay="0"/>
                                          </p:stCondLst>
                                        </p:cTn>
                                        <p:tgtEl>
                                          <p:spTgt spid="36"/>
                                        </p:tgtEl>
                                        <p:attrNameLst>
                                          <p:attrName>style.visibility</p:attrName>
                                        </p:attrNameLst>
                                      </p:cBhvr>
                                      <p:to>
                                        <p:strVal val="visible"/>
                                      </p:to>
                                    </p:set>
                                    <p:animEffect transition="in" filter="fade">
                                      <p:cBhvr>
                                        <p:cTn id="54" dur="500"/>
                                        <p:tgtEl>
                                          <p:spTgt spid="36"/>
                                        </p:tgtEl>
                                      </p:cBhvr>
                                    </p:animEffect>
                                  </p:childTnLst>
                                </p:cTn>
                              </p:par>
                              <p:par>
                                <p:cTn id="55" presetID="10" presetClass="entr" presetSubtype="0" fill="hold" nodeType="withEffect">
                                  <p:stCondLst>
                                    <p:cond delay="0"/>
                                  </p:stCondLst>
                                  <p:childTnLst>
                                    <p:set>
                                      <p:cBhvr>
                                        <p:cTn id="56" dur="1" fill="hold">
                                          <p:stCondLst>
                                            <p:cond delay="0"/>
                                          </p:stCondLst>
                                        </p:cTn>
                                        <p:tgtEl>
                                          <p:spTgt spid="25"/>
                                        </p:tgtEl>
                                        <p:attrNameLst>
                                          <p:attrName>style.visibility</p:attrName>
                                        </p:attrNameLst>
                                      </p:cBhvr>
                                      <p:to>
                                        <p:strVal val="visible"/>
                                      </p:to>
                                    </p:set>
                                    <p:animEffect transition="in" filter="fade">
                                      <p:cBhvr>
                                        <p:cTn id="57" dur="500"/>
                                        <p:tgtEl>
                                          <p:spTgt spid="25"/>
                                        </p:tgtEl>
                                      </p:cBhvr>
                                    </p:animEffect>
                                  </p:childTnLst>
                                </p:cTn>
                              </p:par>
                              <p:par>
                                <p:cTn id="58" presetID="10" presetClass="entr" presetSubtype="0" fill="hold" nodeType="withEffect">
                                  <p:stCondLst>
                                    <p:cond delay="0"/>
                                  </p:stCondLst>
                                  <p:childTnLst>
                                    <p:set>
                                      <p:cBhvr>
                                        <p:cTn id="59" dur="1" fill="hold">
                                          <p:stCondLst>
                                            <p:cond delay="0"/>
                                          </p:stCondLst>
                                        </p:cTn>
                                        <p:tgtEl>
                                          <p:spTgt spid="37"/>
                                        </p:tgtEl>
                                        <p:attrNameLst>
                                          <p:attrName>style.visibility</p:attrName>
                                        </p:attrNameLst>
                                      </p:cBhvr>
                                      <p:to>
                                        <p:strVal val="visible"/>
                                      </p:to>
                                    </p:set>
                                    <p:animEffect transition="in" filter="fade">
                                      <p:cBhvr>
                                        <p:cTn id="60" dur="500"/>
                                        <p:tgtEl>
                                          <p:spTgt spid="37"/>
                                        </p:tgtEl>
                                      </p:cBhvr>
                                    </p:animEffect>
                                  </p:childTnLst>
                                </p:cTn>
                              </p:par>
                              <p:par>
                                <p:cTn id="61" presetID="10" presetClass="entr" presetSubtype="0" fill="hold" nodeType="withEffect">
                                  <p:stCondLst>
                                    <p:cond delay="0"/>
                                  </p:stCondLst>
                                  <p:childTnLst>
                                    <p:set>
                                      <p:cBhvr>
                                        <p:cTn id="62" dur="1" fill="hold">
                                          <p:stCondLst>
                                            <p:cond delay="0"/>
                                          </p:stCondLst>
                                        </p:cTn>
                                        <p:tgtEl>
                                          <p:spTgt spid="30"/>
                                        </p:tgtEl>
                                        <p:attrNameLst>
                                          <p:attrName>style.visibility</p:attrName>
                                        </p:attrNameLst>
                                      </p:cBhvr>
                                      <p:to>
                                        <p:strVal val="visible"/>
                                      </p:to>
                                    </p:set>
                                    <p:animEffect transition="in" filter="fade">
                                      <p:cBhvr>
                                        <p:cTn id="63" dur="500"/>
                                        <p:tgtEl>
                                          <p:spTgt spid="30"/>
                                        </p:tgtEl>
                                      </p:cBhvr>
                                    </p:animEffect>
                                  </p:childTnLst>
                                </p:cTn>
                              </p:par>
                              <p:par>
                                <p:cTn id="64" presetID="10" presetClass="entr" presetSubtype="0" fill="hold" nodeType="withEffect">
                                  <p:stCondLst>
                                    <p:cond delay="0"/>
                                  </p:stCondLst>
                                  <p:childTnLst>
                                    <p:set>
                                      <p:cBhvr>
                                        <p:cTn id="65" dur="1" fill="hold">
                                          <p:stCondLst>
                                            <p:cond delay="0"/>
                                          </p:stCondLst>
                                        </p:cTn>
                                        <p:tgtEl>
                                          <p:spTgt spid="38"/>
                                        </p:tgtEl>
                                        <p:attrNameLst>
                                          <p:attrName>style.visibility</p:attrName>
                                        </p:attrNameLst>
                                      </p:cBhvr>
                                      <p:to>
                                        <p:strVal val="visible"/>
                                      </p:to>
                                    </p:set>
                                    <p:animEffect transition="in" filter="fade">
                                      <p:cBhvr>
                                        <p:cTn id="66" dur="500"/>
                                        <p:tgtEl>
                                          <p:spTgt spid="38"/>
                                        </p:tgtEl>
                                      </p:cBhvr>
                                    </p:animEffect>
                                  </p:childTnLst>
                                </p:cTn>
                              </p:par>
                              <p:par>
                                <p:cTn id="67" presetID="10" presetClass="entr" presetSubtype="0" fill="hold" nodeType="withEffect">
                                  <p:stCondLst>
                                    <p:cond delay="0"/>
                                  </p:stCondLst>
                                  <p:childTnLst>
                                    <p:set>
                                      <p:cBhvr>
                                        <p:cTn id="68" dur="1" fill="hold">
                                          <p:stCondLst>
                                            <p:cond delay="0"/>
                                          </p:stCondLst>
                                        </p:cTn>
                                        <p:tgtEl>
                                          <p:spTgt spid="26"/>
                                        </p:tgtEl>
                                        <p:attrNameLst>
                                          <p:attrName>style.visibility</p:attrName>
                                        </p:attrNameLst>
                                      </p:cBhvr>
                                      <p:to>
                                        <p:strVal val="visible"/>
                                      </p:to>
                                    </p:set>
                                    <p:animEffect transition="in" filter="fade">
                                      <p:cBhvr>
                                        <p:cTn id="69" dur="500"/>
                                        <p:tgtEl>
                                          <p:spTgt spid="26"/>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grpId="0" nodeType="clickEffect">
                                  <p:stCondLst>
                                    <p:cond delay="0"/>
                                  </p:stCondLst>
                                  <p:childTnLst>
                                    <p:set>
                                      <p:cBhvr>
                                        <p:cTn id="73" dur="1" fill="hold">
                                          <p:stCondLst>
                                            <p:cond delay="0"/>
                                          </p:stCondLst>
                                        </p:cTn>
                                        <p:tgtEl>
                                          <p:spTgt spid="56"/>
                                        </p:tgtEl>
                                        <p:attrNameLst>
                                          <p:attrName>style.visibility</p:attrName>
                                        </p:attrNameLst>
                                      </p:cBhvr>
                                      <p:to>
                                        <p:strVal val="visible"/>
                                      </p:to>
                                    </p:set>
                                    <p:animEffect transition="in" filter="fade">
                                      <p:cBhvr>
                                        <p:cTn id="74" dur="500"/>
                                        <p:tgtEl>
                                          <p:spTgt spid="56"/>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59"/>
                                        </p:tgtEl>
                                        <p:attrNameLst>
                                          <p:attrName>style.visibility</p:attrName>
                                        </p:attrNameLst>
                                      </p:cBhvr>
                                      <p:to>
                                        <p:strVal val="visible"/>
                                      </p:to>
                                    </p:set>
                                    <p:animEffect transition="in" filter="fade">
                                      <p:cBhvr>
                                        <p:cTn id="77" dur="500"/>
                                        <p:tgtEl>
                                          <p:spTgt spid="59"/>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62"/>
                                        </p:tgtEl>
                                        <p:attrNameLst>
                                          <p:attrName>style.visibility</p:attrName>
                                        </p:attrNameLst>
                                      </p:cBhvr>
                                      <p:to>
                                        <p:strVal val="visible"/>
                                      </p:to>
                                    </p:set>
                                    <p:animEffect transition="in" filter="fade">
                                      <p:cBhvr>
                                        <p:cTn id="80" dur="500"/>
                                        <p:tgtEl>
                                          <p:spTgt spid="62"/>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60"/>
                                        </p:tgtEl>
                                        <p:attrNameLst>
                                          <p:attrName>style.visibility</p:attrName>
                                        </p:attrNameLst>
                                      </p:cBhvr>
                                      <p:to>
                                        <p:strVal val="visible"/>
                                      </p:to>
                                    </p:set>
                                    <p:animEffect transition="in" filter="fade">
                                      <p:cBhvr>
                                        <p:cTn id="83" dur="500"/>
                                        <p:tgtEl>
                                          <p:spTgt spid="60"/>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61"/>
                                        </p:tgtEl>
                                        <p:attrNameLst>
                                          <p:attrName>style.visibility</p:attrName>
                                        </p:attrNameLst>
                                      </p:cBhvr>
                                      <p:to>
                                        <p:strVal val="visible"/>
                                      </p:to>
                                    </p:set>
                                    <p:animEffect transition="in" filter="fade">
                                      <p:cBhvr>
                                        <p:cTn id="86" dur="500"/>
                                        <p:tgtEl>
                                          <p:spTgt spid="61"/>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58"/>
                                        </p:tgtEl>
                                        <p:attrNameLst>
                                          <p:attrName>style.visibility</p:attrName>
                                        </p:attrNameLst>
                                      </p:cBhvr>
                                      <p:to>
                                        <p:strVal val="visible"/>
                                      </p:to>
                                    </p:set>
                                    <p:animEffect transition="in" filter="fade">
                                      <p:cBhvr>
                                        <p:cTn id="89" dur="500"/>
                                        <p:tgtEl>
                                          <p:spTgt spid="58"/>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55"/>
                                        </p:tgtEl>
                                        <p:attrNameLst>
                                          <p:attrName>style.visibility</p:attrName>
                                        </p:attrNameLst>
                                      </p:cBhvr>
                                      <p:to>
                                        <p:strVal val="visible"/>
                                      </p:to>
                                    </p:set>
                                    <p:animEffect transition="in" filter="fade">
                                      <p:cBhvr>
                                        <p:cTn id="92" dur="500"/>
                                        <p:tgtEl>
                                          <p:spTgt spid="55"/>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57"/>
                                        </p:tgtEl>
                                        <p:attrNameLst>
                                          <p:attrName>style.visibility</p:attrName>
                                        </p:attrNameLst>
                                      </p:cBhvr>
                                      <p:to>
                                        <p:strVal val="visible"/>
                                      </p:to>
                                    </p:set>
                                    <p:animEffect transition="in" filter="fade">
                                      <p:cBhvr>
                                        <p:cTn id="95" dur="500"/>
                                        <p:tgtEl>
                                          <p:spTgt spid="57"/>
                                        </p:tgtEl>
                                      </p:cBhvr>
                                    </p:animEffect>
                                  </p:childTnLst>
                                </p:cTn>
                              </p:par>
                            </p:childTnLst>
                          </p:cTn>
                        </p:par>
                        <p:par>
                          <p:cTn id="96" fill="hold">
                            <p:stCondLst>
                              <p:cond delay="500"/>
                            </p:stCondLst>
                            <p:childTnLst>
                              <p:par>
                                <p:cTn id="97" presetID="10" presetClass="entr" presetSubtype="0" fill="hold" grpId="0" nodeType="afterEffect">
                                  <p:stCondLst>
                                    <p:cond delay="0"/>
                                  </p:stCondLst>
                                  <p:childTnLst>
                                    <p:set>
                                      <p:cBhvr>
                                        <p:cTn id="98" dur="1" fill="hold">
                                          <p:stCondLst>
                                            <p:cond delay="0"/>
                                          </p:stCondLst>
                                        </p:cTn>
                                        <p:tgtEl>
                                          <p:spTgt spid="64"/>
                                        </p:tgtEl>
                                        <p:attrNameLst>
                                          <p:attrName>style.visibility</p:attrName>
                                        </p:attrNameLst>
                                      </p:cBhvr>
                                      <p:to>
                                        <p:strVal val="visible"/>
                                      </p:to>
                                    </p:set>
                                    <p:animEffect transition="in" filter="fade">
                                      <p:cBhvr>
                                        <p:cTn id="99" dur="500"/>
                                        <p:tgtEl>
                                          <p:spTgt spid="64"/>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66"/>
                                        </p:tgtEl>
                                        <p:attrNameLst>
                                          <p:attrName>style.visibility</p:attrName>
                                        </p:attrNameLst>
                                      </p:cBhvr>
                                      <p:to>
                                        <p:strVal val="visible"/>
                                      </p:to>
                                    </p:set>
                                    <p:animEffect transition="in" filter="fade">
                                      <p:cBhvr>
                                        <p:cTn id="102" dur="500"/>
                                        <p:tgtEl>
                                          <p:spTgt spid="66"/>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67"/>
                                        </p:tgtEl>
                                        <p:attrNameLst>
                                          <p:attrName>style.visibility</p:attrName>
                                        </p:attrNameLst>
                                      </p:cBhvr>
                                      <p:to>
                                        <p:strVal val="visible"/>
                                      </p:to>
                                    </p:set>
                                    <p:animEffect transition="in" filter="fade">
                                      <p:cBhvr>
                                        <p:cTn id="105" dur="500"/>
                                        <p:tgtEl>
                                          <p:spTgt spid="67"/>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70"/>
                                        </p:tgtEl>
                                        <p:attrNameLst>
                                          <p:attrName>style.visibility</p:attrName>
                                        </p:attrNameLst>
                                      </p:cBhvr>
                                      <p:to>
                                        <p:strVal val="visible"/>
                                      </p:to>
                                    </p:set>
                                    <p:animEffect transition="in" filter="fade">
                                      <p:cBhvr>
                                        <p:cTn id="108" dur="500"/>
                                        <p:tgtEl>
                                          <p:spTgt spid="70"/>
                                        </p:tgtEl>
                                      </p:cBhvr>
                                    </p:animEffect>
                                  </p:childTnLst>
                                </p:cTn>
                              </p:par>
                              <p:par>
                                <p:cTn id="109" presetID="10" presetClass="entr" presetSubtype="0" fill="hold" grpId="0" nodeType="withEffect">
                                  <p:stCondLst>
                                    <p:cond delay="0"/>
                                  </p:stCondLst>
                                  <p:childTnLst>
                                    <p:set>
                                      <p:cBhvr>
                                        <p:cTn id="110" dur="1" fill="hold">
                                          <p:stCondLst>
                                            <p:cond delay="0"/>
                                          </p:stCondLst>
                                        </p:cTn>
                                        <p:tgtEl>
                                          <p:spTgt spid="69"/>
                                        </p:tgtEl>
                                        <p:attrNameLst>
                                          <p:attrName>style.visibility</p:attrName>
                                        </p:attrNameLst>
                                      </p:cBhvr>
                                      <p:to>
                                        <p:strVal val="visible"/>
                                      </p:to>
                                    </p:set>
                                    <p:animEffect transition="in" filter="fade">
                                      <p:cBhvr>
                                        <p:cTn id="111" dur="500"/>
                                        <p:tgtEl>
                                          <p:spTgt spid="69"/>
                                        </p:tgtEl>
                                      </p:cBhvr>
                                    </p:animEffect>
                                  </p:childTnLst>
                                </p:cTn>
                              </p:par>
                              <p:par>
                                <p:cTn id="112" presetID="10" presetClass="entr" presetSubtype="0" fill="hold" grpId="0" nodeType="withEffect">
                                  <p:stCondLst>
                                    <p:cond delay="0"/>
                                  </p:stCondLst>
                                  <p:childTnLst>
                                    <p:set>
                                      <p:cBhvr>
                                        <p:cTn id="113" dur="1" fill="hold">
                                          <p:stCondLst>
                                            <p:cond delay="0"/>
                                          </p:stCondLst>
                                        </p:cTn>
                                        <p:tgtEl>
                                          <p:spTgt spid="68"/>
                                        </p:tgtEl>
                                        <p:attrNameLst>
                                          <p:attrName>style.visibility</p:attrName>
                                        </p:attrNameLst>
                                      </p:cBhvr>
                                      <p:to>
                                        <p:strVal val="visible"/>
                                      </p:to>
                                    </p:set>
                                    <p:animEffect transition="in" filter="fade">
                                      <p:cBhvr>
                                        <p:cTn id="114" dur="500"/>
                                        <p:tgtEl>
                                          <p:spTgt spid="68"/>
                                        </p:tgtEl>
                                      </p:cBhvr>
                                    </p:animEffect>
                                  </p:childTnLst>
                                </p:cTn>
                              </p:par>
                              <p:par>
                                <p:cTn id="115" presetID="1" presetClass="entr" presetSubtype="0" fill="hold" grpId="0" nodeType="withEffect">
                                  <p:stCondLst>
                                    <p:cond delay="0"/>
                                  </p:stCondLst>
                                  <p:childTnLst>
                                    <p:set>
                                      <p:cBhvr>
                                        <p:cTn id="116" dur="1" fill="hold">
                                          <p:stCondLst>
                                            <p:cond delay="0"/>
                                          </p:stCondLst>
                                        </p:cTn>
                                        <p:tgtEl>
                                          <p:spTgt spid="63"/>
                                        </p:tgtEl>
                                        <p:attrNameLst>
                                          <p:attrName>style.visibility</p:attrName>
                                        </p:attrNameLst>
                                      </p:cBhvr>
                                      <p:to>
                                        <p:strVal val="visible"/>
                                      </p:to>
                                    </p:set>
                                  </p:childTnLst>
                                </p:cTn>
                              </p:par>
                            </p:childTnLst>
                          </p:cTn>
                        </p:par>
                      </p:childTnLst>
                    </p:cTn>
                  </p:par>
                  <p:par>
                    <p:cTn id="117" fill="hold">
                      <p:stCondLst>
                        <p:cond delay="indefinite"/>
                      </p:stCondLst>
                      <p:childTnLst>
                        <p:par>
                          <p:cTn id="118" fill="hold">
                            <p:stCondLst>
                              <p:cond delay="0"/>
                            </p:stCondLst>
                            <p:childTnLst>
                              <p:par>
                                <p:cTn id="119" presetID="10" presetClass="entr" presetSubtype="0" fill="hold" grpId="0" nodeType="clickEffect">
                                  <p:stCondLst>
                                    <p:cond delay="0"/>
                                  </p:stCondLst>
                                  <p:childTnLst>
                                    <p:set>
                                      <p:cBhvr>
                                        <p:cTn id="120" dur="1" fill="hold">
                                          <p:stCondLst>
                                            <p:cond delay="0"/>
                                          </p:stCondLst>
                                        </p:cTn>
                                        <p:tgtEl>
                                          <p:spTgt spid="73"/>
                                        </p:tgtEl>
                                        <p:attrNameLst>
                                          <p:attrName>style.visibility</p:attrName>
                                        </p:attrNameLst>
                                      </p:cBhvr>
                                      <p:to>
                                        <p:strVal val="visible"/>
                                      </p:to>
                                    </p:set>
                                    <p:animEffect transition="in" filter="fade">
                                      <p:cBhvr>
                                        <p:cTn id="121" dur="500"/>
                                        <p:tgtEl>
                                          <p:spTgt spid="73"/>
                                        </p:tgtEl>
                                      </p:cBhvr>
                                    </p:animEffect>
                                  </p:childTnLst>
                                </p:cTn>
                              </p:par>
                              <p:par>
                                <p:cTn id="122" presetID="10" presetClass="entr" presetSubtype="0" fill="hold" grpId="0" nodeType="withEffect">
                                  <p:stCondLst>
                                    <p:cond delay="0"/>
                                  </p:stCondLst>
                                  <p:childTnLst>
                                    <p:set>
                                      <p:cBhvr>
                                        <p:cTn id="123" dur="1" fill="hold">
                                          <p:stCondLst>
                                            <p:cond delay="0"/>
                                          </p:stCondLst>
                                        </p:cTn>
                                        <p:tgtEl>
                                          <p:spTgt spid="72"/>
                                        </p:tgtEl>
                                        <p:attrNameLst>
                                          <p:attrName>style.visibility</p:attrName>
                                        </p:attrNameLst>
                                      </p:cBhvr>
                                      <p:to>
                                        <p:strVal val="visible"/>
                                      </p:to>
                                    </p:set>
                                    <p:animEffect transition="in" filter="fade">
                                      <p:cBhvr>
                                        <p:cTn id="124" dur="500"/>
                                        <p:tgtEl>
                                          <p:spTgt spid="72"/>
                                        </p:tgtEl>
                                      </p:cBhvr>
                                    </p:animEffect>
                                  </p:childTnLst>
                                </p:cTn>
                              </p:par>
                              <p:par>
                                <p:cTn id="125" presetID="10" presetClass="entr" presetSubtype="0" fill="hold" grpId="0" nodeType="withEffect">
                                  <p:stCondLst>
                                    <p:cond delay="0"/>
                                  </p:stCondLst>
                                  <p:childTnLst>
                                    <p:set>
                                      <p:cBhvr>
                                        <p:cTn id="126" dur="1" fill="hold">
                                          <p:stCondLst>
                                            <p:cond delay="0"/>
                                          </p:stCondLst>
                                        </p:cTn>
                                        <p:tgtEl>
                                          <p:spTgt spid="71"/>
                                        </p:tgtEl>
                                        <p:attrNameLst>
                                          <p:attrName>style.visibility</p:attrName>
                                        </p:attrNameLst>
                                      </p:cBhvr>
                                      <p:to>
                                        <p:strVal val="visible"/>
                                      </p:to>
                                    </p:set>
                                    <p:animEffect transition="in" filter="fade">
                                      <p:cBhvr>
                                        <p:cTn id="127" dur="500"/>
                                        <p:tgtEl>
                                          <p:spTgt spid="71"/>
                                        </p:tgtEl>
                                      </p:cBhvr>
                                    </p:animEffect>
                                  </p:childTnLst>
                                </p:cTn>
                              </p:par>
                              <p:par>
                                <p:cTn id="128" presetID="10" presetClass="entr" presetSubtype="0" fill="hold" grpId="0" nodeType="withEffect">
                                  <p:stCondLst>
                                    <p:cond delay="0"/>
                                  </p:stCondLst>
                                  <p:childTnLst>
                                    <p:set>
                                      <p:cBhvr>
                                        <p:cTn id="129" dur="1" fill="hold">
                                          <p:stCondLst>
                                            <p:cond delay="0"/>
                                          </p:stCondLst>
                                        </p:cTn>
                                        <p:tgtEl>
                                          <p:spTgt spid="74"/>
                                        </p:tgtEl>
                                        <p:attrNameLst>
                                          <p:attrName>style.visibility</p:attrName>
                                        </p:attrNameLst>
                                      </p:cBhvr>
                                      <p:to>
                                        <p:strVal val="visible"/>
                                      </p:to>
                                    </p:set>
                                    <p:animEffect transition="in" filter="fade">
                                      <p:cBhvr>
                                        <p:cTn id="130"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1" grpId="0"/>
      <p:bldP spid="33" grpId="0" animBg="1"/>
      <p:bldP spid="55" grpId="0" animBg="1"/>
      <p:bldP spid="56" grpId="0" animBg="1"/>
      <p:bldP spid="57" grpId="0" animBg="1"/>
      <p:bldP spid="58" grpId="0" animBg="1"/>
      <p:bldP spid="59" grpId="0" animBg="1"/>
      <p:bldP spid="60" grpId="0" animBg="1"/>
      <p:bldP spid="61" grpId="0" animBg="1"/>
      <p:bldP spid="62" grpId="0" animBg="1"/>
      <p:bldP spid="63" grpId="0"/>
      <p:bldP spid="64" grpId="0" animBg="1"/>
      <p:bldP spid="66" grpId="0" animBg="1"/>
      <p:bldP spid="67" grpId="0" animBg="1"/>
      <p:bldP spid="68" grpId="0" animBg="1"/>
      <p:bldP spid="69" grpId="0" animBg="1"/>
      <p:bldP spid="70" grpId="0" animBg="1"/>
      <p:bldP spid="71" grpId="0" animBg="1"/>
      <p:bldP spid="72" grpId="0" animBg="1"/>
      <p:bldP spid="73" grpId="0" animBg="1"/>
      <p:bldP spid="7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88CF56-E902-A60C-BEAE-6560616D68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7642E2-B17D-E80C-8810-8F8D0C2A6E25}"/>
              </a:ext>
            </a:extLst>
          </p:cNvPr>
          <p:cNvSpPr>
            <a:spLocks noGrp="1"/>
          </p:cNvSpPr>
          <p:nvPr>
            <p:ph type="title"/>
          </p:nvPr>
        </p:nvSpPr>
        <p:spPr/>
        <p:txBody>
          <a:bodyPr/>
          <a:lstStyle/>
          <a:p>
            <a:r>
              <a:rPr lang="en-US" dirty="0"/>
              <a:t>Instabilities – Weibel (filamentation) instability</a:t>
            </a:r>
          </a:p>
        </p:txBody>
      </p:sp>
      <p:sp>
        <p:nvSpPr>
          <p:cNvPr id="3" name="Footer Placeholder 2">
            <a:extLst>
              <a:ext uri="{FF2B5EF4-FFF2-40B4-BE49-F238E27FC236}">
                <a16:creationId xmlns:a16="http://schemas.microsoft.com/office/drawing/2014/main" id="{833C0814-FE87-06A5-112F-BEBE7DFB8A2E}"/>
              </a:ext>
            </a:extLst>
          </p:cNvPr>
          <p:cNvSpPr>
            <a:spLocks noGrp="1"/>
          </p:cNvSpPr>
          <p:nvPr>
            <p:ph type="ftr" idx="11"/>
          </p:nvPr>
        </p:nvSpPr>
        <p:spPr/>
        <p:txBody>
          <a:bodyPr/>
          <a:lstStyle/>
          <a:p>
            <a:r>
              <a:rPr lang="fr-BE"/>
              <a:t>Max-Planck-Institut für Plasmaphysik | Valentine Devos | PIC Meeting Prague 2026</a:t>
            </a:r>
            <a:endParaRPr lang="fr-BE" dirty="0"/>
          </a:p>
        </p:txBody>
      </p:sp>
      <p:sp>
        <p:nvSpPr>
          <p:cNvPr id="16" name="TextBox 15">
            <a:extLst>
              <a:ext uri="{FF2B5EF4-FFF2-40B4-BE49-F238E27FC236}">
                <a16:creationId xmlns:a16="http://schemas.microsoft.com/office/drawing/2014/main" id="{00CA7D19-5F75-69F6-3689-2790CE4EDBE0}"/>
              </a:ext>
            </a:extLst>
          </p:cNvPr>
          <p:cNvSpPr txBox="1"/>
          <p:nvPr/>
        </p:nvSpPr>
        <p:spPr>
          <a:xfrm>
            <a:off x="743445" y="2758095"/>
            <a:ext cx="4750129" cy="273729"/>
          </a:xfrm>
          <a:prstGeom prst="rect">
            <a:avLst/>
          </a:prstGeom>
          <a:noFill/>
        </p:spPr>
        <p:txBody>
          <a:bodyPr wrap="square" lIns="0" tIns="0" rIns="0" bIns="0" rtlCol="0" anchor="t" anchorCtr="0">
            <a:spAutoFit/>
          </a:bodyPr>
          <a:lstStyle/>
          <a:p>
            <a:pPr marL="180000" indent="-180000" algn="just">
              <a:lnSpc>
                <a:spcPts val="2300"/>
              </a:lnSpc>
              <a:spcBef>
                <a:spcPts val="1150"/>
              </a:spcBef>
              <a:buFont typeface="Arial" panose="020B0604020202020204" pitchFamily="34" charset="0"/>
              <a:buChar char="•"/>
            </a:pPr>
            <a:r>
              <a:rPr lang="fr-BE" sz="1600" dirty="0"/>
              <a:t>Non-</a:t>
            </a:r>
            <a:r>
              <a:rPr lang="fr-BE" sz="1600" dirty="0" err="1"/>
              <a:t>propagating</a:t>
            </a:r>
            <a:r>
              <a:rPr lang="fr-BE" sz="1600" dirty="0"/>
              <a:t> (</a:t>
            </a:r>
            <a:r>
              <a:rPr lang="el-GR" sz="1600" dirty="0">
                <a:latin typeface="Calibri" panose="020F0502020204030204" pitchFamily="34" charset="0"/>
                <a:ea typeface="Calibri" panose="020F0502020204030204" pitchFamily="34" charset="0"/>
                <a:cs typeface="Calibri" panose="020F0502020204030204" pitchFamily="34" charset="0"/>
              </a:rPr>
              <a:t>ω</a:t>
            </a:r>
            <a:r>
              <a:rPr lang="fr-BE" sz="1600" dirty="0">
                <a:latin typeface="Calibri" panose="020F0502020204030204" pitchFamily="34" charset="0"/>
                <a:ea typeface="Calibri" panose="020F0502020204030204" pitchFamily="34" charset="0"/>
                <a:cs typeface="Calibri" panose="020F0502020204030204" pitchFamily="34" charset="0"/>
              </a:rPr>
              <a:t> </a:t>
            </a:r>
            <a:r>
              <a:rPr lang="el-GR" sz="1600" dirty="0">
                <a:latin typeface="Calibri" panose="020F0502020204030204" pitchFamily="34" charset="0"/>
                <a:ea typeface="Calibri" panose="020F0502020204030204" pitchFamily="34" charset="0"/>
                <a:cs typeface="Calibri" panose="020F0502020204030204" pitchFamily="34" charset="0"/>
              </a:rPr>
              <a:t>≈</a:t>
            </a:r>
            <a:r>
              <a:rPr lang="fr-BE" sz="1600" dirty="0">
                <a:latin typeface="Calibri" panose="020F0502020204030204" pitchFamily="34" charset="0"/>
                <a:ea typeface="Calibri" panose="020F0502020204030204" pitchFamily="34" charset="0"/>
                <a:cs typeface="Calibri" panose="020F0502020204030204" pitchFamily="34" charset="0"/>
              </a:rPr>
              <a:t> 0)</a:t>
            </a:r>
            <a:endParaRPr lang="fr-BE" sz="1600" dirty="0"/>
          </a:p>
        </p:txBody>
      </p:sp>
      <p:sp>
        <p:nvSpPr>
          <p:cNvPr id="19" name="TextBox 18">
            <a:extLst>
              <a:ext uri="{FF2B5EF4-FFF2-40B4-BE49-F238E27FC236}">
                <a16:creationId xmlns:a16="http://schemas.microsoft.com/office/drawing/2014/main" id="{0D80AA23-BA6C-A83B-6799-310949112A89}"/>
              </a:ext>
            </a:extLst>
          </p:cNvPr>
          <p:cNvSpPr txBox="1"/>
          <p:nvPr/>
        </p:nvSpPr>
        <p:spPr>
          <a:xfrm>
            <a:off x="2759709" y="1463170"/>
            <a:ext cx="718595" cy="267894"/>
          </a:xfrm>
          <a:prstGeom prst="rect">
            <a:avLst/>
          </a:prstGeom>
          <a:noFill/>
        </p:spPr>
        <p:txBody>
          <a:bodyPr wrap="none" lIns="0" tIns="0" rIns="0" bIns="0" rtlCol="0" anchor="t" anchorCtr="0">
            <a:spAutoFit/>
          </a:bodyPr>
          <a:lstStyle/>
          <a:p>
            <a:pPr algn="l">
              <a:lnSpc>
                <a:spcPts val="2300"/>
              </a:lnSpc>
              <a:spcBef>
                <a:spcPts val="1150"/>
              </a:spcBef>
            </a:pPr>
            <a:r>
              <a:rPr lang="en-US" sz="1600" dirty="0"/>
              <a:t>M</a:t>
            </a:r>
            <a:r>
              <a:rPr lang="en-US" sz="1600" baseline="-25000" dirty="0"/>
              <a:t>A</a:t>
            </a:r>
            <a:r>
              <a:rPr lang="en-US" sz="1600" dirty="0"/>
              <a:t> ≳ 20</a:t>
            </a:r>
          </a:p>
        </p:txBody>
      </p:sp>
      <p:sp>
        <p:nvSpPr>
          <p:cNvPr id="20" name="TextBox 19">
            <a:extLst>
              <a:ext uri="{FF2B5EF4-FFF2-40B4-BE49-F238E27FC236}">
                <a16:creationId xmlns:a16="http://schemas.microsoft.com/office/drawing/2014/main" id="{AF3A339A-3F8C-0D1D-F2CA-10DFAA8B8B18}"/>
              </a:ext>
            </a:extLst>
          </p:cNvPr>
          <p:cNvSpPr txBox="1"/>
          <p:nvPr/>
        </p:nvSpPr>
        <p:spPr>
          <a:xfrm>
            <a:off x="743448" y="1997005"/>
            <a:ext cx="4750129" cy="267894"/>
          </a:xfrm>
          <a:prstGeom prst="rect">
            <a:avLst/>
          </a:prstGeom>
          <a:noFill/>
        </p:spPr>
        <p:txBody>
          <a:bodyPr wrap="square" lIns="0" tIns="0" rIns="0" bIns="0" rtlCol="0" anchor="t" anchorCtr="0">
            <a:spAutoFit/>
          </a:bodyPr>
          <a:lstStyle/>
          <a:p>
            <a:pPr marL="180000" indent="-180000" algn="just">
              <a:lnSpc>
                <a:spcPts val="2300"/>
              </a:lnSpc>
              <a:spcBef>
                <a:spcPts val="1150"/>
              </a:spcBef>
              <a:buFont typeface="Arial" panose="020B0604020202020204" pitchFamily="34" charset="0"/>
              <a:buChar char="•"/>
            </a:pPr>
            <a:r>
              <a:rPr lang="en-US" sz="1600" dirty="0"/>
              <a:t>Driven by counter-streaming ions (reflected vs incoming)</a:t>
            </a:r>
            <a:endParaRPr lang="en-US" sz="1600" baseline="-25000" dirty="0"/>
          </a:p>
        </p:txBody>
      </p:sp>
      <p:sp>
        <p:nvSpPr>
          <p:cNvPr id="22" name="TextBox 21">
            <a:extLst>
              <a:ext uri="{FF2B5EF4-FFF2-40B4-BE49-F238E27FC236}">
                <a16:creationId xmlns:a16="http://schemas.microsoft.com/office/drawing/2014/main" id="{AFBD84D4-AF1C-860C-4785-E49FFEBFEA8A}"/>
              </a:ext>
            </a:extLst>
          </p:cNvPr>
          <p:cNvSpPr txBox="1"/>
          <p:nvPr/>
        </p:nvSpPr>
        <p:spPr>
          <a:xfrm>
            <a:off x="743445" y="3435237"/>
            <a:ext cx="4750129" cy="267894"/>
          </a:xfrm>
          <a:prstGeom prst="rect">
            <a:avLst/>
          </a:prstGeom>
          <a:noFill/>
        </p:spPr>
        <p:txBody>
          <a:bodyPr wrap="square" lIns="0" tIns="0" rIns="0" bIns="0" rtlCol="0" anchor="t" anchorCtr="0">
            <a:spAutoFit/>
          </a:bodyPr>
          <a:lstStyle/>
          <a:p>
            <a:pPr marL="180000" indent="-180000" algn="just">
              <a:lnSpc>
                <a:spcPts val="2300"/>
              </a:lnSpc>
              <a:spcBef>
                <a:spcPts val="1150"/>
              </a:spcBef>
              <a:buFont typeface="Arial" panose="020B0604020202020204" pitchFamily="34" charset="0"/>
              <a:buChar char="•"/>
            </a:pPr>
            <a:r>
              <a:rPr lang="fr-BE" sz="1600" dirty="0" err="1">
                <a:ea typeface="Calibri" panose="020F0502020204030204" pitchFamily="34" charset="0"/>
                <a:cs typeface="Calibri" panose="020F0502020204030204" pitchFamily="34" charset="0"/>
              </a:rPr>
              <a:t>Generates</a:t>
            </a:r>
            <a:r>
              <a:rPr lang="fr-BE" sz="1600" dirty="0">
                <a:ea typeface="Calibri" panose="020F0502020204030204" pitchFamily="34" charset="0"/>
                <a:cs typeface="Calibri" panose="020F0502020204030204" pitchFamily="34" charset="0"/>
              </a:rPr>
              <a:t> </a:t>
            </a:r>
            <a:r>
              <a:rPr lang="fr-BE" sz="1600" dirty="0" err="1">
                <a:ea typeface="Calibri" panose="020F0502020204030204" pitchFamily="34" charset="0"/>
                <a:cs typeface="Calibri" panose="020F0502020204030204" pitchFamily="34" charset="0"/>
              </a:rPr>
              <a:t>current</a:t>
            </a:r>
            <a:r>
              <a:rPr lang="fr-BE" sz="1600" dirty="0">
                <a:ea typeface="Calibri" panose="020F0502020204030204" pitchFamily="34" charset="0"/>
                <a:cs typeface="Calibri" panose="020F0502020204030204" pitchFamily="34" charset="0"/>
              </a:rPr>
              <a:t> filaments and transverse B</a:t>
            </a:r>
          </a:p>
        </p:txBody>
      </p:sp>
      <p:sp>
        <p:nvSpPr>
          <p:cNvPr id="23" name="TextBox 22">
            <a:extLst>
              <a:ext uri="{FF2B5EF4-FFF2-40B4-BE49-F238E27FC236}">
                <a16:creationId xmlns:a16="http://schemas.microsoft.com/office/drawing/2014/main" id="{8C1D92D7-ACE2-A578-13F1-B476199161A9}"/>
              </a:ext>
            </a:extLst>
          </p:cNvPr>
          <p:cNvSpPr txBox="1"/>
          <p:nvPr/>
        </p:nvSpPr>
        <p:spPr>
          <a:xfrm>
            <a:off x="743445" y="4097807"/>
            <a:ext cx="4750129" cy="562846"/>
          </a:xfrm>
          <a:prstGeom prst="rect">
            <a:avLst/>
          </a:prstGeom>
          <a:noFill/>
        </p:spPr>
        <p:txBody>
          <a:bodyPr wrap="square" lIns="0" tIns="0" rIns="0" bIns="0" rtlCol="0" anchor="t" anchorCtr="0">
            <a:spAutoFit/>
          </a:bodyPr>
          <a:lstStyle/>
          <a:p>
            <a:pPr marL="180000" indent="-180000" algn="just">
              <a:lnSpc>
                <a:spcPts val="2300"/>
              </a:lnSpc>
              <a:spcBef>
                <a:spcPts val="1150"/>
              </a:spcBef>
              <a:buFont typeface="Arial" panose="020B0604020202020204" pitchFamily="34" charset="0"/>
              <a:buChar char="•"/>
            </a:pPr>
            <a:r>
              <a:rPr lang="fr-BE" sz="1600" dirty="0">
                <a:ea typeface="Calibri" panose="020F0502020204030204" pitchFamily="34" charset="0"/>
                <a:cs typeface="Calibri" panose="020F0502020204030204" pitchFamily="34" charset="0"/>
              </a:rPr>
              <a:t>Dominant </a:t>
            </a:r>
            <a:r>
              <a:rPr lang="fr-BE" sz="1600" dirty="0" err="1">
                <a:ea typeface="Calibri" panose="020F0502020204030204" pitchFamily="34" charset="0"/>
                <a:cs typeface="Calibri" panose="020F0502020204030204" pitchFamily="34" charset="0"/>
              </a:rPr>
              <a:t>when</a:t>
            </a:r>
            <a:r>
              <a:rPr lang="fr-BE" sz="1600" dirty="0">
                <a:ea typeface="Calibri" panose="020F0502020204030204" pitchFamily="34" charset="0"/>
                <a:cs typeface="Calibri" panose="020F0502020204030204" pitchFamily="34" charset="0"/>
              </a:rPr>
              <a:t> flow </a:t>
            </a:r>
            <a:r>
              <a:rPr lang="fr-BE" sz="1600" dirty="0" err="1">
                <a:ea typeface="Calibri" panose="020F0502020204030204" pitchFamily="34" charset="0"/>
                <a:cs typeface="Calibri" panose="020F0502020204030204" pitchFamily="34" charset="0"/>
              </a:rPr>
              <a:t>energy</a:t>
            </a:r>
            <a:r>
              <a:rPr lang="fr-BE" sz="1600" dirty="0">
                <a:ea typeface="Calibri" panose="020F0502020204030204" pitchFamily="34" charset="0"/>
                <a:cs typeface="Calibri" panose="020F0502020204030204" pitchFamily="34" charset="0"/>
              </a:rPr>
              <a:t> </a:t>
            </a:r>
            <a:r>
              <a:rPr lang="fr-BE" sz="1600" dirty="0" err="1">
                <a:ea typeface="Calibri" panose="020F0502020204030204" pitchFamily="34" charset="0"/>
                <a:cs typeface="Calibri" panose="020F0502020204030204" pitchFamily="34" charset="0"/>
              </a:rPr>
              <a:t>exceeds</a:t>
            </a:r>
            <a:r>
              <a:rPr lang="fr-BE" sz="1600" dirty="0">
                <a:ea typeface="Calibri" panose="020F0502020204030204" pitchFamily="34" charset="0"/>
                <a:cs typeface="Calibri" panose="020F0502020204030204" pitchFamily="34" charset="0"/>
              </a:rPr>
              <a:t> </a:t>
            </a:r>
            <a:r>
              <a:rPr lang="fr-BE" sz="1600" dirty="0" err="1">
                <a:ea typeface="Calibri" panose="020F0502020204030204" pitchFamily="34" charset="0"/>
                <a:cs typeface="Calibri" panose="020F0502020204030204" pitchFamily="34" charset="0"/>
              </a:rPr>
              <a:t>magnetic</a:t>
            </a:r>
            <a:r>
              <a:rPr lang="fr-BE" sz="1600" dirty="0">
                <a:ea typeface="Calibri" panose="020F0502020204030204" pitchFamily="34" charset="0"/>
                <a:cs typeface="Calibri" panose="020F0502020204030204" pitchFamily="34" charset="0"/>
              </a:rPr>
              <a:t> tension</a:t>
            </a:r>
          </a:p>
        </p:txBody>
      </p:sp>
      <p:cxnSp>
        <p:nvCxnSpPr>
          <p:cNvPr id="5" name="Straight Connector 4">
            <a:extLst>
              <a:ext uri="{FF2B5EF4-FFF2-40B4-BE49-F238E27FC236}">
                <a16:creationId xmlns:a16="http://schemas.microsoft.com/office/drawing/2014/main" id="{58EA22DB-1F72-AE25-84E9-22780529A253}"/>
              </a:ext>
            </a:extLst>
          </p:cNvPr>
          <p:cNvCxnSpPr/>
          <p:nvPr/>
        </p:nvCxnSpPr>
        <p:spPr>
          <a:xfrm>
            <a:off x="7983061" y="1593898"/>
            <a:ext cx="0" cy="4572000"/>
          </a:xfrm>
          <a:prstGeom prst="line">
            <a:avLst/>
          </a:prstGeom>
          <a:ln w="28575" cmpd="sng">
            <a:solidFill>
              <a:srgbClr val="C00000"/>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3FBD082F-CA7C-0A91-AC02-F5C8974C247C}"/>
              </a:ext>
            </a:extLst>
          </p:cNvPr>
          <p:cNvSpPr txBox="1"/>
          <p:nvPr/>
        </p:nvSpPr>
        <p:spPr>
          <a:xfrm>
            <a:off x="7341350" y="1070352"/>
            <a:ext cx="1106072" cy="267894"/>
          </a:xfrm>
          <a:prstGeom prst="rect">
            <a:avLst/>
          </a:prstGeom>
          <a:noFill/>
        </p:spPr>
        <p:txBody>
          <a:bodyPr wrap="none" lIns="0" tIns="0" rIns="0" bIns="0" rtlCol="0" anchor="t" anchorCtr="0">
            <a:spAutoFit/>
          </a:bodyPr>
          <a:lstStyle/>
          <a:p>
            <a:pPr algn="l">
              <a:lnSpc>
                <a:spcPts val="2300"/>
              </a:lnSpc>
              <a:spcBef>
                <a:spcPts val="1150"/>
              </a:spcBef>
            </a:pPr>
            <a:r>
              <a:rPr lang="en-US" sz="1600" dirty="0">
                <a:solidFill>
                  <a:srgbClr val="C00000"/>
                </a:solidFill>
              </a:rPr>
              <a:t>Shock Front</a:t>
            </a:r>
          </a:p>
        </p:txBody>
      </p:sp>
      <p:cxnSp>
        <p:nvCxnSpPr>
          <p:cNvPr id="8" name="Straight Arrow Connector 7">
            <a:extLst>
              <a:ext uri="{FF2B5EF4-FFF2-40B4-BE49-F238E27FC236}">
                <a16:creationId xmlns:a16="http://schemas.microsoft.com/office/drawing/2014/main" id="{9856AD9C-0640-6BB1-DFF9-C618B080FD05}"/>
              </a:ext>
            </a:extLst>
          </p:cNvPr>
          <p:cNvCxnSpPr/>
          <p:nvPr/>
        </p:nvCxnSpPr>
        <p:spPr>
          <a:xfrm>
            <a:off x="7716558" y="1508893"/>
            <a:ext cx="439270" cy="0"/>
          </a:xfrm>
          <a:prstGeom prst="straightConnector1">
            <a:avLst/>
          </a:prstGeom>
          <a:ln w="38100" cmpd="sng">
            <a:solidFill>
              <a:srgbClr val="C00000"/>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10" name="Arc 9">
            <a:extLst>
              <a:ext uri="{FF2B5EF4-FFF2-40B4-BE49-F238E27FC236}">
                <a16:creationId xmlns:a16="http://schemas.microsoft.com/office/drawing/2014/main" id="{A1DBFF49-C385-41D8-EB2D-16C318CF79BD}"/>
              </a:ext>
            </a:extLst>
          </p:cNvPr>
          <p:cNvSpPr/>
          <p:nvPr/>
        </p:nvSpPr>
        <p:spPr>
          <a:xfrm rot="10967097">
            <a:off x="7990222" y="4232098"/>
            <a:ext cx="914400" cy="914400"/>
          </a:xfrm>
          <a:prstGeom prst="arc">
            <a:avLst>
              <a:gd name="adj1" fmla="val 16200000"/>
              <a:gd name="adj2" fmla="val 4025388"/>
            </a:avLst>
          </a:prstGeom>
          <a:ln w="28575" cmpd="sng">
            <a:solidFill>
              <a:srgbClr val="669999"/>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Arc 11">
            <a:extLst>
              <a:ext uri="{FF2B5EF4-FFF2-40B4-BE49-F238E27FC236}">
                <a16:creationId xmlns:a16="http://schemas.microsoft.com/office/drawing/2014/main" id="{D572067B-A9BA-75F0-AACC-EFFCDB4521F0}"/>
              </a:ext>
            </a:extLst>
          </p:cNvPr>
          <p:cNvSpPr/>
          <p:nvPr/>
        </p:nvSpPr>
        <p:spPr>
          <a:xfrm rot="12275371">
            <a:off x="7990223" y="2106001"/>
            <a:ext cx="914400" cy="914400"/>
          </a:xfrm>
          <a:prstGeom prst="arc">
            <a:avLst>
              <a:gd name="adj1" fmla="val 16200000"/>
              <a:gd name="adj2" fmla="val 4025388"/>
            </a:avLst>
          </a:prstGeom>
          <a:ln w="28575" cmpd="sng">
            <a:solidFill>
              <a:srgbClr val="669999"/>
            </a:solidFill>
            <a:prstDash val="solid"/>
            <a:headEnd type="arrow"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24" name="Straight Connector 23">
            <a:extLst>
              <a:ext uri="{FF2B5EF4-FFF2-40B4-BE49-F238E27FC236}">
                <a16:creationId xmlns:a16="http://schemas.microsoft.com/office/drawing/2014/main" id="{1B73F05A-D085-4EAF-A490-0D92FBE1771D}"/>
              </a:ext>
            </a:extLst>
          </p:cNvPr>
          <p:cNvCxnSpPr>
            <a:stCxn id="12" idx="2"/>
          </p:cNvCxnSpPr>
          <p:nvPr/>
        </p:nvCxnSpPr>
        <p:spPr>
          <a:xfrm flipV="1">
            <a:off x="8460822" y="2095500"/>
            <a:ext cx="2207178" cy="10698"/>
          </a:xfrm>
          <a:prstGeom prst="line">
            <a:avLst/>
          </a:prstGeom>
          <a:ln w="28575" cmpd="sng">
            <a:solidFill>
              <a:srgbClr val="669999"/>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5579A73F-BFFF-9129-420E-255103DEF2CB}"/>
              </a:ext>
            </a:extLst>
          </p:cNvPr>
          <p:cNvCxnSpPr>
            <a:cxnSpLocks/>
            <a:stCxn id="10" idx="0"/>
          </p:cNvCxnSpPr>
          <p:nvPr/>
        </p:nvCxnSpPr>
        <p:spPr>
          <a:xfrm>
            <a:off x="8425208" y="5145958"/>
            <a:ext cx="2147542" cy="22215"/>
          </a:xfrm>
          <a:prstGeom prst="line">
            <a:avLst/>
          </a:prstGeom>
          <a:ln w="28575" cmpd="sng">
            <a:solidFill>
              <a:srgbClr val="669999"/>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B1D41F09-C7F6-1179-3374-02347566AE4D}"/>
              </a:ext>
            </a:extLst>
          </p:cNvPr>
          <p:cNvSpPr txBox="1"/>
          <p:nvPr/>
        </p:nvSpPr>
        <p:spPr>
          <a:xfrm>
            <a:off x="10136733" y="1762770"/>
            <a:ext cx="436017" cy="273793"/>
          </a:xfrm>
          <a:prstGeom prst="rect">
            <a:avLst/>
          </a:prstGeom>
          <a:noFill/>
        </p:spPr>
        <p:txBody>
          <a:bodyPr wrap="none" lIns="0" tIns="0" rIns="0" bIns="0" rtlCol="0" anchor="t" anchorCtr="0">
            <a:spAutoFit/>
          </a:bodyPr>
          <a:lstStyle/>
          <a:p>
            <a:pPr algn="l">
              <a:lnSpc>
                <a:spcPts val="2300"/>
              </a:lnSpc>
              <a:spcBef>
                <a:spcPts val="1150"/>
              </a:spcBef>
            </a:pPr>
            <a:r>
              <a:rPr lang="en-US" dirty="0">
                <a:solidFill>
                  <a:srgbClr val="669999"/>
                </a:solidFill>
              </a:rPr>
              <a:t>Ions</a:t>
            </a:r>
          </a:p>
        </p:txBody>
      </p:sp>
      <p:sp>
        <p:nvSpPr>
          <p:cNvPr id="44" name="Arc 43">
            <a:extLst>
              <a:ext uri="{FF2B5EF4-FFF2-40B4-BE49-F238E27FC236}">
                <a16:creationId xmlns:a16="http://schemas.microsoft.com/office/drawing/2014/main" id="{B0FCFA72-184B-B129-E454-B86934F9F961}"/>
              </a:ext>
            </a:extLst>
          </p:cNvPr>
          <p:cNvSpPr/>
          <p:nvPr/>
        </p:nvSpPr>
        <p:spPr>
          <a:xfrm flipH="1" flipV="1">
            <a:off x="6845060" y="4363691"/>
            <a:ext cx="2276002" cy="1759705"/>
          </a:xfrm>
          <a:prstGeom prst="arc">
            <a:avLst>
              <a:gd name="adj1" fmla="val 16200000"/>
              <a:gd name="adj2" fmla="val 5363617"/>
            </a:avLst>
          </a:prstGeom>
          <a:ln w="22225" cmpd="sng">
            <a:solidFill>
              <a:srgbClr val="F29633"/>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Arc 44">
            <a:extLst>
              <a:ext uri="{FF2B5EF4-FFF2-40B4-BE49-F238E27FC236}">
                <a16:creationId xmlns:a16="http://schemas.microsoft.com/office/drawing/2014/main" id="{12B1D2B8-55B4-CF32-F4DE-DF3292D401C2}"/>
              </a:ext>
            </a:extLst>
          </p:cNvPr>
          <p:cNvSpPr/>
          <p:nvPr/>
        </p:nvSpPr>
        <p:spPr>
          <a:xfrm rot="10800000" flipH="1" flipV="1">
            <a:off x="6845060" y="2603986"/>
            <a:ext cx="2276002" cy="1759705"/>
          </a:xfrm>
          <a:prstGeom prst="arc">
            <a:avLst>
              <a:gd name="adj1" fmla="val 16200000"/>
              <a:gd name="adj2" fmla="val 5363617"/>
            </a:avLst>
          </a:prstGeom>
          <a:ln w="22225" cmpd="sng">
            <a:solidFill>
              <a:srgbClr val="F29633"/>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Arc 45">
            <a:extLst>
              <a:ext uri="{FF2B5EF4-FFF2-40B4-BE49-F238E27FC236}">
                <a16:creationId xmlns:a16="http://schemas.microsoft.com/office/drawing/2014/main" id="{51A83680-4739-977F-29A6-DF70123DB645}"/>
              </a:ext>
            </a:extLst>
          </p:cNvPr>
          <p:cNvSpPr/>
          <p:nvPr/>
        </p:nvSpPr>
        <p:spPr>
          <a:xfrm flipH="1" flipV="1">
            <a:off x="6830546" y="820862"/>
            <a:ext cx="2276002" cy="1759705"/>
          </a:xfrm>
          <a:prstGeom prst="arc">
            <a:avLst>
              <a:gd name="adj1" fmla="val 16200000"/>
              <a:gd name="adj2" fmla="val 505762"/>
            </a:avLst>
          </a:prstGeom>
          <a:ln w="22225" cmpd="sng">
            <a:solidFill>
              <a:srgbClr val="F29633"/>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TextBox 46">
            <a:extLst>
              <a:ext uri="{FF2B5EF4-FFF2-40B4-BE49-F238E27FC236}">
                <a16:creationId xmlns:a16="http://schemas.microsoft.com/office/drawing/2014/main" id="{D28A5B28-60B7-D888-7BE9-DEA9C7721F58}"/>
              </a:ext>
            </a:extLst>
          </p:cNvPr>
          <p:cNvSpPr txBox="1"/>
          <p:nvPr/>
        </p:nvSpPr>
        <p:spPr>
          <a:xfrm>
            <a:off x="7039826" y="6061642"/>
            <a:ext cx="185948" cy="294953"/>
          </a:xfrm>
          <a:prstGeom prst="rect">
            <a:avLst/>
          </a:prstGeom>
          <a:noFill/>
        </p:spPr>
        <p:txBody>
          <a:bodyPr wrap="none" lIns="0" tIns="0" rIns="0" bIns="0" rtlCol="0" anchor="t" anchorCtr="0">
            <a:spAutoFit/>
          </a:bodyPr>
          <a:lstStyle/>
          <a:p>
            <a:pPr algn="l">
              <a:lnSpc>
                <a:spcPts val="2300"/>
              </a:lnSpc>
              <a:spcBef>
                <a:spcPts val="1150"/>
              </a:spcBef>
            </a:pPr>
            <a:r>
              <a:rPr lang="en-US" sz="2000" b="1" dirty="0">
                <a:solidFill>
                  <a:srgbClr val="F29633"/>
                </a:solidFill>
              </a:rPr>
              <a:t>B</a:t>
            </a:r>
          </a:p>
        </p:txBody>
      </p:sp>
      <p:cxnSp>
        <p:nvCxnSpPr>
          <p:cNvPr id="49" name="Straight Arrow Connector 48">
            <a:extLst>
              <a:ext uri="{FF2B5EF4-FFF2-40B4-BE49-F238E27FC236}">
                <a16:creationId xmlns:a16="http://schemas.microsoft.com/office/drawing/2014/main" id="{205D7D39-BE97-B719-B7A0-3F0101E659F4}"/>
              </a:ext>
            </a:extLst>
          </p:cNvPr>
          <p:cNvCxnSpPr/>
          <p:nvPr/>
        </p:nvCxnSpPr>
        <p:spPr>
          <a:xfrm flipH="1">
            <a:off x="7039826" y="5736125"/>
            <a:ext cx="943235" cy="0"/>
          </a:xfrm>
          <a:prstGeom prst="straightConnector1">
            <a:avLst/>
          </a:prstGeom>
          <a:ln w="19050" cmpd="sng">
            <a:solidFill>
              <a:srgbClr val="F29633"/>
            </a:solidFill>
            <a:prstDash val="dash"/>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79B18428-5E7F-EB01-640C-EB3757C80ABD}"/>
              </a:ext>
            </a:extLst>
          </p:cNvPr>
          <p:cNvCxnSpPr>
            <a:cxnSpLocks/>
          </p:cNvCxnSpPr>
          <p:nvPr/>
        </p:nvCxnSpPr>
        <p:spPr>
          <a:xfrm flipH="1">
            <a:off x="6845060" y="5243543"/>
            <a:ext cx="1138000" cy="0"/>
          </a:xfrm>
          <a:prstGeom prst="straightConnector1">
            <a:avLst/>
          </a:prstGeom>
          <a:ln w="19050" cmpd="sng">
            <a:solidFill>
              <a:srgbClr val="F29633"/>
            </a:solidFill>
            <a:prstDash val="dash"/>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a:extLst>
              <a:ext uri="{FF2B5EF4-FFF2-40B4-BE49-F238E27FC236}">
                <a16:creationId xmlns:a16="http://schemas.microsoft.com/office/drawing/2014/main" id="{E46B1EC1-546B-7D5D-A4EC-3E5259772F5E}"/>
              </a:ext>
            </a:extLst>
          </p:cNvPr>
          <p:cNvCxnSpPr>
            <a:cxnSpLocks/>
          </p:cNvCxnSpPr>
          <p:nvPr/>
        </p:nvCxnSpPr>
        <p:spPr>
          <a:xfrm flipH="1">
            <a:off x="7132800" y="4699537"/>
            <a:ext cx="835747" cy="0"/>
          </a:xfrm>
          <a:prstGeom prst="straightConnector1">
            <a:avLst/>
          </a:prstGeom>
          <a:ln w="19050" cmpd="sng">
            <a:solidFill>
              <a:srgbClr val="F29633"/>
            </a:solidFill>
            <a:prstDash val="dash"/>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19191554-FEFD-FC48-D1F3-9D38C0E81A46}"/>
              </a:ext>
            </a:extLst>
          </p:cNvPr>
          <p:cNvCxnSpPr/>
          <p:nvPr/>
        </p:nvCxnSpPr>
        <p:spPr>
          <a:xfrm flipH="1">
            <a:off x="7039826" y="2130952"/>
            <a:ext cx="943235" cy="0"/>
          </a:xfrm>
          <a:prstGeom prst="straightConnector1">
            <a:avLst/>
          </a:prstGeom>
          <a:ln w="19050" cmpd="sng">
            <a:solidFill>
              <a:srgbClr val="F29633"/>
            </a:solidFill>
            <a:prstDash val="dash"/>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90DC84F5-9752-0250-9408-F6B6C0162E42}"/>
              </a:ext>
            </a:extLst>
          </p:cNvPr>
          <p:cNvCxnSpPr>
            <a:cxnSpLocks/>
          </p:cNvCxnSpPr>
          <p:nvPr/>
        </p:nvCxnSpPr>
        <p:spPr>
          <a:xfrm flipH="1">
            <a:off x="6845060" y="1638370"/>
            <a:ext cx="1138000" cy="0"/>
          </a:xfrm>
          <a:prstGeom prst="straightConnector1">
            <a:avLst/>
          </a:prstGeom>
          <a:ln w="19050" cmpd="sng">
            <a:solidFill>
              <a:srgbClr val="F29633"/>
            </a:solidFill>
            <a:prstDash val="dash"/>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3E331B4F-6646-F55B-CF3D-113D22E00E55}"/>
              </a:ext>
            </a:extLst>
          </p:cNvPr>
          <p:cNvCxnSpPr>
            <a:cxnSpLocks/>
          </p:cNvCxnSpPr>
          <p:nvPr/>
        </p:nvCxnSpPr>
        <p:spPr>
          <a:xfrm>
            <a:off x="7968547" y="3425629"/>
            <a:ext cx="1084862" cy="0"/>
          </a:xfrm>
          <a:prstGeom prst="straightConnector1">
            <a:avLst/>
          </a:prstGeom>
          <a:ln w="19050" cmpd="sng">
            <a:solidFill>
              <a:srgbClr val="F29633"/>
            </a:solidFill>
            <a:prstDash val="dash"/>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9" name="Straight Arrow Connector 58">
            <a:extLst>
              <a:ext uri="{FF2B5EF4-FFF2-40B4-BE49-F238E27FC236}">
                <a16:creationId xmlns:a16="http://schemas.microsoft.com/office/drawing/2014/main" id="{26505643-0DF1-8C4E-688C-6E99E24533B2}"/>
              </a:ext>
            </a:extLst>
          </p:cNvPr>
          <p:cNvCxnSpPr>
            <a:cxnSpLocks/>
          </p:cNvCxnSpPr>
          <p:nvPr/>
        </p:nvCxnSpPr>
        <p:spPr>
          <a:xfrm>
            <a:off x="7983060" y="3879898"/>
            <a:ext cx="943237" cy="0"/>
          </a:xfrm>
          <a:prstGeom prst="straightConnector1">
            <a:avLst/>
          </a:prstGeom>
          <a:ln w="19050" cmpd="sng">
            <a:solidFill>
              <a:srgbClr val="F29633"/>
            </a:solidFill>
            <a:prstDash val="dash"/>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a:extLst>
              <a:ext uri="{FF2B5EF4-FFF2-40B4-BE49-F238E27FC236}">
                <a16:creationId xmlns:a16="http://schemas.microsoft.com/office/drawing/2014/main" id="{54F4518A-94E0-F194-DFBD-8147849BF177}"/>
              </a:ext>
            </a:extLst>
          </p:cNvPr>
          <p:cNvCxnSpPr>
            <a:cxnSpLocks/>
          </p:cNvCxnSpPr>
          <p:nvPr/>
        </p:nvCxnSpPr>
        <p:spPr>
          <a:xfrm>
            <a:off x="7983060" y="3055514"/>
            <a:ext cx="943237" cy="0"/>
          </a:xfrm>
          <a:prstGeom prst="straightConnector1">
            <a:avLst/>
          </a:prstGeom>
          <a:ln w="19050" cmpd="sng">
            <a:solidFill>
              <a:srgbClr val="F29633"/>
            </a:solidFill>
            <a:prstDash val="dash"/>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64" name="Oval 63">
            <a:extLst>
              <a:ext uri="{FF2B5EF4-FFF2-40B4-BE49-F238E27FC236}">
                <a16:creationId xmlns:a16="http://schemas.microsoft.com/office/drawing/2014/main" id="{44E686B2-56E5-0A4D-1DD2-81DEA49B999A}"/>
              </a:ext>
            </a:extLst>
          </p:cNvPr>
          <p:cNvSpPr/>
          <p:nvPr/>
        </p:nvSpPr>
        <p:spPr>
          <a:xfrm>
            <a:off x="7550673" y="2095500"/>
            <a:ext cx="943235" cy="1002130"/>
          </a:xfrm>
          <a:prstGeom prst="ellipse">
            <a:avLst/>
          </a:prstGeom>
          <a:noFill/>
          <a:ln w="28575" cmpd="sng">
            <a:solidFill>
              <a:srgbClr val="7030A0"/>
            </a:solidFill>
            <a:prstDash val="sysDash"/>
            <a:tailEnd type="triangle" w="lg" len="med"/>
          </a:ln>
        </p:spPr>
        <p:style>
          <a:lnRef idx="1">
            <a:schemeClr val="accent1"/>
          </a:lnRef>
          <a:fillRef idx="0">
            <a:schemeClr val="accent1"/>
          </a:fillRef>
          <a:effectRef idx="0">
            <a:schemeClr val="accent1"/>
          </a:effectRef>
          <a:fontRef idx="minor">
            <a:schemeClr val="tx1"/>
          </a:fontRef>
        </p:style>
        <p:txBody>
          <a:bodyPr wrap="square" lIns="144000" tIns="108000" rIns="144000" bIns="144000" rtlCol="0" anchor="t" anchorCtr="0"/>
          <a:lstStyle/>
          <a:p>
            <a:pPr algn="l">
              <a:spcBef>
                <a:spcPts val="1150"/>
              </a:spcBef>
              <a:buClr>
                <a:srgbClr val="116656"/>
              </a:buClr>
              <a:buSzPct val="120000"/>
            </a:pPr>
            <a:endParaRPr lang="en-US" sz="1300" b="1" dirty="0">
              <a:solidFill>
                <a:schemeClr val="bg1"/>
              </a:solidFill>
            </a:endParaRPr>
          </a:p>
        </p:txBody>
      </p:sp>
      <p:cxnSp>
        <p:nvCxnSpPr>
          <p:cNvPr id="66" name="Straight Arrow Connector 65">
            <a:extLst>
              <a:ext uri="{FF2B5EF4-FFF2-40B4-BE49-F238E27FC236}">
                <a16:creationId xmlns:a16="http://schemas.microsoft.com/office/drawing/2014/main" id="{771CB9F3-F43D-8FD7-FA2A-4B6A4BF0C7C1}"/>
              </a:ext>
            </a:extLst>
          </p:cNvPr>
          <p:cNvCxnSpPr>
            <a:stCxn id="45" idx="0"/>
          </p:cNvCxnSpPr>
          <p:nvPr/>
        </p:nvCxnSpPr>
        <p:spPr>
          <a:xfrm>
            <a:off x="7983061" y="2603986"/>
            <a:ext cx="1799683" cy="17161"/>
          </a:xfrm>
          <a:prstGeom prst="straightConnector1">
            <a:avLst/>
          </a:prstGeom>
          <a:ln w="19050" cmpd="sng">
            <a:solidFill>
              <a:srgbClr val="7030A0"/>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67" name="Straight Arrow Connector 66">
            <a:extLst>
              <a:ext uri="{FF2B5EF4-FFF2-40B4-BE49-F238E27FC236}">
                <a16:creationId xmlns:a16="http://schemas.microsoft.com/office/drawing/2014/main" id="{3A7EFA29-6C07-CDF6-0AFC-DB8D940931C1}"/>
              </a:ext>
            </a:extLst>
          </p:cNvPr>
          <p:cNvCxnSpPr/>
          <p:nvPr/>
        </p:nvCxnSpPr>
        <p:spPr>
          <a:xfrm>
            <a:off x="7983060" y="2718852"/>
            <a:ext cx="1799683" cy="17161"/>
          </a:xfrm>
          <a:prstGeom prst="straightConnector1">
            <a:avLst/>
          </a:prstGeom>
          <a:ln w="19050" cmpd="sng">
            <a:solidFill>
              <a:srgbClr val="7030A0"/>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68" name="Straight Arrow Connector 67">
            <a:extLst>
              <a:ext uri="{FF2B5EF4-FFF2-40B4-BE49-F238E27FC236}">
                <a16:creationId xmlns:a16="http://schemas.microsoft.com/office/drawing/2014/main" id="{2F2F73FB-21C4-55AD-21BE-58163171786C}"/>
              </a:ext>
            </a:extLst>
          </p:cNvPr>
          <p:cNvCxnSpPr/>
          <p:nvPr/>
        </p:nvCxnSpPr>
        <p:spPr>
          <a:xfrm>
            <a:off x="7983061" y="2473681"/>
            <a:ext cx="1799683" cy="17161"/>
          </a:xfrm>
          <a:prstGeom prst="straightConnector1">
            <a:avLst/>
          </a:prstGeom>
          <a:ln w="19050" cmpd="sng">
            <a:solidFill>
              <a:srgbClr val="7030A0"/>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69" name="Oval 68">
            <a:extLst>
              <a:ext uri="{FF2B5EF4-FFF2-40B4-BE49-F238E27FC236}">
                <a16:creationId xmlns:a16="http://schemas.microsoft.com/office/drawing/2014/main" id="{59907A3C-2F39-0ACB-9715-165156C68E18}"/>
              </a:ext>
            </a:extLst>
          </p:cNvPr>
          <p:cNvSpPr/>
          <p:nvPr/>
        </p:nvSpPr>
        <p:spPr>
          <a:xfrm>
            <a:off x="7511443" y="3865008"/>
            <a:ext cx="943235" cy="1002130"/>
          </a:xfrm>
          <a:prstGeom prst="ellipse">
            <a:avLst/>
          </a:prstGeom>
          <a:noFill/>
          <a:ln w="28575" cmpd="sng">
            <a:solidFill>
              <a:srgbClr val="7030A0"/>
            </a:solidFill>
            <a:prstDash val="sysDash"/>
            <a:tailEnd type="triangle" w="lg" len="med"/>
          </a:ln>
        </p:spPr>
        <p:style>
          <a:lnRef idx="1">
            <a:schemeClr val="accent1"/>
          </a:lnRef>
          <a:fillRef idx="0">
            <a:schemeClr val="accent1"/>
          </a:fillRef>
          <a:effectRef idx="0">
            <a:schemeClr val="accent1"/>
          </a:effectRef>
          <a:fontRef idx="minor">
            <a:schemeClr val="tx1"/>
          </a:fontRef>
        </p:style>
        <p:txBody>
          <a:bodyPr wrap="square" lIns="144000" tIns="108000" rIns="144000" bIns="144000" rtlCol="0" anchor="t" anchorCtr="0"/>
          <a:lstStyle/>
          <a:p>
            <a:pPr algn="l">
              <a:spcBef>
                <a:spcPts val="1150"/>
              </a:spcBef>
              <a:buClr>
                <a:srgbClr val="116656"/>
              </a:buClr>
              <a:buSzPct val="120000"/>
            </a:pPr>
            <a:endParaRPr lang="en-US" sz="1300" b="1" dirty="0">
              <a:solidFill>
                <a:schemeClr val="bg1"/>
              </a:solidFill>
            </a:endParaRPr>
          </a:p>
        </p:txBody>
      </p:sp>
      <p:cxnSp>
        <p:nvCxnSpPr>
          <p:cNvPr id="70" name="Straight Arrow Connector 69">
            <a:extLst>
              <a:ext uri="{FF2B5EF4-FFF2-40B4-BE49-F238E27FC236}">
                <a16:creationId xmlns:a16="http://schemas.microsoft.com/office/drawing/2014/main" id="{1D1D7957-5D09-64A8-B97C-E5AAF60F6D4F}"/>
              </a:ext>
            </a:extLst>
          </p:cNvPr>
          <p:cNvCxnSpPr/>
          <p:nvPr/>
        </p:nvCxnSpPr>
        <p:spPr>
          <a:xfrm>
            <a:off x="6232959" y="4342891"/>
            <a:ext cx="1799683" cy="17161"/>
          </a:xfrm>
          <a:prstGeom prst="straightConnector1">
            <a:avLst/>
          </a:prstGeom>
          <a:ln w="19050" cmpd="sng">
            <a:solidFill>
              <a:srgbClr val="7030A0"/>
            </a:solidFill>
            <a:prstDash val="solid"/>
            <a:headEnd type="triangle" w="med" len="med"/>
            <a:tailEnd type="none"/>
          </a:ln>
        </p:spPr>
        <p:style>
          <a:lnRef idx="1">
            <a:schemeClr val="accent1"/>
          </a:lnRef>
          <a:fillRef idx="0">
            <a:schemeClr val="accent1"/>
          </a:fillRef>
          <a:effectRef idx="0">
            <a:schemeClr val="accent1"/>
          </a:effectRef>
          <a:fontRef idx="minor">
            <a:schemeClr val="tx1"/>
          </a:fontRef>
        </p:style>
      </p:cxnSp>
      <p:cxnSp>
        <p:nvCxnSpPr>
          <p:cNvPr id="71" name="Straight Arrow Connector 70">
            <a:extLst>
              <a:ext uri="{FF2B5EF4-FFF2-40B4-BE49-F238E27FC236}">
                <a16:creationId xmlns:a16="http://schemas.microsoft.com/office/drawing/2014/main" id="{DC9A941F-117B-E8B8-5E97-EC1E3B95DFB3}"/>
              </a:ext>
            </a:extLst>
          </p:cNvPr>
          <p:cNvCxnSpPr/>
          <p:nvPr/>
        </p:nvCxnSpPr>
        <p:spPr>
          <a:xfrm>
            <a:off x="6232958" y="4457757"/>
            <a:ext cx="1799683" cy="17161"/>
          </a:xfrm>
          <a:prstGeom prst="straightConnector1">
            <a:avLst/>
          </a:prstGeom>
          <a:ln w="19050" cmpd="sng">
            <a:solidFill>
              <a:srgbClr val="7030A0"/>
            </a:solidFill>
            <a:prstDash val="solid"/>
            <a:headEnd type="triangle" w="med" len="med"/>
            <a:tailEnd type="none"/>
          </a:ln>
        </p:spPr>
        <p:style>
          <a:lnRef idx="1">
            <a:schemeClr val="accent1"/>
          </a:lnRef>
          <a:fillRef idx="0">
            <a:schemeClr val="accent1"/>
          </a:fillRef>
          <a:effectRef idx="0">
            <a:schemeClr val="accent1"/>
          </a:effectRef>
          <a:fontRef idx="minor">
            <a:schemeClr val="tx1"/>
          </a:fontRef>
        </p:style>
      </p:cxnSp>
      <p:cxnSp>
        <p:nvCxnSpPr>
          <p:cNvPr id="72" name="Straight Arrow Connector 71">
            <a:extLst>
              <a:ext uri="{FF2B5EF4-FFF2-40B4-BE49-F238E27FC236}">
                <a16:creationId xmlns:a16="http://schemas.microsoft.com/office/drawing/2014/main" id="{3CE1F7DD-5616-F11B-DCDB-883228E78AF2}"/>
              </a:ext>
            </a:extLst>
          </p:cNvPr>
          <p:cNvCxnSpPr/>
          <p:nvPr/>
        </p:nvCxnSpPr>
        <p:spPr>
          <a:xfrm>
            <a:off x="6232959" y="4212586"/>
            <a:ext cx="1799683" cy="17161"/>
          </a:xfrm>
          <a:prstGeom prst="straightConnector1">
            <a:avLst/>
          </a:prstGeom>
          <a:ln w="19050" cmpd="sng">
            <a:solidFill>
              <a:srgbClr val="7030A0"/>
            </a:solidFill>
            <a:prstDash val="solid"/>
            <a:headEnd type="triangle" w="med" len="med"/>
            <a:tailEnd type="non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3">
            <p14:nvContentPartPr>
              <p14:cNvPr id="73" name="Ink 72">
                <a:extLst>
                  <a:ext uri="{FF2B5EF4-FFF2-40B4-BE49-F238E27FC236}">
                    <a16:creationId xmlns:a16="http://schemas.microsoft.com/office/drawing/2014/main" id="{5DD3BB08-6288-0FBC-7205-ADD267AA8503}"/>
                  </a:ext>
                </a:extLst>
              </p14:cNvPr>
              <p14:cNvContentPartPr/>
              <p14:nvPr/>
            </p14:nvContentPartPr>
            <p14:xfrm>
              <a:off x="7670003" y="3893771"/>
              <a:ext cx="141840" cy="126000"/>
            </p14:xfrm>
          </p:contentPart>
        </mc:Choice>
        <mc:Fallback xmlns="">
          <p:pic>
            <p:nvPicPr>
              <p:cNvPr id="73" name="Ink 72">
                <a:extLst>
                  <a:ext uri="{FF2B5EF4-FFF2-40B4-BE49-F238E27FC236}">
                    <a16:creationId xmlns:a16="http://schemas.microsoft.com/office/drawing/2014/main" id="{5DD3BB08-6288-0FBC-7205-ADD267AA8503}"/>
                  </a:ext>
                </a:extLst>
              </p:cNvPr>
              <p:cNvPicPr/>
              <p:nvPr/>
            </p:nvPicPr>
            <p:blipFill>
              <a:blip r:embed="rId4"/>
              <a:stretch>
                <a:fillRect/>
              </a:stretch>
            </p:blipFill>
            <p:spPr>
              <a:xfrm>
                <a:off x="7661003" y="3885131"/>
                <a:ext cx="159480" cy="14364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74" name="Ink 73">
                <a:extLst>
                  <a:ext uri="{FF2B5EF4-FFF2-40B4-BE49-F238E27FC236}">
                    <a16:creationId xmlns:a16="http://schemas.microsoft.com/office/drawing/2014/main" id="{F2FADFCE-F9BD-F18C-D286-78EE834C4F52}"/>
                  </a:ext>
                </a:extLst>
              </p14:cNvPr>
              <p14:cNvContentPartPr/>
              <p14:nvPr/>
            </p14:nvContentPartPr>
            <p14:xfrm>
              <a:off x="7655520" y="2907371"/>
              <a:ext cx="129240" cy="119520"/>
            </p14:xfrm>
          </p:contentPart>
        </mc:Choice>
        <mc:Fallback xmlns="">
          <p:pic>
            <p:nvPicPr>
              <p:cNvPr id="74" name="Ink 73">
                <a:extLst>
                  <a:ext uri="{FF2B5EF4-FFF2-40B4-BE49-F238E27FC236}">
                    <a16:creationId xmlns:a16="http://schemas.microsoft.com/office/drawing/2014/main" id="{F2FADFCE-F9BD-F18C-D286-78EE834C4F52}"/>
                  </a:ext>
                </a:extLst>
              </p:cNvPr>
              <p:cNvPicPr/>
              <p:nvPr/>
            </p:nvPicPr>
            <p:blipFill>
              <a:blip r:embed="rId6"/>
              <a:stretch>
                <a:fillRect/>
              </a:stretch>
            </p:blipFill>
            <p:spPr>
              <a:xfrm>
                <a:off x="7646880" y="2898371"/>
                <a:ext cx="146880" cy="137160"/>
              </a:xfrm>
              <a:prstGeom prst="rect">
                <a:avLst/>
              </a:prstGeom>
            </p:spPr>
          </p:pic>
        </mc:Fallback>
      </mc:AlternateContent>
      <p:sp>
        <p:nvSpPr>
          <p:cNvPr id="75" name="Oval 74">
            <a:extLst>
              <a:ext uri="{FF2B5EF4-FFF2-40B4-BE49-F238E27FC236}">
                <a16:creationId xmlns:a16="http://schemas.microsoft.com/office/drawing/2014/main" id="{97B32F9A-DF5A-E698-B1AA-E55C5653DFC2}"/>
              </a:ext>
            </a:extLst>
          </p:cNvPr>
          <p:cNvSpPr/>
          <p:nvPr/>
        </p:nvSpPr>
        <p:spPr>
          <a:xfrm>
            <a:off x="10445750" y="2306015"/>
            <a:ext cx="167765" cy="186841"/>
          </a:xfrm>
          <a:prstGeom prst="ellipse">
            <a:avLst/>
          </a:prstGeom>
          <a:solidFill>
            <a:srgbClr val="00B1EA"/>
          </a:solidFill>
          <a:ln w="19050" cmpd="sng">
            <a:noFill/>
            <a:prstDash val="dash"/>
            <a:tailEnd type="triangle" w="lg" len="med"/>
          </a:ln>
        </p:spPr>
        <p:style>
          <a:lnRef idx="1">
            <a:schemeClr val="accent1"/>
          </a:lnRef>
          <a:fillRef idx="0">
            <a:schemeClr val="accent1"/>
          </a:fillRef>
          <a:effectRef idx="0">
            <a:schemeClr val="accent1"/>
          </a:effectRef>
          <a:fontRef idx="minor">
            <a:schemeClr val="tx1"/>
          </a:fontRef>
        </p:style>
        <p:txBody>
          <a:bodyPr wrap="square" lIns="144000" tIns="108000" rIns="144000" bIns="144000" rtlCol="0" anchor="t" anchorCtr="0"/>
          <a:lstStyle/>
          <a:p>
            <a:pPr algn="l">
              <a:spcBef>
                <a:spcPts val="1150"/>
              </a:spcBef>
              <a:buClr>
                <a:srgbClr val="116656"/>
              </a:buClr>
              <a:buSzPct val="120000"/>
            </a:pPr>
            <a:endParaRPr lang="en-US" sz="1300" b="1" dirty="0">
              <a:solidFill>
                <a:schemeClr val="bg1"/>
              </a:solidFill>
            </a:endParaRPr>
          </a:p>
        </p:txBody>
      </p:sp>
      <p:sp>
        <p:nvSpPr>
          <p:cNvPr id="76" name="Oval 75">
            <a:extLst>
              <a:ext uri="{FF2B5EF4-FFF2-40B4-BE49-F238E27FC236}">
                <a16:creationId xmlns:a16="http://schemas.microsoft.com/office/drawing/2014/main" id="{F48DF6F0-5162-AEFA-063E-39913B62A551}"/>
              </a:ext>
            </a:extLst>
          </p:cNvPr>
          <p:cNvSpPr/>
          <p:nvPr/>
        </p:nvSpPr>
        <p:spPr>
          <a:xfrm>
            <a:off x="10445750" y="2909677"/>
            <a:ext cx="167765" cy="186841"/>
          </a:xfrm>
          <a:prstGeom prst="ellipse">
            <a:avLst/>
          </a:prstGeom>
          <a:solidFill>
            <a:srgbClr val="00B1EA"/>
          </a:solidFill>
          <a:ln w="19050" cmpd="sng">
            <a:noFill/>
            <a:prstDash val="dash"/>
            <a:tailEnd type="triangle" w="lg" len="med"/>
          </a:ln>
        </p:spPr>
        <p:style>
          <a:lnRef idx="1">
            <a:schemeClr val="accent1"/>
          </a:lnRef>
          <a:fillRef idx="0">
            <a:schemeClr val="accent1"/>
          </a:fillRef>
          <a:effectRef idx="0">
            <a:schemeClr val="accent1"/>
          </a:effectRef>
          <a:fontRef idx="minor">
            <a:schemeClr val="tx1"/>
          </a:fontRef>
        </p:style>
        <p:txBody>
          <a:bodyPr wrap="square" lIns="144000" tIns="108000" rIns="144000" bIns="144000" rtlCol="0" anchor="t" anchorCtr="0"/>
          <a:lstStyle/>
          <a:p>
            <a:pPr algn="l">
              <a:spcBef>
                <a:spcPts val="1150"/>
              </a:spcBef>
              <a:buClr>
                <a:srgbClr val="116656"/>
              </a:buClr>
              <a:buSzPct val="120000"/>
            </a:pPr>
            <a:endParaRPr lang="en-US" sz="1300" b="1" dirty="0">
              <a:solidFill>
                <a:schemeClr val="bg1"/>
              </a:solidFill>
            </a:endParaRPr>
          </a:p>
        </p:txBody>
      </p:sp>
      <p:sp>
        <p:nvSpPr>
          <p:cNvPr id="77" name="Oval 76">
            <a:extLst>
              <a:ext uri="{FF2B5EF4-FFF2-40B4-BE49-F238E27FC236}">
                <a16:creationId xmlns:a16="http://schemas.microsoft.com/office/drawing/2014/main" id="{4AFF51FB-59CF-1E12-4058-7390373C765E}"/>
              </a:ext>
            </a:extLst>
          </p:cNvPr>
          <p:cNvSpPr/>
          <p:nvPr/>
        </p:nvSpPr>
        <p:spPr>
          <a:xfrm>
            <a:off x="10445750" y="3513339"/>
            <a:ext cx="167765" cy="186841"/>
          </a:xfrm>
          <a:prstGeom prst="ellipse">
            <a:avLst/>
          </a:prstGeom>
          <a:solidFill>
            <a:srgbClr val="00B1EA"/>
          </a:solidFill>
          <a:ln w="19050" cmpd="sng">
            <a:noFill/>
            <a:prstDash val="dash"/>
            <a:tailEnd type="triangle" w="lg" len="med"/>
          </a:ln>
        </p:spPr>
        <p:style>
          <a:lnRef idx="1">
            <a:schemeClr val="accent1"/>
          </a:lnRef>
          <a:fillRef idx="0">
            <a:schemeClr val="accent1"/>
          </a:fillRef>
          <a:effectRef idx="0">
            <a:schemeClr val="accent1"/>
          </a:effectRef>
          <a:fontRef idx="minor">
            <a:schemeClr val="tx1"/>
          </a:fontRef>
        </p:style>
        <p:txBody>
          <a:bodyPr wrap="square" lIns="144000" tIns="108000" rIns="144000" bIns="144000" rtlCol="0" anchor="t" anchorCtr="0"/>
          <a:lstStyle/>
          <a:p>
            <a:pPr algn="l">
              <a:spcBef>
                <a:spcPts val="1150"/>
              </a:spcBef>
              <a:buClr>
                <a:srgbClr val="116656"/>
              </a:buClr>
              <a:buSzPct val="120000"/>
            </a:pPr>
            <a:endParaRPr lang="en-US" sz="1300" b="1" dirty="0">
              <a:solidFill>
                <a:schemeClr val="bg1"/>
              </a:solidFill>
            </a:endParaRPr>
          </a:p>
        </p:txBody>
      </p:sp>
      <p:sp>
        <p:nvSpPr>
          <p:cNvPr id="78" name="Oval 77">
            <a:extLst>
              <a:ext uri="{FF2B5EF4-FFF2-40B4-BE49-F238E27FC236}">
                <a16:creationId xmlns:a16="http://schemas.microsoft.com/office/drawing/2014/main" id="{5FC0FD5B-FE2F-9D2E-2275-0FE06A967784}"/>
              </a:ext>
            </a:extLst>
          </p:cNvPr>
          <p:cNvSpPr/>
          <p:nvPr/>
        </p:nvSpPr>
        <p:spPr>
          <a:xfrm>
            <a:off x="10445750" y="4117002"/>
            <a:ext cx="167765" cy="186841"/>
          </a:xfrm>
          <a:prstGeom prst="ellipse">
            <a:avLst/>
          </a:prstGeom>
          <a:solidFill>
            <a:srgbClr val="00B1EA"/>
          </a:solidFill>
          <a:ln w="19050" cmpd="sng">
            <a:noFill/>
            <a:prstDash val="dash"/>
            <a:tailEnd type="triangle" w="lg" len="med"/>
          </a:ln>
        </p:spPr>
        <p:style>
          <a:lnRef idx="1">
            <a:schemeClr val="accent1"/>
          </a:lnRef>
          <a:fillRef idx="0">
            <a:schemeClr val="accent1"/>
          </a:fillRef>
          <a:effectRef idx="0">
            <a:schemeClr val="accent1"/>
          </a:effectRef>
          <a:fontRef idx="minor">
            <a:schemeClr val="tx1"/>
          </a:fontRef>
        </p:style>
        <p:txBody>
          <a:bodyPr wrap="square" lIns="144000" tIns="108000" rIns="144000" bIns="144000" rtlCol="0" anchor="t" anchorCtr="0"/>
          <a:lstStyle/>
          <a:p>
            <a:pPr algn="l">
              <a:spcBef>
                <a:spcPts val="1150"/>
              </a:spcBef>
              <a:buClr>
                <a:srgbClr val="116656"/>
              </a:buClr>
              <a:buSzPct val="120000"/>
            </a:pPr>
            <a:endParaRPr lang="en-US" sz="1300" b="1" dirty="0">
              <a:solidFill>
                <a:schemeClr val="bg1"/>
              </a:solidFill>
            </a:endParaRPr>
          </a:p>
        </p:txBody>
      </p:sp>
      <p:cxnSp>
        <p:nvCxnSpPr>
          <p:cNvPr id="80" name="Straight Arrow Connector 79">
            <a:extLst>
              <a:ext uri="{FF2B5EF4-FFF2-40B4-BE49-F238E27FC236}">
                <a16:creationId xmlns:a16="http://schemas.microsoft.com/office/drawing/2014/main" id="{AF1073C2-375A-4E74-0899-E5BB868F9740}"/>
              </a:ext>
            </a:extLst>
          </p:cNvPr>
          <p:cNvCxnSpPr>
            <a:stCxn id="78" idx="2"/>
          </p:cNvCxnSpPr>
          <p:nvPr/>
        </p:nvCxnSpPr>
        <p:spPr>
          <a:xfrm flipH="1" flipV="1">
            <a:off x="9498979" y="4117002"/>
            <a:ext cx="946771" cy="93421"/>
          </a:xfrm>
          <a:prstGeom prst="straightConnector1">
            <a:avLst/>
          </a:prstGeom>
          <a:ln w="19050" cmpd="sng">
            <a:solidFill>
              <a:srgbClr val="00B1EA"/>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81" name="Straight Arrow Connector 80">
            <a:extLst>
              <a:ext uri="{FF2B5EF4-FFF2-40B4-BE49-F238E27FC236}">
                <a16:creationId xmlns:a16="http://schemas.microsoft.com/office/drawing/2014/main" id="{63F45D2B-C697-6F34-065F-7AFDC904A86D}"/>
              </a:ext>
            </a:extLst>
          </p:cNvPr>
          <p:cNvCxnSpPr>
            <a:cxnSpLocks/>
          </p:cNvCxnSpPr>
          <p:nvPr/>
        </p:nvCxnSpPr>
        <p:spPr>
          <a:xfrm flipH="1" flipV="1">
            <a:off x="9564411" y="3380836"/>
            <a:ext cx="908872" cy="219796"/>
          </a:xfrm>
          <a:prstGeom prst="straightConnector1">
            <a:avLst/>
          </a:prstGeom>
          <a:ln w="19050" cmpd="sng">
            <a:solidFill>
              <a:srgbClr val="00B1EA"/>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82" name="Straight Arrow Connector 81">
            <a:extLst>
              <a:ext uri="{FF2B5EF4-FFF2-40B4-BE49-F238E27FC236}">
                <a16:creationId xmlns:a16="http://schemas.microsoft.com/office/drawing/2014/main" id="{94B3FF9D-4373-8DE9-BD92-4739BB2C0244}"/>
              </a:ext>
            </a:extLst>
          </p:cNvPr>
          <p:cNvCxnSpPr>
            <a:cxnSpLocks/>
          </p:cNvCxnSpPr>
          <p:nvPr/>
        </p:nvCxnSpPr>
        <p:spPr>
          <a:xfrm flipH="1" flipV="1">
            <a:off x="9525027" y="2740998"/>
            <a:ext cx="935556" cy="249843"/>
          </a:xfrm>
          <a:prstGeom prst="straightConnector1">
            <a:avLst/>
          </a:prstGeom>
          <a:ln w="19050" cmpd="sng">
            <a:solidFill>
              <a:srgbClr val="00B1EA"/>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83" name="Straight Arrow Connector 82">
            <a:extLst>
              <a:ext uri="{FF2B5EF4-FFF2-40B4-BE49-F238E27FC236}">
                <a16:creationId xmlns:a16="http://schemas.microsoft.com/office/drawing/2014/main" id="{08C49764-2B0D-771F-3CB1-5603FFA3A80F}"/>
              </a:ext>
            </a:extLst>
          </p:cNvPr>
          <p:cNvCxnSpPr>
            <a:cxnSpLocks/>
          </p:cNvCxnSpPr>
          <p:nvPr/>
        </p:nvCxnSpPr>
        <p:spPr>
          <a:xfrm flipH="1">
            <a:off x="9525027" y="2392977"/>
            <a:ext cx="946771" cy="87568"/>
          </a:xfrm>
          <a:prstGeom prst="straightConnector1">
            <a:avLst/>
          </a:prstGeom>
          <a:ln w="19050" cmpd="sng">
            <a:solidFill>
              <a:srgbClr val="00B1EA"/>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87" name="TextBox 86">
            <a:extLst>
              <a:ext uri="{FF2B5EF4-FFF2-40B4-BE49-F238E27FC236}">
                <a16:creationId xmlns:a16="http://schemas.microsoft.com/office/drawing/2014/main" id="{1CBDD17F-82B8-6EBF-33CC-033DACCC9FC2}"/>
              </a:ext>
            </a:extLst>
          </p:cNvPr>
          <p:cNvSpPr txBox="1"/>
          <p:nvPr/>
        </p:nvSpPr>
        <p:spPr>
          <a:xfrm>
            <a:off x="10875126" y="4233477"/>
            <a:ext cx="854401" cy="267894"/>
          </a:xfrm>
          <a:prstGeom prst="rect">
            <a:avLst/>
          </a:prstGeom>
          <a:noFill/>
        </p:spPr>
        <p:txBody>
          <a:bodyPr wrap="none" lIns="0" tIns="0" rIns="0" bIns="0" rtlCol="0" anchor="t" anchorCtr="0">
            <a:spAutoFit/>
          </a:bodyPr>
          <a:lstStyle/>
          <a:p>
            <a:pPr algn="l">
              <a:lnSpc>
                <a:spcPts val="2300"/>
              </a:lnSpc>
              <a:spcBef>
                <a:spcPts val="1150"/>
              </a:spcBef>
            </a:pPr>
            <a:r>
              <a:rPr lang="en-US" sz="1600" dirty="0">
                <a:solidFill>
                  <a:srgbClr val="00B1EA"/>
                </a:solidFill>
              </a:rPr>
              <a:t>Electrons</a:t>
            </a:r>
          </a:p>
        </p:txBody>
      </p:sp>
      <p:sp>
        <p:nvSpPr>
          <p:cNvPr id="88" name="TextBox 87">
            <a:extLst>
              <a:ext uri="{FF2B5EF4-FFF2-40B4-BE49-F238E27FC236}">
                <a16:creationId xmlns:a16="http://schemas.microsoft.com/office/drawing/2014/main" id="{53BE280B-C9C7-0A5D-EA21-3FE51574765E}"/>
              </a:ext>
            </a:extLst>
          </p:cNvPr>
          <p:cNvSpPr txBox="1"/>
          <p:nvPr/>
        </p:nvSpPr>
        <p:spPr>
          <a:xfrm>
            <a:off x="6243208" y="3666176"/>
            <a:ext cx="684483" cy="267894"/>
          </a:xfrm>
          <a:prstGeom prst="rect">
            <a:avLst/>
          </a:prstGeom>
          <a:noFill/>
        </p:spPr>
        <p:txBody>
          <a:bodyPr wrap="none" lIns="0" tIns="0" rIns="0" bIns="0" rtlCol="0" anchor="t" anchorCtr="0">
            <a:spAutoFit/>
          </a:bodyPr>
          <a:lstStyle/>
          <a:p>
            <a:pPr algn="l">
              <a:lnSpc>
                <a:spcPts val="2300"/>
              </a:lnSpc>
              <a:spcBef>
                <a:spcPts val="1150"/>
              </a:spcBef>
            </a:pPr>
            <a:r>
              <a:rPr lang="en-US" sz="1600" dirty="0">
                <a:solidFill>
                  <a:srgbClr val="7030A0"/>
                </a:solidFill>
              </a:rPr>
              <a:t>Current</a:t>
            </a:r>
          </a:p>
        </p:txBody>
      </p:sp>
      <p:sp>
        <p:nvSpPr>
          <p:cNvPr id="11" name="Slide Number Placeholder 10">
            <a:extLst>
              <a:ext uri="{FF2B5EF4-FFF2-40B4-BE49-F238E27FC236}">
                <a16:creationId xmlns:a16="http://schemas.microsoft.com/office/drawing/2014/main" id="{92825274-8F82-D1B6-152E-265B5526252A}"/>
              </a:ext>
            </a:extLst>
          </p:cNvPr>
          <p:cNvSpPr>
            <a:spLocks noGrp="1"/>
          </p:cNvSpPr>
          <p:nvPr>
            <p:ph type="sldNum" sz="quarter" idx="12"/>
          </p:nvPr>
        </p:nvSpPr>
        <p:spPr/>
        <p:txBody>
          <a:bodyPr/>
          <a:lstStyle/>
          <a:p>
            <a:fld id="{ECE691D0-CC49-4FC7-9C4D-6112B0CB3A76}" type="slidenum">
              <a:rPr lang="de-DE" smtClean="0"/>
              <a:pPr/>
              <a:t>12</a:t>
            </a:fld>
            <a:endParaRPr lang="de-DE" dirty="0"/>
          </a:p>
        </p:txBody>
      </p:sp>
    </p:spTree>
    <p:extLst>
      <p:ext uri="{BB962C8B-B14F-4D97-AF65-F5344CB8AC3E}">
        <p14:creationId xmlns:p14="http://schemas.microsoft.com/office/powerpoint/2010/main" val="37308803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8"/>
                                        </p:tgtEl>
                                        <p:attrNameLst>
                                          <p:attrName>style.visibility</p:attrName>
                                        </p:attrNameLst>
                                      </p:cBhvr>
                                      <p:to>
                                        <p:strVal val="visible"/>
                                      </p:to>
                                    </p:set>
                                    <p:animEffect transition="in" filter="fade">
                                      <p:cBhvr>
                                        <p:cTn id="18" dur="500"/>
                                        <p:tgtEl>
                                          <p:spTgt spid="28"/>
                                        </p:tgtEl>
                                      </p:cBhvr>
                                    </p:animEffect>
                                  </p:childTnLst>
                                </p:cTn>
                              </p:par>
                              <p:par>
                                <p:cTn id="19" presetID="10" presetClass="entr" presetSubtype="0" fill="hold" nodeType="with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fade">
                                      <p:cBhvr>
                                        <p:cTn id="21" dur="500"/>
                                        <p:tgtEl>
                                          <p:spTgt spid="24"/>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par>
                                <p:cTn id="28" presetID="10" presetClass="entr" presetSubtype="0" fill="hold" nodeType="with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fade">
                                      <p:cBhvr>
                                        <p:cTn id="30" dur="500"/>
                                        <p:tgtEl>
                                          <p:spTgt spid="25"/>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71"/>
                                        </p:tgtEl>
                                        <p:attrNameLst>
                                          <p:attrName>style.visibility</p:attrName>
                                        </p:attrNameLst>
                                      </p:cBhvr>
                                      <p:to>
                                        <p:strVal val="visible"/>
                                      </p:to>
                                    </p:set>
                                    <p:animEffect transition="in" filter="fade">
                                      <p:cBhvr>
                                        <p:cTn id="35" dur="500"/>
                                        <p:tgtEl>
                                          <p:spTgt spid="71"/>
                                        </p:tgtEl>
                                      </p:cBhvr>
                                    </p:animEffect>
                                  </p:childTnLst>
                                </p:cTn>
                              </p:par>
                              <p:par>
                                <p:cTn id="36" presetID="10" presetClass="entr" presetSubtype="0" fill="hold" nodeType="withEffect">
                                  <p:stCondLst>
                                    <p:cond delay="0"/>
                                  </p:stCondLst>
                                  <p:childTnLst>
                                    <p:set>
                                      <p:cBhvr>
                                        <p:cTn id="37" dur="1" fill="hold">
                                          <p:stCondLst>
                                            <p:cond delay="0"/>
                                          </p:stCondLst>
                                        </p:cTn>
                                        <p:tgtEl>
                                          <p:spTgt spid="70"/>
                                        </p:tgtEl>
                                        <p:attrNameLst>
                                          <p:attrName>style.visibility</p:attrName>
                                        </p:attrNameLst>
                                      </p:cBhvr>
                                      <p:to>
                                        <p:strVal val="visible"/>
                                      </p:to>
                                    </p:set>
                                    <p:animEffect transition="in" filter="fade">
                                      <p:cBhvr>
                                        <p:cTn id="38" dur="500"/>
                                        <p:tgtEl>
                                          <p:spTgt spid="70"/>
                                        </p:tgtEl>
                                      </p:cBhvr>
                                    </p:animEffect>
                                  </p:childTnLst>
                                </p:cTn>
                              </p:par>
                              <p:par>
                                <p:cTn id="39" presetID="10" presetClass="entr" presetSubtype="0" fill="hold" nodeType="withEffect">
                                  <p:stCondLst>
                                    <p:cond delay="0"/>
                                  </p:stCondLst>
                                  <p:childTnLst>
                                    <p:set>
                                      <p:cBhvr>
                                        <p:cTn id="40" dur="1" fill="hold">
                                          <p:stCondLst>
                                            <p:cond delay="0"/>
                                          </p:stCondLst>
                                        </p:cTn>
                                        <p:tgtEl>
                                          <p:spTgt spid="72"/>
                                        </p:tgtEl>
                                        <p:attrNameLst>
                                          <p:attrName>style.visibility</p:attrName>
                                        </p:attrNameLst>
                                      </p:cBhvr>
                                      <p:to>
                                        <p:strVal val="visible"/>
                                      </p:to>
                                    </p:set>
                                    <p:animEffect transition="in" filter="fade">
                                      <p:cBhvr>
                                        <p:cTn id="41" dur="500"/>
                                        <p:tgtEl>
                                          <p:spTgt spid="72"/>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69"/>
                                        </p:tgtEl>
                                        <p:attrNameLst>
                                          <p:attrName>style.visibility</p:attrName>
                                        </p:attrNameLst>
                                      </p:cBhvr>
                                      <p:to>
                                        <p:strVal val="visible"/>
                                      </p:to>
                                    </p:set>
                                    <p:animEffect transition="in" filter="fade">
                                      <p:cBhvr>
                                        <p:cTn id="44" dur="500"/>
                                        <p:tgtEl>
                                          <p:spTgt spid="69"/>
                                        </p:tgtEl>
                                      </p:cBhvr>
                                    </p:animEffect>
                                  </p:childTnLst>
                                </p:cTn>
                              </p:par>
                              <p:par>
                                <p:cTn id="45" presetID="10" presetClass="entr" presetSubtype="0" fill="hold" nodeType="withEffect">
                                  <p:stCondLst>
                                    <p:cond delay="0"/>
                                  </p:stCondLst>
                                  <p:childTnLst>
                                    <p:set>
                                      <p:cBhvr>
                                        <p:cTn id="46" dur="1" fill="hold">
                                          <p:stCondLst>
                                            <p:cond delay="0"/>
                                          </p:stCondLst>
                                        </p:cTn>
                                        <p:tgtEl>
                                          <p:spTgt spid="67"/>
                                        </p:tgtEl>
                                        <p:attrNameLst>
                                          <p:attrName>style.visibility</p:attrName>
                                        </p:attrNameLst>
                                      </p:cBhvr>
                                      <p:to>
                                        <p:strVal val="visible"/>
                                      </p:to>
                                    </p:set>
                                    <p:animEffect transition="in" filter="fade">
                                      <p:cBhvr>
                                        <p:cTn id="47" dur="500"/>
                                        <p:tgtEl>
                                          <p:spTgt spid="67"/>
                                        </p:tgtEl>
                                      </p:cBhvr>
                                    </p:animEffect>
                                  </p:childTnLst>
                                </p:cTn>
                              </p:par>
                              <p:par>
                                <p:cTn id="48" presetID="10" presetClass="entr" presetSubtype="0" fill="hold" nodeType="withEffect">
                                  <p:stCondLst>
                                    <p:cond delay="0"/>
                                  </p:stCondLst>
                                  <p:childTnLst>
                                    <p:set>
                                      <p:cBhvr>
                                        <p:cTn id="49" dur="1" fill="hold">
                                          <p:stCondLst>
                                            <p:cond delay="0"/>
                                          </p:stCondLst>
                                        </p:cTn>
                                        <p:tgtEl>
                                          <p:spTgt spid="66"/>
                                        </p:tgtEl>
                                        <p:attrNameLst>
                                          <p:attrName>style.visibility</p:attrName>
                                        </p:attrNameLst>
                                      </p:cBhvr>
                                      <p:to>
                                        <p:strVal val="visible"/>
                                      </p:to>
                                    </p:set>
                                    <p:animEffect transition="in" filter="fade">
                                      <p:cBhvr>
                                        <p:cTn id="50" dur="500"/>
                                        <p:tgtEl>
                                          <p:spTgt spid="66"/>
                                        </p:tgtEl>
                                      </p:cBhvr>
                                    </p:animEffect>
                                  </p:childTnLst>
                                </p:cTn>
                              </p:par>
                              <p:par>
                                <p:cTn id="51" presetID="10" presetClass="entr" presetSubtype="0" fill="hold" nodeType="withEffect">
                                  <p:stCondLst>
                                    <p:cond delay="0"/>
                                  </p:stCondLst>
                                  <p:childTnLst>
                                    <p:set>
                                      <p:cBhvr>
                                        <p:cTn id="52" dur="1" fill="hold">
                                          <p:stCondLst>
                                            <p:cond delay="0"/>
                                          </p:stCondLst>
                                        </p:cTn>
                                        <p:tgtEl>
                                          <p:spTgt spid="68"/>
                                        </p:tgtEl>
                                        <p:attrNameLst>
                                          <p:attrName>style.visibility</p:attrName>
                                        </p:attrNameLst>
                                      </p:cBhvr>
                                      <p:to>
                                        <p:strVal val="visible"/>
                                      </p:to>
                                    </p:set>
                                    <p:animEffect transition="in" filter="fade">
                                      <p:cBhvr>
                                        <p:cTn id="53" dur="500"/>
                                        <p:tgtEl>
                                          <p:spTgt spid="68"/>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64"/>
                                        </p:tgtEl>
                                        <p:attrNameLst>
                                          <p:attrName>style.visibility</p:attrName>
                                        </p:attrNameLst>
                                      </p:cBhvr>
                                      <p:to>
                                        <p:strVal val="visible"/>
                                      </p:to>
                                    </p:set>
                                    <p:animEffect transition="in" filter="fade">
                                      <p:cBhvr>
                                        <p:cTn id="56" dur="500"/>
                                        <p:tgtEl>
                                          <p:spTgt spid="64"/>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88"/>
                                        </p:tgtEl>
                                        <p:attrNameLst>
                                          <p:attrName>style.visibility</p:attrName>
                                        </p:attrNameLst>
                                      </p:cBhvr>
                                      <p:to>
                                        <p:strVal val="visible"/>
                                      </p:to>
                                    </p:set>
                                    <p:animEffect transition="in" filter="fade">
                                      <p:cBhvr>
                                        <p:cTn id="59" dur="500"/>
                                        <p:tgtEl>
                                          <p:spTgt spid="88"/>
                                        </p:tgtEl>
                                      </p:cBhvr>
                                    </p:animEffect>
                                  </p:childTnLst>
                                </p:cTn>
                              </p:par>
                              <p:par>
                                <p:cTn id="60" presetID="10" presetClass="entr" presetSubtype="0" fill="hold" nodeType="withEffect">
                                  <p:stCondLst>
                                    <p:cond delay="0"/>
                                  </p:stCondLst>
                                  <p:childTnLst>
                                    <p:set>
                                      <p:cBhvr>
                                        <p:cTn id="61" dur="1" fill="hold">
                                          <p:stCondLst>
                                            <p:cond delay="0"/>
                                          </p:stCondLst>
                                        </p:cTn>
                                        <p:tgtEl>
                                          <p:spTgt spid="73"/>
                                        </p:tgtEl>
                                        <p:attrNameLst>
                                          <p:attrName>style.visibility</p:attrName>
                                        </p:attrNameLst>
                                      </p:cBhvr>
                                      <p:to>
                                        <p:strVal val="visible"/>
                                      </p:to>
                                    </p:set>
                                    <p:animEffect transition="in" filter="fade">
                                      <p:cBhvr>
                                        <p:cTn id="62" dur="500"/>
                                        <p:tgtEl>
                                          <p:spTgt spid="73"/>
                                        </p:tgtEl>
                                      </p:cBhvr>
                                    </p:animEffect>
                                  </p:childTnLst>
                                </p:cTn>
                              </p:par>
                              <p:par>
                                <p:cTn id="63" presetID="10" presetClass="entr" presetSubtype="0" fill="hold" nodeType="withEffect">
                                  <p:stCondLst>
                                    <p:cond delay="0"/>
                                  </p:stCondLst>
                                  <p:childTnLst>
                                    <p:set>
                                      <p:cBhvr>
                                        <p:cTn id="64" dur="1" fill="hold">
                                          <p:stCondLst>
                                            <p:cond delay="0"/>
                                          </p:stCondLst>
                                        </p:cTn>
                                        <p:tgtEl>
                                          <p:spTgt spid="74"/>
                                        </p:tgtEl>
                                        <p:attrNameLst>
                                          <p:attrName>style.visibility</p:attrName>
                                        </p:attrNameLst>
                                      </p:cBhvr>
                                      <p:to>
                                        <p:strVal val="visible"/>
                                      </p:to>
                                    </p:set>
                                    <p:animEffect transition="in" filter="fade">
                                      <p:cBhvr>
                                        <p:cTn id="65" dur="500"/>
                                        <p:tgtEl>
                                          <p:spTgt spid="74"/>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grpId="0" nodeType="clickEffect">
                                  <p:stCondLst>
                                    <p:cond delay="0"/>
                                  </p:stCondLst>
                                  <p:childTnLst>
                                    <p:set>
                                      <p:cBhvr>
                                        <p:cTn id="69" dur="1" fill="hold">
                                          <p:stCondLst>
                                            <p:cond delay="0"/>
                                          </p:stCondLst>
                                        </p:cTn>
                                        <p:tgtEl>
                                          <p:spTgt spid="47"/>
                                        </p:tgtEl>
                                        <p:attrNameLst>
                                          <p:attrName>style.visibility</p:attrName>
                                        </p:attrNameLst>
                                      </p:cBhvr>
                                      <p:to>
                                        <p:strVal val="visible"/>
                                      </p:to>
                                    </p:set>
                                    <p:animEffect transition="in" filter="fade">
                                      <p:cBhvr>
                                        <p:cTn id="70" dur="500"/>
                                        <p:tgtEl>
                                          <p:spTgt spid="47"/>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44"/>
                                        </p:tgtEl>
                                        <p:attrNameLst>
                                          <p:attrName>style.visibility</p:attrName>
                                        </p:attrNameLst>
                                      </p:cBhvr>
                                      <p:to>
                                        <p:strVal val="visible"/>
                                      </p:to>
                                    </p:set>
                                    <p:animEffect transition="in" filter="fade">
                                      <p:cBhvr>
                                        <p:cTn id="73" dur="500"/>
                                        <p:tgtEl>
                                          <p:spTgt spid="44"/>
                                        </p:tgtEl>
                                      </p:cBhvr>
                                    </p:animEffect>
                                  </p:childTnLst>
                                </p:cTn>
                              </p:par>
                              <p:par>
                                <p:cTn id="74" presetID="10" presetClass="entr" presetSubtype="0" fill="hold" nodeType="withEffect">
                                  <p:stCondLst>
                                    <p:cond delay="0"/>
                                  </p:stCondLst>
                                  <p:childTnLst>
                                    <p:set>
                                      <p:cBhvr>
                                        <p:cTn id="75" dur="1" fill="hold">
                                          <p:stCondLst>
                                            <p:cond delay="0"/>
                                          </p:stCondLst>
                                        </p:cTn>
                                        <p:tgtEl>
                                          <p:spTgt spid="49"/>
                                        </p:tgtEl>
                                        <p:attrNameLst>
                                          <p:attrName>style.visibility</p:attrName>
                                        </p:attrNameLst>
                                      </p:cBhvr>
                                      <p:to>
                                        <p:strVal val="visible"/>
                                      </p:to>
                                    </p:set>
                                    <p:animEffect transition="in" filter="fade">
                                      <p:cBhvr>
                                        <p:cTn id="76" dur="500"/>
                                        <p:tgtEl>
                                          <p:spTgt spid="49"/>
                                        </p:tgtEl>
                                      </p:cBhvr>
                                    </p:animEffect>
                                  </p:childTnLst>
                                </p:cTn>
                              </p:par>
                              <p:par>
                                <p:cTn id="77" presetID="10" presetClass="entr" presetSubtype="0" fill="hold" nodeType="withEffect">
                                  <p:stCondLst>
                                    <p:cond delay="0"/>
                                  </p:stCondLst>
                                  <p:childTnLst>
                                    <p:set>
                                      <p:cBhvr>
                                        <p:cTn id="78" dur="1" fill="hold">
                                          <p:stCondLst>
                                            <p:cond delay="0"/>
                                          </p:stCondLst>
                                        </p:cTn>
                                        <p:tgtEl>
                                          <p:spTgt spid="50"/>
                                        </p:tgtEl>
                                        <p:attrNameLst>
                                          <p:attrName>style.visibility</p:attrName>
                                        </p:attrNameLst>
                                      </p:cBhvr>
                                      <p:to>
                                        <p:strVal val="visible"/>
                                      </p:to>
                                    </p:set>
                                    <p:animEffect transition="in" filter="fade">
                                      <p:cBhvr>
                                        <p:cTn id="79" dur="500"/>
                                        <p:tgtEl>
                                          <p:spTgt spid="50"/>
                                        </p:tgtEl>
                                      </p:cBhvr>
                                    </p:animEffect>
                                  </p:childTnLst>
                                </p:cTn>
                              </p:par>
                              <p:par>
                                <p:cTn id="80" presetID="10" presetClass="entr" presetSubtype="0" fill="hold" nodeType="withEffect">
                                  <p:stCondLst>
                                    <p:cond delay="0"/>
                                  </p:stCondLst>
                                  <p:childTnLst>
                                    <p:set>
                                      <p:cBhvr>
                                        <p:cTn id="81" dur="1" fill="hold">
                                          <p:stCondLst>
                                            <p:cond delay="0"/>
                                          </p:stCondLst>
                                        </p:cTn>
                                        <p:tgtEl>
                                          <p:spTgt spid="52"/>
                                        </p:tgtEl>
                                        <p:attrNameLst>
                                          <p:attrName>style.visibility</p:attrName>
                                        </p:attrNameLst>
                                      </p:cBhvr>
                                      <p:to>
                                        <p:strVal val="visible"/>
                                      </p:to>
                                    </p:set>
                                    <p:animEffect transition="in" filter="fade">
                                      <p:cBhvr>
                                        <p:cTn id="82" dur="500"/>
                                        <p:tgtEl>
                                          <p:spTgt spid="52"/>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45"/>
                                        </p:tgtEl>
                                        <p:attrNameLst>
                                          <p:attrName>style.visibility</p:attrName>
                                        </p:attrNameLst>
                                      </p:cBhvr>
                                      <p:to>
                                        <p:strVal val="visible"/>
                                      </p:to>
                                    </p:set>
                                    <p:animEffect transition="in" filter="fade">
                                      <p:cBhvr>
                                        <p:cTn id="85" dur="500"/>
                                        <p:tgtEl>
                                          <p:spTgt spid="45"/>
                                        </p:tgtEl>
                                      </p:cBhvr>
                                    </p:animEffect>
                                  </p:childTnLst>
                                </p:cTn>
                              </p:par>
                              <p:par>
                                <p:cTn id="86" presetID="10" presetClass="entr" presetSubtype="0" fill="hold" nodeType="withEffect">
                                  <p:stCondLst>
                                    <p:cond delay="0"/>
                                  </p:stCondLst>
                                  <p:childTnLst>
                                    <p:set>
                                      <p:cBhvr>
                                        <p:cTn id="87" dur="1" fill="hold">
                                          <p:stCondLst>
                                            <p:cond delay="0"/>
                                          </p:stCondLst>
                                        </p:cTn>
                                        <p:tgtEl>
                                          <p:spTgt spid="59"/>
                                        </p:tgtEl>
                                        <p:attrNameLst>
                                          <p:attrName>style.visibility</p:attrName>
                                        </p:attrNameLst>
                                      </p:cBhvr>
                                      <p:to>
                                        <p:strVal val="visible"/>
                                      </p:to>
                                    </p:set>
                                    <p:animEffect transition="in" filter="fade">
                                      <p:cBhvr>
                                        <p:cTn id="88" dur="500"/>
                                        <p:tgtEl>
                                          <p:spTgt spid="59"/>
                                        </p:tgtEl>
                                      </p:cBhvr>
                                    </p:animEffect>
                                  </p:childTnLst>
                                </p:cTn>
                              </p:par>
                              <p:par>
                                <p:cTn id="89" presetID="10" presetClass="entr" presetSubtype="0" fill="hold" nodeType="withEffect">
                                  <p:stCondLst>
                                    <p:cond delay="0"/>
                                  </p:stCondLst>
                                  <p:childTnLst>
                                    <p:set>
                                      <p:cBhvr>
                                        <p:cTn id="90" dur="1" fill="hold">
                                          <p:stCondLst>
                                            <p:cond delay="0"/>
                                          </p:stCondLst>
                                        </p:cTn>
                                        <p:tgtEl>
                                          <p:spTgt spid="56"/>
                                        </p:tgtEl>
                                        <p:attrNameLst>
                                          <p:attrName>style.visibility</p:attrName>
                                        </p:attrNameLst>
                                      </p:cBhvr>
                                      <p:to>
                                        <p:strVal val="visible"/>
                                      </p:to>
                                    </p:set>
                                    <p:animEffect transition="in" filter="fade">
                                      <p:cBhvr>
                                        <p:cTn id="91" dur="500"/>
                                        <p:tgtEl>
                                          <p:spTgt spid="56"/>
                                        </p:tgtEl>
                                      </p:cBhvr>
                                    </p:animEffect>
                                  </p:childTnLst>
                                </p:cTn>
                              </p:par>
                              <p:par>
                                <p:cTn id="92" presetID="10" presetClass="entr" presetSubtype="0" fill="hold" nodeType="withEffect">
                                  <p:stCondLst>
                                    <p:cond delay="0"/>
                                  </p:stCondLst>
                                  <p:childTnLst>
                                    <p:set>
                                      <p:cBhvr>
                                        <p:cTn id="93" dur="1" fill="hold">
                                          <p:stCondLst>
                                            <p:cond delay="0"/>
                                          </p:stCondLst>
                                        </p:cTn>
                                        <p:tgtEl>
                                          <p:spTgt spid="61"/>
                                        </p:tgtEl>
                                        <p:attrNameLst>
                                          <p:attrName>style.visibility</p:attrName>
                                        </p:attrNameLst>
                                      </p:cBhvr>
                                      <p:to>
                                        <p:strVal val="visible"/>
                                      </p:to>
                                    </p:set>
                                    <p:animEffect transition="in" filter="fade">
                                      <p:cBhvr>
                                        <p:cTn id="94" dur="500"/>
                                        <p:tgtEl>
                                          <p:spTgt spid="61"/>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46"/>
                                        </p:tgtEl>
                                        <p:attrNameLst>
                                          <p:attrName>style.visibility</p:attrName>
                                        </p:attrNameLst>
                                      </p:cBhvr>
                                      <p:to>
                                        <p:strVal val="visible"/>
                                      </p:to>
                                    </p:set>
                                    <p:animEffect transition="in" filter="fade">
                                      <p:cBhvr>
                                        <p:cTn id="97" dur="500"/>
                                        <p:tgtEl>
                                          <p:spTgt spid="46"/>
                                        </p:tgtEl>
                                      </p:cBhvr>
                                    </p:animEffect>
                                  </p:childTnLst>
                                </p:cTn>
                              </p:par>
                              <p:par>
                                <p:cTn id="98" presetID="10" presetClass="entr" presetSubtype="0" fill="hold" nodeType="withEffect">
                                  <p:stCondLst>
                                    <p:cond delay="0"/>
                                  </p:stCondLst>
                                  <p:childTnLst>
                                    <p:set>
                                      <p:cBhvr>
                                        <p:cTn id="99" dur="1" fill="hold">
                                          <p:stCondLst>
                                            <p:cond delay="0"/>
                                          </p:stCondLst>
                                        </p:cTn>
                                        <p:tgtEl>
                                          <p:spTgt spid="53"/>
                                        </p:tgtEl>
                                        <p:attrNameLst>
                                          <p:attrName>style.visibility</p:attrName>
                                        </p:attrNameLst>
                                      </p:cBhvr>
                                      <p:to>
                                        <p:strVal val="visible"/>
                                      </p:to>
                                    </p:set>
                                    <p:animEffect transition="in" filter="fade">
                                      <p:cBhvr>
                                        <p:cTn id="100" dur="500"/>
                                        <p:tgtEl>
                                          <p:spTgt spid="53"/>
                                        </p:tgtEl>
                                      </p:cBhvr>
                                    </p:animEffect>
                                  </p:childTnLst>
                                </p:cTn>
                              </p:par>
                              <p:par>
                                <p:cTn id="101" presetID="10" presetClass="entr" presetSubtype="0" fill="hold" nodeType="withEffect">
                                  <p:stCondLst>
                                    <p:cond delay="0"/>
                                  </p:stCondLst>
                                  <p:childTnLst>
                                    <p:set>
                                      <p:cBhvr>
                                        <p:cTn id="102" dur="1" fill="hold">
                                          <p:stCondLst>
                                            <p:cond delay="0"/>
                                          </p:stCondLst>
                                        </p:cTn>
                                        <p:tgtEl>
                                          <p:spTgt spid="54"/>
                                        </p:tgtEl>
                                        <p:attrNameLst>
                                          <p:attrName>style.visibility</p:attrName>
                                        </p:attrNameLst>
                                      </p:cBhvr>
                                      <p:to>
                                        <p:strVal val="visible"/>
                                      </p:to>
                                    </p:set>
                                    <p:animEffect transition="in" filter="fade">
                                      <p:cBhvr>
                                        <p:cTn id="103" dur="500"/>
                                        <p:tgtEl>
                                          <p:spTgt spid="54"/>
                                        </p:tgtEl>
                                      </p:cBhvr>
                                    </p:animEffect>
                                  </p:childTnLst>
                                </p:cTn>
                              </p:par>
                            </p:childTnLst>
                          </p:cTn>
                        </p:par>
                      </p:childTnLst>
                    </p:cTn>
                  </p:par>
                  <p:par>
                    <p:cTn id="104" fill="hold">
                      <p:stCondLst>
                        <p:cond delay="indefinite"/>
                      </p:stCondLst>
                      <p:childTnLst>
                        <p:par>
                          <p:cTn id="105" fill="hold">
                            <p:stCondLst>
                              <p:cond delay="0"/>
                            </p:stCondLst>
                            <p:childTnLst>
                              <p:par>
                                <p:cTn id="106" presetID="10" presetClass="entr" presetSubtype="0" fill="hold" grpId="0" nodeType="clickEffect">
                                  <p:stCondLst>
                                    <p:cond delay="0"/>
                                  </p:stCondLst>
                                  <p:childTnLst>
                                    <p:set>
                                      <p:cBhvr>
                                        <p:cTn id="107" dur="1" fill="hold">
                                          <p:stCondLst>
                                            <p:cond delay="0"/>
                                          </p:stCondLst>
                                        </p:cTn>
                                        <p:tgtEl>
                                          <p:spTgt spid="87"/>
                                        </p:tgtEl>
                                        <p:attrNameLst>
                                          <p:attrName>style.visibility</p:attrName>
                                        </p:attrNameLst>
                                      </p:cBhvr>
                                      <p:to>
                                        <p:strVal val="visible"/>
                                      </p:to>
                                    </p:set>
                                    <p:animEffect transition="in" filter="fade">
                                      <p:cBhvr>
                                        <p:cTn id="108" dur="500"/>
                                        <p:tgtEl>
                                          <p:spTgt spid="87"/>
                                        </p:tgtEl>
                                      </p:cBhvr>
                                    </p:animEffect>
                                  </p:childTnLst>
                                </p:cTn>
                              </p:par>
                              <p:par>
                                <p:cTn id="109" presetID="10" presetClass="entr" presetSubtype="0" fill="hold" grpId="0" nodeType="withEffect">
                                  <p:stCondLst>
                                    <p:cond delay="0"/>
                                  </p:stCondLst>
                                  <p:childTnLst>
                                    <p:set>
                                      <p:cBhvr>
                                        <p:cTn id="110" dur="1" fill="hold">
                                          <p:stCondLst>
                                            <p:cond delay="0"/>
                                          </p:stCondLst>
                                        </p:cTn>
                                        <p:tgtEl>
                                          <p:spTgt spid="78"/>
                                        </p:tgtEl>
                                        <p:attrNameLst>
                                          <p:attrName>style.visibility</p:attrName>
                                        </p:attrNameLst>
                                      </p:cBhvr>
                                      <p:to>
                                        <p:strVal val="visible"/>
                                      </p:to>
                                    </p:set>
                                    <p:animEffect transition="in" filter="fade">
                                      <p:cBhvr>
                                        <p:cTn id="111" dur="500"/>
                                        <p:tgtEl>
                                          <p:spTgt spid="78"/>
                                        </p:tgtEl>
                                      </p:cBhvr>
                                    </p:animEffect>
                                  </p:childTnLst>
                                </p:cTn>
                              </p:par>
                              <p:par>
                                <p:cTn id="112" presetID="10" presetClass="entr" presetSubtype="0" fill="hold" nodeType="withEffect">
                                  <p:stCondLst>
                                    <p:cond delay="0"/>
                                  </p:stCondLst>
                                  <p:childTnLst>
                                    <p:set>
                                      <p:cBhvr>
                                        <p:cTn id="113" dur="1" fill="hold">
                                          <p:stCondLst>
                                            <p:cond delay="0"/>
                                          </p:stCondLst>
                                        </p:cTn>
                                        <p:tgtEl>
                                          <p:spTgt spid="80"/>
                                        </p:tgtEl>
                                        <p:attrNameLst>
                                          <p:attrName>style.visibility</p:attrName>
                                        </p:attrNameLst>
                                      </p:cBhvr>
                                      <p:to>
                                        <p:strVal val="visible"/>
                                      </p:to>
                                    </p:set>
                                    <p:animEffect transition="in" filter="fade">
                                      <p:cBhvr>
                                        <p:cTn id="114" dur="500"/>
                                        <p:tgtEl>
                                          <p:spTgt spid="80"/>
                                        </p:tgtEl>
                                      </p:cBhvr>
                                    </p:animEffect>
                                  </p:childTnLst>
                                </p:cTn>
                              </p:par>
                              <p:par>
                                <p:cTn id="115" presetID="10" presetClass="entr" presetSubtype="0" fill="hold" grpId="0" nodeType="withEffect">
                                  <p:stCondLst>
                                    <p:cond delay="0"/>
                                  </p:stCondLst>
                                  <p:childTnLst>
                                    <p:set>
                                      <p:cBhvr>
                                        <p:cTn id="116" dur="1" fill="hold">
                                          <p:stCondLst>
                                            <p:cond delay="0"/>
                                          </p:stCondLst>
                                        </p:cTn>
                                        <p:tgtEl>
                                          <p:spTgt spid="77"/>
                                        </p:tgtEl>
                                        <p:attrNameLst>
                                          <p:attrName>style.visibility</p:attrName>
                                        </p:attrNameLst>
                                      </p:cBhvr>
                                      <p:to>
                                        <p:strVal val="visible"/>
                                      </p:to>
                                    </p:set>
                                    <p:animEffect transition="in" filter="fade">
                                      <p:cBhvr>
                                        <p:cTn id="117" dur="500"/>
                                        <p:tgtEl>
                                          <p:spTgt spid="77"/>
                                        </p:tgtEl>
                                      </p:cBhvr>
                                    </p:animEffect>
                                  </p:childTnLst>
                                </p:cTn>
                              </p:par>
                              <p:par>
                                <p:cTn id="118" presetID="10" presetClass="entr" presetSubtype="0" fill="hold" nodeType="withEffect">
                                  <p:stCondLst>
                                    <p:cond delay="0"/>
                                  </p:stCondLst>
                                  <p:childTnLst>
                                    <p:set>
                                      <p:cBhvr>
                                        <p:cTn id="119" dur="1" fill="hold">
                                          <p:stCondLst>
                                            <p:cond delay="0"/>
                                          </p:stCondLst>
                                        </p:cTn>
                                        <p:tgtEl>
                                          <p:spTgt spid="81"/>
                                        </p:tgtEl>
                                        <p:attrNameLst>
                                          <p:attrName>style.visibility</p:attrName>
                                        </p:attrNameLst>
                                      </p:cBhvr>
                                      <p:to>
                                        <p:strVal val="visible"/>
                                      </p:to>
                                    </p:set>
                                    <p:animEffect transition="in" filter="fade">
                                      <p:cBhvr>
                                        <p:cTn id="120" dur="500"/>
                                        <p:tgtEl>
                                          <p:spTgt spid="81"/>
                                        </p:tgtEl>
                                      </p:cBhvr>
                                    </p:animEffect>
                                  </p:childTnLst>
                                </p:cTn>
                              </p:par>
                              <p:par>
                                <p:cTn id="121" presetID="10" presetClass="entr" presetSubtype="0" fill="hold" grpId="0" nodeType="withEffect">
                                  <p:stCondLst>
                                    <p:cond delay="0"/>
                                  </p:stCondLst>
                                  <p:childTnLst>
                                    <p:set>
                                      <p:cBhvr>
                                        <p:cTn id="122" dur="1" fill="hold">
                                          <p:stCondLst>
                                            <p:cond delay="0"/>
                                          </p:stCondLst>
                                        </p:cTn>
                                        <p:tgtEl>
                                          <p:spTgt spid="76"/>
                                        </p:tgtEl>
                                        <p:attrNameLst>
                                          <p:attrName>style.visibility</p:attrName>
                                        </p:attrNameLst>
                                      </p:cBhvr>
                                      <p:to>
                                        <p:strVal val="visible"/>
                                      </p:to>
                                    </p:set>
                                    <p:animEffect transition="in" filter="fade">
                                      <p:cBhvr>
                                        <p:cTn id="123" dur="500"/>
                                        <p:tgtEl>
                                          <p:spTgt spid="76"/>
                                        </p:tgtEl>
                                      </p:cBhvr>
                                    </p:animEffect>
                                  </p:childTnLst>
                                </p:cTn>
                              </p:par>
                              <p:par>
                                <p:cTn id="124" presetID="10" presetClass="entr" presetSubtype="0" fill="hold" nodeType="withEffect">
                                  <p:stCondLst>
                                    <p:cond delay="0"/>
                                  </p:stCondLst>
                                  <p:childTnLst>
                                    <p:set>
                                      <p:cBhvr>
                                        <p:cTn id="125" dur="1" fill="hold">
                                          <p:stCondLst>
                                            <p:cond delay="0"/>
                                          </p:stCondLst>
                                        </p:cTn>
                                        <p:tgtEl>
                                          <p:spTgt spid="82"/>
                                        </p:tgtEl>
                                        <p:attrNameLst>
                                          <p:attrName>style.visibility</p:attrName>
                                        </p:attrNameLst>
                                      </p:cBhvr>
                                      <p:to>
                                        <p:strVal val="visible"/>
                                      </p:to>
                                    </p:set>
                                    <p:animEffect transition="in" filter="fade">
                                      <p:cBhvr>
                                        <p:cTn id="126" dur="500"/>
                                        <p:tgtEl>
                                          <p:spTgt spid="82"/>
                                        </p:tgtEl>
                                      </p:cBhvr>
                                    </p:animEffect>
                                  </p:childTnLst>
                                </p:cTn>
                              </p:par>
                              <p:par>
                                <p:cTn id="127" presetID="10" presetClass="entr" presetSubtype="0" fill="hold" grpId="0" nodeType="withEffect">
                                  <p:stCondLst>
                                    <p:cond delay="0"/>
                                  </p:stCondLst>
                                  <p:childTnLst>
                                    <p:set>
                                      <p:cBhvr>
                                        <p:cTn id="128" dur="1" fill="hold">
                                          <p:stCondLst>
                                            <p:cond delay="0"/>
                                          </p:stCondLst>
                                        </p:cTn>
                                        <p:tgtEl>
                                          <p:spTgt spid="75"/>
                                        </p:tgtEl>
                                        <p:attrNameLst>
                                          <p:attrName>style.visibility</p:attrName>
                                        </p:attrNameLst>
                                      </p:cBhvr>
                                      <p:to>
                                        <p:strVal val="visible"/>
                                      </p:to>
                                    </p:set>
                                    <p:animEffect transition="in" filter="fade">
                                      <p:cBhvr>
                                        <p:cTn id="129" dur="500"/>
                                        <p:tgtEl>
                                          <p:spTgt spid="75"/>
                                        </p:tgtEl>
                                      </p:cBhvr>
                                    </p:animEffect>
                                  </p:childTnLst>
                                </p:cTn>
                              </p:par>
                              <p:par>
                                <p:cTn id="130" presetID="10" presetClass="entr" presetSubtype="0" fill="hold" nodeType="withEffect">
                                  <p:stCondLst>
                                    <p:cond delay="0"/>
                                  </p:stCondLst>
                                  <p:childTnLst>
                                    <p:set>
                                      <p:cBhvr>
                                        <p:cTn id="131" dur="1" fill="hold">
                                          <p:stCondLst>
                                            <p:cond delay="0"/>
                                          </p:stCondLst>
                                        </p:cTn>
                                        <p:tgtEl>
                                          <p:spTgt spid="83"/>
                                        </p:tgtEl>
                                        <p:attrNameLst>
                                          <p:attrName>style.visibility</p:attrName>
                                        </p:attrNameLst>
                                      </p:cBhvr>
                                      <p:to>
                                        <p:strVal val="visible"/>
                                      </p:to>
                                    </p:set>
                                    <p:animEffect transition="in" filter="fade">
                                      <p:cBhvr>
                                        <p:cTn id="132" dur="5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animBg="1"/>
      <p:bldP spid="12" grpId="0" animBg="1"/>
      <p:bldP spid="28" grpId="0"/>
      <p:bldP spid="44" grpId="0" animBg="1"/>
      <p:bldP spid="45" grpId="0" animBg="1"/>
      <p:bldP spid="46" grpId="0" animBg="1"/>
      <p:bldP spid="47" grpId="0"/>
      <p:bldP spid="64" grpId="0" animBg="1"/>
      <p:bldP spid="69" grpId="0" animBg="1"/>
      <p:bldP spid="75" grpId="0" animBg="1"/>
      <p:bldP spid="76" grpId="0" animBg="1"/>
      <p:bldP spid="77" grpId="0" animBg="1"/>
      <p:bldP spid="78" grpId="0" animBg="1"/>
      <p:bldP spid="87" grpId="0"/>
      <p:bldP spid="8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CB3282-069B-59B4-66D0-C4C5403E17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11C6EF-F18C-0018-DB37-E0EA6C20F6B0}"/>
              </a:ext>
            </a:extLst>
          </p:cNvPr>
          <p:cNvSpPr>
            <a:spLocks noGrp="1"/>
          </p:cNvSpPr>
          <p:nvPr>
            <p:ph type="title"/>
          </p:nvPr>
        </p:nvSpPr>
        <p:spPr/>
        <p:txBody>
          <a:bodyPr/>
          <a:lstStyle/>
          <a:p>
            <a:r>
              <a:rPr lang="en-US" dirty="0"/>
              <a:t>Not the only players in the shock transition</a:t>
            </a:r>
          </a:p>
        </p:txBody>
      </p:sp>
      <p:sp>
        <p:nvSpPr>
          <p:cNvPr id="4" name="Footer Placeholder 3">
            <a:extLst>
              <a:ext uri="{FF2B5EF4-FFF2-40B4-BE49-F238E27FC236}">
                <a16:creationId xmlns:a16="http://schemas.microsoft.com/office/drawing/2014/main" id="{52345135-7081-EC5A-23B9-D96D21491EAC}"/>
              </a:ext>
            </a:extLst>
          </p:cNvPr>
          <p:cNvSpPr>
            <a:spLocks noGrp="1"/>
          </p:cNvSpPr>
          <p:nvPr>
            <p:ph type="ftr" idx="11"/>
          </p:nvPr>
        </p:nvSpPr>
        <p:spPr/>
        <p:txBody>
          <a:bodyPr/>
          <a:lstStyle/>
          <a:p>
            <a:r>
              <a:rPr lang="fr-BE"/>
              <a:t>Max-Planck-Institut für Plasmaphysik | Valentine Devos | PIC Meeting Prague 2026</a:t>
            </a:r>
            <a:endParaRPr lang="fr-BE" dirty="0"/>
          </a:p>
        </p:txBody>
      </p:sp>
      <p:sp>
        <p:nvSpPr>
          <p:cNvPr id="5" name="Slide Number Placeholder 4">
            <a:extLst>
              <a:ext uri="{FF2B5EF4-FFF2-40B4-BE49-F238E27FC236}">
                <a16:creationId xmlns:a16="http://schemas.microsoft.com/office/drawing/2014/main" id="{05D6200D-40B7-6FD9-C053-A38457FCF012}"/>
              </a:ext>
            </a:extLst>
          </p:cNvPr>
          <p:cNvSpPr>
            <a:spLocks noGrp="1"/>
          </p:cNvSpPr>
          <p:nvPr>
            <p:ph type="sldNum" sz="quarter" idx="12"/>
          </p:nvPr>
        </p:nvSpPr>
        <p:spPr/>
        <p:txBody>
          <a:bodyPr/>
          <a:lstStyle/>
          <a:p>
            <a:fld id="{ECE691D0-CC49-4FC7-9C4D-6112B0CB3A76}" type="slidenum">
              <a:rPr lang="de-DE" smtClean="0"/>
              <a:pPr/>
              <a:t>13</a:t>
            </a:fld>
            <a:endParaRPr lang="de-DE" dirty="0"/>
          </a:p>
        </p:txBody>
      </p:sp>
      <p:sp>
        <p:nvSpPr>
          <p:cNvPr id="152" name="TextBox 152"/>
          <p:cNvSpPr txBox="1"/>
          <p:nvPr/>
        </p:nvSpPr>
        <p:spPr>
          <a:xfrm>
            <a:off x="411480" y="713232"/>
            <a:ext cx="11338560" cy="457200"/>
          </a:xfrm>
          <a:prstGeom prst="rect">
            <a:avLst/>
          </a:prstGeom>
          <a:noFill/>
          <a:ln>
            <a:noFill/>
          </a:ln>
        </p:spPr>
        <p:txBody>
          <a:bodyPr wrap="square" lIns="0" tIns="0" rIns="0" bIns="0" rtlCol="0" anchor="t">
            <a:normAutofit/>
          </a:bodyPr>
          <a:lstStyle/>
          <a:p>
            <a:pPr marL="0" indent="0" algn="l">
              <a:lnSpc>
                <a:spcPct val="100000"/>
              </a:lnSpc>
              <a:spcAft>
                <a:spcPts val="600"/>
              </a:spcAft>
              <a:buNone/>
            </a:pPr>
            <a:r>
              <a:rPr lang="en-US" sz="1800" b="0" dirty="0">
                <a:solidFill>
                  <a:srgbClr val="9BA617"/>
                </a:solidFill>
                <a:latin typeface="Arial"/>
                <a:cs typeface="Arial"/>
              </a:rPr>
              <a:t>→ Why we focus on the ion-scale competition: PCI/whistler vs Weibel</a:t>
            </a:r>
            <a:endParaRPr lang="en-US" sz="1800" dirty="0"/>
          </a:p>
        </p:txBody>
      </p:sp>
      <p:sp>
        <p:nvSpPr>
          <p:cNvPr id="153" name="TextBox 153"/>
          <p:cNvSpPr/>
          <p:nvPr/>
        </p:nvSpPr>
        <p:spPr>
          <a:xfrm>
            <a:off x="548640" y="1371600"/>
            <a:ext cx="3474720" cy="2423160"/>
          </a:xfrm>
          <a:prstGeom prst="roundRect">
            <a:avLst>
              <a:gd name="adj" fmla="val 8000"/>
            </a:avLst>
          </a:prstGeom>
          <a:solidFill>
            <a:srgbClr val="E6F0EF"/>
          </a:solidFill>
          <a:ln>
            <a:noFill/>
          </a:ln>
        </p:spPr>
        <p:txBody>
          <a:bodyPr wrap="square" lIns="182880" tIns="182880" rIns="182880" bIns="182880" rtlCol="0" anchor="t">
            <a:normAutofit/>
          </a:bodyPr>
          <a:lstStyle/>
          <a:p>
            <a:pPr marL="0" indent="0" algn="l">
              <a:lnSpc>
                <a:spcPct val="108000"/>
              </a:lnSpc>
              <a:spcAft>
                <a:spcPts val="800"/>
              </a:spcAft>
              <a:buNone/>
            </a:pPr>
            <a:r>
              <a:rPr lang="en-US" sz="1800" b="1" dirty="0">
                <a:solidFill>
                  <a:srgbClr val="006C66"/>
                </a:solidFill>
                <a:latin typeface="Arial"/>
                <a:cs typeface="Arial"/>
              </a:rPr>
              <a:t>Buneman</a:t>
            </a:r>
            <a:endParaRPr lang="en-US" sz="1800" dirty="0"/>
          </a:p>
          <a:p>
            <a:pPr marL="0" indent="0" algn="l">
              <a:lnSpc>
                <a:spcPct val="108000"/>
              </a:lnSpc>
              <a:spcAft>
                <a:spcPts val="600"/>
              </a:spcAft>
              <a:buNone/>
            </a:pPr>
            <a:r>
              <a:rPr lang="en-US" sz="1450" b="0" dirty="0">
                <a:solidFill>
                  <a:srgbClr val="262626"/>
                </a:solidFill>
                <a:latin typeface="Arial"/>
                <a:cs typeface="Arial"/>
              </a:rPr>
              <a:t>Electrostatic, electron scale. Reflected ions vs incoming electrons in the foot. Strong at high M</a:t>
            </a:r>
            <a:r>
              <a:rPr lang="en-US" sz="1450" b="0" baseline="-25000" dirty="0">
                <a:solidFill>
                  <a:srgbClr val="262626"/>
                </a:solidFill>
                <a:latin typeface="Arial"/>
                <a:cs typeface="Arial"/>
              </a:rPr>
              <a:t>A</a:t>
            </a:r>
            <a:r>
              <a:rPr lang="en-US" sz="1450" b="0" dirty="0">
                <a:solidFill>
                  <a:srgbClr val="262626"/>
                </a:solidFill>
                <a:latin typeface="Arial"/>
                <a:cs typeface="Arial"/>
              </a:rPr>
              <a:t>; linked to electron shock surfing.</a:t>
            </a:r>
            <a:endParaRPr lang="en-US" sz="1450" dirty="0"/>
          </a:p>
        </p:txBody>
      </p:sp>
      <p:sp>
        <p:nvSpPr>
          <p:cNvPr id="154" name="TextBox 154"/>
          <p:cNvSpPr/>
          <p:nvPr/>
        </p:nvSpPr>
        <p:spPr>
          <a:xfrm>
            <a:off x="4297680" y="1371600"/>
            <a:ext cx="3474720" cy="2423160"/>
          </a:xfrm>
          <a:prstGeom prst="roundRect">
            <a:avLst>
              <a:gd name="adj" fmla="val 8000"/>
            </a:avLst>
          </a:prstGeom>
          <a:solidFill>
            <a:srgbClr val="E6F0EF"/>
          </a:solidFill>
          <a:ln>
            <a:noFill/>
          </a:ln>
        </p:spPr>
        <p:txBody>
          <a:bodyPr wrap="square" lIns="182880" tIns="182880" rIns="182880" bIns="182880" rtlCol="0" anchor="t">
            <a:normAutofit/>
          </a:bodyPr>
          <a:lstStyle/>
          <a:p>
            <a:pPr marL="0" indent="0" algn="l">
              <a:lnSpc>
                <a:spcPct val="108000"/>
              </a:lnSpc>
              <a:spcAft>
                <a:spcPts val="800"/>
              </a:spcAft>
              <a:buNone/>
            </a:pPr>
            <a:r>
              <a:rPr lang="en-US" sz="1800" b="1" dirty="0">
                <a:solidFill>
                  <a:srgbClr val="006C66"/>
                </a:solidFill>
                <a:latin typeface="Arial"/>
                <a:cs typeface="Arial"/>
              </a:rPr>
              <a:t>Modified two-stream (MTSI)</a:t>
            </a:r>
            <a:endParaRPr lang="en-US" sz="1800" dirty="0"/>
          </a:p>
          <a:p>
            <a:pPr marL="0" indent="0" algn="l">
              <a:lnSpc>
                <a:spcPct val="108000"/>
              </a:lnSpc>
              <a:spcAft>
                <a:spcPts val="600"/>
              </a:spcAft>
              <a:buNone/>
            </a:pPr>
            <a:r>
              <a:rPr lang="en-US" sz="1450" b="0" dirty="0">
                <a:solidFill>
                  <a:srgbClr val="262626"/>
                </a:solidFill>
                <a:latin typeface="Arial"/>
                <a:cs typeface="Arial"/>
              </a:rPr>
              <a:t>Oblique, whistler-like waves in the foot. Heats electrons at moderate M</a:t>
            </a:r>
            <a:r>
              <a:rPr lang="en-US" sz="1450" b="0" baseline="-25000" dirty="0">
                <a:solidFill>
                  <a:srgbClr val="262626"/>
                </a:solidFill>
                <a:latin typeface="Arial"/>
                <a:cs typeface="Arial"/>
              </a:rPr>
              <a:t>A</a:t>
            </a:r>
            <a:r>
              <a:rPr lang="en-US" sz="1450" b="0" dirty="0">
                <a:solidFill>
                  <a:srgbClr val="262626"/>
                </a:solidFill>
                <a:latin typeface="Arial"/>
                <a:cs typeface="Arial"/>
              </a:rPr>
              <a:t>; suppressed at high M</a:t>
            </a:r>
            <a:r>
              <a:rPr lang="en-US" sz="1450" b="0" baseline="-25000" dirty="0">
                <a:solidFill>
                  <a:srgbClr val="262626"/>
                </a:solidFill>
                <a:latin typeface="Arial"/>
                <a:cs typeface="Arial"/>
              </a:rPr>
              <a:t>A</a:t>
            </a:r>
            <a:r>
              <a:rPr lang="en-US" sz="1450" b="0" dirty="0">
                <a:solidFill>
                  <a:srgbClr val="262626"/>
                </a:solidFill>
                <a:latin typeface="Arial"/>
                <a:cs typeface="Arial"/>
              </a:rPr>
              <a:t>.</a:t>
            </a:r>
            <a:endParaRPr lang="en-US" sz="1450" dirty="0"/>
          </a:p>
        </p:txBody>
      </p:sp>
      <p:sp>
        <p:nvSpPr>
          <p:cNvPr id="155" name="TextBox 155"/>
          <p:cNvSpPr/>
          <p:nvPr/>
        </p:nvSpPr>
        <p:spPr>
          <a:xfrm>
            <a:off x="8046720" y="1371600"/>
            <a:ext cx="3474720" cy="2423160"/>
          </a:xfrm>
          <a:prstGeom prst="roundRect">
            <a:avLst>
              <a:gd name="adj" fmla="val 8000"/>
            </a:avLst>
          </a:prstGeom>
          <a:solidFill>
            <a:srgbClr val="E6F0EF"/>
          </a:solidFill>
          <a:ln>
            <a:noFill/>
          </a:ln>
        </p:spPr>
        <p:txBody>
          <a:bodyPr wrap="square" lIns="182880" tIns="182880" rIns="182880" bIns="182880" rtlCol="0" anchor="t">
            <a:normAutofit/>
          </a:bodyPr>
          <a:lstStyle/>
          <a:p>
            <a:pPr marL="0" indent="0" algn="l">
              <a:lnSpc>
                <a:spcPct val="108000"/>
              </a:lnSpc>
              <a:spcAft>
                <a:spcPts val="800"/>
              </a:spcAft>
              <a:buNone/>
            </a:pPr>
            <a:r>
              <a:rPr lang="en-US" sz="1800" b="1" dirty="0">
                <a:solidFill>
                  <a:srgbClr val="006C66"/>
                </a:solidFill>
                <a:latin typeface="Arial"/>
                <a:cs typeface="Arial"/>
              </a:rPr>
              <a:t>Mirror mode</a:t>
            </a:r>
            <a:endParaRPr lang="en-US" sz="1800" dirty="0"/>
          </a:p>
          <a:p>
            <a:pPr marL="0" indent="0" algn="l">
              <a:lnSpc>
                <a:spcPct val="108000"/>
              </a:lnSpc>
              <a:spcAft>
                <a:spcPts val="600"/>
              </a:spcAft>
              <a:buNone/>
            </a:pPr>
            <a:r>
              <a:rPr lang="en-US" sz="1450" b="0" dirty="0">
                <a:solidFill>
                  <a:srgbClr val="262626"/>
                </a:solidFill>
                <a:latin typeface="Arial"/>
                <a:cs typeface="Arial"/>
              </a:rPr>
              <a:t>Oblique, ion scale, driven by T⊥ &gt; T∥. Competes with the proton cyclotron instability at low M</a:t>
            </a:r>
            <a:r>
              <a:rPr lang="en-US" sz="1450" b="0" baseline="-25000" dirty="0">
                <a:solidFill>
                  <a:srgbClr val="262626"/>
                </a:solidFill>
                <a:latin typeface="Arial"/>
                <a:cs typeface="Arial"/>
              </a:rPr>
              <a:t>A</a:t>
            </a:r>
            <a:r>
              <a:rPr lang="en-US" sz="1450" b="0" dirty="0">
                <a:solidFill>
                  <a:srgbClr val="262626"/>
                </a:solidFill>
                <a:latin typeface="Arial"/>
                <a:cs typeface="Arial"/>
              </a:rPr>
              <a:t>.</a:t>
            </a:r>
            <a:endParaRPr lang="en-US" sz="1450" dirty="0"/>
          </a:p>
        </p:txBody>
      </p:sp>
      <p:sp>
        <p:nvSpPr>
          <p:cNvPr id="156" name="TextBox 156"/>
          <p:cNvSpPr/>
          <p:nvPr/>
        </p:nvSpPr>
        <p:spPr>
          <a:xfrm>
            <a:off x="548640" y="4069080"/>
            <a:ext cx="10972800" cy="1783080"/>
          </a:xfrm>
          <a:prstGeom prst="roundRect">
            <a:avLst>
              <a:gd name="adj" fmla="val 8000"/>
            </a:avLst>
          </a:prstGeom>
          <a:solidFill>
            <a:srgbClr val="006C66"/>
          </a:solidFill>
          <a:ln>
            <a:noFill/>
          </a:ln>
        </p:spPr>
        <p:txBody>
          <a:bodyPr wrap="square" lIns="274320" tIns="274320" rIns="274320" bIns="274320" rtlCol="0" anchor="ctr">
            <a:normAutofit/>
          </a:bodyPr>
          <a:lstStyle/>
          <a:p>
            <a:pPr marL="285750" indent="-285750" algn="l">
              <a:lnSpc>
                <a:spcPct val="100000"/>
              </a:lnSpc>
              <a:spcAft>
                <a:spcPts val="900"/>
              </a:spcAft>
              <a:buClr>
                <a:srgbClr val="006C66"/>
              </a:buClr>
              <a:buFont typeface="Arial"/>
              <a:buChar char="•"/>
            </a:pPr>
            <a:r>
              <a:rPr lang="en-US" sz="1600" b="0" dirty="0">
                <a:solidFill>
                  <a:srgbClr val="FFFFFF"/>
                </a:solidFill>
                <a:latin typeface="Arial"/>
                <a:cs typeface="Arial"/>
              </a:rPr>
              <a:t>Electron-scale modes grow fast but saturate early: they heat particles without significantly altering the slower ion-scale instability.</a:t>
            </a:r>
            <a:endParaRPr lang="en-US" sz="1600" dirty="0"/>
          </a:p>
          <a:p>
            <a:pPr marL="285750" indent="-285750" algn="l">
              <a:lnSpc>
                <a:spcPct val="100000"/>
              </a:lnSpc>
              <a:spcAft>
                <a:spcPts val="700"/>
              </a:spcAft>
              <a:buClr>
                <a:srgbClr val="006C66"/>
              </a:buClr>
              <a:buFont typeface="Arial"/>
              <a:buChar char="•"/>
            </a:pPr>
            <a:r>
              <a:rPr lang="en-US" sz="1600" b="0" dirty="0">
                <a:solidFill>
                  <a:srgbClr val="FFFFFF"/>
                </a:solidFill>
                <a:latin typeface="Arial"/>
                <a:cs typeface="Arial"/>
              </a:rPr>
              <a:t>PCI (≡ Alfvén ion cyclotron) and Weibel are two limits of the same ion-scale branch: γ/Ω</a:t>
            </a:r>
            <a:r>
              <a:rPr lang="en-US" sz="1600" b="0" baseline="-25000" dirty="0">
                <a:solidFill>
                  <a:srgbClr val="FFFFFF"/>
                </a:solidFill>
                <a:latin typeface="Arial"/>
                <a:cs typeface="Arial"/>
              </a:rPr>
              <a:t>i</a:t>
            </a:r>
            <a:r>
              <a:rPr lang="en-US" sz="1600" b="0" dirty="0">
                <a:solidFill>
                  <a:srgbClr val="FFFFFF"/>
                </a:solidFill>
                <a:latin typeface="Arial"/>
                <a:cs typeface="Arial"/>
              </a:rPr>
              <a:t> ≲ 1 vs γ/Ω</a:t>
            </a:r>
            <a:r>
              <a:rPr lang="en-US" sz="1600" b="0" baseline="-25000" dirty="0">
                <a:solidFill>
                  <a:srgbClr val="FFFFFF"/>
                </a:solidFill>
                <a:latin typeface="Arial"/>
                <a:cs typeface="Arial"/>
              </a:rPr>
              <a:t>i</a:t>
            </a:r>
            <a:r>
              <a:rPr lang="en-US" sz="1600" b="0" dirty="0">
                <a:solidFill>
                  <a:srgbClr val="FFFFFF"/>
                </a:solidFill>
                <a:latin typeface="Arial"/>
                <a:cs typeface="Arial"/>
              </a:rPr>
              <a:t> ≫ 1.</a:t>
            </a:r>
            <a:endParaRPr lang="en-US" sz="1600" dirty="0"/>
          </a:p>
          <a:p>
            <a:pPr marL="0" indent="0" algn="r">
              <a:lnSpc>
                <a:spcPct val="100000"/>
              </a:lnSpc>
              <a:spcAft>
                <a:spcPts val="600"/>
              </a:spcAft>
              <a:buNone/>
            </a:pPr>
            <a:r>
              <a:rPr lang="en-US" sz="1300" b="0" i="1" dirty="0">
                <a:solidFill>
                  <a:srgbClr val="D9EDEB"/>
                </a:solidFill>
                <a:latin typeface="Arial"/>
                <a:cs typeface="Arial"/>
              </a:rPr>
              <a:t>Nishigai &amp; Amano (2021)</a:t>
            </a:r>
            <a:endParaRPr lang="en-US" sz="1300" dirty="0"/>
          </a:p>
        </p:txBody>
      </p:sp>
    </p:spTree>
    <p:extLst>
      <p:ext uri="{BB962C8B-B14F-4D97-AF65-F5344CB8AC3E}">
        <p14:creationId xmlns:p14="http://schemas.microsoft.com/office/powerpoint/2010/main" val="2139510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C72622-4341-8FF1-B896-9DA5C94F28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EC1247-603C-A347-06A8-ACD9E6AF5775}"/>
              </a:ext>
            </a:extLst>
          </p:cNvPr>
          <p:cNvSpPr>
            <a:spLocks noGrp="1"/>
          </p:cNvSpPr>
          <p:nvPr>
            <p:ph type="title"/>
          </p:nvPr>
        </p:nvSpPr>
        <p:spPr/>
        <p:txBody>
          <a:bodyPr/>
          <a:lstStyle/>
          <a:p>
            <a:r>
              <a:rPr lang="en-US" dirty="0"/>
              <a:t>Theoretical expectations</a:t>
            </a:r>
          </a:p>
        </p:txBody>
      </p:sp>
      <p:sp>
        <p:nvSpPr>
          <p:cNvPr id="3" name="Footer Placeholder 2">
            <a:extLst>
              <a:ext uri="{FF2B5EF4-FFF2-40B4-BE49-F238E27FC236}">
                <a16:creationId xmlns:a16="http://schemas.microsoft.com/office/drawing/2014/main" id="{895C338A-77C0-87AC-E0F7-D99742CEE5CE}"/>
              </a:ext>
            </a:extLst>
          </p:cNvPr>
          <p:cNvSpPr>
            <a:spLocks noGrp="1"/>
          </p:cNvSpPr>
          <p:nvPr>
            <p:ph type="ftr" idx="11"/>
          </p:nvPr>
        </p:nvSpPr>
        <p:spPr/>
        <p:txBody>
          <a:bodyPr/>
          <a:lstStyle/>
          <a:p>
            <a:r>
              <a:rPr lang="fr-BE"/>
              <a:t>Max-Planck-Institut für Plasmaphysik | Valentine Devos | PIC Meeting Prague 2026</a:t>
            </a:r>
            <a:endParaRPr lang="fr-BE" dirty="0"/>
          </a:p>
        </p:txBody>
      </p:sp>
      <p:sp>
        <p:nvSpPr>
          <p:cNvPr id="4" name="TextBox 3">
            <a:extLst>
              <a:ext uri="{FF2B5EF4-FFF2-40B4-BE49-F238E27FC236}">
                <a16:creationId xmlns:a16="http://schemas.microsoft.com/office/drawing/2014/main" id="{C8DE20C7-351E-021B-244A-B5805B71C4DE}"/>
              </a:ext>
            </a:extLst>
          </p:cNvPr>
          <p:cNvSpPr txBox="1"/>
          <p:nvPr/>
        </p:nvSpPr>
        <p:spPr>
          <a:xfrm>
            <a:off x="2078362" y="1013060"/>
            <a:ext cx="2494273" cy="294953"/>
          </a:xfrm>
          <a:prstGeom prst="rect">
            <a:avLst/>
          </a:prstGeom>
          <a:noFill/>
        </p:spPr>
        <p:txBody>
          <a:bodyPr wrap="none" lIns="0" tIns="0" rIns="0" bIns="0" rtlCol="0" anchor="t" anchorCtr="0">
            <a:spAutoFit/>
          </a:bodyPr>
          <a:lstStyle/>
          <a:p>
            <a:pPr algn="l">
              <a:lnSpc>
                <a:spcPts val="2300"/>
              </a:lnSpc>
              <a:spcBef>
                <a:spcPts val="1150"/>
              </a:spcBef>
            </a:pPr>
            <a:r>
              <a:rPr lang="en-US" sz="2000" dirty="0">
                <a:solidFill>
                  <a:srgbClr val="005555"/>
                </a:solidFill>
              </a:rPr>
              <a:t>PCI-Whistler Pathway</a:t>
            </a:r>
          </a:p>
        </p:txBody>
      </p:sp>
      <p:sp>
        <p:nvSpPr>
          <p:cNvPr id="7" name="TextBox 6">
            <a:extLst>
              <a:ext uri="{FF2B5EF4-FFF2-40B4-BE49-F238E27FC236}">
                <a16:creationId xmlns:a16="http://schemas.microsoft.com/office/drawing/2014/main" id="{8F413724-54AA-2745-66CD-F5C0E3C7E4BB}"/>
              </a:ext>
            </a:extLst>
          </p:cNvPr>
          <p:cNvSpPr txBox="1"/>
          <p:nvPr/>
        </p:nvSpPr>
        <p:spPr>
          <a:xfrm>
            <a:off x="7543908" y="1008578"/>
            <a:ext cx="2007153" cy="294953"/>
          </a:xfrm>
          <a:prstGeom prst="rect">
            <a:avLst/>
          </a:prstGeom>
          <a:noFill/>
        </p:spPr>
        <p:txBody>
          <a:bodyPr wrap="none" lIns="0" tIns="0" rIns="0" bIns="0" rtlCol="0" anchor="t" anchorCtr="0">
            <a:spAutoFit/>
          </a:bodyPr>
          <a:lstStyle/>
          <a:p>
            <a:pPr algn="l">
              <a:lnSpc>
                <a:spcPts val="2300"/>
              </a:lnSpc>
              <a:spcBef>
                <a:spcPts val="1150"/>
              </a:spcBef>
            </a:pPr>
            <a:r>
              <a:rPr lang="en-US" sz="2000" dirty="0">
                <a:solidFill>
                  <a:srgbClr val="005555"/>
                </a:solidFill>
              </a:rPr>
              <a:t>Weibel  Condition</a:t>
            </a:r>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1CD519AC-7723-ED80-8552-82A5E0D0EB54}"/>
                  </a:ext>
                </a:extLst>
              </p:cNvPr>
              <p:cNvSpPr txBox="1"/>
              <p:nvPr/>
            </p:nvSpPr>
            <p:spPr>
              <a:xfrm>
                <a:off x="6336114" y="1555534"/>
                <a:ext cx="5319561" cy="1880130"/>
              </a:xfrm>
              <a:prstGeom prst="rect">
                <a:avLst/>
              </a:prstGeom>
              <a:noFill/>
            </p:spPr>
            <p:txBody>
              <a:bodyPr wrap="square">
                <a:spAutoFit/>
              </a:bodyPr>
              <a:lstStyle/>
              <a:p>
                <a:pPr algn="just">
                  <a:lnSpc>
                    <a:spcPct val="150000"/>
                  </a:lnSpc>
                </a:pPr>
                <a:r>
                  <a:rPr lang="en-US" sz="2000" b="0" i="0" dirty="0">
                    <a:effectLst/>
                  </a:rPr>
                  <a:t>Needs a sufficient number of exponential growth cycles:</a:t>
                </a:r>
              </a:p>
              <a:p>
                <a:pPr algn="just">
                  <a:lnSpc>
                    <a:spcPct val="150000"/>
                  </a:lnSpc>
                </a:pPr>
                <a14:m>
                  <m:oMathPara xmlns:m="http://schemas.openxmlformats.org/officeDocument/2006/math">
                    <m:oMath>
                      <m:r>
                        <a:rPr lang="fr-BE" sz="2000" b="0" i="1" smtClean="0">
                          <a:effectLst/>
                          <a:latin typeface="Cambria Math" panose="02040503050406030204" pitchFamily="18" charset="0"/>
                        </a:rPr>
                        <m:t>𝑁</m:t>
                      </m:r>
                      <m:r>
                        <a:rPr lang="fr-BE" sz="2000" b="0" i="1" smtClean="0">
                          <a:effectLst/>
                          <a:latin typeface="Cambria Math" panose="02040503050406030204" pitchFamily="18" charset="0"/>
                        </a:rPr>
                        <m:t>= </m:t>
                      </m:r>
                      <m:f>
                        <m:fPr>
                          <m:ctrlPr>
                            <a:rPr lang="fr-BE" sz="2000" b="0" i="1" smtClean="0">
                              <a:effectLst/>
                              <a:latin typeface="Cambria Math" panose="02040503050406030204" pitchFamily="18" charset="0"/>
                            </a:rPr>
                          </m:ctrlPr>
                        </m:fPr>
                        <m:num>
                          <m:r>
                            <a:rPr lang="fr-BE" sz="2000" b="0" i="1" smtClean="0">
                              <a:effectLst/>
                              <a:latin typeface="Cambria Math" panose="02040503050406030204" pitchFamily="18" charset="0"/>
                            </a:rPr>
                            <m:t>𝐿</m:t>
                          </m:r>
                        </m:num>
                        <m:den>
                          <m:r>
                            <a:rPr lang="fr-BE" sz="2000" b="0" i="1" smtClean="0">
                              <a:effectLst/>
                              <a:latin typeface="Cambria Math" panose="02040503050406030204" pitchFamily="18" charset="0"/>
                            </a:rPr>
                            <m:t>𝑣</m:t>
                          </m:r>
                        </m:den>
                      </m:f>
                      <m:r>
                        <a:rPr lang="fr-BE" sz="2000" b="0" i="1" smtClean="0">
                          <a:effectLst/>
                          <a:latin typeface="Cambria Math" panose="02040503050406030204" pitchFamily="18" charset="0"/>
                        </a:rPr>
                        <m:t>&lt;</m:t>
                      </m:r>
                      <m:r>
                        <m:rPr>
                          <m:sty m:val="p"/>
                        </m:rPr>
                        <a:rPr lang="el-GR" sz="2000" b="0" i="1" smtClean="0">
                          <a:effectLst/>
                          <a:latin typeface="Cambria Math" panose="02040503050406030204" pitchFamily="18" charset="0"/>
                        </a:rPr>
                        <m:t>γ</m:t>
                      </m:r>
                      <m:r>
                        <a:rPr lang="fr-BE" sz="2000" b="0" i="1" smtClean="0">
                          <a:effectLst/>
                          <a:latin typeface="Cambria Math" panose="02040503050406030204" pitchFamily="18" charset="0"/>
                        </a:rPr>
                        <m:t>&gt;,</m:t>
                      </m:r>
                    </m:oMath>
                  </m:oMathPara>
                </a14:m>
                <a:endParaRPr lang="en-US" sz="2000" b="0" i="0" dirty="0">
                  <a:effectLst/>
                </a:endParaRPr>
              </a:p>
            </p:txBody>
          </p:sp>
        </mc:Choice>
        <mc:Fallback xmlns="">
          <p:sp>
            <p:nvSpPr>
              <p:cNvPr id="11" name="TextBox 10">
                <a:extLst>
                  <a:ext uri="{FF2B5EF4-FFF2-40B4-BE49-F238E27FC236}">
                    <a16:creationId xmlns:a16="http://schemas.microsoft.com/office/drawing/2014/main" id="{1CD519AC-7723-ED80-8552-82A5E0D0EB54}"/>
                  </a:ext>
                </a:extLst>
              </p:cNvPr>
              <p:cNvSpPr txBox="1">
                <a:spLocks noRot="1" noChangeAspect="1" noMove="1" noResize="1" noEditPoints="1" noAdjustHandles="1" noChangeArrowheads="1" noChangeShapeType="1" noTextEdit="1"/>
              </p:cNvSpPr>
              <p:nvPr/>
            </p:nvSpPr>
            <p:spPr>
              <a:xfrm>
                <a:off x="6336114" y="1555534"/>
                <a:ext cx="5319561" cy="1880130"/>
              </a:xfrm>
              <a:prstGeom prst="rect">
                <a:avLst/>
              </a:prstGeom>
              <a:blipFill>
                <a:blip r:embed="rId3"/>
                <a:stretch>
                  <a:fillRect l="-1145" r="-1145"/>
                </a:stretch>
              </a:blipFill>
            </p:spPr>
            <p:txBody>
              <a:bodyPr/>
              <a:lstStyle/>
              <a:p>
                <a:r>
                  <a:rPr lang="en-US">
                    <a:noFill/>
                  </a:rPr>
                  <a:t> </a:t>
                </a:r>
              </a:p>
            </p:txBody>
          </p:sp>
        </mc:Fallback>
      </mc:AlternateContent>
      <p:sp>
        <p:nvSpPr>
          <p:cNvPr id="14" name="TextBox 13">
            <a:extLst>
              <a:ext uri="{FF2B5EF4-FFF2-40B4-BE49-F238E27FC236}">
                <a16:creationId xmlns:a16="http://schemas.microsoft.com/office/drawing/2014/main" id="{6055C126-08B3-6B04-2DA4-8DF824DD5AE5}"/>
              </a:ext>
            </a:extLst>
          </p:cNvPr>
          <p:cNvSpPr txBox="1"/>
          <p:nvPr/>
        </p:nvSpPr>
        <p:spPr>
          <a:xfrm>
            <a:off x="6151888" y="3830568"/>
            <a:ext cx="5688012" cy="2031325"/>
          </a:xfrm>
          <a:prstGeom prst="rect">
            <a:avLst/>
          </a:prstGeom>
          <a:noFill/>
        </p:spPr>
        <p:txBody>
          <a:bodyPr wrap="square">
            <a:spAutoFit/>
          </a:bodyPr>
          <a:lstStyle/>
          <a:p>
            <a:pPr marL="902728" lvl="3" indent="-457200" algn="just">
              <a:lnSpc>
                <a:spcPct val="150000"/>
              </a:lnSpc>
              <a:buFont typeface="Arial" panose="020B0604020202020204" pitchFamily="34" charset="0"/>
              <a:buChar char="•"/>
            </a:pPr>
            <a:r>
              <a:rPr lang="en-US" i="1" dirty="0"/>
              <a:t>L</a:t>
            </a:r>
            <a:r>
              <a:rPr lang="en-US" dirty="0"/>
              <a:t> = size of unstable region, </a:t>
            </a:r>
          </a:p>
          <a:p>
            <a:pPr marL="902728" lvl="3" indent="-457200" algn="just">
              <a:lnSpc>
                <a:spcPct val="150000"/>
              </a:lnSpc>
              <a:buFont typeface="Arial" panose="020B0604020202020204" pitchFamily="34" charset="0"/>
              <a:buChar char="•"/>
            </a:pPr>
            <a:r>
              <a:rPr lang="en-US" i="1" dirty="0"/>
              <a:t>v</a:t>
            </a:r>
            <a:r>
              <a:rPr lang="en-US" dirty="0"/>
              <a:t> = advection speed of the plasma element</a:t>
            </a:r>
            <a:endParaRPr lang="en-US" sz="1800" b="0" i="0" dirty="0">
              <a:effectLst/>
            </a:endParaRPr>
          </a:p>
          <a:p>
            <a:pPr marL="902728" lvl="3" indent="-457200" algn="just">
              <a:lnSpc>
                <a:spcPct val="100000"/>
              </a:lnSpc>
              <a:buFont typeface="Arial" panose="020B0604020202020204" pitchFamily="34" charset="0"/>
              <a:buChar char="•"/>
            </a:pPr>
            <a:r>
              <a:rPr lang="fr-BE" dirty="0">
                <a:latin typeface="Calibri" panose="020F0502020204030204" pitchFamily="34" charset="0"/>
                <a:ea typeface="Calibri" panose="020F0502020204030204" pitchFamily="34" charset="0"/>
                <a:cs typeface="Calibri" panose="020F0502020204030204" pitchFamily="34" charset="0"/>
              </a:rPr>
              <a:t>&lt;</a:t>
            </a:r>
            <a:r>
              <a:rPr lang="el-GR" dirty="0">
                <a:latin typeface="Calibri" panose="020F0502020204030204" pitchFamily="34" charset="0"/>
                <a:ea typeface="Calibri" panose="020F0502020204030204" pitchFamily="34" charset="0"/>
                <a:cs typeface="Calibri" panose="020F0502020204030204" pitchFamily="34" charset="0"/>
              </a:rPr>
              <a:t>γ</a:t>
            </a:r>
            <a:r>
              <a:rPr lang="fr-BE" dirty="0">
                <a:latin typeface="Calibri" panose="020F0502020204030204" pitchFamily="34" charset="0"/>
                <a:ea typeface="Calibri" panose="020F0502020204030204" pitchFamily="34" charset="0"/>
                <a:cs typeface="Calibri" panose="020F0502020204030204" pitchFamily="34" charset="0"/>
              </a:rPr>
              <a:t>&gt; </a:t>
            </a:r>
            <a:r>
              <a:rPr lang="fr-BE" dirty="0">
                <a:ea typeface="Calibri" panose="020F0502020204030204" pitchFamily="34" charset="0"/>
                <a:cs typeface="Calibri" panose="020F0502020204030204" pitchFamily="34" charset="0"/>
              </a:rPr>
              <a:t>= </a:t>
            </a:r>
            <a:r>
              <a:rPr lang="fr-BE" dirty="0" err="1">
                <a:ea typeface="Calibri" panose="020F0502020204030204" pitchFamily="34" charset="0"/>
                <a:cs typeface="Calibri" panose="020F0502020204030204" pitchFamily="34" charset="0"/>
              </a:rPr>
              <a:t>average</a:t>
            </a:r>
            <a:r>
              <a:rPr lang="fr-BE" dirty="0">
                <a:ea typeface="Calibri" panose="020F0502020204030204" pitchFamily="34" charset="0"/>
                <a:cs typeface="Calibri" panose="020F0502020204030204" pitchFamily="34" charset="0"/>
              </a:rPr>
              <a:t> </a:t>
            </a:r>
            <a:r>
              <a:rPr lang="fr-BE" dirty="0" err="1">
                <a:ea typeface="Calibri" panose="020F0502020204030204" pitchFamily="34" charset="0"/>
                <a:cs typeface="Calibri" panose="020F0502020204030204" pitchFamily="34" charset="0"/>
              </a:rPr>
              <a:t>growth</a:t>
            </a:r>
            <a:r>
              <a:rPr lang="fr-BE" dirty="0">
                <a:ea typeface="Calibri" panose="020F0502020204030204" pitchFamily="34" charset="0"/>
                <a:cs typeface="Calibri" panose="020F0502020204030204" pitchFamily="34" charset="0"/>
              </a:rPr>
              <a:t> rate</a:t>
            </a:r>
            <a:endParaRPr lang="fr-BE" dirty="0"/>
          </a:p>
          <a:p>
            <a:pPr marL="902728" lvl="3" indent="-457200" algn="just">
              <a:lnSpc>
                <a:spcPct val="100000"/>
              </a:lnSpc>
              <a:buFont typeface="Arial" panose="020B0604020202020204" pitchFamily="34" charset="0"/>
              <a:buChar char="•"/>
            </a:pPr>
            <a:r>
              <a:rPr lang="fr-BE" dirty="0"/>
              <a:t>N = </a:t>
            </a:r>
            <a:r>
              <a:rPr lang="fr-BE" dirty="0" err="1"/>
              <a:t>number</a:t>
            </a:r>
            <a:r>
              <a:rPr lang="fr-BE" dirty="0"/>
              <a:t> of e-</a:t>
            </a:r>
            <a:r>
              <a:rPr lang="fr-BE" dirty="0" err="1"/>
              <a:t>foldings</a:t>
            </a:r>
            <a:r>
              <a:rPr lang="fr-BE" dirty="0"/>
              <a:t> </a:t>
            </a:r>
            <a:r>
              <a:rPr lang="fr-BE" dirty="0" err="1"/>
              <a:t>while</a:t>
            </a:r>
            <a:r>
              <a:rPr lang="fr-BE" dirty="0"/>
              <a:t> </a:t>
            </a:r>
            <a:r>
              <a:rPr lang="fr-BE" dirty="0" err="1"/>
              <a:t>crossing</a:t>
            </a:r>
            <a:r>
              <a:rPr lang="fr-BE" dirty="0"/>
              <a:t> the </a:t>
            </a:r>
            <a:r>
              <a:rPr lang="fr-BE" dirty="0" err="1"/>
              <a:t>unstable</a:t>
            </a:r>
            <a:r>
              <a:rPr lang="fr-BE" dirty="0"/>
              <a:t> foot–</a:t>
            </a:r>
            <a:r>
              <a:rPr lang="fr-BE" dirty="0" err="1"/>
              <a:t>ramp</a:t>
            </a:r>
            <a:r>
              <a:rPr lang="fr-BE" dirty="0"/>
              <a:t> </a:t>
            </a:r>
            <a:r>
              <a:rPr lang="fr-BE" dirty="0" err="1"/>
              <a:t>region</a:t>
            </a:r>
            <a:r>
              <a:rPr lang="fr-BE" dirty="0"/>
              <a:t> (amplitude ∝ </a:t>
            </a:r>
            <a:r>
              <a:rPr lang="fr-BE" dirty="0" err="1"/>
              <a:t>eN</a:t>
            </a:r>
            <a:r>
              <a:rPr lang="fr-BE" dirty="0"/>
              <a:t>), </a:t>
            </a:r>
            <a:r>
              <a:rPr lang="fr-BE" dirty="0" err="1"/>
              <a:t>computed</a:t>
            </a:r>
            <a:r>
              <a:rPr lang="fr-BE" dirty="0"/>
              <a:t> for Weibel (NW) and PCI (NPCI ) </a:t>
            </a:r>
            <a:endParaRPr lang="en-US" sz="1800" b="0" i="0" dirty="0">
              <a:effectLst/>
            </a:endParaRPr>
          </a:p>
        </p:txBody>
      </p:sp>
      <p:sp>
        <p:nvSpPr>
          <p:cNvPr id="17" name="TextBox 16">
            <a:extLst>
              <a:ext uri="{FF2B5EF4-FFF2-40B4-BE49-F238E27FC236}">
                <a16:creationId xmlns:a16="http://schemas.microsoft.com/office/drawing/2014/main" id="{3107C3FB-ADC1-9C3C-9618-10CDA8CA4655}"/>
              </a:ext>
            </a:extLst>
          </p:cNvPr>
          <p:cNvSpPr txBox="1"/>
          <p:nvPr/>
        </p:nvSpPr>
        <p:spPr>
          <a:xfrm>
            <a:off x="791578" y="1683778"/>
            <a:ext cx="5108708" cy="2834109"/>
          </a:xfrm>
          <a:prstGeom prst="rect">
            <a:avLst/>
          </a:prstGeom>
          <a:noFill/>
        </p:spPr>
        <p:txBody>
          <a:bodyPr wrap="square" lIns="0" tIns="0" rIns="0" bIns="0" rtlCol="0" anchor="t" anchorCtr="0">
            <a:spAutoFit/>
          </a:bodyPr>
          <a:lstStyle/>
          <a:p>
            <a:pPr algn="l">
              <a:lnSpc>
                <a:spcPts val="2300"/>
              </a:lnSpc>
              <a:spcBef>
                <a:spcPts val="1150"/>
              </a:spcBef>
            </a:pPr>
            <a:r>
              <a:rPr lang="en-US" sz="2000" b="1" i="1" dirty="0">
                <a:solidFill>
                  <a:schemeClr val="accent1"/>
                </a:solidFill>
              </a:rPr>
              <a:t>PCI</a:t>
            </a:r>
            <a:r>
              <a:rPr lang="en-US" sz="2000" b="1" i="1" dirty="0"/>
              <a:t>:</a:t>
            </a:r>
            <a:r>
              <a:rPr lang="en-US" sz="2000" dirty="0"/>
              <a:t> proton anisotropy threshold (Gary 1993)</a:t>
            </a:r>
          </a:p>
          <a:p>
            <a:pPr algn="l">
              <a:lnSpc>
                <a:spcPts val="2300"/>
              </a:lnSpc>
              <a:spcBef>
                <a:spcPts val="1150"/>
              </a:spcBef>
            </a:pPr>
            <a:endParaRPr lang="en-US" sz="2000" dirty="0">
              <a:latin typeface="Calibri" panose="020F0502020204030204" pitchFamily="34" charset="0"/>
              <a:ea typeface="Calibri" panose="020F0502020204030204" pitchFamily="34" charset="0"/>
              <a:cs typeface="Calibri" panose="020F0502020204030204" pitchFamily="34" charset="0"/>
            </a:endParaRPr>
          </a:p>
          <a:p>
            <a:pPr algn="l">
              <a:lnSpc>
                <a:spcPts val="2300"/>
              </a:lnSpc>
              <a:spcBef>
                <a:spcPts val="1150"/>
              </a:spcBef>
            </a:pPr>
            <a:endParaRPr lang="en-US" sz="2000" dirty="0">
              <a:latin typeface="Calibri" panose="020F0502020204030204" pitchFamily="34" charset="0"/>
              <a:ea typeface="Calibri" panose="020F0502020204030204" pitchFamily="34" charset="0"/>
              <a:cs typeface="Calibri" panose="020F0502020204030204" pitchFamily="34" charset="0"/>
            </a:endParaRPr>
          </a:p>
          <a:p>
            <a:pPr algn="l">
              <a:lnSpc>
                <a:spcPts val="2300"/>
              </a:lnSpc>
              <a:spcBef>
                <a:spcPts val="1150"/>
              </a:spcBef>
            </a:pPr>
            <a:endParaRPr lang="en-US" sz="2000" dirty="0">
              <a:latin typeface="Calibri" panose="020F0502020204030204" pitchFamily="34" charset="0"/>
              <a:ea typeface="Calibri" panose="020F0502020204030204" pitchFamily="34" charset="0"/>
              <a:cs typeface="Calibri" panose="020F0502020204030204" pitchFamily="34" charset="0"/>
            </a:endParaRPr>
          </a:p>
          <a:p>
            <a:pPr algn="l">
              <a:lnSpc>
                <a:spcPts val="2300"/>
              </a:lnSpc>
              <a:spcBef>
                <a:spcPts val="1150"/>
              </a:spcBef>
            </a:pPr>
            <a:r>
              <a:rPr lang="en-US" sz="2000" dirty="0">
                <a:latin typeface="Calibri" panose="020F0502020204030204" pitchFamily="34" charset="0"/>
                <a:ea typeface="Calibri" panose="020F0502020204030204" pitchFamily="34" charset="0"/>
                <a:cs typeface="Calibri" panose="020F0502020204030204" pitchFamily="34" charset="0"/>
              </a:rPr>
              <a:t>	→ </a:t>
            </a:r>
            <a:r>
              <a:rPr lang="en-US" sz="2000" dirty="0"/>
              <a:t>triggers Whistler (Guo 2018)</a:t>
            </a:r>
          </a:p>
          <a:p>
            <a:pPr algn="l">
              <a:lnSpc>
                <a:spcPts val="2300"/>
              </a:lnSpc>
              <a:spcBef>
                <a:spcPts val="1150"/>
              </a:spcBef>
            </a:pPr>
            <a:r>
              <a:rPr lang="en-US" sz="2000" b="1" i="1" dirty="0">
                <a:solidFill>
                  <a:schemeClr val="accent1"/>
                </a:solidFill>
              </a:rPr>
              <a:t>Whistler</a:t>
            </a:r>
            <a:r>
              <a:rPr lang="en-US" sz="2000" b="1" i="1" dirty="0"/>
              <a:t>:</a:t>
            </a:r>
            <a:r>
              <a:rPr lang="en-US" sz="2000" dirty="0"/>
              <a:t> Condition on the electron temperature anisotropy</a:t>
            </a: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787E308F-5EE7-DEB0-9AEF-C83F0B88CBE8}"/>
                  </a:ext>
                </a:extLst>
              </p:cNvPr>
              <p:cNvSpPr txBox="1"/>
              <p:nvPr/>
            </p:nvSpPr>
            <p:spPr>
              <a:xfrm>
                <a:off x="9525" y="4971250"/>
                <a:ext cx="6096000" cy="726481"/>
              </a:xfrm>
              <a:prstGeom prst="rect">
                <a:avLst/>
              </a:prstGeom>
              <a:noFill/>
            </p:spPr>
            <p:txBody>
              <a:bodyPr wrap="square">
                <a:spAutoFit/>
              </a:bodyPr>
              <a:lstStyle/>
              <a:p>
                <a:pPr/>
                <a14:m>
                  <m:oMathPara xmlns:m="http://schemas.openxmlformats.org/officeDocument/2006/math">
                    <m:oMath>
                      <m:f>
                        <m:fPr>
                          <m:ctrlPr>
                            <a:rPr lang="fr-BE" sz="1800" b="0" i="1" smtClean="0">
                              <a:latin typeface="Cambria Math" panose="02040503050406030204" pitchFamily="18" charset="0"/>
                            </a:rPr>
                          </m:ctrlPr>
                        </m:fPr>
                        <m:num>
                          <m:sSub>
                            <m:sSubPr>
                              <m:ctrlPr>
                                <a:rPr lang="fr-BE" sz="1800" b="0" i="1" smtClean="0">
                                  <a:latin typeface="Cambria Math" panose="02040503050406030204" pitchFamily="18" charset="0"/>
                                </a:rPr>
                              </m:ctrlPr>
                            </m:sSubPr>
                            <m:e>
                              <m:r>
                                <a:rPr lang="fr-BE" sz="1800" b="0" i="1" smtClean="0">
                                  <a:latin typeface="Cambria Math" panose="02040503050406030204" pitchFamily="18" charset="0"/>
                                </a:rPr>
                                <m:t>𝑇</m:t>
                              </m:r>
                            </m:e>
                            <m:sub>
                              <m:r>
                                <a:rPr lang="fr-BE" sz="1800" b="0" i="1" smtClean="0">
                                  <a:latin typeface="Cambria Math" panose="02040503050406030204" pitchFamily="18" charset="0"/>
                                </a:rPr>
                                <m:t>𝑒</m:t>
                              </m:r>
                              <m:r>
                                <a:rPr lang="fr-BE" sz="1800" b="0" i="1" smtClean="0">
                                  <a:latin typeface="Cambria Math" panose="02040503050406030204" pitchFamily="18" charset="0"/>
                                </a:rPr>
                                <m:t>ꓕ</m:t>
                              </m:r>
                            </m:sub>
                          </m:sSub>
                        </m:num>
                        <m:den>
                          <m:sSub>
                            <m:sSubPr>
                              <m:ctrlPr>
                                <a:rPr lang="fr-BE" sz="1800" b="0" i="1" smtClean="0">
                                  <a:latin typeface="Cambria Math" panose="02040503050406030204" pitchFamily="18" charset="0"/>
                                </a:rPr>
                              </m:ctrlPr>
                            </m:sSubPr>
                            <m:e>
                              <m:r>
                                <a:rPr lang="fr-BE" sz="1800" b="0" i="1" smtClean="0">
                                  <a:latin typeface="Cambria Math" panose="02040503050406030204" pitchFamily="18" charset="0"/>
                                </a:rPr>
                                <m:t>𝑇</m:t>
                              </m:r>
                            </m:e>
                            <m:sub>
                              <m:r>
                                <a:rPr lang="fr-BE" sz="1800" b="0" i="1" smtClean="0">
                                  <a:latin typeface="Cambria Math" panose="02040503050406030204" pitchFamily="18" charset="0"/>
                                </a:rPr>
                                <m:t>𝑒</m:t>
                              </m:r>
                              <m:r>
                                <a:rPr lang="en-US" sz="1800" i="1" smtClean="0">
                                  <a:latin typeface="Cambria Math" panose="02040503050406030204" pitchFamily="18" charset="0"/>
                                </a:rPr>
                                <m:t>‖</m:t>
                              </m:r>
                            </m:sub>
                          </m:sSub>
                        </m:den>
                      </m:f>
                      <m:r>
                        <a:rPr lang="fr-BE" sz="1800" b="0" i="1" smtClean="0">
                          <a:latin typeface="Cambria Math" panose="02040503050406030204" pitchFamily="18" charset="0"/>
                        </a:rPr>
                        <m:t>−1&gt;</m:t>
                      </m:r>
                      <m:f>
                        <m:fPr>
                          <m:ctrlPr>
                            <a:rPr lang="fr-BE" sz="1800" b="0" i="1" smtClean="0">
                              <a:latin typeface="Cambria Math" panose="02040503050406030204" pitchFamily="18" charset="0"/>
                            </a:rPr>
                          </m:ctrlPr>
                        </m:fPr>
                        <m:num>
                          <m:r>
                            <a:rPr lang="fr-BE" sz="1800" b="0" i="1" smtClean="0">
                              <a:latin typeface="Cambria Math" panose="02040503050406030204" pitchFamily="18" charset="0"/>
                            </a:rPr>
                            <m:t>0.21</m:t>
                          </m:r>
                        </m:num>
                        <m:den>
                          <m:sSubSup>
                            <m:sSubSupPr>
                              <m:ctrlPr>
                                <a:rPr lang="el-GR" sz="1800" b="0" i="1" smtClean="0">
                                  <a:latin typeface="Cambria Math" panose="02040503050406030204" pitchFamily="18" charset="0"/>
                                </a:rPr>
                              </m:ctrlPr>
                            </m:sSubSupPr>
                            <m:e>
                              <m:r>
                                <m:rPr>
                                  <m:sty m:val="p"/>
                                </m:rPr>
                                <a:rPr lang="el-GR" sz="1800" b="0" i="1" smtClean="0">
                                  <a:latin typeface="Cambria Math" panose="02040503050406030204" pitchFamily="18" charset="0"/>
                                </a:rPr>
                                <m:t>β</m:t>
                              </m:r>
                            </m:e>
                            <m:sub>
                              <m:r>
                                <a:rPr lang="fr-BE" sz="1800" b="0" i="1" smtClean="0">
                                  <a:latin typeface="Cambria Math" panose="02040503050406030204" pitchFamily="18" charset="0"/>
                                </a:rPr>
                                <m:t>𝑒</m:t>
                              </m:r>
                              <m:r>
                                <a:rPr lang="fr-BE" sz="1800" b="0" i="1" smtClean="0">
                                  <a:latin typeface="Cambria Math" panose="02040503050406030204" pitchFamily="18" charset="0"/>
                                </a:rPr>
                                <m:t>‖</m:t>
                              </m:r>
                            </m:sub>
                            <m:sup>
                              <m:r>
                                <a:rPr lang="fr-BE" sz="1800" b="0" i="1" smtClean="0">
                                  <a:latin typeface="Cambria Math" panose="02040503050406030204" pitchFamily="18" charset="0"/>
                                </a:rPr>
                                <m:t>0.6</m:t>
                              </m:r>
                            </m:sup>
                          </m:sSubSup>
                        </m:den>
                      </m:f>
                    </m:oMath>
                  </m:oMathPara>
                </a14:m>
                <a:endParaRPr lang="en-US" dirty="0"/>
              </a:p>
            </p:txBody>
          </p:sp>
        </mc:Choice>
        <mc:Fallback xmlns="">
          <p:sp>
            <p:nvSpPr>
              <p:cNvPr id="8" name="TextBox 7">
                <a:extLst>
                  <a:ext uri="{FF2B5EF4-FFF2-40B4-BE49-F238E27FC236}">
                    <a16:creationId xmlns:a16="http://schemas.microsoft.com/office/drawing/2014/main" id="{787E308F-5EE7-DEB0-9AEF-C83F0B88CBE8}"/>
                  </a:ext>
                </a:extLst>
              </p:cNvPr>
              <p:cNvSpPr txBox="1">
                <a:spLocks noRot="1" noChangeAspect="1" noMove="1" noResize="1" noEditPoints="1" noAdjustHandles="1" noChangeArrowheads="1" noChangeShapeType="1" noTextEdit="1"/>
              </p:cNvSpPr>
              <p:nvPr/>
            </p:nvSpPr>
            <p:spPr>
              <a:xfrm>
                <a:off x="9525" y="4971250"/>
                <a:ext cx="6096000" cy="726481"/>
              </a:xfrm>
              <a:prstGeom prst="rect">
                <a:avLst/>
              </a:prstGeom>
              <a:blipFill>
                <a:blip r:embed="rId4"/>
                <a:stretch>
                  <a:fillRect/>
                </a:stretch>
              </a:blipFill>
            </p:spPr>
            <p:txBody>
              <a:bodyPr/>
              <a:lstStyle/>
              <a:p>
                <a:r>
                  <a:rPr lang="en-US">
                    <a:noFill/>
                  </a:rPr>
                  <a:t> </a:t>
                </a:r>
              </a:p>
            </p:txBody>
          </p:sp>
        </mc:Fallback>
      </mc:AlternateContent>
      <p:sp>
        <p:nvSpPr>
          <p:cNvPr id="5" name="Slide Number Placeholder 4">
            <a:extLst>
              <a:ext uri="{FF2B5EF4-FFF2-40B4-BE49-F238E27FC236}">
                <a16:creationId xmlns:a16="http://schemas.microsoft.com/office/drawing/2014/main" id="{4871881B-0F91-0243-6DC5-EC15682A22B2}"/>
              </a:ext>
            </a:extLst>
          </p:cNvPr>
          <p:cNvSpPr>
            <a:spLocks noGrp="1"/>
          </p:cNvSpPr>
          <p:nvPr>
            <p:ph type="sldNum" sz="quarter" idx="12"/>
          </p:nvPr>
        </p:nvSpPr>
        <p:spPr/>
        <p:txBody>
          <a:bodyPr/>
          <a:lstStyle/>
          <a:p>
            <a:fld id="{ECE691D0-CC49-4FC7-9C4D-6112B0CB3A76}" type="slidenum">
              <a:rPr lang="de-DE" smtClean="0"/>
              <a:pPr/>
              <a:t>14</a:t>
            </a:fld>
            <a:endParaRPr lang="de-DE" dirty="0"/>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1DBAC5E8-005D-B272-EB6A-74893E02F95B}"/>
                  </a:ext>
                </a:extLst>
              </p:cNvPr>
              <p:cNvSpPr txBox="1"/>
              <p:nvPr/>
            </p:nvSpPr>
            <p:spPr>
              <a:xfrm>
                <a:off x="0" y="2374351"/>
                <a:ext cx="6096000" cy="756938"/>
              </a:xfrm>
              <a:prstGeom prst="rect">
                <a:avLst/>
              </a:prstGeom>
              <a:noFill/>
            </p:spPr>
            <p:txBody>
              <a:bodyPr wrap="square">
                <a:spAutoFit/>
              </a:bodyPr>
              <a:lstStyle/>
              <a:p>
                <a:pPr/>
                <a14:m>
                  <m:oMathPara xmlns:m="http://schemas.openxmlformats.org/officeDocument/2006/math">
                    <m:oMath>
                      <m:f>
                        <m:fPr>
                          <m:ctrlPr>
                            <a:rPr lang="fr-BE" sz="1800" b="0" i="1" smtClean="0">
                              <a:latin typeface="Cambria Math" panose="02040503050406030204" pitchFamily="18" charset="0"/>
                            </a:rPr>
                          </m:ctrlPr>
                        </m:fPr>
                        <m:num>
                          <m:sSub>
                            <m:sSubPr>
                              <m:ctrlPr>
                                <a:rPr lang="fr-BE" sz="1800" b="0" i="1" smtClean="0">
                                  <a:latin typeface="Cambria Math" panose="02040503050406030204" pitchFamily="18" charset="0"/>
                                </a:rPr>
                              </m:ctrlPr>
                            </m:sSubPr>
                            <m:e>
                              <m:r>
                                <a:rPr lang="fr-BE" sz="1800" b="0" i="1" smtClean="0">
                                  <a:latin typeface="Cambria Math" panose="02040503050406030204" pitchFamily="18" charset="0"/>
                                </a:rPr>
                                <m:t>𝑇</m:t>
                              </m:r>
                            </m:e>
                            <m:sub>
                              <m:r>
                                <a:rPr lang="fr-BE" sz="1800" b="0" i="1" smtClean="0">
                                  <a:latin typeface="Cambria Math" panose="02040503050406030204" pitchFamily="18" charset="0"/>
                                </a:rPr>
                                <m:t>𝑝</m:t>
                              </m:r>
                              <m:r>
                                <a:rPr lang="fr-BE" sz="1800" b="0" i="1" smtClean="0">
                                  <a:latin typeface="Cambria Math" panose="02040503050406030204" pitchFamily="18" charset="0"/>
                                </a:rPr>
                                <m:t>ꓕ</m:t>
                              </m:r>
                            </m:sub>
                          </m:sSub>
                        </m:num>
                        <m:den>
                          <m:sSub>
                            <m:sSubPr>
                              <m:ctrlPr>
                                <a:rPr lang="fr-BE" sz="1800" b="0" i="1" smtClean="0">
                                  <a:latin typeface="Cambria Math" panose="02040503050406030204" pitchFamily="18" charset="0"/>
                                </a:rPr>
                              </m:ctrlPr>
                            </m:sSubPr>
                            <m:e>
                              <m:r>
                                <a:rPr lang="fr-BE" sz="1800" b="0" i="1" smtClean="0">
                                  <a:latin typeface="Cambria Math" panose="02040503050406030204" pitchFamily="18" charset="0"/>
                                </a:rPr>
                                <m:t>𝑇</m:t>
                              </m:r>
                            </m:e>
                            <m:sub>
                              <m:r>
                                <a:rPr lang="fr-BE" sz="1800" b="0" i="1" smtClean="0">
                                  <a:latin typeface="Cambria Math" panose="02040503050406030204" pitchFamily="18" charset="0"/>
                                </a:rPr>
                                <m:t>𝑝</m:t>
                              </m:r>
                              <m:r>
                                <a:rPr lang="en-US" sz="1800" i="1" smtClean="0">
                                  <a:latin typeface="Cambria Math" panose="02040503050406030204" pitchFamily="18" charset="0"/>
                                </a:rPr>
                                <m:t>‖</m:t>
                              </m:r>
                            </m:sub>
                          </m:sSub>
                        </m:den>
                      </m:f>
                      <m:r>
                        <a:rPr lang="fr-BE" sz="1800" b="0" i="1" smtClean="0">
                          <a:latin typeface="Cambria Math" panose="02040503050406030204" pitchFamily="18" charset="0"/>
                        </a:rPr>
                        <m:t>−1&gt;</m:t>
                      </m:r>
                      <m:f>
                        <m:fPr>
                          <m:ctrlPr>
                            <a:rPr lang="fr-BE" sz="1800" b="0" i="1" smtClean="0">
                              <a:latin typeface="Cambria Math" panose="02040503050406030204" pitchFamily="18" charset="0"/>
                            </a:rPr>
                          </m:ctrlPr>
                        </m:fPr>
                        <m:num>
                          <m:r>
                            <a:rPr lang="fr-BE" sz="1800" b="0" i="1" smtClean="0">
                              <a:latin typeface="Cambria Math" panose="02040503050406030204" pitchFamily="18" charset="0"/>
                            </a:rPr>
                            <m:t>1.1</m:t>
                          </m:r>
                        </m:num>
                        <m:den>
                          <m:sSubSup>
                            <m:sSubSupPr>
                              <m:ctrlPr>
                                <a:rPr lang="el-GR" sz="1800" b="0" i="1" smtClean="0">
                                  <a:latin typeface="Cambria Math" panose="02040503050406030204" pitchFamily="18" charset="0"/>
                                </a:rPr>
                              </m:ctrlPr>
                            </m:sSubSupPr>
                            <m:e>
                              <m:r>
                                <m:rPr>
                                  <m:sty m:val="p"/>
                                </m:rPr>
                                <a:rPr lang="el-GR" sz="1800" b="0" i="1" smtClean="0">
                                  <a:latin typeface="Cambria Math" panose="02040503050406030204" pitchFamily="18" charset="0"/>
                                </a:rPr>
                                <m:t>β</m:t>
                              </m:r>
                            </m:e>
                            <m:sub>
                              <m:r>
                                <a:rPr lang="fr-BE" sz="1800" b="0" i="1" smtClean="0">
                                  <a:latin typeface="Cambria Math" panose="02040503050406030204" pitchFamily="18" charset="0"/>
                                </a:rPr>
                                <m:t>𝑖</m:t>
                              </m:r>
                              <m:r>
                                <a:rPr lang="fr-BE" sz="1800" b="0" i="1" smtClean="0">
                                  <a:latin typeface="Cambria Math" panose="02040503050406030204" pitchFamily="18" charset="0"/>
                                </a:rPr>
                                <m:t>‖</m:t>
                              </m:r>
                            </m:sub>
                            <m:sup>
                              <m:r>
                                <a:rPr lang="fr-BE" sz="1800" b="0" i="1" smtClean="0">
                                  <a:latin typeface="Cambria Math" panose="02040503050406030204" pitchFamily="18" charset="0"/>
                                </a:rPr>
                                <m:t>0.55</m:t>
                              </m:r>
                            </m:sup>
                          </m:sSubSup>
                        </m:den>
                      </m:f>
                    </m:oMath>
                  </m:oMathPara>
                </a14:m>
                <a:endParaRPr lang="en-US" dirty="0"/>
              </a:p>
            </p:txBody>
          </p:sp>
        </mc:Choice>
        <mc:Fallback xmlns="">
          <p:sp>
            <p:nvSpPr>
              <p:cNvPr id="6" name="TextBox 5">
                <a:extLst>
                  <a:ext uri="{FF2B5EF4-FFF2-40B4-BE49-F238E27FC236}">
                    <a16:creationId xmlns:a16="http://schemas.microsoft.com/office/drawing/2014/main" id="{1DBAC5E8-005D-B272-EB6A-74893E02F95B}"/>
                  </a:ext>
                </a:extLst>
              </p:cNvPr>
              <p:cNvSpPr txBox="1">
                <a:spLocks noRot="1" noChangeAspect="1" noMove="1" noResize="1" noEditPoints="1" noAdjustHandles="1" noChangeArrowheads="1" noChangeShapeType="1" noTextEdit="1"/>
              </p:cNvSpPr>
              <p:nvPr/>
            </p:nvSpPr>
            <p:spPr>
              <a:xfrm>
                <a:off x="0" y="2374351"/>
                <a:ext cx="6096000" cy="756938"/>
              </a:xfrm>
              <a:prstGeom prst="rect">
                <a:avLst/>
              </a:prstGeom>
              <a:blipFill>
                <a:blip r:embed="rId5"/>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4054446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143AEB9D-0F3C-44F5-9518-B86D83FCEA1A}"/>
              </a:ext>
            </a:extLst>
          </p:cNvPr>
          <p:cNvSpPr>
            <a:spLocks noGrp="1"/>
          </p:cNvSpPr>
          <p:nvPr>
            <p:ph type="subTitle" idx="1"/>
          </p:nvPr>
        </p:nvSpPr>
        <p:spPr>
          <a:xfrm>
            <a:off x="1036638" y="3762375"/>
            <a:ext cx="8497886" cy="1964837"/>
          </a:xfrm>
        </p:spPr>
        <p:txBody>
          <a:bodyPr/>
          <a:lstStyle/>
          <a:p>
            <a:r>
              <a:rPr lang="en-US" dirty="0"/>
              <a:t>Particle-in-cell simulations and linear solvers</a:t>
            </a:r>
          </a:p>
        </p:txBody>
      </p:sp>
      <p:sp>
        <p:nvSpPr>
          <p:cNvPr id="3" name="Title 2">
            <a:extLst>
              <a:ext uri="{FF2B5EF4-FFF2-40B4-BE49-F238E27FC236}">
                <a16:creationId xmlns:a16="http://schemas.microsoft.com/office/drawing/2014/main" id="{847CD2AA-882F-4C2E-AC50-251E5EB9C47B}"/>
              </a:ext>
            </a:extLst>
          </p:cNvPr>
          <p:cNvSpPr>
            <a:spLocks noGrp="1"/>
          </p:cNvSpPr>
          <p:nvPr>
            <p:ph type="title"/>
          </p:nvPr>
        </p:nvSpPr>
        <p:spPr>
          <a:xfrm>
            <a:off x="1036637" y="1956206"/>
            <a:ext cx="8497886" cy="2055725"/>
          </a:xfrm>
        </p:spPr>
        <p:txBody>
          <a:bodyPr/>
          <a:lstStyle/>
          <a:p>
            <a:r>
              <a:rPr lang="en-US" sz="2000" dirty="0"/>
              <a:t>Part III</a:t>
            </a:r>
            <a:br>
              <a:rPr lang="en-US" sz="3600"/>
            </a:br>
            <a:r>
              <a:rPr lang="en-US" sz="3600" dirty="0"/>
              <a:t>Method</a:t>
            </a:r>
          </a:p>
        </p:txBody>
      </p:sp>
      <p:sp>
        <p:nvSpPr>
          <p:cNvPr id="5" name="Footer Placeholder 4">
            <a:extLst>
              <a:ext uri="{FF2B5EF4-FFF2-40B4-BE49-F238E27FC236}">
                <a16:creationId xmlns:a16="http://schemas.microsoft.com/office/drawing/2014/main" id="{D54EB9FE-69C2-46F7-9AE9-E7F48CB2FA9D}"/>
              </a:ext>
            </a:extLst>
          </p:cNvPr>
          <p:cNvSpPr>
            <a:spLocks noGrp="1"/>
          </p:cNvSpPr>
          <p:nvPr>
            <p:ph type="ftr" sz="quarter" idx="11"/>
          </p:nvPr>
        </p:nvSpPr>
        <p:spPr/>
        <p:txBody>
          <a:bodyPr/>
          <a:lstStyle/>
          <a:p>
            <a:r>
              <a:rPr lang="de-DE"/>
              <a:t>Max-Planck-Institut für Plasmaphysik | Valentine Devos | PIC Meeting Prague 2026</a:t>
            </a:r>
            <a:endParaRPr lang="de-DE" dirty="0"/>
          </a:p>
        </p:txBody>
      </p:sp>
      <p:sp>
        <p:nvSpPr>
          <p:cNvPr id="4" name="Slide Number Placeholder 3">
            <a:extLst>
              <a:ext uri="{FF2B5EF4-FFF2-40B4-BE49-F238E27FC236}">
                <a16:creationId xmlns:a16="http://schemas.microsoft.com/office/drawing/2014/main" id="{779DCA55-E27C-1564-8D6B-A616657F0588}"/>
              </a:ext>
            </a:extLst>
          </p:cNvPr>
          <p:cNvSpPr>
            <a:spLocks noGrp="1"/>
          </p:cNvSpPr>
          <p:nvPr>
            <p:ph type="sldNum" sz="quarter" idx="12"/>
          </p:nvPr>
        </p:nvSpPr>
        <p:spPr/>
        <p:txBody>
          <a:bodyPr/>
          <a:lstStyle/>
          <a:p>
            <a:fld id="{ECE691D0-CC49-4FC7-9C4D-6112B0CB3A76}" type="slidenum">
              <a:rPr lang="de-DE" smtClean="0"/>
              <a:pPr/>
              <a:t>15</a:t>
            </a:fld>
            <a:endParaRPr lang="de-DE" dirty="0"/>
          </a:p>
        </p:txBody>
      </p:sp>
    </p:spTree>
    <p:extLst>
      <p:ext uri="{BB962C8B-B14F-4D97-AF65-F5344CB8AC3E}">
        <p14:creationId xmlns:p14="http://schemas.microsoft.com/office/powerpoint/2010/main" val="148434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CF2AE-7E09-4B41-AB12-EADBA7FADA2B}"/>
              </a:ext>
            </a:extLst>
          </p:cNvPr>
          <p:cNvSpPr>
            <a:spLocks noGrp="1"/>
          </p:cNvSpPr>
          <p:nvPr>
            <p:ph type="title"/>
          </p:nvPr>
        </p:nvSpPr>
        <p:spPr/>
        <p:txBody>
          <a:bodyPr/>
          <a:lstStyle/>
          <a:p>
            <a:r>
              <a:rPr lang="en-US" dirty="0"/>
              <a:t>PIC simulation</a:t>
            </a:r>
          </a:p>
        </p:txBody>
      </p:sp>
      <p:sp>
        <p:nvSpPr>
          <p:cNvPr id="3" name="Footer Placeholder 2">
            <a:extLst>
              <a:ext uri="{FF2B5EF4-FFF2-40B4-BE49-F238E27FC236}">
                <a16:creationId xmlns:a16="http://schemas.microsoft.com/office/drawing/2014/main" id="{7C38875A-894C-3E66-EBDF-6E44A61C552E}"/>
              </a:ext>
            </a:extLst>
          </p:cNvPr>
          <p:cNvSpPr>
            <a:spLocks noGrp="1"/>
          </p:cNvSpPr>
          <p:nvPr>
            <p:ph type="ftr" idx="11"/>
          </p:nvPr>
        </p:nvSpPr>
        <p:spPr/>
        <p:txBody>
          <a:bodyPr/>
          <a:lstStyle/>
          <a:p>
            <a:r>
              <a:rPr lang="fr-BE"/>
              <a:t>Max-Planck-Institut für Plasmaphysik | Valentine Devos | PIC Meeting Prague 2026</a:t>
            </a:r>
            <a:endParaRPr lang="fr-BE" dirty="0"/>
          </a:p>
        </p:txBody>
      </p:sp>
      <p:pic>
        <p:nvPicPr>
          <p:cNvPr id="5" name="Google Shape;231;p8">
            <a:extLst>
              <a:ext uri="{FF2B5EF4-FFF2-40B4-BE49-F238E27FC236}">
                <a16:creationId xmlns:a16="http://schemas.microsoft.com/office/drawing/2014/main" id="{604DFDF3-F609-7A96-2D77-7BAF147DBF41}"/>
              </a:ext>
            </a:extLst>
          </p:cNvPr>
          <p:cNvPicPr preferRelativeResize="0"/>
          <p:nvPr/>
        </p:nvPicPr>
        <p:blipFill rotWithShape="1">
          <a:blip r:embed="rId3">
            <a:alphaModFix/>
          </a:blip>
          <a:srcRect t="13992" r="70460" b="8349"/>
          <a:stretch/>
        </p:blipFill>
        <p:spPr>
          <a:xfrm>
            <a:off x="1262892" y="1068603"/>
            <a:ext cx="3107228" cy="3220688"/>
          </a:xfrm>
          <a:prstGeom prst="rect">
            <a:avLst/>
          </a:prstGeom>
          <a:noFill/>
          <a:ln>
            <a:noFill/>
          </a:ln>
        </p:spPr>
      </p:pic>
      <p:pic>
        <p:nvPicPr>
          <p:cNvPr id="8" name="Picture 7" descr="A math symbols on a white background&#10;&#10;Description automatically generated">
            <a:extLst>
              <a:ext uri="{FF2B5EF4-FFF2-40B4-BE49-F238E27FC236}">
                <a16:creationId xmlns:a16="http://schemas.microsoft.com/office/drawing/2014/main" id="{D76CF269-1C51-1FCB-8AC7-599098FA0BCA}"/>
              </a:ext>
            </a:extLst>
          </p:cNvPr>
          <p:cNvPicPr>
            <a:picLocks noChangeAspect="1"/>
          </p:cNvPicPr>
          <p:nvPr/>
        </p:nvPicPr>
        <p:blipFill>
          <a:blip r:embed="rId4"/>
          <a:stretch>
            <a:fillRect/>
          </a:stretch>
        </p:blipFill>
        <p:spPr>
          <a:xfrm>
            <a:off x="5374581" y="1307105"/>
            <a:ext cx="4780301" cy="595002"/>
          </a:xfrm>
          <a:prstGeom prst="rect">
            <a:avLst/>
          </a:prstGeom>
        </p:spPr>
      </p:pic>
      <p:sp>
        <p:nvSpPr>
          <p:cNvPr id="9" name="TextBox 8">
            <a:extLst>
              <a:ext uri="{FF2B5EF4-FFF2-40B4-BE49-F238E27FC236}">
                <a16:creationId xmlns:a16="http://schemas.microsoft.com/office/drawing/2014/main" id="{F4E37670-171F-4389-6B99-FEDE028CDDC9}"/>
              </a:ext>
            </a:extLst>
          </p:cNvPr>
          <p:cNvSpPr txBox="1"/>
          <p:nvPr/>
        </p:nvSpPr>
        <p:spPr>
          <a:xfrm>
            <a:off x="5525153" y="800709"/>
            <a:ext cx="1745671" cy="267894"/>
          </a:xfrm>
          <a:prstGeom prst="rect">
            <a:avLst/>
          </a:prstGeom>
          <a:noFill/>
        </p:spPr>
        <p:txBody>
          <a:bodyPr wrap="none" lIns="0" tIns="0" rIns="0" bIns="0" rtlCol="0" anchor="t" anchorCtr="0">
            <a:spAutoFit/>
          </a:bodyPr>
          <a:lstStyle/>
          <a:p>
            <a:pPr marL="285750" indent="-285750" algn="l">
              <a:lnSpc>
                <a:spcPts val="2300"/>
              </a:lnSpc>
              <a:spcBef>
                <a:spcPts val="1150"/>
              </a:spcBef>
              <a:buFont typeface="Arial" panose="020B0604020202020204" pitchFamily="34" charset="0"/>
              <a:buChar char="•"/>
            </a:pPr>
            <a:r>
              <a:rPr lang="en-US" sz="1600" dirty="0"/>
              <a:t>Vlasov equation</a:t>
            </a:r>
          </a:p>
        </p:txBody>
      </p:sp>
      <p:sp>
        <p:nvSpPr>
          <p:cNvPr id="10" name="TextBox 9">
            <a:extLst>
              <a:ext uri="{FF2B5EF4-FFF2-40B4-BE49-F238E27FC236}">
                <a16:creationId xmlns:a16="http://schemas.microsoft.com/office/drawing/2014/main" id="{070FDC26-DBB6-4FDF-3D00-01F3C28D5232}"/>
              </a:ext>
            </a:extLst>
          </p:cNvPr>
          <p:cNvSpPr txBox="1"/>
          <p:nvPr/>
        </p:nvSpPr>
        <p:spPr>
          <a:xfrm>
            <a:off x="5525153" y="2225564"/>
            <a:ext cx="2606483" cy="267894"/>
          </a:xfrm>
          <a:prstGeom prst="rect">
            <a:avLst/>
          </a:prstGeom>
          <a:noFill/>
        </p:spPr>
        <p:txBody>
          <a:bodyPr wrap="none" lIns="0" tIns="0" rIns="0" bIns="0" rtlCol="0" anchor="t" anchorCtr="0">
            <a:spAutoFit/>
          </a:bodyPr>
          <a:lstStyle/>
          <a:p>
            <a:pPr marL="285750" indent="-285750" algn="l">
              <a:lnSpc>
                <a:spcPts val="2300"/>
              </a:lnSpc>
              <a:spcBef>
                <a:spcPts val="1150"/>
              </a:spcBef>
              <a:buFont typeface="Arial" panose="020B0604020202020204" pitchFamily="34" charset="0"/>
              <a:buChar char="•"/>
            </a:pPr>
            <a:r>
              <a:rPr lang="en-US" sz="1600" dirty="0"/>
              <a:t>Lorentz force for particles</a:t>
            </a:r>
          </a:p>
        </p:txBody>
      </p:sp>
      <p:sp>
        <p:nvSpPr>
          <p:cNvPr id="13" name="TextBox 12">
            <a:extLst>
              <a:ext uri="{FF2B5EF4-FFF2-40B4-BE49-F238E27FC236}">
                <a16:creationId xmlns:a16="http://schemas.microsoft.com/office/drawing/2014/main" id="{99C4326D-86A4-527F-451A-E616059347ED}"/>
              </a:ext>
            </a:extLst>
          </p:cNvPr>
          <p:cNvSpPr txBox="1"/>
          <p:nvPr/>
        </p:nvSpPr>
        <p:spPr>
          <a:xfrm>
            <a:off x="5525153" y="3435315"/>
            <a:ext cx="3000821" cy="267894"/>
          </a:xfrm>
          <a:prstGeom prst="rect">
            <a:avLst/>
          </a:prstGeom>
          <a:noFill/>
        </p:spPr>
        <p:txBody>
          <a:bodyPr wrap="none" lIns="0" tIns="0" rIns="0" bIns="0" rtlCol="0" anchor="t" anchorCtr="0">
            <a:spAutoFit/>
          </a:bodyPr>
          <a:lstStyle/>
          <a:p>
            <a:pPr marL="285750" indent="-285750" algn="l">
              <a:lnSpc>
                <a:spcPts val="2300"/>
              </a:lnSpc>
              <a:spcBef>
                <a:spcPts val="1150"/>
              </a:spcBef>
              <a:buFont typeface="Arial" panose="020B0604020202020204" pitchFamily="34" charset="0"/>
              <a:buChar char="•"/>
            </a:pPr>
            <a:r>
              <a:rPr lang="en-US" sz="1600" dirty="0"/>
              <a:t>Maxwell equations on the grid</a:t>
            </a:r>
          </a:p>
        </p:txBody>
      </p:sp>
      <p:sp>
        <p:nvSpPr>
          <p:cNvPr id="17" name="TextBox 16">
            <a:extLst>
              <a:ext uri="{FF2B5EF4-FFF2-40B4-BE49-F238E27FC236}">
                <a16:creationId xmlns:a16="http://schemas.microsoft.com/office/drawing/2014/main" id="{AD56AB9C-6DF1-D74D-9298-BFF79501B6E0}"/>
              </a:ext>
            </a:extLst>
          </p:cNvPr>
          <p:cNvSpPr txBox="1"/>
          <p:nvPr/>
        </p:nvSpPr>
        <p:spPr>
          <a:xfrm>
            <a:off x="1271488" y="5070409"/>
            <a:ext cx="9994916" cy="1154675"/>
          </a:xfrm>
          <a:prstGeom prst="rect">
            <a:avLst/>
          </a:prstGeom>
          <a:noFill/>
        </p:spPr>
        <p:txBody>
          <a:bodyPr wrap="square">
            <a:spAutoFit/>
          </a:bodyPr>
          <a:lstStyle/>
          <a:p>
            <a:pPr>
              <a:lnSpc>
                <a:spcPct val="150000"/>
              </a:lnSpc>
            </a:pPr>
            <a:r>
              <a:rPr lang="en-US" sz="1600" b="0" dirty="0">
                <a:solidFill>
                  <a:schemeClr val="accent5">
                    <a:lumMod val="60000"/>
                    <a:lumOff val="40000"/>
                  </a:schemeClr>
                </a:solidFill>
                <a:effectLst/>
              </a:rPr>
              <a:t>THATMPI code </a:t>
            </a:r>
            <a:r>
              <a:rPr lang="en-US" sz="1600" b="0" dirty="0">
                <a:effectLst/>
              </a:rPr>
              <a:t>(Two-and-a-Half-Dimensional Advanced Stanford code with Message Passing Interface). </a:t>
            </a:r>
          </a:p>
          <a:p>
            <a:pPr>
              <a:lnSpc>
                <a:spcPct val="150000"/>
              </a:lnSpc>
            </a:pPr>
            <a:r>
              <a:rPr lang="fr-BE" sz="1600" b="0" i="0" dirty="0">
                <a:effectLst/>
              </a:rPr>
              <a:t>This code is a 2D3V-adapted and modified version of the </a:t>
            </a:r>
            <a:r>
              <a:rPr lang="en-GB" sz="1600" b="0" i="0" dirty="0">
                <a:effectLst/>
              </a:rPr>
              <a:t>relativistic</a:t>
            </a:r>
            <a:r>
              <a:rPr lang="fr-BE" sz="1600" b="0" i="0" dirty="0">
                <a:effectLst/>
              </a:rPr>
              <a:t> electromagnetic PIC code TRISTAN (Three-Dimensional Stanford) [1] with Message Passing Interface-based (MPI) parallelization [2]</a:t>
            </a:r>
            <a:endParaRPr lang="en-US" sz="1600" dirty="0"/>
          </a:p>
        </p:txBody>
      </p:sp>
      <p:cxnSp>
        <p:nvCxnSpPr>
          <p:cNvPr id="19" name="Straight Arrow Connector 18">
            <a:extLst>
              <a:ext uri="{FF2B5EF4-FFF2-40B4-BE49-F238E27FC236}">
                <a16:creationId xmlns:a16="http://schemas.microsoft.com/office/drawing/2014/main" id="{7CBE131D-4472-B24D-7770-F0E426DF8797}"/>
              </a:ext>
            </a:extLst>
          </p:cNvPr>
          <p:cNvCxnSpPr/>
          <p:nvPr/>
        </p:nvCxnSpPr>
        <p:spPr>
          <a:xfrm>
            <a:off x="855023" y="5332020"/>
            <a:ext cx="416465" cy="0"/>
          </a:xfrm>
          <a:prstGeom prst="straightConnector1">
            <a:avLst/>
          </a:prstGeom>
          <a:ln w="190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BE6A3FE4-D080-3E56-3E0E-769930603713}"/>
              </a:ext>
            </a:extLst>
          </p:cNvPr>
          <p:cNvSpPr txBox="1"/>
          <p:nvPr/>
        </p:nvSpPr>
        <p:spPr>
          <a:xfrm>
            <a:off x="10397844" y="6294860"/>
            <a:ext cx="1794156" cy="533479"/>
          </a:xfrm>
          <a:prstGeom prst="rect">
            <a:avLst/>
          </a:prstGeom>
          <a:noFill/>
        </p:spPr>
        <p:txBody>
          <a:bodyPr wrap="square">
            <a:spAutoFit/>
          </a:bodyPr>
          <a:lstStyle/>
          <a:p>
            <a:pPr algn="just">
              <a:spcBef>
                <a:spcPts val="800"/>
              </a:spcBef>
            </a:pPr>
            <a:r>
              <a:rPr lang="fr-BE" sz="1050" dirty="0"/>
              <a:t>[1] </a:t>
            </a:r>
            <a:r>
              <a:rPr lang="fr-BE" sz="1050" b="0" i="0" dirty="0">
                <a:effectLst/>
              </a:rPr>
              <a:t>Buneman, 1993</a:t>
            </a:r>
            <a:endParaRPr lang="fr-BE" sz="1050" dirty="0"/>
          </a:p>
          <a:p>
            <a:pPr algn="just">
              <a:spcBef>
                <a:spcPts val="800"/>
              </a:spcBef>
            </a:pPr>
            <a:r>
              <a:rPr lang="fr-BE" sz="1050" dirty="0"/>
              <a:t>[2] </a:t>
            </a:r>
            <a:r>
              <a:rPr lang="fr-BE" sz="1050" b="0" i="0" dirty="0">
                <a:effectLst/>
              </a:rPr>
              <a:t>Niemiec et al., 2008</a:t>
            </a:r>
            <a:endParaRPr lang="en-US" altLang="en-US" sz="1050" dirty="0"/>
          </a:p>
        </p:txBody>
      </p:sp>
      <p:pic>
        <p:nvPicPr>
          <p:cNvPr id="4" name="Picture 3" descr="A black text with a plus and a positive symbol&#10;&#10;Description automatically generated">
            <a:extLst>
              <a:ext uri="{FF2B5EF4-FFF2-40B4-BE49-F238E27FC236}">
                <a16:creationId xmlns:a16="http://schemas.microsoft.com/office/drawing/2014/main" id="{41255BD9-F68C-B30B-1A93-D7F37BA06DAA}"/>
              </a:ext>
            </a:extLst>
          </p:cNvPr>
          <p:cNvPicPr>
            <a:picLocks noChangeAspect="1"/>
          </p:cNvPicPr>
          <p:nvPr/>
        </p:nvPicPr>
        <p:blipFill>
          <a:blip r:embed="rId5"/>
          <a:stretch>
            <a:fillRect/>
          </a:stretch>
        </p:blipFill>
        <p:spPr>
          <a:xfrm>
            <a:off x="5452402" y="2712132"/>
            <a:ext cx="1891171" cy="505044"/>
          </a:xfrm>
          <a:prstGeom prst="rect">
            <a:avLst/>
          </a:prstGeom>
        </p:spPr>
      </p:pic>
      <p:pic>
        <p:nvPicPr>
          <p:cNvPr id="11" name="Picture 10">
            <a:extLst>
              <a:ext uri="{FF2B5EF4-FFF2-40B4-BE49-F238E27FC236}">
                <a16:creationId xmlns:a16="http://schemas.microsoft.com/office/drawing/2014/main" id="{2720EB0A-8558-F1D3-82A7-CB381E744793}"/>
              </a:ext>
            </a:extLst>
          </p:cNvPr>
          <p:cNvPicPr>
            <a:picLocks noChangeAspect="1"/>
          </p:cNvPicPr>
          <p:nvPr/>
        </p:nvPicPr>
        <p:blipFill>
          <a:blip r:embed="rId6"/>
          <a:stretch>
            <a:fillRect/>
          </a:stretch>
        </p:blipFill>
        <p:spPr>
          <a:xfrm>
            <a:off x="5525153" y="3921348"/>
            <a:ext cx="5733318" cy="505044"/>
          </a:xfrm>
          <a:prstGeom prst="rect">
            <a:avLst/>
          </a:prstGeom>
        </p:spPr>
      </p:pic>
      <p:sp>
        <p:nvSpPr>
          <p:cNvPr id="6" name="Slide Number Placeholder 5">
            <a:extLst>
              <a:ext uri="{FF2B5EF4-FFF2-40B4-BE49-F238E27FC236}">
                <a16:creationId xmlns:a16="http://schemas.microsoft.com/office/drawing/2014/main" id="{7AC9C05D-0582-8FBB-0F7D-65083BFDF50A}"/>
              </a:ext>
            </a:extLst>
          </p:cNvPr>
          <p:cNvSpPr>
            <a:spLocks noGrp="1"/>
          </p:cNvSpPr>
          <p:nvPr>
            <p:ph type="sldNum" sz="quarter" idx="12"/>
          </p:nvPr>
        </p:nvSpPr>
        <p:spPr/>
        <p:txBody>
          <a:bodyPr/>
          <a:lstStyle/>
          <a:p>
            <a:fld id="{ECE691D0-CC49-4FC7-9C4D-6112B0CB3A76}" type="slidenum">
              <a:rPr lang="de-DE" smtClean="0"/>
              <a:pPr/>
              <a:t>16</a:t>
            </a:fld>
            <a:endParaRPr lang="de-DE" dirty="0"/>
          </a:p>
        </p:txBody>
      </p:sp>
    </p:spTree>
    <p:extLst>
      <p:ext uri="{BB962C8B-B14F-4D97-AF65-F5344CB8AC3E}">
        <p14:creationId xmlns:p14="http://schemas.microsoft.com/office/powerpoint/2010/main" val="2783135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CBE947-37E2-F97B-F8CA-551AD1EDC0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F5205E-8840-5E8E-E34C-7E3F87C80EFB}"/>
              </a:ext>
            </a:extLst>
          </p:cNvPr>
          <p:cNvSpPr>
            <a:spLocks noGrp="1"/>
          </p:cNvSpPr>
          <p:nvPr>
            <p:ph type="title"/>
          </p:nvPr>
        </p:nvSpPr>
        <p:spPr/>
        <p:txBody>
          <a:bodyPr/>
          <a:lstStyle/>
          <a:p>
            <a:r>
              <a:rPr lang="en-US" dirty="0"/>
              <a:t>PIC simulation - setup</a:t>
            </a:r>
          </a:p>
        </p:txBody>
      </p:sp>
      <p:sp>
        <p:nvSpPr>
          <p:cNvPr id="3" name="Footer Placeholder 2">
            <a:extLst>
              <a:ext uri="{FF2B5EF4-FFF2-40B4-BE49-F238E27FC236}">
                <a16:creationId xmlns:a16="http://schemas.microsoft.com/office/drawing/2014/main" id="{D6755EF7-8641-12CE-91B8-EAF7F311AD0A}"/>
              </a:ext>
            </a:extLst>
          </p:cNvPr>
          <p:cNvSpPr>
            <a:spLocks noGrp="1"/>
          </p:cNvSpPr>
          <p:nvPr>
            <p:ph type="ftr" idx="11"/>
          </p:nvPr>
        </p:nvSpPr>
        <p:spPr/>
        <p:txBody>
          <a:bodyPr/>
          <a:lstStyle/>
          <a:p>
            <a:r>
              <a:rPr lang="fr-BE"/>
              <a:t>Max-Planck-Institut für Plasmaphysik | Valentine Devos | PIC Meeting Prague 2026</a:t>
            </a:r>
            <a:endParaRPr lang="fr-BE" dirty="0"/>
          </a:p>
        </p:txBody>
      </p:sp>
      <p:sp>
        <p:nvSpPr>
          <p:cNvPr id="6" name="TextBox 5">
            <a:extLst>
              <a:ext uri="{FF2B5EF4-FFF2-40B4-BE49-F238E27FC236}">
                <a16:creationId xmlns:a16="http://schemas.microsoft.com/office/drawing/2014/main" id="{64A6F9BE-E1F2-1F6E-D3D1-4D0B45A96F2D}"/>
              </a:ext>
            </a:extLst>
          </p:cNvPr>
          <p:cNvSpPr txBox="1"/>
          <p:nvPr/>
        </p:nvSpPr>
        <p:spPr>
          <a:xfrm>
            <a:off x="407988" y="913850"/>
            <a:ext cx="8128000" cy="866327"/>
          </a:xfrm>
          <a:prstGeom prst="rect">
            <a:avLst/>
          </a:prstGeom>
          <a:noFill/>
        </p:spPr>
        <p:txBody>
          <a:bodyPr wrap="square" lIns="0" tIns="0" rIns="0" bIns="0" rtlCol="0" anchor="t" anchorCtr="0">
            <a:spAutoFit/>
          </a:bodyPr>
          <a:lstStyle/>
          <a:p>
            <a:pPr algn="l">
              <a:lnSpc>
                <a:spcPct val="150000"/>
              </a:lnSpc>
              <a:spcBef>
                <a:spcPts val="1150"/>
              </a:spcBef>
            </a:pPr>
            <a:r>
              <a:rPr lang="en-US" sz="2000" dirty="0">
                <a:solidFill>
                  <a:srgbClr val="005555"/>
                </a:solidFill>
              </a:rPr>
              <a:t>Injection method; box with a reflective wall and a plasma beam. Perpendicular magnetic field.</a:t>
            </a:r>
          </a:p>
        </p:txBody>
      </p:sp>
      <p:sp>
        <p:nvSpPr>
          <p:cNvPr id="12" name="Rectangle 11">
            <a:extLst>
              <a:ext uri="{FF2B5EF4-FFF2-40B4-BE49-F238E27FC236}">
                <a16:creationId xmlns:a16="http://schemas.microsoft.com/office/drawing/2014/main" id="{9CF66091-594E-225C-7889-8E2B4C882974}"/>
              </a:ext>
            </a:extLst>
          </p:cNvPr>
          <p:cNvSpPr/>
          <p:nvPr/>
        </p:nvSpPr>
        <p:spPr>
          <a:xfrm>
            <a:off x="2612515" y="2436179"/>
            <a:ext cx="8128000" cy="3507971"/>
          </a:xfrm>
          <a:prstGeom prst="rect">
            <a:avLst/>
          </a:prstGeom>
          <a:noFill/>
          <a:ln w="19050" cmpd="sng">
            <a:solidFill>
              <a:schemeClr val="tx1"/>
            </a:solidFill>
            <a:prstDash val="solid"/>
            <a:tailEnd type="triangle" w="lg" len="med"/>
          </a:ln>
        </p:spPr>
        <p:style>
          <a:lnRef idx="1">
            <a:schemeClr val="accent1"/>
          </a:lnRef>
          <a:fillRef idx="0">
            <a:schemeClr val="accent1"/>
          </a:fillRef>
          <a:effectRef idx="0">
            <a:schemeClr val="accent1"/>
          </a:effectRef>
          <a:fontRef idx="minor">
            <a:schemeClr val="tx1"/>
          </a:fontRef>
        </p:style>
        <p:txBody>
          <a:bodyPr wrap="square" lIns="144000" tIns="108000" rIns="144000" bIns="144000" rtlCol="0" anchor="t" anchorCtr="0"/>
          <a:lstStyle/>
          <a:p>
            <a:pPr algn="l">
              <a:spcBef>
                <a:spcPts val="1150"/>
              </a:spcBef>
              <a:buClr>
                <a:srgbClr val="116656"/>
              </a:buClr>
              <a:buSzPct val="120000"/>
            </a:pPr>
            <a:endParaRPr lang="en-US" sz="1300" b="1" dirty="0">
              <a:solidFill>
                <a:schemeClr val="bg1"/>
              </a:solidFill>
            </a:endParaRPr>
          </a:p>
        </p:txBody>
      </p:sp>
      <p:sp>
        <p:nvSpPr>
          <p:cNvPr id="28" name="TextBox 27">
            <a:extLst>
              <a:ext uri="{FF2B5EF4-FFF2-40B4-BE49-F238E27FC236}">
                <a16:creationId xmlns:a16="http://schemas.microsoft.com/office/drawing/2014/main" id="{B199E309-21B6-FD1B-2432-C31763BC274B}"/>
              </a:ext>
            </a:extLst>
          </p:cNvPr>
          <p:cNvSpPr txBox="1"/>
          <p:nvPr/>
        </p:nvSpPr>
        <p:spPr>
          <a:xfrm>
            <a:off x="2880573" y="2768589"/>
            <a:ext cx="394339" cy="294953"/>
          </a:xfrm>
          <a:prstGeom prst="rect">
            <a:avLst/>
          </a:prstGeom>
          <a:noFill/>
        </p:spPr>
        <p:txBody>
          <a:bodyPr wrap="square" lIns="0" tIns="0" rIns="0" bIns="0" rtlCol="0" anchor="t" anchorCtr="0">
            <a:spAutoFit/>
          </a:bodyPr>
          <a:lstStyle/>
          <a:p>
            <a:pPr algn="l">
              <a:lnSpc>
                <a:spcPts val="2300"/>
              </a:lnSpc>
              <a:spcBef>
                <a:spcPts val="1150"/>
              </a:spcBef>
            </a:pPr>
            <a:r>
              <a:rPr lang="en-US" sz="2400" b="1" dirty="0">
                <a:solidFill>
                  <a:srgbClr val="F29633"/>
                </a:solidFill>
              </a:rPr>
              <a:t>B0</a:t>
            </a:r>
          </a:p>
        </p:txBody>
      </p:sp>
      <p:cxnSp>
        <p:nvCxnSpPr>
          <p:cNvPr id="29" name="Straight Arrow Connector 28">
            <a:extLst>
              <a:ext uri="{FF2B5EF4-FFF2-40B4-BE49-F238E27FC236}">
                <a16:creationId xmlns:a16="http://schemas.microsoft.com/office/drawing/2014/main" id="{474080E1-2961-1240-6734-E06260361803}"/>
              </a:ext>
            </a:extLst>
          </p:cNvPr>
          <p:cNvCxnSpPr>
            <a:cxnSpLocks/>
          </p:cNvCxnSpPr>
          <p:nvPr/>
        </p:nvCxnSpPr>
        <p:spPr>
          <a:xfrm flipV="1">
            <a:off x="988503" y="4665730"/>
            <a:ext cx="0" cy="770604"/>
          </a:xfrm>
          <a:prstGeom prst="straightConnector1">
            <a:avLst/>
          </a:prstGeom>
          <a:ln w="28575"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902AA488-EC84-63BC-B196-4A5004B7308F}"/>
              </a:ext>
            </a:extLst>
          </p:cNvPr>
          <p:cNvCxnSpPr>
            <a:cxnSpLocks/>
          </p:cNvCxnSpPr>
          <p:nvPr/>
        </p:nvCxnSpPr>
        <p:spPr>
          <a:xfrm>
            <a:off x="1003097" y="5436334"/>
            <a:ext cx="711550" cy="0"/>
          </a:xfrm>
          <a:prstGeom prst="straightConnector1">
            <a:avLst/>
          </a:prstGeom>
          <a:ln w="28575"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2C10F3E4-2641-24A6-B4E4-19AEDAD359DD}"/>
              </a:ext>
            </a:extLst>
          </p:cNvPr>
          <p:cNvSpPr txBox="1"/>
          <p:nvPr/>
        </p:nvSpPr>
        <p:spPr>
          <a:xfrm>
            <a:off x="1719761" y="5436334"/>
            <a:ext cx="142668" cy="294953"/>
          </a:xfrm>
          <a:prstGeom prst="rect">
            <a:avLst/>
          </a:prstGeom>
          <a:noFill/>
        </p:spPr>
        <p:txBody>
          <a:bodyPr wrap="square" lIns="0" tIns="0" rIns="0" bIns="0" rtlCol="0" anchor="t" anchorCtr="0">
            <a:spAutoFit/>
          </a:bodyPr>
          <a:lstStyle/>
          <a:p>
            <a:pPr algn="l">
              <a:lnSpc>
                <a:spcPts val="2300"/>
              </a:lnSpc>
              <a:spcBef>
                <a:spcPts val="1150"/>
              </a:spcBef>
            </a:pPr>
            <a:r>
              <a:rPr lang="en-US" sz="2000" b="1" dirty="0"/>
              <a:t>x</a:t>
            </a:r>
          </a:p>
        </p:txBody>
      </p:sp>
      <p:cxnSp>
        <p:nvCxnSpPr>
          <p:cNvPr id="33" name="Straight Arrow Connector 32">
            <a:extLst>
              <a:ext uri="{FF2B5EF4-FFF2-40B4-BE49-F238E27FC236}">
                <a16:creationId xmlns:a16="http://schemas.microsoft.com/office/drawing/2014/main" id="{79B1B762-2570-2F53-3B6D-015EE30B95B1}"/>
              </a:ext>
            </a:extLst>
          </p:cNvPr>
          <p:cNvCxnSpPr>
            <a:cxnSpLocks/>
          </p:cNvCxnSpPr>
          <p:nvPr/>
        </p:nvCxnSpPr>
        <p:spPr>
          <a:xfrm flipH="1">
            <a:off x="8346141" y="5127961"/>
            <a:ext cx="2116205" cy="0"/>
          </a:xfrm>
          <a:prstGeom prst="straightConnector1">
            <a:avLst/>
          </a:prstGeom>
          <a:ln w="28575" cmpd="sng">
            <a:solidFill>
              <a:srgbClr val="00B1EA"/>
            </a:solidFill>
            <a:prstDash val="dash"/>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73D45428-17DE-661A-F54D-01EE731A397F}"/>
              </a:ext>
            </a:extLst>
          </p:cNvPr>
          <p:cNvSpPr txBox="1"/>
          <p:nvPr/>
        </p:nvSpPr>
        <p:spPr>
          <a:xfrm>
            <a:off x="8535988" y="4801064"/>
            <a:ext cx="2386872" cy="267894"/>
          </a:xfrm>
          <a:prstGeom prst="rect">
            <a:avLst/>
          </a:prstGeom>
          <a:noFill/>
        </p:spPr>
        <p:txBody>
          <a:bodyPr wrap="square" lIns="0" tIns="0" rIns="0" bIns="0" rtlCol="0" anchor="t" anchorCtr="0">
            <a:spAutoFit/>
          </a:bodyPr>
          <a:lstStyle/>
          <a:p>
            <a:pPr algn="l">
              <a:lnSpc>
                <a:spcPts val="2300"/>
              </a:lnSpc>
              <a:spcBef>
                <a:spcPts val="1150"/>
              </a:spcBef>
            </a:pPr>
            <a:r>
              <a:rPr lang="en-US" sz="1600" dirty="0">
                <a:solidFill>
                  <a:srgbClr val="00B1EA"/>
                </a:solidFill>
              </a:rPr>
              <a:t>Beam: </a:t>
            </a:r>
            <a:r>
              <a:rPr lang="en-US" sz="1600" dirty="0" err="1">
                <a:solidFill>
                  <a:srgbClr val="00B1EA"/>
                </a:solidFill>
              </a:rPr>
              <a:t>v_bulk</a:t>
            </a:r>
            <a:r>
              <a:rPr lang="en-US" sz="1600" dirty="0">
                <a:solidFill>
                  <a:srgbClr val="00B1EA"/>
                </a:solidFill>
              </a:rPr>
              <a:t>, </a:t>
            </a:r>
            <a:r>
              <a:rPr lang="en-US" sz="1600" dirty="0" err="1">
                <a:solidFill>
                  <a:srgbClr val="00B1EA"/>
                </a:solidFill>
              </a:rPr>
              <a:t>v_th</a:t>
            </a:r>
            <a:endParaRPr lang="en-US" sz="1600" dirty="0">
              <a:solidFill>
                <a:srgbClr val="00B1EA"/>
              </a:solidFill>
            </a:endParaRPr>
          </a:p>
        </p:txBody>
      </p:sp>
      <p:cxnSp>
        <p:nvCxnSpPr>
          <p:cNvPr id="37" name="Straight Arrow Connector 36">
            <a:extLst>
              <a:ext uri="{FF2B5EF4-FFF2-40B4-BE49-F238E27FC236}">
                <a16:creationId xmlns:a16="http://schemas.microsoft.com/office/drawing/2014/main" id="{BE836919-11B4-48C1-DC8A-1F48AF507F0B}"/>
              </a:ext>
            </a:extLst>
          </p:cNvPr>
          <p:cNvCxnSpPr>
            <a:cxnSpLocks/>
          </p:cNvCxnSpPr>
          <p:nvPr/>
        </p:nvCxnSpPr>
        <p:spPr>
          <a:xfrm flipV="1">
            <a:off x="2731441" y="2556513"/>
            <a:ext cx="0" cy="627937"/>
          </a:xfrm>
          <a:prstGeom prst="straightConnector1">
            <a:avLst/>
          </a:prstGeom>
          <a:ln w="28575" cmpd="sng">
            <a:solidFill>
              <a:srgbClr val="F29633"/>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66" name="TextBox 65">
            <a:extLst>
              <a:ext uri="{FF2B5EF4-FFF2-40B4-BE49-F238E27FC236}">
                <a16:creationId xmlns:a16="http://schemas.microsoft.com/office/drawing/2014/main" id="{0ED180D4-A381-4385-1C10-9B4AD022F3A6}"/>
              </a:ext>
            </a:extLst>
          </p:cNvPr>
          <p:cNvSpPr txBox="1"/>
          <p:nvPr/>
        </p:nvSpPr>
        <p:spPr>
          <a:xfrm>
            <a:off x="774501" y="4440941"/>
            <a:ext cx="142668" cy="294953"/>
          </a:xfrm>
          <a:prstGeom prst="rect">
            <a:avLst/>
          </a:prstGeom>
          <a:noFill/>
        </p:spPr>
        <p:txBody>
          <a:bodyPr wrap="square" lIns="0" tIns="0" rIns="0" bIns="0" rtlCol="0" anchor="t" anchorCtr="0">
            <a:spAutoFit/>
          </a:bodyPr>
          <a:lstStyle/>
          <a:p>
            <a:pPr algn="l">
              <a:lnSpc>
                <a:spcPts val="2300"/>
              </a:lnSpc>
              <a:spcBef>
                <a:spcPts val="1150"/>
              </a:spcBef>
            </a:pPr>
            <a:r>
              <a:rPr lang="en-US" sz="2000" b="1" dirty="0"/>
              <a:t>y</a:t>
            </a:r>
          </a:p>
        </p:txBody>
      </p:sp>
      <p:cxnSp>
        <p:nvCxnSpPr>
          <p:cNvPr id="74" name="Straight Connector 73">
            <a:extLst>
              <a:ext uri="{FF2B5EF4-FFF2-40B4-BE49-F238E27FC236}">
                <a16:creationId xmlns:a16="http://schemas.microsoft.com/office/drawing/2014/main" id="{0B772347-A145-6523-772D-00EE3900BBBE}"/>
              </a:ext>
            </a:extLst>
          </p:cNvPr>
          <p:cNvCxnSpPr/>
          <p:nvPr/>
        </p:nvCxnSpPr>
        <p:spPr>
          <a:xfrm>
            <a:off x="2612515" y="2436179"/>
            <a:ext cx="0" cy="3507971"/>
          </a:xfrm>
          <a:prstGeom prst="line">
            <a:avLst/>
          </a:prstGeom>
          <a:ln w="38100" cmpd="sng">
            <a:solidFill>
              <a:srgbClr val="C6D325"/>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75" name="TextBox 74">
            <a:extLst>
              <a:ext uri="{FF2B5EF4-FFF2-40B4-BE49-F238E27FC236}">
                <a16:creationId xmlns:a16="http://schemas.microsoft.com/office/drawing/2014/main" id="{9DC5C448-1E20-71FD-32B5-5398D74939E3}"/>
              </a:ext>
            </a:extLst>
          </p:cNvPr>
          <p:cNvSpPr txBox="1"/>
          <p:nvPr/>
        </p:nvSpPr>
        <p:spPr>
          <a:xfrm rot="16200000">
            <a:off x="1776145" y="4056217"/>
            <a:ext cx="1308050" cy="267894"/>
          </a:xfrm>
          <a:prstGeom prst="rect">
            <a:avLst/>
          </a:prstGeom>
          <a:noFill/>
          <a:ln>
            <a:noFill/>
          </a:ln>
        </p:spPr>
        <p:txBody>
          <a:bodyPr wrap="none" lIns="0" tIns="0" rIns="0" bIns="0" rtlCol="0" anchor="t" anchorCtr="0">
            <a:spAutoFit/>
          </a:bodyPr>
          <a:lstStyle/>
          <a:p>
            <a:pPr algn="l">
              <a:lnSpc>
                <a:spcPts val="2300"/>
              </a:lnSpc>
              <a:spcBef>
                <a:spcPts val="1150"/>
              </a:spcBef>
            </a:pPr>
            <a:r>
              <a:rPr lang="en-US" sz="1600" dirty="0">
                <a:solidFill>
                  <a:schemeClr val="bg2"/>
                </a:solidFill>
              </a:rPr>
              <a:t>Reflective wall</a:t>
            </a:r>
          </a:p>
        </p:txBody>
      </p:sp>
      <p:cxnSp>
        <p:nvCxnSpPr>
          <p:cNvPr id="77" name="Straight Connector 76">
            <a:extLst>
              <a:ext uri="{FF2B5EF4-FFF2-40B4-BE49-F238E27FC236}">
                <a16:creationId xmlns:a16="http://schemas.microsoft.com/office/drawing/2014/main" id="{4FDB6B6F-A39C-E07F-F534-A269FF806F65}"/>
              </a:ext>
            </a:extLst>
          </p:cNvPr>
          <p:cNvCxnSpPr/>
          <p:nvPr/>
        </p:nvCxnSpPr>
        <p:spPr>
          <a:xfrm>
            <a:off x="10740515" y="2436179"/>
            <a:ext cx="0" cy="3507971"/>
          </a:xfrm>
          <a:prstGeom prst="line">
            <a:avLst/>
          </a:prstGeom>
          <a:ln w="38100" cmpd="sng">
            <a:solidFill>
              <a:srgbClr val="66A7A3"/>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78" name="TextBox 77">
            <a:extLst>
              <a:ext uri="{FF2B5EF4-FFF2-40B4-BE49-F238E27FC236}">
                <a16:creationId xmlns:a16="http://schemas.microsoft.com/office/drawing/2014/main" id="{91DFC437-F686-B062-8E70-4D8BC4C454F2}"/>
              </a:ext>
            </a:extLst>
          </p:cNvPr>
          <p:cNvSpPr txBox="1"/>
          <p:nvPr/>
        </p:nvSpPr>
        <p:spPr>
          <a:xfrm rot="16200000">
            <a:off x="10184626" y="4056216"/>
            <a:ext cx="1413849" cy="267894"/>
          </a:xfrm>
          <a:prstGeom prst="rect">
            <a:avLst/>
          </a:prstGeom>
          <a:noFill/>
        </p:spPr>
        <p:txBody>
          <a:bodyPr wrap="none" lIns="0" tIns="0" rIns="0" bIns="0" rtlCol="0" anchor="t" anchorCtr="0">
            <a:spAutoFit/>
          </a:bodyPr>
          <a:lstStyle/>
          <a:p>
            <a:pPr algn="l">
              <a:lnSpc>
                <a:spcPts val="2300"/>
              </a:lnSpc>
              <a:spcBef>
                <a:spcPts val="1150"/>
              </a:spcBef>
            </a:pPr>
            <a:r>
              <a:rPr lang="en-US" sz="1600" dirty="0">
                <a:solidFill>
                  <a:srgbClr val="66A7A3"/>
                </a:solidFill>
              </a:rPr>
              <a:t>Open boundary</a:t>
            </a:r>
          </a:p>
        </p:txBody>
      </p:sp>
      <p:cxnSp>
        <p:nvCxnSpPr>
          <p:cNvPr id="80" name="Straight Connector 79">
            <a:extLst>
              <a:ext uri="{FF2B5EF4-FFF2-40B4-BE49-F238E27FC236}">
                <a16:creationId xmlns:a16="http://schemas.microsoft.com/office/drawing/2014/main" id="{4F7BF2DD-48E5-3ED9-BC52-A962B92FE2A6}"/>
              </a:ext>
            </a:extLst>
          </p:cNvPr>
          <p:cNvCxnSpPr/>
          <p:nvPr/>
        </p:nvCxnSpPr>
        <p:spPr>
          <a:xfrm>
            <a:off x="2612515" y="2436179"/>
            <a:ext cx="8128000" cy="0"/>
          </a:xfrm>
          <a:prstGeom prst="line">
            <a:avLst/>
          </a:prstGeom>
          <a:ln w="38100" cmpd="sng">
            <a:solidFill>
              <a:srgbClr val="B163B3"/>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3B7C6EE2-E520-EDEC-A5C6-FF56CCB0F6AF}"/>
              </a:ext>
            </a:extLst>
          </p:cNvPr>
          <p:cNvCxnSpPr/>
          <p:nvPr/>
        </p:nvCxnSpPr>
        <p:spPr>
          <a:xfrm>
            <a:off x="2612515" y="5944150"/>
            <a:ext cx="8128000" cy="0"/>
          </a:xfrm>
          <a:prstGeom prst="line">
            <a:avLst/>
          </a:prstGeom>
          <a:ln w="38100" cmpd="sng">
            <a:solidFill>
              <a:srgbClr val="B163B3"/>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82" name="TextBox 81">
            <a:extLst>
              <a:ext uri="{FF2B5EF4-FFF2-40B4-BE49-F238E27FC236}">
                <a16:creationId xmlns:a16="http://schemas.microsoft.com/office/drawing/2014/main" id="{77465DEC-6ECF-8836-E36A-825CA05796EF}"/>
              </a:ext>
            </a:extLst>
          </p:cNvPr>
          <p:cNvSpPr txBox="1"/>
          <p:nvPr/>
        </p:nvSpPr>
        <p:spPr>
          <a:xfrm>
            <a:off x="5880815" y="5944150"/>
            <a:ext cx="1809791" cy="267894"/>
          </a:xfrm>
          <a:prstGeom prst="rect">
            <a:avLst/>
          </a:prstGeom>
          <a:noFill/>
        </p:spPr>
        <p:txBody>
          <a:bodyPr wrap="none" lIns="0" tIns="0" rIns="0" bIns="0" rtlCol="0" anchor="t" anchorCtr="0">
            <a:spAutoFit/>
          </a:bodyPr>
          <a:lstStyle/>
          <a:p>
            <a:pPr algn="l">
              <a:lnSpc>
                <a:spcPts val="2300"/>
              </a:lnSpc>
              <a:spcBef>
                <a:spcPts val="1150"/>
              </a:spcBef>
            </a:pPr>
            <a:r>
              <a:rPr lang="en-US" sz="1600" dirty="0">
                <a:solidFill>
                  <a:srgbClr val="B163B3"/>
                </a:solidFill>
              </a:rPr>
              <a:t>Periodic boundaries</a:t>
            </a:r>
          </a:p>
        </p:txBody>
      </p:sp>
      <p:cxnSp>
        <p:nvCxnSpPr>
          <p:cNvPr id="84" name="Straight Connector 83">
            <a:extLst>
              <a:ext uri="{FF2B5EF4-FFF2-40B4-BE49-F238E27FC236}">
                <a16:creationId xmlns:a16="http://schemas.microsoft.com/office/drawing/2014/main" id="{4D782287-784A-0F14-5D62-9E8C5233689F}"/>
              </a:ext>
            </a:extLst>
          </p:cNvPr>
          <p:cNvCxnSpPr/>
          <p:nvPr/>
        </p:nvCxnSpPr>
        <p:spPr>
          <a:xfrm>
            <a:off x="4912659" y="2436179"/>
            <a:ext cx="0" cy="3507971"/>
          </a:xfrm>
          <a:prstGeom prst="line">
            <a:avLst/>
          </a:prstGeom>
          <a:ln w="38100" cmpd="sng">
            <a:solidFill>
              <a:srgbClr val="FF0000"/>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85" name="TextBox 84">
            <a:extLst>
              <a:ext uri="{FF2B5EF4-FFF2-40B4-BE49-F238E27FC236}">
                <a16:creationId xmlns:a16="http://schemas.microsoft.com/office/drawing/2014/main" id="{176BDD10-76B2-44E2-9BC2-EC33A6F687E0}"/>
              </a:ext>
            </a:extLst>
          </p:cNvPr>
          <p:cNvSpPr txBox="1"/>
          <p:nvPr/>
        </p:nvSpPr>
        <p:spPr>
          <a:xfrm>
            <a:off x="4589930" y="1969823"/>
            <a:ext cx="641201" cy="273793"/>
          </a:xfrm>
          <a:prstGeom prst="rect">
            <a:avLst/>
          </a:prstGeom>
          <a:noFill/>
        </p:spPr>
        <p:txBody>
          <a:bodyPr wrap="none" lIns="0" tIns="0" rIns="0" bIns="0" rtlCol="0" anchor="t" anchorCtr="0">
            <a:spAutoFit/>
          </a:bodyPr>
          <a:lstStyle/>
          <a:p>
            <a:pPr algn="l">
              <a:lnSpc>
                <a:spcPts val="2300"/>
              </a:lnSpc>
              <a:spcBef>
                <a:spcPts val="1150"/>
              </a:spcBef>
            </a:pPr>
            <a:r>
              <a:rPr lang="en-US" dirty="0">
                <a:solidFill>
                  <a:srgbClr val="FF0000"/>
                </a:solidFill>
              </a:rPr>
              <a:t>Shock</a:t>
            </a:r>
          </a:p>
        </p:txBody>
      </p:sp>
      <p:cxnSp>
        <p:nvCxnSpPr>
          <p:cNvPr id="87" name="Straight Arrow Connector 86">
            <a:extLst>
              <a:ext uri="{FF2B5EF4-FFF2-40B4-BE49-F238E27FC236}">
                <a16:creationId xmlns:a16="http://schemas.microsoft.com/office/drawing/2014/main" id="{0D48EEE7-3470-EE06-1D1A-17E2603C6B50}"/>
              </a:ext>
            </a:extLst>
          </p:cNvPr>
          <p:cNvCxnSpPr/>
          <p:nvPr/>
        </p:nvCxnSpPr>
        <p:spPr>
          <a:xfrm>
            <a:off x="4679577" y="2320353"/>
            <a:ext cx="439270" cy="0"/>
          </a:xfrm>
          <a:prstGeom prst="straightConnector1">
            <a:avLst/>
          </a:prstGeom>
          <a:ln w="38100" cmpd="sng">
            <a:solidFill>
              <a:srgbClr val="FF0000"/>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88" name="TextBox 87">
            <a:extLst>
              <a:ext uri="{FF2B5EF4-FFF2-40B4-BE49-F238E27FC236}">
                <a16:creationId xmlns:a16="http://schemas.microsoft.com/office/drawing/2014/main" id="{85A99570-437C-8F7F-F720-0B1D7A467B49}"/>
              </a:ext>
            </a:extLst>
          </p:cNvPr>
          <p:cNvSpPr txBox="1"/>
          <p:nvPr/>
        </p:nvSpPr>
        <p:spPr>
          <a:xfrm>
            <a:off x="9833761" y="5628516"/>
            <a:ext cx="889667" cy="267894"/>
          </a:xfrm>
          <a:prstGeom prst="rect">
            <a:avLst/>
          </a:prstGeom>
          <a:noFill/>
        </p:spPr>
        <p:txBody>
          <a:bodyPr wrap="none" lIns="0" tIns="0" rIns="0" bIns="0" rtlCol="0" anchor="t" anchorCtr="0">
            <a:spAutoFit/>
          </a:bodyPr>
          <a:lstStyle/>
          <a:p>
            <a:pPr algn="l">
              <a:lnSpc>
                <a:spcPts val="2300"/>
              </a:lnSpc>
              <a:spcBef>
                <a:spcPts val="1150"/>
              </a:spcBef>
            </a:pPr>
            <a:r>
              <a:rPr lang="en-US" sz="1600" dirty="0"/>
              <a:t>Upstream</a:t>
            </a:r>
          </a:p>
        </p:txBody>
      </p:sp>
      <p:sp>
        <p:nvSpPr>
          <p:cNvPr id="89" name="TextBox 88">
            <a:extLst>
              <a:ext uri="{FF2B5EF4-FFF2-40B4-BE49-F238E27FC236}">
                <a16:creationId xmlns:a16="http://schemas.microsoft.com/office/drawing/2014/main" id="{C76CF278-AFEE-119A-F5D2-25C319BF8F86}"/>
              </a:ext>
            </a:extLst>
          </p:cNvPr>
          <p:cNvSpPr txBox="1"/>
          <p:nvPr/>
        </p:nvSpPr>
        <p:spPr>
          <a:xfrm>
            <a:off x="2671095" y="5629584"/>
            <a:ext cx="1150956" cy="267894"/>
          </a:xfrm>
          <a:prstGeom prst="rect">
            <a:avLst/>
          </a:prstGeom>
          <a:noFill/>
        </p:spPr>
        <p:txBody>
          <a:bodyPr wrap="none" lIns="0" tIns="0" rIns="0" bIns="0" rtlCol="0" anchor="t" anchorCtr="0">
            <a:spAutoFit/>
          </a:bodyPr>
          <a:lstStyle/>
          <a:p>
            <a:pPr algn="l">
              <a:lnSpc>
                <a:spcPts val="2300"/>
              </a:lnSpc>
              <a:spcBef>
                <a:spcPts val="1150"/>
              </a:spcBef>
            </a:pPr>
            <a:r>
              <a:rPr lang="en-US" sz="1600" dirty="0"/>
              <a:t>Downstream</a:t>
            </a:r>
          </a:p>
        </p:txBody>
      </p:sp>
      <p:sp>
        <p:nvSpPr>
          <p:cNvPr id="4" name="Slide Number Placeholder 3">
            <a:extLst>
              <a:ext uri="{FF2B5EF4-FFF2-40B4-BE49-F238E27FC236}">
                <a16:creationId xmlns:a16="http://schemas.microsoft.com/office/drawing/2014/main" id="{3313EE12-8AF3-7579-B716-513AB100F5CA}"/>
              </a:ext>
            </a:extLst>
          </p:cNvPr>
          <p:cNvSpPr>
            <a:spLocks noGrp="1"/>
          </p:cNvSpPr>
          <p:nvPr>
            <p:ph type="sldNum" sz="quarter" idx="12"/>
          </p:nvPr>
        </p:nvSpPr>
        <p:spPr/>
        <p:txBody>
          <a:bodyPr/>
          <a:lstStyle/>
          <a:p>
            <a:fld id="{ECE691D0-CC49-4FC7-9C4D-6112B0CB3A76}" type="slidenum">
              <a:rPr lang="de-DE" smtClean="0"/>
              <a:pPr/>
              <a:t>17</a:t>
            </a:fld>
            <a:endParaRPr lang="de-DE" dirty="0"/>
          </a:p>
        </p:txBody>
      </p:sp>
    </p:spTree>
    <p:extLst>
      <p:ext uri="{BB962C8B-B14F-4D97-AF65-F5344CB8AC3E}">
        <p14:creationId xmlns:p14="http://schemas.microsoft.com/office/powerpoint/2010/main" val="3446322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DB46FF-5327-1F71-2474-CD8EE54547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E11071-6A36-7713-8FD7-538D8D693C44}"/>
              </a:ext>
            </a:extLst>
          </p:cNvPr>
          <p:cNvSpPr>
            <a:spLocks noGrp="1"/>
          </p:cNvSpPr>
          <p:nvPr>
            <p:ph type="title"/>
          </p:nvPr>
        </p:nvSpPr>
        <p:spPr/>
        <p:txBody>
          <a:bodyPr/>
          <a:lstStyle/>
          <a:p>
            <a:r>
              <a:rPr lang="en-US" dirty="0"/>
              <a:t>Parameters</a:t>
            </a:r>
          </a:p>
        </p:txBody>
      </p:sp>
      <p:sp>
        <p:nvSpPr>
          <p:cNvPr id="4" name="Footer Placeholder 3">
            <a:extLst>
              <a:ext uri="{FF2B5EF4-FFF2-40B4-BE49-F238E27FC236}">
                <a16:creationId xmlns:a16="http://schemas.microsoft.com/office/drawing/2014/main" id="{A2AB5121-68A0-39AE-5A54-BA69A76EFE7A}"/>
              </a:ext>
            </a:extLst>
          </p:cNvPr>
          <p:cNvSpPr>
            <a:spLocks noGrp="1"/>
          </p:cNvSpPr>
          <p:nvPr>
            <p:ph type="ftr" idx="11"/>
          </p:nvPr>
        </p:nvSpPr>
        <p:spPr/>
        <p:txBody>
          <a:bodyPr/>
          <a:lstStyle/>
          <a:p>
            <a:r>
              <a:rPr lang="fr-BE"/>
              <a:t>Max-Planck-Institut für Plasmaphysik | Valentine Devos | PIC Meeting Prague 2026</a:t>
            </a:r>
            <a:endParaRPr lang="fr-BE" dirty="0"/>
          </a:p>
        </p:txBody>
      </p:sp>
      <p:graphicFrame>
        <p:nvGraphicFramePr>
          <p:cNvPr id="13" name="Table 12">
            <a:extLst>
              <a:ext uri="{FF2B5EF4-FFF2-40B4-BE49-F238E27FC236}">
                <a16:creationId xmlns:a16="http://schemas.microsoft.com/office/drawing/2014/main" id="{489D5366-FA38-0F2D-41A1-E8ECDFD16A0D}"/>
              </a:ext>
            </a:extLst>
          </p:cNvPr>
          <p:cNvGraphicFramePr>
            <a:graphicFrameLocks noGrp="1"/>
          </p:cNvGraphicFramePr>
          <p:nvPr>
            <p:extLst>
              <p:ext uri="{D42A27DB-BD31-4B8C-83A1-F6EECF244321}">
                <p14:modId xmlns:p14="http://schemas.microsoft.com/office/powerpoint/2010/main" val="3468201485"/>
              </p:ext>
            </p:extLst>
          </p:nvPr>
        </p:nvGraphicFramePr>
        <p:xfrm>
          <a:off x="2032000" y="1749438"/>
          <a:ext cx="8128000" cy="1483360"/>
        </p:xfrm>
        <a:graphic>
          <a:graphicData uri="http://schemas.openxmlformats.org/drawingml/2006/table">
            <a:tbl>
              <a:tblPr bandRow="1">
                <a:tableStyleId>{5C22544A-7EE6-4342-B048-85BDC9FD1C3A}</a:tableStyleId>
              </a:tblPr>
              <a:tblGrid>
                <a:gridCol w="4064000">
                  <a:extLst>
                    <a:ext uri="{9D8B030D-6E8A-4147-A177-3AD203B41FA5}">
                      <a16:colId xmlns:a16="http://schemas.microsoft.com/office/drawing/2014/main" val="707316141"/>
                    </a:ext>
                  </a:extLst>
                </a:gridCol>
                <a:gridCol w="4064000">
                  <a:extLst>
                    <a:ext uri="{9D8B030D-6E8A-4147-A177-3AD203B41FA5}">
                      <a16:colId xmlns:a16="http://schemas.microsoft.com/office/drawing/2014/main" val="2316625313"/>
                    </a:ext>
                  </a:extLst>
                </a:gridCol>
              </a:tblGrid>
              <a:tr h="370840">
                <a:tc>
                  <a:txBody>
                    <a:bodyPr/>
                    <a:lstStyle/>
                    <a:p>
                      <a:r>
                        <a:rPr lang="en-US" dirty="0"/>
                        <a:t>Mass ratio</a:t>
                      </a:r>
                    </a:p>
                  </a:txBody>
                  <a:tcPr/>
                </a:tc>
                <a:tc>
                  <a:txBody>
                    <a:bodyPr/>
                    <a:lstStyle/>
                    <a:p>
                      <a:r>
                        <a:rPr lang="en-US" dirty="0"/>
                        <a:t>100</a:t>
                      </a:r>
                    </a:p>
                  </a:txBody>
                  <a:tcPr/>
                </a:tc>
                <a:extLst>
                  <a:ext uri="{0D108BD9-81ED-4DB2-BD59-A6C34878D82A}">
                    <a16:rowId xmlns:a16="http://schemas.microsoft.com/office/drawing/2014/main" val="2723149571"/>
                  </a:ext>
                </a:extLst>
              </a:tr>
              <a:tr h="370840">
                <a:tc>
                  <a:txBody>
                    <a:bodyPr/>
                    <a:lstStyle/>
                    <a:p>
                      <a:r>
                        <a:rPr lang="en-US" dirty="0"/>
                        <a:t>Angle with the magnetic field</a:t>
                      </a:r>
                    </a:p>
                  </a:txBody>
                  <a:tcPr/>
                </a:tc>
                <a:tc>
                  <a:txBody>
                    <a:bodyPr/>
                    <a:lstStyle/>
                    <a:p>
                      <a:r>
                        <a:rPr lang="en-US" dirty="0"/>
                        <a:t>90° in x-y plane</a:t>
                      </a:r>
                    </a:p>
                  </a:txBody>
                  <a:tcPr/>
                </a:tc>
                <a:extLst>
                  <a:ext uri="{0D108BD9-81ED-4DB2-BD59-A6C34878D82A}">
                    <a16:rowId xmlns:a16="http://schemas.microsoft.com/office/drawing/2014/main" val="3838296007"/>
                  </a:ext>
                </a:extLst>
              </a:tr>
              <a:tr h="370840">
                <a:tc>
                  <a:txBody>
                    <a:bodyPr/>
                    <a:lstStyle/>
                    <a:p>
                      <a:r>
                        <a:rPr lang="en-US" dirty="0"/>
                        <a:t>Particles per cell</a:t>
                      </a:r>
                    </a:p>
                  </a:txBody>
                  <a:tcPr/>
                </a:tc>
                <a:tc>
                  <a:txBody>
                    <a:bodyPr/>
                    <a:lstStyle/>
                    <a:p>
                      <a:r>
                        <a:rPr lang="en-US" dirty="0"/>
                        <a:t>20</a:t>
                      </a:r>
                    </a:p>
                  </a:txBody>
                  <a:tcPr/>
                </a:tc>
                <a:extLst>
                  <a:ext uri="{0D108BD9-81ED-4DB2-BD59-A6C34878D82A}">
                    <a16:rowId xmlns:a16="http://schemas.microsoft.com/office/drawing/2014/main" val="3505815318"/>
                  </a:ext>
                </a:extLst>
              </a:tr>
              <a:tr h="370840">
                <a:tc>
                  <a:txBody>
                    <a:bodyPr/>
                    <a:lstStyle/>
                    <a:p>
                      <a:r>
                        <a:rPr lang="en-US" dirty="0"/>
                        <a:t>Electron skin depth</a:t>
                      </a:r>
                    </a:p>
                  </a:txBody>
                  <a:tcPr/>
                </a:tc>
                <a:tc>
                  <a:txBody>
                    <a:bodyPr/>
                    <a:lstStyle/>
                    <a:p>
                      <a:r>
                        <a:rPr lang="en-US" dirty="0"/>
                        <a:t>20 cells</a:t>
                      </a:r>
                    </a:p>
                  </a:txBody>
                  <a:tcPr/>
                </a:tc>
                <a:extLst>
                  <a:ext uri="{0D108BD9-81ED-4DB2-BD59-A6C34878D82A}">
                    <a16:rowId xmlns:a16="http://schemas.microsoft.com/office/drawing/2014/main" val="1632635908"/>
                  </a:ext>
                </a:extLst>
              </a:tr>
            </a:tbl>
          </a:graphicData>
        </a:graphic>
      </p:graphicFrame>
      <p:sp>
        <p:nvSpPr>
          <p:cNvPr id="6" name="Text Placeholder 4">
            <a:extLst>
              <a:ext uri="{FF2B5EF4-FFF2-40B4-BE49-F238E27FC236}">
                <a16:creationId xmlns:a16="http://schemas.microsoft.com/office/drawing/2014/main" id="{BCD0593C-99E4-6C11-57E2-0200DF0BCE4F}"/>
              </a:ext>
            </a:extLst>
          </p:cNvPr>
          <p:cNvSpPr txBox="1">
            <a:spLocks/>
          </p:cNvSpPr>
          <p:nvPr/>
        </p:nvSpPr>
        <p:spPr>
          <a:xfrm>
            <a:off x="791576" y="1068062"/>
            <a:ext cx="11376025" cy="379252"/>
          </a:xfrm>
          <a:prstGeom prst="rect">
            <a:avLst/>
          </a:prstGeom>
          <a:noFill/>
          <a:ln>
            <a:noFill/>
          </a:ln>
        </p:spPr>
        <p:txBody>
          <a:bodyPr spcFirstLastPara="1" vert="horz" wrap="square" lIns="0" tIns="0" rIns="0" bIns="0" rtlCol="0" anchor="t" anchorCtr="0">
            <a:noAutofit/>
          </a:bodyPr>
          <a:lstStyle>
            <a:lvl1pPr marL="457200" marR="0" lvl="0" indent="-228600" algn="l" defTabSz="914400" rtl="0" eaLnBrk="1" fontAlgn="auto" latinLnBrk="0" hangingPunct="1">
              <a:lnSpc>
                <a:spcPct val="110000"/>
              </a:lnSpc>
              <a:spcBef>
                <a:spcPts val="0"/>
              </a:spcBef>
              <a:spcAft>
                <a:spcPts val="0"/>
              </a:spcAft>
              <a:buClr>
                <a:schemeClr val="accent2"/>
              </a:buClr>
              <a:buSzPts val="1800"/>
              <a:buFont typeface="Arial" panose="020B0604020202020204" pitchFamily="34" charset="0"/>
              <a:buNone/>
              <a:tabLst/>
              <a:defRPr lang="de-DE" sz="1800" b="1" i="0" kern="600" spc="40" baseline="0">
                <a:solidFill>
                  <a:schemeClr val="accent2"/>
                </a:solidFill>
                <a:latin typeface="+mn-lt"/>
                <a:ea typeface="+mn-ea"/>
                <a:cs typeface="+mn-cs"/>
              </a:defRPr>
            </a:lvl1pPr>
            <a:lvl2pPr marL="914400" lvl="1" indent="-228600" algn="l" defTabSz="914400" rtl="0" eaLnBrk="1" latinLnBrk="0" hangingPunct="1">
              <a:lnSpc>
                <a:spcPct val="100000"/>
              </a:lnSpc>
              <a:spcBef>
                <a:spcPts val="0"/>
              </a:spcBef>
              <a:spcAft>
                <a:spcPts val="0"/>
              </a:spcAft>
              <a:buClr>
                <a:schemeClr val="dk1"/>
              </a:buClr>
              <a:buSzPts val="1600"/>
              <a:buFont typeface="Arial" panose="020B0604020202020204" pitchFamily="34" charset="0"/>
              <a:buNone/>
              <a:defRPr sz="1800" b="1" kern="600" spc="40" baseline="0">
                <a:solidFill>
                  <a:schemeClr val="tx2"/>
                </a:solidFill>
                <a:latin typeface="+mn-lt"/>
                <a:ea typeface="+mn-ea"/>
                <a:cs typeface="+mn-cs"/>
              </a:defRPr>
            </a:lvl2pPr>
            <a:lvl3pPr marL="1371600" lvl="2" indent="-342900" algn="l" defTabSz="914400" rtl="0" eaLnBrk="1" latinLnBrk="0" hangingPunct="1">
              <a:lnSpc>
                <a:spcPct val="100000"/>
              </a:lnSpc>
              <a:spcBef>
                <a:spcPts val="800"/>
              </a:spcBef>
              <a:spcAft>
                <a:spcPts val="0"/>
              </a:spcAft>
              <a:buClr>
                <a:schemeClr val="dk1"/>
              </a:buClr>
              <a:buSzPts val="1800"/>
              <a:buFont typeface="Arial" panose="020B0604020202020204" pitchFamily="34" charset="0"/>
              <a:buChar char="•"/>
              <a:defRPr sz="1800" b="1" kern="400" spc="40" baseline="0">
                <a:solidFill>
                  <a:schemeClr val="accent3"/>
                </a:solidFill>
                <a:latin typeface="+mn-lt"/>
                <a:ea typeface="+mn-ea"/>
                <a:cs typeface="+mn-cs"/>
              </a:defRPr>
            </a:lvl3pPr>
            <a:lvl4pPr marL="1828800" lvl="3" indent="-342900" algn="l" defTabSz="914400" rtl="0" eaLnBrk="1" latinLnBrk="0" hangingPunct="1">
              <a:lnSpc>
                <a:spcPct val="100000"/>
              </a:lnSpc>
              <a:spcBef>
                <a:spcPts val="800"/>
              </a:spcBef>
              <a:spcAft>
                <a:spcPts val="0"/>
              </a:spcAft>
              <a:buClr>
                <a:schemeClr val="dk1"/>
              </a:buClr>
              <a:buSzPts val="1800"/>
              <a:buFont typeface="Arial" panose="020B0604020202020204" pitchFamily="34" charset="0"/>
              <a:buChar char="•"/>
              <a:defRPr sz="1800" kern="600" spc="40" baseline="0">
                <a:solidFill>
                  <a:schemeClr val="tx1"/>
                </a:solidFill>
                <a:latin typeface="+mn-lt"/>
                <a:ea typeface="+mn-ea"/>
                <a:cs typeface="+mn-cs"/>
              </a:defRPr>
            </a:lvl4pPr>
            <a:lvl5pPr marL="2286000" lvl="4" indent="-342900" algn="l" defTabSz="914400" rtl="0" eaLnBrk="1" latinLnBrk="0" hangingPunct="1">
              <a:lnSpc>
                <a:spcPct val="100000"/>
              </a:lnSpc>
              <a:spcBef>
                <a:spcPts val="800"/>
              </a:spcBef>
              <a:spcAft>
                <a:spcPts val="0"/>
              </a:spcAft>
              <a:buClr>
                <a:schemeClr val="dk1"/>
              </a:buClr>
              <a:buSzPts val="1800"/>
              <a:buFont typeface="Arial" panose="020B0604020202020204" pitchFamily="34" charset="0"/>
              <a:buChar char="•"/>
              <a:defRPr lang="de-DE" sz="1800" b="0" i="0" kern="600" spc="40" baseline="0">
                <a:solidFill>
                  <a:schemeClr val="tx1"/>
                </a:solidFill>
                <a:latin typeface="+mn-lt"/>
                <a:ea typeface="+mn-ea"/>
                <a:cs typeface="+mn-cs"/>
              </a:defRPr>
            </a:lvl5pPr>
            <a:lvl6pPr marL="2743200" lvl="5" indent="-342900" algn="l" defTabSz="914400" rtl="0" eaLnBrk="1" latinLnBrk="0" hangingPunct="1">
              <a:lnSpc>
                <a:spcPct val="90000"/>
              </a:lnSpc>
              <a:spcBef>
                <a:spcPts val="800"/>
              </a:spcBef>
              <a:spcAft>
                <a:spcPts val="0"/>
              </a:spcAft>
              <a:buClr>
                <a:schemeClr val="dk1"/>
              </a:buClr>
              <a:buSzPts val="1800"/>
              <a:buFont typeface="Symbol" panose="05050102010706020507" pitchFamily="18" charset="2"/>
              <a:buChar char="•"/>
              <a:defRPr sz="1800" b="0" i="0" kern="600" spc="40" baseline="0">
                <a:solidFill>
                  <a:schemeClr val="tx1"/>
                </a:solidFill>
                <a:latin typeface="+mn-lt"/>
                <a:ea typeface="+mn-ea"/>
                <a:cs typeface="+mn-cs"/>
              </a:defRPr>
            </a:lvl6pPr>
            <a:lvl7pPr marL="3200400" lvl="6" indent="-342900" algn="l" defTabSz="914400" rtl="0" eaLnBrk="1" latinLnBrk="0" hangingPunct="1">
              <a:lnSpc>
                <a:spcPct val="90000"/>
              </a:lnSpc>
              <a:spcBef>
                <a:spcPts val="500"/>
              </a:spcBef>
              <a:spcAft>
                <a:spcPts val="0"/>
              </a:spcAft>
              <a:buClr>
                <a:schemeClr val="dk1"/>
              </a:buClr>
              <a:buSzPts val="1800"/>
              <a:buFont typeface="Wingdings 3" panose="05040102010807070707" pitchFamily="18" charset="2"/>
              <a:buChar char="•"/>
              <a:defRPr sz="1500" b="0" i="1" kern="600" spc="40" baseline="0">
                <a:solidFill>
                  <a:schemeClr val="tx2"/>
                </a:solidFill>
                <a:latin typeface="+mn-lt"/>
                <a:ea typeface="+mn-ea"/>
                <a:cs typeface="+mn-cs"/>
              </a:defRPr>
            </a:lvl7pPr>
            <a:lvl8pPr marL="3657600" lvl="7" indent="-342900" algn="l" defTabSz="914400" rtl="0" eaLnBrk="1" latinLnBrk="0" hangingPunct="1">
              <a:lnSpc>
                <a:spcPct val="90000"/>
              </a:lnSpc>
              <a:spcBef>
                <a:spcPts val="500"/>
              </a:spcBef>
              <a:spcAft>
                <a:spcPts val="0"/>
              </a:spcAft>
              <a:buClr>
                <a:schemeClr val="dk1"/>
              </a:buClr>
              <a:buSzPts val="1800"/>
              <a:buFont typeface=".SF NS Symbols Regular"/>
              <a:buChar char="•"/>
              <a:defRPr sz="1000" b="0" i="1" kern="600" spc="120" baseline="0">
                <a:solidFill>
                  <a:schemeClr val="tx1">
                    <a:lumMod val="50000"/>
                    <a:lumOff val="50000"/>
                  </a:schemeClr>
                </a:solidFill>
                <a:latin typeface="+mn-lt"/>
                <a:ea typeface="+mn-ea"/>
                <a:cs typeface="+mn-cs"/>
              </a:defRPr>
            </a:lvl8pPr>
            <a:lvl9pPr marL="4114800" lvl="8"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800" b="0" i="1" kern="600" spc="120" baseline="0">
                <a:solidFill>
                  <a:schemeClr val="tx1">
                    <a:lumMod val="50000"/>
                    <a:lumOff val="50000"/>
                  </a:schemeClr>
                </a:solidFill>
                <a:latin typeface="+mn-lt"/>
                <a:ea typeface="+mn-ea"/>
                <a:cs typeface="+mn-cs"/>
              </a:defRPr>
            </a:lvl9pPr>
          </a:lstStyle>
          <a:p>
            <a:r>
              <a:rPr lang="en-US" sz="2000" dirty="0"/>
              <a:t>Main parameters</a:t>
            </a:r>
          </a:p>
        </p:txBody>
      </p:sp>
      <p:sp>
        <p:nvSpPr>
          <p:cNvPr id="7" name="Text Placeholder 4">
            <a:extLst>
              <a:ext uri="{FF2B5EF4-FFF2-40B4-BE49-F238E27FC236}">
                <a16:creationId xmlns:a16="http://schemas.microsoft.com/office/drawing/2014/main" id="{BE9A1082-762E-D1D0-C01A-6D3BDFC5E898}"/>
              </a:ext>
            </a:extLst>
          </p:cNvPr>
          <p:cNvSpPr txBox="1">
            <a:spLocks/>
          </p:cNvSpPr>
          <p:nvPr/>
        </p:nvSpPr>
        <p:spPr>
          <a:xfrm>
            <a:off x="791575" y="3824431"/>
            <a:ext cx="11376025" cy="379252"/>
          </a:xfrm>
          <a:prstGeom prst="rect">
            <a:avLst/>
          </a:prstGeom>
          <a:noFill/>
          <a:ln>
            <a:noFill/>
          </a:ln>
        </p:spPr>
        <p:txBody>
          <a:bodyPr spcFirstLastPara="1" vert="horz" wrap="square" lIns="0" tIns="0" rIns="0" bIns="0" rtlCol="0" anchor="t" anchorCtr="0">
            <a:noAutofit/>
          </a:bodyPr>
          <a:lstStyle>
            <a:lvl1pPr marL="457200" marR="0" lvl="0" indent="-228600" algn="l" defTabSz="914400" rtl="0" eaLnBrk="1" fontAlgn="auto" latinLnBrk="0" hangingPunct="1">
              <a:lnSpc>
                <a:spcPct val="110000"/>
              </a:lnSpc>
              <a:spcBef>
                <a:spcPts val="0"/>
              </a:spcBef>
              <a:spcAft>
                <a:spcPts val="0"/>
              </a:spcAft>
              <a:buClr>
                <a:schemeClr val="accent2"/>
              </a:buClr>
              <a:buSzPts val="1800"/>
              <a:buFont typeface="Arial" panose="020B0604020202020204" pitchFamily="34" charset="0"/>
              <a:buNone/>
              <a:tabLst/>
              <a:defRPr lang="de-DE" sz="1800" b="1" i="0" kern="600" spc="40" baseline="0">
                <a:solidFill>
                  <a:schemeClr val="accent2"/>
                </a:solidFill>
                <a:latin typeface="+mn-lt"/>
                <a:ea typeface="+mn-ea"/>
                <a:cs typeface="+mn-cs"/>
              </a:defRPr>
            </a:lvl1pPr>
            <a:lvl2pPr marL="914400" lvl="1" indent="-228600" algn="l" defTabSz="914400" rtl="0" eaLnBrk="1" latinLnBrk="0" hangingPunct="1">
              <a:lnSpc>
                <a:spcPct val="100000"/>
              </a:lnSpc>
              <a:spcBef>
                <a:spcPts val="0"/>
              </a:spcBef>
              <a:spcAft>
                <a:spcPts val="0"/>
              </a:spcAft>
              <a:buClr>
                <a:schemeClr val="dk1"/>
              </a:buClr>
              <a:buSzPts val="1600"/>
              <a:buFont typeface="Arial" panose="020B0604020202020204" pitchFamily="34" charset="0"/>
              <a:buNone/>
              <a:defRPr sz="1800" b="1" kern="600" spc="40" baseline="0">
                <a:solidFill>
                  <a:schemeClr val="tx2"/>
                </a:solidFill>
                <a:latin typeface="+mn-lt"/>
                <a:ea typeface="+mn-ea"/>
                <a:cs typeface="+mn-cs"/>
              </a:defRPr>
            </a:lvl2pPr>
            <a:lvl3pPr marL="1371600" lvl="2" indent="-342900" algn="l" defTabSz="914400" rtl="0" eaLnBrk="1" latinLnBrk="0" hangingPunct="1">
              <a:lnSpc>
                <a:spcPct val="100000"/>
              </a:lnSpc>
              <a:spcBef>
                <a:spcPts val="800"/>
              </a:spcBef>
              <a:spcAft>
                <a:spcPts val="0"/>
              </a:spcAft>
              <a:buClr>
                <a:schemeClr val="dk1"/>
              </a:buClr>
              <a:buSzPts val="1800"/>
              <a:buFont typeface="Arial" panose="020B0604020202020204" pitchFamily="34" charset="0"/>
              <a:buChar char="•"/>
              <a:defRPr sz="1800" b="1" kern="400" spc="40" baseline="0">
                <a:solidFill>
                  <a:schemeClr val="accent3"/>
                </a:solidFill>
                <a:latin typeface="+mn-lt"/>
                <a:ea typeface="+mn-ea"/>
                <a:cs typeface="+mn-cs"/>
              </a:defRPr>
            </a:lvl3pPr>
            <a:lvl4pPr marL="1828800" lvl="3" indent="-342900" algn="l" defTabSz="914400" rtl="0" eaLnBrk="1" latinLnBrk="0" hangingPunct="1">
              <a:lnSpc>
                <a:spcPct val="100000"/>
              </a:lnSpc>
              <a:spcBef>
                <a:spcPts val="800"/>
              </a:spcBef>
              <a:spcAft>
                <a:spcPts val="0"/>
              </a:spcAft>
              <a:buClr>
                <a:schemeClr val="dk1"/>
              </a:buClr>
              <a:buSzPts val="1800"/>
              <a:buFont typeface="Arial" panose="020B0604020202020204" pitchFamily="34" charset="0"/>
              <a:buChar char="•"/>
              <a:defRPr sz="1800" kern="600" spc="40" baseline="0">
                <a:solidFill>
                  <a:schemeClr val="tx1"/>
                </a:solidFill>
                <a:latin typeface="+mn-lt"/>
                <a:ea typeface="+mn-ea"/>
                <a:cs typeface="+mn-cs"/>
              </a:defRPr>
            </a:lvl4pPr>
            <a:lvl5pPr marL="2286000" lvl="4" indent="-342900" algn="l" defTabSz="914400" rtl="0" eaLnBrk="1" latinLnBrk="0" hangingPunct="1">
              <a:lnSpc>
                <a:spcPct val="100000"/>
              </a:lnSpc>
              <a:spcBef>
                <a:spcPts val="800"/>
              </a:spcBef>
              <a:spcAft>
                <a:spcPts val="0"/>
              </a:spcAft>
              <a:buClr>
                <a:schemeClr val="dk1"/>
              </a:buClr>
              <a:buSzPts val="1800"/>
              <a:buFont typeface="Arial" panose="020B0604020202020204" pitchFamily="34" charset="0"/>
              <a:buChar char="•"/>
              <a:defRPr lang="de-DE" sz="1800" b="0" i="0" kern="600" spc="40" baseline="0">
                <a:solidFill>
                  <a:schemeClr val="tx1"/>
                </a:solidFill>
                <a:latin typeface="+mn-lt"/>
                <a:ea typeface="+mn-ea"/>
                <a:cs typeface="+mn-cs"/>
              </a:defRPr>
            </a:lvl5pPr>
            <a:lvl6pPr marL="2743200" lvl="5" indent="-342900" algn="l" defTabSz="914400" rtl="0" eaLnBrk="1" latinLnBrk="0" hangingPunct="1">
              <a:lnSpc>
                <a:spcPct val="90000"/>
              </a:lnSpc>
              <a:spcBef>
                <a:spcPts val="800"/>
              </a:spcBef>
              <a:spcAft>
                <a:spcPts val="0"/>
              </a:spcAft>
              <a:buClr>
                <a:schemeClr val="dk1"/>
              </a:buClr>
              <a:buSzPts val="1800"/>
              <a:buFont typeface="Symbol" panose="05050102010706020507" pitchFamily="18" charset="2"/>
              <a:buChar char="•"/>
              <a:defRPr sz="1800" b="0" i="0" kern="600" spc="40" baseline="0">
                <a:solidFill>
                  <a:schemeClr val="tx1"/>
                </a:solidFill>
                <a:latin typeface="+mn-lt"/>
                <a:ea typeface="+mn-ea"/>
                <a:cs typeface="+mn-cs"/>
              </a:defRPr>
            </a:lvl6pPr>
            <a:lvl7pPr marL="3200400" lvl="6" indent="-342900" algn="l" defTabSz="914400" rtl="0" eaLnBrk="1" latinLnBrk="0" hangingPunct="1">
              <a:lnSpc>
                <a:spcPct val="90000"/>
              </a:lnSpc>
              <a:spcBef>
                <a:spcPts val="500"/>
              </a:spcBef>
              <a:spcAft>
                <a:spcPts val="0"/>
              </a:spcAft>
              <a:buClr>
                <a:schemeClr val="dk1"/>
              </a:buClr>
              <a:buSzPts val="1800"/>
              <a:buFont typeface="Wingdings 3" panose="05040102010807070707" pitchFamily="18" charset="2"/>
              <a:buChar char="•"/>
              <a:defRPr sz="1500" b="0" i="1" kern="600" spc="40" baseline="0">
                <a:solidFill>
                  <a:schemeClr val="tx2"/>
                </a:solidFill>
                <a:latin typeface="+mn-lt"/>
                <a:ea typeface="+mn-ea"/>
                <a:cs typeface="+mn-cs"/>
              </a:defRPr>
            </a:lvl7pPr>
            <a:lvl8pPr marL="3657600" lvl="7" indent="-342900" algn="l" defTabSz="914400" rtl="0" eaLnBrk="1" latinLnBrk="0" hangingPunct="1">
              <a:lnSpc>
                <a:spcPct val="90000"/>
              </a:lnSpc>
              <a:spcBef>
                <a:spcPts val="500"/>
              </a:spcBef>
              <a:spcAft>
                <a:spcPts val="0"/>
              </a:spcAft>
              <a:buClr>
                <a:schemeClr val="dk1"/>
              </a:buClr>
              <a:buSzPts val="1800"/>
              <a:buFont typeface=".SF NS Symbols Regular"/>
              <a:buChar char="•"/>
              <a:defRPr sz="1000" b="0" i="1" kern="600" spc="120" baseline="0">
                <a:solidFill>
                  <a:schemeClr val="tx1">
                    <a:lumMod val="50000"/>
                    <a:lumOff val="50000"/>
                  </a:schemeClr>
                </a:solidFill>
                <a:latin typeface="+mn-lt"/>
                <a:ea typeface="+mn-ea"/>
                <a:cs typeface="+mn-cs"/>
              </a:defRPr>
            </a:lvl8pPr>
            <a:lvl9pPr marL="4114800" lvl="8"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800" b="0" i="1" kern="600" spc="120" baseline="0">
                <a:solidFill>
                  <a:schemeClr val="tx1">
                    <a:lumMod val="50000"/>
                    <a:lumOff val="50000"/>
                  </a:schemeClr>
                </a:solidFill>
                <a:latin typeface="+mn-lt"/>
                <a:ea typeface="+mn-ea"/>
                <a:cs typeface="+mn-cs"/>
              </a:defRPr>
            </a:lvl9pPr>
          </a:lstStyle>
          <a:p>
            <a:r>
              <a:rPr lang="en-US" sz="2000" dirty="0"/>
              <a:t>Set of simulations</a:t>
            </a:r>
          </a:p>
        </p:txBody>
      </p:sp>
      <p:sp>
        <p:nvSpPr>
          <p:cNvPr id="8" name="TextBox 7">
            <a:extLst>
              <a:ext uri="{FF2B5EF4-FFF2-40B4-BE49-F238E27FC236}">
                <a16:creationId xmlns:a16="http://schemas.microsoft.com/office/drawing/2014/main" id="{8AF43BDD-50BB-D898-20C7-017E8CB4C468}"/>
              </a:ext>
            </a:extLst>
          </p:cNvPr>
          <p:cNvSpPr txBox="1"/>
          <p:nvPr/>
        </p:nvSpPr>
        <p:spPr>
          <a:xfrm>
            <a:off x="2032000" y="4361033"/>
            <a:ext cx="6821098" cy="1175963"/>
          </a:xfrm>
          <a:prstGeom prst="rect">
            <a:avLst/>
          </a:prstGeom>
          <a:noFill/>
        </p:spPr>
        <p:txBody>
          <a:bodyPr wrap="none" lIns="0" tIns="0" rIns="0" bIns="0" rtlCol="0" anchor="t" anchorCtr="0">
            <a:spAutoFit/>
          </a:bodyPr>
          <a:lstStyle/>
          <a:p>
            <a:pPr marL="180000" indent="-180000">
              <a:lnSpc>
                <a:spcPct val="200000"/>
              </a:lnSpc>
              <a:spcBef>
                <a:spcPts val="1150"/>
              </a:spcBef>
              <a:buFont typeface="Arial" panose="020B0604020202020204" pitchFamily="34" charset="0"/>
              <a:buChar char="•"/>
            </a:pPr>
            <a:r>
              <a:rPr lang="en-US" dirty="0"/>
              <a:t>Plasma beta: β = 2 (βₑ = β</a:t>
            </a:r>
            <a:r>
              <a:rPr lang="en-US" baseline="-25000" dirty="0"/>
              <a:t>i</a:t>
            </a:r>
            <a:r>
              <a:rPr lang="en-US" dirty="0"/>
              <a:t> = 1), plus a second set with βₑ = 0.25</a:t>
            </a:r>
            <a:endParaRPr lang="fr-BE" dirty="0">
              <a:ea typeface="Calibri" panose="020F0502020204030204" pitchFamily="34" charset="0"/>
              <a:cs typeface="Calibri" panose="020F0502020204030204" pitchFamily="34" charset="0"/>
            </a:endParaRPr>
          </a:p>
          <a:p>
            <a:pPr marL="180000" indent="-180000" algn="l">
              <a:lnSpc>
                <a:spcPct val="200000"/>
              </a:lnSpc>
              <a:spcBef>
                <a:spcPts val="1150"/>
              </a:spcBef>
              <a:buFont typeface="Arial" panose="020B0604020202020204" pitchFamily="34" charset="0"/>
              <a:buChar char="•"/>
            </a:pPr>
            <a:r>
              <a:rPr lang="fr-BE" dirty="0">
                <a:ea typeface="Calibri" panose="020F0502020204030204" pitchFamily="34" charset="0"/>
              </a:rPr>
              <a:t>5 Alfvénic Mach numbers: M</a:t>
            </a:r>
            <a:r>
              <a:rPr lang="fr-BE" baseline="-25000" dirty="0">
                <a:ea typeface="Calibri" panose="020F0502020204030204" pitchFamily="34" charset="0"/>
              </a:rPr>
              <a:t>A</a:t>
            </a:r>
            <a:r>
              <a:rPr lang="fr-BE" dirty="0">
                <a:ea typeface="Calibri" panose="020F0502020204030204" pitchFamily="34" charset="0"/>
              </a:rPr>
              <a:t> = 8.5, 11, 15, 19, 23</a:t>
            </a:r>
            <a:endParaRPr lang="en-US" dirty="0"/>
          </a:p>
        </p:txBody>
      </p:sp>
      <p:sp>
        <p:nvSpPr>
          <p:cNvPr id="9" name="Slide Number Placeholder 8">
            <a:extLst>
              <a:ext uri="{FF2B5EF4-FFF2-40B4-BE49-F238E27FC236}">
                <a16:creationId xmlns:a16="http://schemas.microsoft.com/office/drawing/2014/main" id="{07A70369-977F-4772-5884-05D774FB45AF}"/>
              </a:ext>
            </a:extLst>
          </p:cNvPr>
          <p:cNvSpPr>
            <a:spLocks noGrp="1"/>
          </p:cNvSpPr>
          <p:nvPr>
            <p:ph type="sldNum" sz="quarter" idx="12"/>
          </p:nvPr>
        </p:nvSpPr>
        <p:spPr/>
        <p:txBody>
          <a:bodyPr/>
          <a:lstStyle/>
          <a:p>
            <a:fld id="{ECE691D0-CC49-4FC7-9C4D-6112B0CB3A76}" type="slidenum">
              <a:rPr lang="de-DE" smtClean="0"/>
              <a:pPr/>
              <a:t>18</a:t>
            </a:fld>
            <a:endParaRPr lang="de-DE" dirty="0"/>
          </a:p>
        </p:txBody>
      </p:sp>
    </p:spTree>
    <p:extLst>
      <p:ext uri="{BB962C8B-B14F-4D97-AF65-F5344CB8AC3E}">
        <p14:creationId xmlns:p14="http://schemas.microsoft.com/office/powerpoint/2010/main" val="201280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830D4-89DD-D388-84BC-61C993E3D639}"/>
              </a:ext>
            </a:extLst>
          </p:cNvPr>
          <p:cNvSpPr>
            <a:spLocks noGrp="1"/>
          </p:cNvSpPr>
          <p:nvPr>
            <p:ph type="title"/>
          </p:nvPr>
        </p:nvSpPr>
        <p:spPr/>
        <p:txBody>
          <a:bodyPr/>
          <a:lstStyle/>
          <a:p>
            <a:r>
              <a:rPr lang="en-US" dirty="0"/>
              <a:t>Numerical solvers</a:t>
            </a:r>
          </a:p>
        </p:txBody>
      </p:sp>
      <p:sp>
        <p:nvSpPr>
          <p:cNvPr id="3" name="Footer Placeholder 2">
            <a:extLst>
              <a:ext uri="{FF2B5EF4-FFF2-40B4-BE49-F238E27FC236}">
                <a16:creationId xmlns:a16="http://schemas.microsoft.com/office/drawing/2014/main" id="{4978E10F-FBA2-F91E-751E-05F4D3FAB98B}"/>
              </a:ext>
            </a:extLst>
          </p:cNvPr>
          <p:cNvSpPr>
            <a:spLocks noGrp="1"/>
          </p:cNvSpPr>
          <p:nvPr>
            <p:ph type="ftr" idx="11"/>
          </p:nvPr>
        </p:nvSpPr>
        <p:spPr/>
        <p:txBody>
          <a:bodyPr/>
          <a:lstStyle/>
          <a:p>
            <a:r>
              <a:rPr lang="fr-BE"/>
              <a:t>Max-Planck-Institut für Plasmaphysik | Valentine Devos | PIC Meeting Prague 2026</a:t>
            </a:r>
            <a:endParaRPr lang="fr-BE" dirty="0"/>
          </a:p>
        </p:txBody>
      </p:sp>
      <p:sp>
        <p:nvSpPr>
          <p:cNvPr id="4" name="Slide Number Placeholder 3">
            <a:extLst>
              <a:ext uri="{FF2B5EF4-FFF2-40B4-BE49-F238E27FC236}">
                <a16:creationId xmlns:a16="http://schemas.microsoft.com/office/drawing/2014/main" id="{452DC169-599A-537F-0704-1A5289364993}"/>
              </a:ext>
            </a:extLst>
          </p:cNvPr>
          <p:cNvSpPr>
            <a:spLocks noGrp="1"/>
          </p:cNvSpPr>
          <p:nvPr>
            <p:ph type="sldNum" sz="quarter" idx="12"/>
          </p:nvPr>
        </p:nvSpPr>
        <p:spPr/>
        <p:txBody>
          <a:bodyPr/>
          <a:lstStyle/>
          <a:p>
            <a:fld id="{ECE691D0-CC49-4FC7-9C4D-6112B0CB3A76}" type="slidenum">
              <a:rPr lang="de-DE" smtClean="0"/>
              <a:pPr/>
              <a:t>19</a:t>
            </a:fld>
            <a:endParaRPr lang="de-DE" dirty="0"/>
          </a:p>
        </p:txBody>
      </p:sp>
      <p:sp>
        <p:nvSpPr>
          <p:cNvPr id="5" name="TextBox 4">
            <a:extLst>
              <a:ext uri="{FF2B5EF4-FFF2-40B4-BE49-F238E27FC236}">
                <a16:creationId xmlns:a16="http://schemas.microsoft.com/office/drawing/2014/main" id="{E0B5DD0F-B756-C19C-3546-CF3CC2B4F4B7}"/>
              </a:ext>
            </a:extLst>
          </p:cNvPr>
          <p:cNvSpPr txBox="1"/>
          <p:nvPr/>
        </p:nvSpPr>
        <p:spPr>
          <a:xfrm>
            <a:off x="407988" y="1518249"/>
            <a:ext cx="10183812" cy="3009285"/>
          </a:xfrm>
          <a:prstGeom prst="rect">
            <a:avLst/>
          </a:prstGeom>
          <a:noFill/>
        </p:spPr>
        <p:txBody>
          <a:bodyPr wrap="square" lIns="0" tIns="0" rIns="0" bIns="0" rtlCol="0" anchor="t" anchorCtr="0">
            <a:spAutoFit/>
          </a:bodyPr>
          <a:lstStyle/>
          <a:p>
            <a:pPr marL="180000" indent="-180000">
              <a:lnSpc>
                <a:spcPct val="150000"/>
              </a:lnSpc>
              <a:spcBef>
                <a:spcPts val="1150"/>
              </a:spcBef>
              <a:buFont typeface="Arial" panose="020B0604020202020204" pitchFamily="34" charset="0"/>
              <a:buChar char="•"/>
            </a:pPr>
            <a:r>
              <a:rPr lang="en-US" sz="2400" dirty="0"/>
              <a:t>For PCI: WHAMP (</a:t>
            </a:r>
            <a:r>
              <a:rPr lang="fr-BE" sz="2400" dirty="0"/>
              <a:t>Waves in </a:t>
            </a:r>
            <a:r>
              <a:rPr lang="fr-BE" sz="2400" dirty="0" err="1"/>
              <a:t>Homogeneous</a:t>
            </a:r>
            <a:r>
              <a:rPr lang="fr-BE" sz="2400" dirty="0"/>
              <a:t> </a:t>
            </a:r>
            <a:r>
              <a:rPr lang="fr-BE" sz="2400" dirty="0" err="1"/>
              <a:t>Anisotropic</a:t>
            </a:r>
            <a:r>
              <a:rPr lang="fr-BE" sz="2400" dirty="0"/>
              <a:t> </a:t>
            </a:r>
            <a:r>
              <a:rPr lang="fr-BE" sz="2400" dirty="0" err="1"/>
              <a:t>Multicomponent</a:t>
            </a:r>
            <a:r>
              <a:rPr lang="fr-BE" sz="2400" dirty="0"/>
              <a:t> Plasmas)</a:t>
            </a:r>
            <a:endParaRPr lang="en-US" sz="2400" dirty="0"/>
          </a:p>
          <a:p>
            <a:pPr marL="180000" indent="-180000" algn="l">
              <a:lnSpc>
                <a:spcPct val="150000"/>
              </a:lnSpc>
              <a:spcBef>
                <a:spcPts val="1150"/>
              </a:spcBef>
              <a:buFont typeface="Arial" panose="020B0604020202020204" pitchFamily="34" charset="0"/>
              <a:buChar char="•"/>
            </a:pPr>
            <a:endParaRPr lang="en-US" sz="2400" dirty="0"/>
          </a:p>
          <a:p>
            <a:pPr marL="180000" indent="-180000" algn="l">
              <a:lnSpc>
                <a:spcPct val="150000"/>
              </a:lnSpc>
              <a:spcBef>
                <a:spcPts val="1150"/>
              </a:spcBef>
              <a:buFont typeface="Arial" panose="020B0604020202020204" pitchFamily="34" charset="0"/>
              <a:buChar char="•"/>
            </a:pPr>
            <a:r>
              <a:rPr lang="en-US" sz="2400" dirty="0"/>
              <a:t>For Weibel: custom Fortran code for 2 counter-streaming populations of ions + electrons</a:t>
            </a:r>
          </a:p>
        </p:txBody>
      </p:sp>
      <p:sp>
        <p:nvSpPr>
          <p:cNvPr id="7" name="TextBox 6">
            <a:extLst>
              <a:ext uri="{FF2B5EF4-FFF2-40B4-BE49-F238E27FC236}">
                <a16:creationId xmlns:a16="http://schemas.microsoft.com/office/drawing/2014/main" id="{D18D7ABC-82E4-28CB-9F36-D51A22571CE8}"/>
              </a:ext>
            </a:extLst>
          </p:cNvPr>
          <p:cNvSpPr txBox="1"/>
          <p:nvPr/>
        </p:nvSpPr>
        <p:spPr>
          <a:xfrm>
            <a:off x="10313598" y="1800732"/>
            <a:ext cx="1878402" cy="366126"/>
          </a:xfrm>
          <a:prstGeom prst="rect">
            <a:avLst/>
          </a:prstGeom>
          <a:noFill/>
        </p:spPr>
        <p:txBody>
          <a:bodyPr wrap="square">
            <a:spAutoFit/>
          </a:bodyPr>
          <a:lstStyle/>
          <a:p>
            <a:pPr>
              <a:lnSpc>
                <a:spcPts val="2300"/>
              </a:lnSpc>
              <a:spcBef>
                <a:spcPts val="1150"/>
              </a:spcBef>
            </a:pPr>
            <a:r>
              <a:rPr lang="fr-BE" sz="1400" dirty="0" err="1">
                <a:solidFill>
                  <a:schemeClr val="accent6">
                    <a:lumMod val="50000"/>
                  </a:schemeClr>
                </a:solidFill>
              </a:rPr>
              <a:t>Roennmark</a:t>
            </a:r>
            <a:r>
              <a:rPr lang="fr-BE" sz="1400" dirty="0">
                <a:solidFill>
                  <a:schemeClr val="accent6">
                    <a:lumMod val="50000"/>
                  </a:schemeClr>
                </a:solidFill>
              </a:rPr>
              <a:t> 1982</a:t>
            </a:r>
          </a:p>
        </p:txBody>
      </p:sp>
    </p:spTree>
    <p:extLst>
      <p:ext uri="{BB962C8B-B14F-4D97-AF65-F5344CB8AC3E}">
        <p14:creationId xmlns:p14="http://schemas.microsoft.com/office/powerpoint/2010/main" val="18315681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16ECC8-AD93-2928-6C13-9F4DEF75FC77}"/>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9F8EA021-13BA-BD86-D95B-5C75D9F9DD49}"/>
              </a:ext>
            </a:extLst>
          </p:cNvPr>
          <p:cNvPicPr>
            <a:picLocks noChangeAspect="1"/>
          </p:cNvPicPr>
          <p:nvPr/>
        </p:nvPicPr>
        <p:blipFill>
          <a:blip r:embed="rId3"/>
          <a:stretch>
            <a:fillRect/>
          </a:stretch>
        </p:blipFill>
        <p:spPr>
          <a:xfrm>
            <a:off x="4126110" y="61069"/>
            <a:ext cx="4629701" cy="6611352"/>
          </a:xfrm>
          <a:prstGeom prst="rect">
            <a:avLst/>
          </a:prstGeom>
        </p:spPr>
      </p:pic>
      <p:sp>
        <p:nvSpPr>
          <p:cNvPr id="2" name="Title 1">
            <a:extLst>
              <a:ext uri="{FF2B5EF4-FFF2-40B4-BE49-F238E27FC236}">
                <a16:creationId xmlns:a16="http://schemas.microsoft.com/office/drawing/2014/main" id="{CF67F9A9-EB29-80F0-CDB5-58C5D9F5F96A}"/>
              </a:ext>
            </a:extLst>
          </p:cNvPr>
          <p:cNvSpPr>
            <a:spLocks noGrp="1"/>
          </p:cNvSpPr>
          <p:nvPr>
            <p:ph type="title"/>
          </p:nvPr>
        </p:nvSpPr>
        <p:spPr/>
        <p:txBody>
          <a:bodyPr/>
          <a:lstStyle/>
          <a:p>
            <a:r>
              <a:rPr lang="en-US" dirty="0"/>
              <a:t>Population separation</a:t>
            </a:r>
          </a:p>
        </p:txBody>
      </p:sp>
      <p:sp>
        <p:nvSpPr>
          <p:cNvPr id="4" name="Footer Placeholder 3">
            <a:extLst>
              <a:ext uri="{FF2B5EF4-FFF2-40B4-BE49-F238E27FC236}">
                <a16:creationId xmlns:a16="http://schemas.microsoft.com/office/drawing/2014/main" id="{DDB6A568-51DC-95E0-8B97-CCAF8218A361}"/>
              </a:ext>
            </a:extLst>
          </p:cNvPr>
          <p:cNvSpPr>
            <a:spLocks noGrp="1"/>
          </p:cNvSpPr>
          <p:nvPr>
            <p:ph type="ftr" idx="11"/>
          </p:nvPr>
        </p:nvSpPr>
        <p:spPr/>
        <p:txBody>
          <a:bodyPr/>
          <a:lstStyle/>
          <a:p>
            <a:r>
              <a:rPr lang="fr-BE"/>
              <a:t>Max-Planck-Institut für Plasmaphysik | Valentine Devos | PIC Meeting Prague 2026</a:t>
            </a:r>
            <a:endParaRPr lang="fr-BE" dirty="0"/>
          </a:p>
        </p:txBody>
      </p:sp>
      <p:sp>
        <p:nvSpPr>
          <p:cNvPr id="5" name="Slide Number Placeholder 4">
            <a:extLst>
              <a:ext uri="{FF2B5EF4-FFF2-40B4-BE49-F238E27FC236}">
                <a16:creationId xmlns:a16="http://schemas.microsoft.com/office/drawing/2014/main" id="{08C6E814-D7DE-6643-5C06-FF7D31D14D98}"/>
              </a:ext>
            </a:extLst>
          </p:cNvPr>
          <p:cNvSpPr>
            <a:spLocks noGrp="1"/>
          </p:cNvSpPr>
          <p:nvPr>
            <p:ph type="sldNum" sz="quarter" idx="12"/>
          </p:nvPr>
        </p:nvSpPr>
        <p:spPr/>
        <p:txBody>
          <a:bodyPr/>
          <a:lstStyle/>
          <a:p>
            <a:fld id="{ECE691D0-CC49-4FC7-9C4D-6112B0CB3A76}" type="slidenum">
              <a:rPr lang="de-DE" smtClean="0"/>
              <a:pPr/>
              <a:t>20</a:t>
            </a:fld>
            <a:endParaRPr lang="de-DE" dirty="0"/>
          </a:p>
        </p:txBody>
      </p:sp>
      <p:sp>
        <p:nvSpPr>
          <p:cNvPr id="102" name="TextBox 102"/>
          <p:cNvSpPr txBox="1"/>
          <p:nvPr/>
        </p:nvSpPr>
        <p:spPr>
          <a:xfrm>
            <a:off x="411480" y="1463040"/>
            <a:ext cx="3566160" cy="3840480"/>
          </a:xfrm>
          <a:prstGeom prst="rect">
            <a:avLst/>
          </a:prstGeom>
          <a:noFill/>
          <a:ln>
            <a:noFill/>
          </a:ln>
        </p:spPr>
        <p:txBody>
          <a:bodyPr wrap="square" lIns="45720" tIns="45720" rIns="45720" bIns="45720" rtlCol="0" anchor="t">
            <a:normAutofit/>
          </a:bodyPr>
          <a:lstStyle/>
          <a:p>
            <a:pPr marL="0" indent="0" algn="l">
              <a:lnSpc>
                <a:spcPct val="150000"/>
              </a:lnSpc>
              <a:spcAft>
                <a:spcPts val="1200"/>
              </a:spcAft>
              <a:buNone/>
            </a:pPr>
            <a:r>
              <a:rPr lang="en-US" sz="1700" b="0" dirty="0">
                <a:solidFill>
                  <a:srgbClr val="262626"/>
                </a:solidFill>
                <a:latin typeface="Arial"/>
                <a:cs typeface="Arial"/>
              </a:rPr>
              <a:t>Incoming and reflected ions are separated at the minimum of f(v</a:t>
            </a:r>
            <a:r>
              <a:rPr lang="en-US" sz="1700" b="0" baseline="-25000" dirty="0">
                <a:solidFill>
                  <a:srgbClr val="262626"/>
                </a:solidFill>
                <a:latin typeface="Arial"/>
                <a:cs typeface="Arial"/>
              </a:rPr>
              <a:t>x</a:t>
            </a:r>
            <a:r>
              <a:rPr lang="en-US" sz="1700" b="0" dirty="0">
                <a:solidFill>
                  <a:srgbClr val="262626"/>
                </a:solidFill>
                <a:latin typeface="Arial"/>
                <a:cs typeface="Arial"/>
              </a:rPr>
              <a:t>) (red dashed line).</a:t>
            </a:r>
            <a:endParaRPr lang="en-US" sz="1700" dirty="0"/>
          </a:p>
          <a:p>
            <a:pPr marL="0" indent="0" algn="l">
              <a:lnSpc>
                <a:spcPct val="150000"/>
              </a:lnSpc>
              <a:spcAft>
                <a:spcPts val="600"/>
              </a:spcAft>
              <a:buNone/>
            </a:pPr>
            <a:r>
              <a:rPr lang="en-US" sz="1700" b="0" dirty="0">
                <a:solidFill>
                  <a:srgbClr val="262626"/>
                </a:solidFill>
                <a:latin typeface="Arial"/>
                <a:cs typeface="Arial"/>
              </a:rPr>
              <a:t>Each population gives its own density, drift and temperatures, which are the inputs of the dispersion solvers.</a:t>
            </a:r>
            <a:endParaRPr lang="en-US" sz="1700" dirty="0"/>
          </a:p>
        </p:txBody>
      </p:sp>
    </p:spTree>
    <p:extLst>
      <p:ext uri="{BB962C8B-B14F-4D97-AF65-F5344CB8AC3E}">
        <p14:creationId xmlns:p14="http://schemas.microsoft.com/office/powerpoint/2010/main" val="839880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143AEB9D-0F3C-44F5-9518-B86D83FCEA1A}"/>
              </a:ext>
            </a:extLst>
          </p:cNvPr>
          <p:cNvSpPr>
            <a:spLocks noGrp="1"/>
          </p:cNvSpPr>
          <p:nvPr>
            <p:ph type="subTitle" idx="1"/>
          </p:nvPr>
        </p:nvSpPr>
        <p:spPr>
          <a:xfrm>
            <a:off x="1036638" y="3762375"/>
            <a:ext cx="8497886" cy="1964837"/>
          </a:xfrm>
        </p:spPr>
        <p:txBody>
          <a:bodyPr/>
          <a:lstStyle/>
          <a:p>
            <a:r>
              <a:rPr lang="en-US" dirty="0"/>
              <a:t>From waves to filaments across Alfvénic Mach numbers 8.5 – 23</a:t>
            </a:r>
          </a:p>
        </p:txBody>
      </p:sp>
      <p:sp>
        <p:nvSpPr>
          <p:cNvPr id="3" name="Title 2">
            <a:extLst>
              <a:ext uri="{FF2B5EF4-FFF2-40B4-BE49-F238E27FC236}">
                <a16:creationId xmlns:a16="http://schemas.microsoft.com/office/drawing/2014/main" id="{847CD2AA-882F-4C2E-AC50-251E5EB9C47B}"/>
              </a:ext>
            </a:extLst>
          </p:cNvPr>
          <p:cNvSpPr>
            <a:spLocks noGrp="1"/>
          </p:cNvSpPr>
          <p:nvPr>
            <p:ph type="title"/>
          </p:nvPr>
        </p:nvSpPr>
        <p:spPr>
          <a:xfrm>
            <a:off x="1036637" y="1956206"/>
            <a:ext cx="8497886" cy="2055725"/>
          </a:xfrm>
        </p:spPr>
        <p:txBody>
          <a:bodyPr/>
          <a:lstStyle/>
          <a:p>
            <a:r>
              <a:rPr lang="en-US" sz="2000" dirty="0"/>
              <a:t>Part IV</a:t>
            </a:r>
            <a:br>
              <a:rPr lang="en-US" sz="3600"/>
            </a:br>
            <a:r>
              <a:rPr lang="en-US" sz="3600" dirty="0"/>
              <a:t>Results</a:t>
            </a:r>
          </a:p>
        </p:txBody>
      </p:sp>
      <p:sp>
        <p:nvSpPr>
          <p:cNvPr id="5" name="Footer Placeholder 4">
            <a:extLst>
              <a:ext uri="{FF2B5EF4-FFF2-40B4-BE49-F238E27FC236}">
                <a16:creationId xmlns:a16="http://schemas.microsoft.com/office/drawing/2014/main" id="{D54EB9FE-69C2-46F7-9AE9-E7F48CB2FA9D}"/>
              </a:ext>
            </a:extLst>
          </p:cNvPr>
          <p:cNvSpPr>
            <a:spLocks noGrp="1"/>
          </p:cNvSpPr>
          <p:nvPr>
            <p:ph type="ftr" sz="quarter" idx="11"/>
          </p:nvPr>
        </p:nvSpPr>
        <p:spPr/>
        <p:txBody>
          <a:bodyPr/>
          <a:lstStyle/>
          <a:p>
            <a:r>
              <a:rPr lang="de-DE"/>
              <a:t>Max-Planck-Institut für Plasmaphysik | Valentine Devos | PIC Meeting Prague 2026</a:t>
            </a:r>
            <a:endParaRPr lang="de-DE" dirty="0"/>
          </a:p>
        </p:txBody>
      </p:sp>
      <p:sp>
        <p:nvSpPr>
          <p:cNvPr id="4" name="Slide Number Placeholder 3">
            <a:extLst>
              <a:ext uri="{FF2B5EF4-FFF2-40B4-BE49-F238E27FC236}">
                <a16:creationId xmlns:a16="http://schemas.microsoft.com/office/drawing/2014/main" id="{779DCA55-E27C-1564-8D6B-A616657F0588}"/>
              </a:ext>
            </a:extLst>
          </p:cNvPr>
          <p:cNvSpPr>
            <a:spLocks noGrp="1"/>
          </p:cNvSpPr>
          <p:nvPr>
            <p:ph type="sldNum" sz="quarter" idx="12"/>
          </p:nvPr>
        </p:nvSpPr>
        <p:spPr/>
        <p:txBody>
          <a:bodyPr/>
          <a:lstStyle/>
          <a:p>
            <a:fld id="{ECE691D0-CC49-4FC7-9C4D-6112B0CB3A76}" type="slidenum">
              <a:rPr lang="de-DE" smtClean="0"/>
              <a:pPr/>
              <a:t>21</a:t>
            </a:fld>
            <a:endParaRPr lang="de-DE" dirty="0"/>
          </a:p>
        </p:txBody>
      </p:sp>
    </p:spTree>
    <p:extLst>
      <p:ext uri="{BB962C8B-B14F-4D97-AF65-F5344CB8AC3E}">
        <p14:creationId xmlns:p14="http://schemas.microsoft.com/office/powerpoint/2010/main" val="148434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C1645C-CA94-A153-0608-21085194A0B8}"/>
            </a:ext>
          </a:extLst>
        </p:cNvPr>
        <p:cNvGrpSpPr/>
        <p:nvPr/>
      </p:nvGrpSpPr>
      <p:grpSpPr>
        <a:xfrm>
          <a:off x="0" y="0"/>
          <a:ext cx="0" cy="0"/>
          <a:chOff x="0" y="0"/>
          <a:chExt cx="0" cy="0"/>
        </a:xfrm>
      </p:grpSpPr>
      <p:pic>
        <p:nvPicPr>
          <p:cNvPr id="22" name="Graphic 21">
            <a:extLst>
              <a:ext uri="{FF2B5EF4-FFF2-40B4-BE49-F238E27FC236}">
                <a16:creationId xmlns:a16="http://schemas.microsoft.com/office/drawing/2014/main" id="{187D6F47-19CA-3333-5875-367F78ADC13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228332" y="3741456"/>
            <a:ext cx="8607504" cy="3074109"/>
          </a:xfrm>
          <a:prstGeom prst="rect">
            <a:avLst/>
          </a:prstGeom>
        </p:spPr>
      </p:pic>
      <p:pic>
        <p:nvPicPr>
          <p:cNvPr id="24" name="Picture 23">
            <a:extLst>
              <a:ext uri="{FF2B5EF4-FFF2-40B4-BE49-F238E27FC236}">
                <a16:creationId xmlns:a16="http://schemas.microsoft.com/office/drawing/2014/main" id="{F688A50B-4D0D-DA0E-3C8C-30AE8C34297E}"/>
              </a:ext>
            </a:extLst>
          </p:cNvPr>
          <p:cNvPicPr>
            <a:picLocks noChangeAspect="1"/>
          </p:cNvPicPr>
          <p:nvPr/>
        </p:nvPicPr>
        <p:blipFill>
          <a:blip r:embed="rId4"/>
          <a:stretch>
            <a:fillRect/>
          </a:stretch>
        </p:blipFill>
        <p:spPr>
          <a:xfrm>
            <a:off x="0" y="873119"/>
            <a:ext cx="6488906" cy="5191125"/>
          </a:xfrm>
          <a:prstGeom prst="rect">
            <a:avLst/>
          </a:prstGeom>
        </p:spPr>
      </p:pic>
      <p:pic>
        <p:nvPicPr>
          <p:cNvPr id="20" name="Picture 19">
            <a:extLst>
              <a:ext uri="{FF2B5EF4-FFF2-40B4-BE49-F238E27FC236}">
                <a16:creationId xmlns:a16="http://schemas.microsoft.com/office/drawing/2014/main" id="{8E4A6871-52C6-41C0-337A-2EA22218572C}"/>
              </a:ext>
            </a:extLst>
          </p:cNvPr>
          <p:cNvPicPr>
            <a:picLocks noChangeAspect="1"/>
          </p:cNvPicPr>
          <p:nvPr/>
        </p:nvPicPr>
        <p:blipFill>
          <a:blip r:embed="rId5"/>
          <a:stretch>
            <a:fillRect/>
          </a:stretch>
        </p:blipFill>
        <p:spPr>
          <a:xfrm>
            <a:off x="6584015" y="822748"/>
            <a:ext cx="5524641" cy="2969081"/>
          </a:xfrm>
          <a:prstGeom prst="rect">
            <a:avLst/>
          </a:prstGeom>
        </p:spPr>
      </p:pic>
      <p:sp>
        <p:nvSpPr>
          <p:cNvPr id="2" name="Title 1">
            <a:extLst>
              <a:ext uri="{FF2B5EF4-FFF2-40B4-BE49-F238E27FC236}">
                <a16:creationId xmlns:a16="http://schemas.microsoft.com/office/drawing/2014/main" id="{FE2543C5-3D86-E601-3097-1AA44631293B}"/>
              </a:ext>
            </a:extLst>
          </p:cNvPr>
          <p:cNvSpPr>
            <a:spLocks noGrp="1"/>
          </p:cNvSpPr>
          <p:nvPr>
            <p:ph type="title"/>
          </p:nvPr>
        </p:nvSpPr>
        <p:spPr/>
        <p:txBody>
          <a:bodyPr/>
          <a:lstStyle/>
          <a:p>
            <a:r>
              <a:rPr lang="en-US" dirty="0"/>
              <a:t>Low Mach number (β = 2, M</a:t>
            </a:r>
            <a:r>
              <a:rPr lang="en-US" baseline="-25000" dirty="0"/>
              <a:t>A</a:t>
            </a:r>
            <a:r>
              <a:rPr lang="en-US" dirty="0"/>
              <a:t> = 8.5): ion-scale ripples</a:t>
            </a:r>
          </a:p>
        </p:txBody>
      </p:sp>
      <p:sp>
        <p:nvSpPr>
          <p:cNvPr id="4" name="Footer Placeholder 3">
            <a:extLst>
              <a:ext uri="{FF2B5EF4-FFF2-40B4-BE49-F238E27FC236}">
                <a16:creationId xmlns:a16="http://schemas.microsoft.com/office/drawing/2014/main" id="{847E7635-D69E-91C3-C516-D5B053B06AC7}"/>
              </a:ext>
            </a:extLst>
          </p:cNvPr>
          <p:cNvSpPr>
            <a:spLocks noGrp="1"/>
          </p:cNvSpPr>
          <p:nvPr>
            <p:ph type="ftr" idx="11"/>
          </p:nvPr>
        </p:nvSpPr>
        <p:spPr/>
        <p:txBody>
          <a:bodyPr/>
          <a:lstStyle/>
          <a:p>
            <a:r>
              <a:rPr lang="fr-BE"/>
              <a:t>Max-Planck-Institut für Plasmaphysik | Valentine Devos | PIC Meeting Prague 2026</a:t>
            </a:r>
            <a:endParaRPr lang="fr-BE" dirty="0"/>
          </a:p>
        </p:txBody>
      </p:sp>
      <p:sp>
        <p:nvSpPr>
          <p:cNvPr id="6" name="Rectangle 5">
            <a:extLst>
              <a:ext uri="{FF2B5EF4-FFF2-40B4-BE49-F238E27FC236}">
                <a16:creationId xmlns:a16="http://schemas.microsoft.com/office/drawing/2014/main" id="{32153D4E-DF77-7908-F373-1EF9B257AFA7}"/>
              </a:ext>
            </a:extLst>
          </p:cNvPr>
          <p:cNvSpPr/>
          <p:nvPr/>
        </p:nvSpPr>
        <p:spPr>
          <a:xfrm>
            <a:off x="1691773" y="788186"/>
            <a:ext cx="966788" cy="169868"/>
          </a:xfrm>
          <a:prstGeom prst="rect">
            <a:avLst/>
          </a:prstGeom>
          <a:solidFill>
            <a:schemeClr val="bg1"/>
          </a:solidFill>
          <a:ln w="19050" cmpd="sng">
            <a:solidFill>
              <a:schemeClr val="bg1"/>
            </a:solidFill>
            <a:prstDash val="dash"/>
            <a:tailEnd type="triangle" w="lg" len="med"/>
          </a:ln>
        </p:spPr>
        <p:style>
          <a:lnRef idx="1">
            <a:schemeClr val="accent1"/>
          </a:lnRef>
          <a:fillRef idx="0">
            <a:schemeClr val="accent1"/>
          </a:fillRef>
          <a:effectRef idx="0">
            <a:schemeClr val="accent1"/>
          </a:effectRef>
          <a:fontRef idx="minor">
            <a:schemeClr val="tx1"/>
          </a:fontRef>
        </p:style>
        <p:txBody>
          <a:bodyPr wrap="square" lIns="144000" tIns="108000" rIns="144000" bIns="144000" rtlCol="0" anchor="t" anchorCtr="0"/>
          <a:lstStyle/>
          <a:p>
            <a:pPr algn="l">
              <a:spcBef>
                <a:spcPts val="1150"/>
              </a:spcBef>
              <a:buClr>
                <a:srgbClr val="116656"/>
              </a:buClr>
              <a:buSzPct val="120000"/>
            </a:pPr>
            <a:endParaRPr lang="en-US" sz="1300" b="1" dirty="0">
              <a:solidFill>
                <a:schemeClr val="bg1"/>
              </a:solidFill>
            </a:endParaRPr>
          </a:p>
        </p:txBody>
      </p:sp>
      <p:sp>
        <p:nvSpPr>
          <p:cNvPr id="9" name="Slide Number Placeholder 8">
            <a:extLst>
              <a:ext uri="{FF2B5EF4-FFF2-40B4-BE49-F238E27FC236}">
                <a16:creationId xmlns:a16="http://schemas.microsoft.com/office/drawing/2014/main" id="{47A6D69C-D76C-97E3-A83C-A72C01844FF4}"/>
              </a:ext>
            </a:extLst>
          </p:cNvPr>
          <p:cNvSpPr>
            <a:spLocks noGrp="1"/>
          </p:cNvSpPr>
          <p:nvPr>
            <p:ph type="sldNum" sz="quarter" idx="12"/>
          </p:nvPr>
        </p:nvSpPr>
        <p:spPr/>
        <p:txBody>
          <a:bodyPr/>
          <a:lstStyle/>
          <a:p>
            <a:fld id="{ECE691D0-CC49-4FC7-9C4D-6112B0CB3A76}" type="slidenum">
              <a:rPr lang="de-DE" smtClean="0"/>
              <a:pPr/>
              <a:t>22</a:t>
            </a:fld>
            <a:endParaRPr lang="de-DE" dirty="0"/>
          </a:p>
        </p:txBody>
      </p:sp>
    </p:spTree>
    <p:extLst>
      <p:ext uri="{BB962C8B-B14F-4D97-AF65-F5344CB8AC3E}">
        <p14:creationId xmlns:p14="http://schemas.microsoft.com/office/powerpoint/2010/main" val="3324437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B310D3-C6A3-FA41-D0DF-CACA59D83C1E}"/>
            </a:ext>
          </a:extLst>
        </p:cNvPr>
        <p:cNvGrpSpPr/>
        <p:nvPr/>
      </p:nvGrpSpPr>
      <p:grpSpPr>
        <a:xfrm>
          <a:off x="0" y="0"/>
          <a:ext cx="0" cy="0"/>
          <a:chOff x="0" y="0"/>
          <a:chExt cx="0" cy="0"/>
        </a:xfrm>
      </p:grpSpPr>
      <p:pic>
        <p:nvPicPr>
          <p:cNvPr id="31" name="Picture 30">
            <a:extLst>
              <a:ext uri="{FF2B5EF4-FFF2-40B4-BE49-F238E27FC236}">
                <a16:creationId xmlns:a16="http://schemas.microsoft.com/office/drawing/2014/main" id="{45E61A49-0043-6E27-2D79-E0CBFFFF27BD}"/>
              </a:ext>
            </a:extLst>
          </p:cNvPr>
          <p:cNvPicPr>
            <a:picLocks noChangeAspect="1"/>
          </p:cNvPicPr>
          <p:nvPr/>
        </p:nvPicPr>
        <p:blipFill>
          <a:blip r:embed="rId3"/>
          <a:stretch>
            <a:fillRect/>
          </a:stretch>
        </p:blipFill>
        <p:spPr>
          <a:xfrm>
            <a:off x="0" y="873119"/>
            <a:ext cx="6488906" cy="5191125"/>
          </a:xfrm>
          <a:prstGeom prst="rect">
            <a:avLst/>
          </a:prstGeom>
        </p:spPr>
      </p:pic>
      <p:pic>
        <p:nvPicPr>
          <p:cNvPr id="25" name="Picture 24">
            <a:extLst>
              <a:ext uri="{FF2B5EF4-FFF2-40B4-BE49-F238E27FC236}">
                <a16:creationId xmlns:a16="http://schemas.microsoft.com/office/drawing/2014/main" id="{A22F328E-CF3B-632A-82C2-A86DC0B9CD90}"/>
              </a:ext>
            </a:extLst>
          </p:cNvPr>
          <p:cNvPicPr>
            <a:picLocks noChangeAspect="1"/>
          </p:cNvPicPr>
          <p:nvPr/>
        </p:nvPicPr>
        <p:blipFill>
          <a:blip r:embed="rId4"/>
          <a:srcRect l="25163" r="7455"/>
          <a:stretch>
            <a:fillRect/>
          </a:stretch>
        </p:blipFill>
        <p:spPr>
          <a:xfrm>
            <a:off x="6349470" y="3730163"/>
            <a:ext cx="5842530" cy="3096697"/>
          </a:xfrm>
          <a:prstGeom prst="rect">
            <a:avLst/>
          </a:prstGeom>
        </p:spPr>
      </p:pic>
      <p:pic>
        <p:nvPicPr>
          <p:cNvPr id="19" name="Picture 18">
            <a:extLst>
              <a:ext uri="{FF2B5EF4-FFF2-40B4-BE49-F238E27FC236}">
                <a16:creationId xmlns:a16="http://schemas.microsoft.com/office/drawing/2014/main" id="{9150A6DC-B48F-00EC-D5A1-C677DF357E11}"/>
              </a:ext>
            </a:extLst>
          </p:cNvPr>
          <p:cNvPicPr>
            <a:picLocks noChangeAspect="1"/>
          </p:cNvPicPr>
          <p:nvPr/>
        </p:nvPicPr>
        <p:blipFill>
          <a:blip r:embed="rId5"/>
          <a:stretch>
            <a:fillRect/>
          </a:stretch>
        </p:blipFill>
        <p:spPr>
          <a:xfrm>
            <a:off x="6488906" y="787883"/>
            <a:ext cx="5619750" cy="2969081"/>
          </a:xfrm>
          <a:prstGeom prst="rect">
            <a:avLst/>
          </a:prstGeom>
        </p:spPr>
      </p:pic>
      <p:sp>
        <p:nvSpPr>
          <p:cNvPr id="2" name="Title 1">
            <a:extLst>
              <a:ext uri="{FF2B5EF4-FFF2-40B4-BE49-F238E27FC236}">
                <a16:creationId xmlns:a16="http://schemas.microsoft.com/office/drawing/2014/main" id="{2E586594-9D3B-41CA-1B12-BB3606CA3261}"/>
              </a:ext>
            </a:extLst>
          </p:cNvPr>
          <p:cNvSpPr>
            <a:spLocks noGrp="1"/>
          </p:cNvSpPr>
          <p:nvPr>
            <p:ph type="title"/>
          </p:nvPr>
        </p:nvSpPr>
        <p:spPr/>
        <p:txBody>
          <a:bodyPr/>
          <a:lstStyle/>
          <a:p>
            <a:r>
              <a:rPr lang="en-US" dirty="0"/>
              <a:t>High Mach number (β = 2, M</a:t>
            </a:r>
            <a:r>
              <a:rPr lang="en-US" baseline="-25000" dirty="0"/>
              <a:t>A</a:t>
            </a:r>
            <a:r>
              <a:rPr lang="en-US" dirty="0"/>
              <a:t> = 23): current filaments</a:t>
            </a:r>
          </a:p>
        </p:txBody>
      </p:sp>
      <p:sp>
        <p:nvSpPr>
          <p:cNvPr id="4" name="Footer Placeholder 3">
            <a:extLst>
              <a:ext uri="{FF2B5EF4-FFF2-40B4-BE49-F238E27FC236}">
                <a16:creationId xmlns:a16="http://schemas.microsoft.com/office/drawing/2014/main" id="{E073B159-AECE-F475-8966-8AB638508A81}"/>
              </a:ext>
            </a:extLst>
          </p:cNvPr>
          <p:cNvSpPr>
            <a:spLocks noGrp="1"/>
          </p:cNvSpPr>
          <p:nvPr>
            <p:ph type="ftr" idx="11"/>
          </p:nvPr>
        </p:nvSpPr>
        <p:spPr/>
        <p:txBody>
          <a:bodyPr/>
          <a:lstStyle/>
          <a:p>
            <a:r>
              <a:rPr lang="fr-BE"/>
              <a:t>Max-Planck-Institut für Plasmaphysik | Valentine Devos | PIC Meeting Prague 2026</a:t>
            </a:r>
            <a:endParaRPr lang="fr-BE" dirty="0"/>
          </a:p>
        </p:txBody>
      </p:sp>
      <p:sp>
        <p:nvSpPr>
          <p:cNvPr id="6" name="Rectangle 5">
            <a:extLst>
              <a:ext uri="{FF2B5EF4-FFF2-40B4-BE49-F238E27FC236}">
                <a16:creationId xmlns:a16="http://schemas.microsoft.com/office/drawing/2014/main" id="{A03E1B65-8405-F2E0-8247-3574E932B3A2}"/>
              </a:ext>
            </a:extLst>
          </p:cNvPr>
          <p:cNvSpPr/>
          <p:nvPr/>
        </p:nvSpPr>
        <p:spPr>
          <a:xfrm>
            <a:off x="1691773" y="788186"/>
            <a:ext cx="966788" cy="169868"/>
          </a:xfrm>
          <a:prstGeom prst="rect">
            <a:avLst/>
          </a:prstGeom>
          <a:solidFill>
            <a:schemeClr val="bg1"/>
          </a:solidFill>
          <a:ln w="19050" cmpd="sng">
            <a:solidFill>
              <a:schemeClr val="bg1"/>
            </a:solidFill>
            <a:prstDash val="dash"/>
            <a:tailEnd type="triangle" w="lg" len="med"/>
          </a:ln>
        </p:spPr>
        <p:style>
          <a:lnRef idx="1">
            <a:schemeClr val="accent1"/>
          </a:lnRef>
          <a:fillRef idx="0">
            <a:schemeClr val="accent1"/>
          </a:fillRef>
          <a:effectRef idx="0">
            <a:schemeClr val="accent1"/>
          </a:effectRef>
          <a:fontRef idx="minor">
            <a:schemeClr val="tx1"/>
          </a:fontRef>
        </p:style>
        <p:txBody>
          <a:bodyPr wrap="square" lIns="144000" tIns="108000" rIns="144000" bIns="144000" rtlCol="0" anchor="t" anchorCtr="0"/>
          <a:lstStyle/>
          <a:p>
            <a:pPr algn="l">
              <a:spcBef>
                <a:spcPts val="1150"/>
              </a:spcBef>
              <a:buClr>
                <a:srgbClr val="116656"/>
              </a:buClr>
              <a:buSzPct val="120000"/>
            </a:pPr>
            <a:endParaRPr lang="en-US" sz="1300" b="1" dirty="0">
              <a:solidFill>
                <a:schemeClr val="bg1"/>
              </a:solidFill>
            </a:endParaRPr>
          </a:p>
        </p:txBody>
      </p:sp>
      <p:sp>
        <p:nvSpPr>
          <p:cNvPr id="3" name="Slide Number Placeholder 2">
            <a:extLst>
              <a:ext uri="{FF2B5EF4-FFF2-40B4-BE49-F238E27FC236}">
                <a16:creationId xmlns:a16="http://schemas.microsoft.com/office/drawing/2014/main" id="{62D6270B-209D-D1C2-24D3-A98C87FFE554}"/>
              </a:ext>
            </a:extLst>
          </p:cNvPr>
          <p:cNvSpPr>
            <a:spLocks noGrp="1"/>
          </p:cNvSpPr>
          <p:nvPr>
            <p:ph type="sldNum" sz="quarter" idx="12"/>
          </p:nvPr>
        </p:nvSpPr>
        <p:spPr/>
        <p:txBody>
          <a:bodyPr/>
          <a:lstStyle/>
          <a:p>
            <a:fld id="{ECE691D0-CC49-4FC7-9C4D-6112B0CB3A76}" type="slidenum">
              <a:rPr lang="de-DE" smtClean="0"/>
              <a:pPr/>
              <a:t>23</a:t>
            </a:fld>
            <a:endParaRPr lang="de-DE" dirty="0"/>
          </a:p>
        </p:txBody>
      </p:sp>
    </p:spTree>
    <p:extLst>
      <p:ext uri="{BB962C8B-B14F-4D97-AF65-F5344CB8AC3E}">
        <p14:creationId xmlns:p14="http://schemas.microsoft.com/office/powerpoint/2010/main" val="517841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104E39-161B-7284-F99C-A691EB7F1E76}"/>
            </a:ext>
          </a:extLst>
        </p:cNvPr>
        <p:cNvGrpSpPr/>
        <p:nvPr/>
      </p:nvGrpSpPr>
      <p:grpSpPr>
        <a:xfrm>
          <a:off x="0" y="0"/>
          <a:ext cx="0" cy="0"/>
          <a:chOff x="0" y="0"/>
          <a:chExt cx="0" cy="0"/>
        </a:xfrm>
      </p:grpSpPr>
      <p:pic>
        <p:nvPicPr>
          <p:cNvPr id="25" name="Picture 24">
            <a:extLst>
              <a:ext uri="{FF2B5EF4-FFF2-40B4-BE49-F238E27FC236}">
                <a16:creationId xmlns:a16="http://schemas.microsoft.com/office/drawing/2014/main" id="{B109E528-DA98-22FD-576C-A97B81BB67C2}"/>
              </a:ext>
            </a:extLst>
          </p:cNvPr>
          <p:cNvPicPr>
            <a:picLocks noChangeAspect="1"/>
          </p:cNvPicPr>
          <p:nvPr/>
        </p:nvPicPr>
        <p:blipFill>
          <a:blip r:embed="rId3"/>
          <a:stretch>
            <a:fillRect/>
          </a:stretch>
        </p:blipFill>
        <p:spPr>
          <a:xfrm>
            <a:off x="6369181" y="3767339"/>
            <a:ext cx="4586536" cy="2866585"/>
          </a:xfrm>
          <a:prstGeom prst="rect">
            <a:avLst/>
          </a:prstGeom>
        </p:spPr>
      </p:pic>
      <p:pic>
        <p:nvPicPr>
          <p:cNvPr id="23" name="Picture 22">
            <a:extLst>
              <a:ext uri="{FF2B5EF4-FFF2-40B4-BE49-F238E27FC236}">
                <a16:creationId xmlns:a16="http://schemas.microsoft.com/office/drawing/2014/main" id="{B4168FA4-BDB7-2CA0-C97F-59362615E019}"/>
              </a:ext>
            </a:extLst>
          </p:cNvPr>
          <p:cNvPicPr>
            <a:picLocks noChangeAspect="1"/>
          </p:cNvPicPr>
          <p:nvPr/>
        </p:nvPicPr>
        <p:blipFill>
          <a:blip r:embed="rId4"/>
          <a:stretch>
            <a:fillRect/>
          </a:stretch>
        </p:blipFill>
        <p:spPr>
          <a:xfrm>
            <a:off x="1236283" y="3767339"/>
            <a:ext cx="4586536" cy="2866585"/>
          </a:xfrm>
          <a:prstGeom prst="rect">
            <a:avLst/>
          </a:prstGeom>
        </p:spPr>
      </p:pic>
      <p:sp>
        <p:nvSpPr>
          <p:cNvPr id="2" name="Title 1">
            <a:extLst>
              <a:ext uri="{FF2B5EF4-FFF2-40B4-BE49-F238E27FC236}">
                <a16:creationId xmlns:a16="http://schemas.microsoft.com/office/drawing/2014/main" id="{670D5C4F-7A85-154A-8215-C6A659F7A1E4}"/>
              </a:ext>
            </a:extLst>
          </p:cNvPr>
          <p:cNvSpPr>
            <a:spLocks noGrp="1"/>
          </p:cNvSpPr>
          <p:nvPr>
            <p:ph type="title"/>
          </p:nvPr>
        </p:nvSpPr>
        <p:spPr/>
        <p:txBody>
          <a:bodyPr/>
          <a:lstStyle/>
          <a:p>
            <a:r>
              <a:rPr lang="en-US" dirty="0"/>
              <a:t>Ion Distributions &amp; PCI threshold</a:t>
            </a:r>
          </a:p>
        </p:txBody>
      </p:sp>
      <p:sp>
        <p:nvSpPr>
          <p:cNvPr id="4" name="Footer Placeholder 3">
            <a:extLst>
              <a:ext uri="{FF2B5EF4-FFF2-40B4-BE49-F238E27FC236}">
                <a16:creationId xmlns:a16="http://schemas.microsoft.com/office/drawing/2014/main" id="{F6AE6EB7-6DE1-D54E-D698-39DCB13DBDD4}"/>
              </a:ext>
            </a:extLst>
          </p:cNvPr>
          <p:cNvSpPr>
            <a:spLocks noGrp="1"/>
          </p:cNvSpPr>
          <p:nvPr>
            <p:ph type="ftr" idx="11"/>
          </p:nvPr>
        </p:nvSpPr>
        <p:spPr/>
        <p:txBody>
          <a:bodyPr/>
          <a:lstStyle/>
          <a:p>
            <a:r>
              <a:rPr lang="fr-BE"/>
              <a:t>Max-Planck-Institut für Plasmaphysik | Valentine Devos | PIC Meeting Prague 2026</a:t>
            </a:r>
            <a:endParaRPr lang="fr-BE" dirty="0"/>
          </a:p>
        </p:txBody>
      </p:sp>
      <p:sp>
        <p:nvSpPr>
          <p:cNvPr id="8" name="Slide Number Placeholder 7">
            <a:extLst>
              <a:ext uri="{FF2B5EF4-FFF2-40B4-BE49-F238E27FC236}">
                <a16:creationId xmlns:a16="http://schemas.microsoft.com/office/drawing/2014/main" id="{1AD6118B-166E-1A02-4BFE-F368795963BB}"/>
              </a:ext>
            </a:extLst>
          </p:cNvPr>
          <p:cNvSpPr>
            <a:spLocks noGrp="1"/>
          </p:cNvSpPr>
          <p:nvPr>
            <p:ph type="sldNum" sz="quarter" idx="12"/>
          </p:nvPr>
        </p:nvSpPr>
        <p:spPr/>
        <p:txBody>
          <a:bodyPr/>
          <a:lstStyle/>
          <a:p>
            <a:fld id="{ECE691D0-CC49-4FC7-9C4D-6112B0CB3A76}" type="slidenum">
              <a:rPr lang="de-DE" smtClean="0"/>
              <a:pPr/>
              <a:t>24</a:t>
            </a:fld>
            <a:endParaRPr lang="de-DE" dirty="0"/>
          </a:p>
        </p:txBody>
      </p:sp>
      <p:pic>
        <p:nvPicPr>
          <p:cNvPr id="5" name="Picture 4">
            <a:extLst>
              <a:ext uri="{FF2B5EF4-FFF2-40B4-BE49-F238E27FC236}">
                <a16:creationId xmlns:a16="http://schemas.microsoft.com/office/drawing/2014/main" id="{39C1BC0E-395C-0B56-6BA8-18E25915584A}"/>
              </a:ext>
            </a:extLst>
          </p:cNvPr>
          <p:cNvPicPr>
            <a:picLocks noChangeAspect="1"/>
          </p:cNvPicPr>
          <p:nvPr/>
        </p:nvPicPr>
        <p:blipFill>
          <a:blip r:embed="rId5"/>
          <a:stretch>
            <a:fillRect/>
          </a:stretch>
        </p:blipFill>
        <p:spPr>
          <a:xfrm>
            <a:off x="1505442" y="731176"/>
            <a:ext cx="4048217" cy="3036163"/>
          </a:xfrm>
          <a:prstGeom prst="rect">
            <a:avLst/>
          </a:prstGeom>
        </p:spPr>
      </p:pic>
      <p:pic>
        <p:nvPicPr>
          <p:cNvPr id="7" name="Picture 6">
            <a:extLst>
              <a:ext uri="{FF2B5EF4-FFF2-40B4-BE49-F238E27FC236}">
                <a16:creationId xmlns:a16="http://schemas.microsoft.com/office/drawing/2014/main" id="{A8CA5B3F-A230-9353-E9DD-FE2599978761}"/>
              </a:ext>
            </a:extLst>
          </p:cNvPr>
          <p:cNvPicPr>
            <a:picLocks noChangeAspect="1"/>
          </p:cNvPicPr>
          <p:nvPr/>
        </p:nvPicPr>
        <p:blipFill>
          <a:blip r:embed="rId6"/>
          <a:stretch>
            <a:fillRect/>
          </a:stretch>
        </p:blipFill>
        <p:spPr>
          <a:xfrm>
            <a:off x="6638340" y="731175"/>
            <a:ext cx="4048218" cy="3036163"/>
          </a:xfrm>
          <a:prstGeom prst="rect">
            <a:avLst/>
          </a:prstGeom>
        </p:spPr>
      </p:pic>
    </p:spTree>
    <p:extLst>
      <p:ext uri="{BB962C8B-B14F-4D97-AF65-F5344CB8AC3E}">
        <p14:creationId xmlns:p14="http://schemas.microsoft.com/office/powerpoint/2010/main" val="1983940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804032-2C40-9E76-D549-7C23F8A2B741}"/>
            </a:ext>
          </a:extLst>
        </p:cNvPr>
        <p:cNvGrpSpPr/>
        <p:nvPr/>
      </p:nvGrpSpPr>
      <p:grpSpPr>
        <a:xfrm>
          <a:off x="0" y="0"/>
          <a:ext cx="0" cy="0"/>
          <a:chOff x="0" y="0"/>
          <a:chExt cx="0" cy="0"/>
        </a:xfrm>
      </p:grpSpPr>
      <p:pic>
        <p:nvPicPr>
          <p:cNvPr id="16" name="Picture 15">
            <a:extLst>
              <a:ext uri="{FF2B5EF4-FFF2-40B4-BE49-F238E27FC236}">
                <a16:creationId xmlns:a16="http://schemas.microsoft.com/office/drawing/2014/main" id="{0A5FB12D-BDCE-0C34-07F0-2FE7B2D52868}"/>
              </a:ext>
            </a:extLst>
          </p:cNvPr>
          <p:cNvPicPr>
            <a:picLocks noChangeAspect="1"/>
          </p:cNvPicPr>
          <p:nvPr/>
        </p:nvPicPr>
        <p:blipFill>
          <a:blip r:embed="rId3"/>
          <a:stretch>
            <a:fillRect/>
          </a:stretch>
        </p:blipFill>
        <p:spPr>
          <a:xfrm>
            <a:off x="6252951" y="4064123"/>
            <a:ext cx="4800362" cy="2444266"/>
          </a:xfrm>
          <a:prstGeom prst="rect">
            <a:avLst/>
          </a:prstGeom>
        </p:spPr>
      </p:pic>
      <p:pic>
        <p:nvPicPr>
          <p:cNvPr id="9" name="Picture 8">
            <a:extLst>
              <a:ext uri="{FF2B5EF4-FFF2-40B4-BE49-F238E27FC236}">
                <a16:creationId xmlns:a16="http://schemas.microsoft.com/office/drawing/2014/main" id="{E79CCAA7-BEBF-0D3A-2360-15442F20E6E2}"/>
              </a:ext>
            </a:extLst>
          </p:cNvPr>
          <p:cNvPicPr>
            <a:picLocks noChangeAspect="1"/>
          </p:cNvPicPr>
          <p:nvPr/>
        </p:nvPicPr>
        <p:blipFill>
          <a:blip r:embed="rId4"/>
          <a:stretch>
            <a:fillRect/>
          </a:stretch>
        </p:blipFill>
        <p:spPr>
          <a:xfrm>
            <a:off x="582542" y="4031735"/>
            <a:ext cx="4800362" cy="2518802"/>
          </a:xfrm>
          <a:prstGeom prst="rect">
            <a:avLst/>
          </a:prstGeom>
        </p:spPr>
      </p:pic>
      <p:pic>
        <p:nvPicPr>
          <p:cNvPr id="28" name="Picture 27">
            <a:extLst>
              <a:ext uri="{FF2B5EF4-FFF2-40B4-BE49-F238E27FC236}">
                <a16:creationId xmlns:a16="http://schemas.microsoft.com/office/drawing/2014/main" id="{737D23AB-0ED1-9D11-6702-650576F69FDC}"/>
              </a:ext>
            </a:extLst>
          </p:cNvPr>
          <p:cNvPicPr>
            <a:picLocks noChangeAspect="1"/>
          </p:cNvPicPr>
          <p:nvPr/>
        </p:nvPicPr>
        <p:blipFill>
          <a:blip r:embed="rId5"/>
          <a:stretch>
            <a:fillRect/>
          </a:stretch>
        </p:blipFill>
        <p:spPr>
          <a:xfrm>
            <a:off x="601051" y="821779"/>
            <a:ext cx="5524641" cy="2969081"/>
          </a:xfrm>
          <a:prstGeom prst="rect">
            <a:avLst/>
          </a:prstGeom>
        </p:spPr>
      </p:pic>
      <p:pic>
        <p:nvPicPr>
          <p:cNvPr id="22" name="Picture 21">
            <a:extLst>
              <a:ext uri="{FF2B5EF4-FFF2-40B4-BE49-F238E27FC236}">
                <a16:creationId xmlns:a16="http://schemas.microsoft.com/office/drawing/2014/main" id="{47452234-5F8A-281A-E2AD-6C6EF1FD74B1}"/>
              </a:ext>
            </a:extLst>
          </p:cNvPr>
          <p:cNvPicPr>
            <a:picLocks noChangeAspect="1"/>
          </p:cNvPicPr>
          <p:nvPr/>
        </p:nvPicPr>
        <p:blipFill>
          <a:blip r:embed="rId6"/>
          <a:stretch>
            <a:fillRect/>
          </a:stretch>
        </p:blipFill>
        <p:spPr>
          <a:xfrm>
            <a:off x="6172397" y="821779"/>
            <a:ext cx="5619750" cy="2969081"/>
          </a:xfrm>
          <a:prstGeom prst="rect">
            <a:avLst/>
          </a:prstGeom>
        </p:spPr>
      </p:pic>
      <p:sp>
        <p:nvSpPr>
          <p:cNvPr id="2" name="Title 1">
            <a:extLst>
              <a:ext uri="{FF2B5EF4-FFF2-40B4-BE49-F238E27FC236}">
                <a16:creationId xmlns:a16="http://schemas.microsoft.com/office/drawing/2014/main" id="{28572275-B606-A325-51E3-A08EDF2DFD0C}"/>
              </a:ext>
            </a:extLst>
          </p:cNvPr>
          <p:cNvSpPr>
            <a:spLocks noGrp="1"/>
          </p:cNvSpPr>
          <p:nvPr>
            <p:ph type="title"/>
          </p:nvPr>
        </p:nvSpPr>
        <p:spPr/>
        <p:txBody>
          <a:bodyPr/>
          <a:lstStyle/>
          <a:p>
            <a:r>
              <a:rPr lang="en-US" dirty="0"/>
              <a:t>Ion Distributions &amp; PCI and Weibel Growth Rate</a:t>
            </a:r>
          </a:p>
        </p:txBody>
      </p:sp>
      <p:sp>
        <p:nvSpPr>
          <p:cNvPr id="4" name="Footer Placeholder 3">
            <a:extLst>
              <a:ext uri="{FF2B5EF4-FFF2-40B4-BE49-F238E27FC236}">
                <a16:creationId xmlns:a16="http://schemas.microsoft.com/office/drawing/2014/main" id="{FEDFEC07-22EE-B5B5-27FD-0B0724657E2D}"/>
              </a:ext>
            </a:extLst>
          </p:cNvPr>
          <p:cNvSpPr>
            <a:spLocks noGrp="1"/>
          </p:cNvSpPr>
          <p:nvPr>
            <p:ph type="ftr" idx="11"/>
          </p:nvPr>
        </p:nvSpPr>
        <p:spPr>
          <a:xfrm>
            <a:off x="791578" y="6580800"/>
            <a:ext cx="7727639" cy="124801"/>
          </a:xfrm>
        </p:spPr>
        <p:txBody>
          <a:bodyPr/>
          <a:lstStyle/>
          <a:p>
            <a:r>
              <a:rPr lang="fr-BE"/>
              <a:t>Max-Planck-Institut für Plasmaphysik | Valentine Devos | PIC Meeting Prague 2026</a:t>
            </a:r>
            <a:endParaRPr lang="fr-BE" dirty="0"/>
          </a:p>
        </p:txBody>
      </p:sp>
      <p:sp>
        <p:nvSpPr>
          <p:cNvPr id="8" name="Slide Number Placeholder 7">
            <a:extLst>
              <a:ext uri="{FF2B5EF4-FFF2-40B4-BE49-F238E27FC236}">
                <a16:creationId xmlns:a16="http://schemas.microsoft.com/office/drawing/2014/main" id="{A36267DD-67C3-21AD-1053-635BE99AB438}"/>
              </a:ext>
            </a:extLst>
          </p:cNvPr>
          <p:cNvSpPr>
            <a:spLocks noGrp="1"/>
          </p:cNvSpPr>
          <p:nvPr>
            <p:ph type="sldNum" sz="quarter" idx="12"/>
          </p:nvPr>
        </p:nvSpPr>
        <p:spPr/>
        <p:txBody>
          <a:bodyPr/>
          <a:lstStyle/>
          <a:p>
            <a:fld id="{ECE691D0-CC49-4FC7-9C4D-6112B0CB3A76}" type="slidenum">
              <a:rPr lang="de-DE" smtClean="0"/>
              <a:pPr/>
              <a:t>25</a:t>
            </a:fld>
            <a:endParaRPr lang="de-DE" dirty="0"/>
          </a:p>
        </p:txBody>
      </p:sp>
      <p:cxnSp>
        <p:nvCxnSpPr>
          <p:cNvPr id="5" name="Straight Connector 4">
            <a:extLst>
              <a:ext uri="{FF2B5EF4-FFF2-40B4-BE49-F238E27FC236}">
                <a16:creationId xmlns:a16="http://schemas.microsoft.com/office/drawing/2014/main" id="{FA654DE6-FC9E-7C5C-25C1-9B8A8D4057DB}"/>
              </a:ext>
            </a:extLst>
          </p:cNvPr>
          <p:cNvCxnSpPr>
            <a:cxnSpLocks/>
          </p:cNvCxnSpPr>
          <p:nvPr/>
        </p:nvCxnSpPr>
        <p:spPr>
          <a:xfrm flipV="1">
            <a:off x="3016299" y="915189"/>
            <a:ext cx="0" cy="2513811"/>
          </a:xfrm>
          <a:prstGeom prst="line">
            <a:avLst/>
          </a:prstGeom>
          <a:ln w="19050" cmpd="sng">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025AF92B-663D-8FDB-AA23-AF872C705668}"/>
              </a:ext>
            </a:extLst>
          </p:cNvPr>
          <p:cNvCxnSpPr>
            <a:cxnSpLocks/>
          </p:cNvCxnSpPr>
          <p:nvPr/>
        </p:nvCxnSpPr>
        <p:spPr>
          <a:xfrm flipV="1">
            <a:off x="4475853" y="915188"/>
            <a:ext cx="0" cy="2513811"/>
          </a:xfrm>
          <a:prstGeom prst="line">
            <a:avLst/>
          </a:prstGeom>
          <a:ln w="19050" cmpd="sng">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C0D099D2-8CE4-0C0B-846B-1C1C1A0F062E}"/>
              </a:ext>
            </a:extLst>
          </p:cNvPr>
          <p:cNvCxnSpPr>
            <a:cxnSpLocks/>
          </p:cNvCxnSpPr>
          <p:nvPr/>
        </p:nvCxnSpPr>
        <p:spPr>
          <a:xfrm flipV="1">
            <a:off x="8112295" y="915186"/>
            <a:ext cx="0" cy="2513811"/>
          </a:xfrm>
          <a:prstGeom prst="line">
            <a:avLst/>
          </a:prstGeom>
          <a:ln w="19050" cmpd="sng">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EE0991A8-8130-AA26-BBF0-2327F801E5B8}"/>
              </a:ext>
            </a:extLst>
          </p:cNvPr>
          <p:cNvCxnSpPr>
            <a:cxnSpLocks/>
          </p:cNvCxnSpPr>
          <p:nvPr/>
        </p:nvCxnSpPr>
        <p:spPr>
          <a:xfrm flipV="1">
            <a:off x="10127093" y="915186"/>
            <a:ext cx="0" cy="2513811"/>
          </a:xfrm>
          <a:prstGeom prst="line">
            <a:avLst/>
          </a:prstGeom>
          <a:ln w="19050" cmpd="sng">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312E4C6F-01CE-BE26-059E-A015FF4FC61F}"/>
              </a:ext>
            </a:extLst>
          </p:cNvPr>
          <p:cNvCxnSpPr>
            <a:cxnSpLocks/>
          </p:cNvCxnSpPr>
          <p:nvPr/>
        </p:nvCxnSpPr>
        <p:spPr>
          <a:xfrm flipV="1">
            <a:off x="1138687" y="3428999"/>
            <a:ext cx="1877612" cy="946151"/>
          </a:xfrm>
          <a:prstGeom prst="line">
            <a:avLst/>
          </a:prstGeom>
          <a:ln w="19050" cmpd="sng">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D45B3B18-D793-1A90-408A-02C05EB44793}"/>
              </a:ext>
            </a:extLst>
          </p:cNvPr>
          <p:cNvCxnSpPr>
            <a:cxnSpLocks/>
          </p:cNvCxnSpPr>
          <p:nvPr/>
        </p:nvCxnSpPr>
        <p:spPr>
          <a:xfrm flipH="1" flipV="1">
            <a:off x="4475853" y="3428999"/>
            <a:ext cx="735148" cy="946151"/>
          </a:xfrm>
          <a:prstGeom prst="line">
            <a:avLst/>
          </a:prstGeom>
          <a:ln w="19050" cmpd="sng">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4718189C-0A12-33FD-893C-97BF4D4AB15A}"/>
              </a:ext>
            </a:extLst>
          </p:cNvPr>
          <p:cNvCxnSpPr>
            <a:cxnSpLocks/>
          </p:cNvCxnSpPr>
          <p:nvPr/>
        </p:nvCxnSpPr>
        <p:spPr>
          <a:xfrm flipV="1">
            <a:off x="6890441" y="3398610"/>
            <a:ext cx="1221854" cy="976540"/>
          </a:xfrm>
          <a:prstGeom prst="line">
            <a:avLst/>
          </a:prstGeom>
          <a:ln w="19050" cmpd="sng">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9F087670-FF54-94F3-8765-AF7A711D17AE}"/>
              </a:ext>
            </a:extLst>
          </p:cNvPr>
          <p:cNvCxnSpPr>
            <a:cxnSpLocks/>
          </p:cNvCxnSpPr>
          <p:nvPr/>
        </p:nvCxnSpPr>
        <p:spPr>
          <a:xfrm flipH="1" flipV="1">
            <a:off x="10127093" y="3428997"/>
            <a:ext cx="716311" cy="946153"/>
          </a:xfrm>
          <a:prstGeom prst="line">
            <a:avLst/>
          </a:prstGeom>
          <a:ln w="19050" cmpd="sng">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153451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CB3282-069B-59B4-66D0-C4C5403E17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11C6EF-F18C-0018-DB37-E0EA6C20F6B0}"/>
              </a:ext>
            </a:extLst>
          </p:cNvPr>
          <p:cNvSpPr>
            <a:spLocks noGrp="1"/>
          </p:cNvSpPr>
          <p:nvPr>
            <p:ph type="title"/>
          </p:nvPr>
        </p:nvSpPr>
        <p:spPr/>
        <p:txBody>
          <a:bodyPr/>
          <a:lstStyle/>
          <a:p>
            <a:r>
              <a:rPr lang="en-US" dirty="0"/>
              <a:t>Growth numbers over time</a:t>
            </a:r>
          </a:p>
        </p:txBody>
      </p:sp>
      <p:sp>
        <p:nvSpPr>
          <p:cNvPr id="4" name="Footer Placeholder 3">
            <a:extLst>
              <a:ext uri="{FF2B5EF4-FFF2-40B4-BE49-F238E27FC236}">
                <a16:creationId xmlns:a16="http://schemas.microsoft.com/office/drawing/2014/main" id="{52345135-7081-EC5A-23B9-D96D21491EAC}"/>
              </a:ext>
            </a:extLst>
          </p:cNvPr>
          <p:cNvSpPr>
            <a:spLocks noGrp="1"/>
          </p:cNvSpPr>
          <p:nvPr>
            <p:ph type="ftr" idx="11"/>
          </p:nvPr>
        </p:nvSpPr>
        <p:spPr/>
        <p:txBody>
          <a:bodyPr/>
          <a:lstStyle/>
          <a:p>
            <a:r>
              <a:rPr lang="fr-BE" dirty="0"/>
              <a:t>Max-Planck-Institut für Plasmaphysik | Valentine Devos | PIC Meeting Prague 2026</a:t>
            </a:r>
          </a:p>
        </p:txBody>
      </p:sp>
      <p:sp>
        <p:nvSpPr>
          <p:cNvPr id="5" name="Slide Number Placeholder 4">
            <a:extLst>
              <a:ext uri="{FF2B5EF4-FFF2-40B4-BE49-F238E27FC236}">
                <a16:creationId xmlns:a16="http://schemas.microsoft.com/office/drawing/2014/main" id="{05D6200D-40B7-6FD9-C053-A38457FCF012}"/>
              </a:ext>
            </a:extLst>
          </p:cNvPr>
          <p:cNvSpPr>
            <a:spLocks noGrp="1"/>
          </p:cNvSpPr>
          <p:nvPr>
            <p:ph type="sldNum" sz="quarter" idx="12"/>
          </p:nvPr>
        </p:nvSpPr>
        <p:spPr/>
        <p:txBody>
          <a:bodyPr/>
          <a:lstStyle/>
          <a:p>
            <a:fld id="{ECE691D0-CC49-4FC7-9C4D-6112B0CB3A76}" type="slidenum">
              <a:rPr lang="de-DE" smtClean="0"/>
              <a:pPr/>
              <a:t>26</a:t>
            </a:fld>
            <a:endParaRPr lang="de-DE" dirty="0"/>
          </a:p>
        </p:txBody>
      </p:sp>
      <p:sp>
        <p:nvSpPr>
          <p:cNvPr id="157" name="TextBox 157"/>
          <p:cNvSpPr txBox="1"/>
          <p:nvPr/>
        </p:nvSpPr>
        <p:spPr>
          <a:xfrm>
            <a:off x="411480" y="713232"/>
            <a:ext cx="11338560" cy="457200"/>
          </a:xfrm>
          <a:prstGeom prst="rect">
            <a:avLst/>
          </a:prstGeom>
          <a:noFill/>
          <a:ln>
            <a:noFill/>
          </a:ln>
        </p:spPr>
        <p:txBody>
          <a:bodyPr wrap="square" lIns="0" tIns="0" rIns="0" bIns="0" rtlCol="0" anchor="t">
            <a:normAutofit/>
          </a:bodyPr>
          <a:lstStyle/>
          <a:p>
            <a:pPr marL="0" indent="0" algn="l">
              <a:lnSpc>
                <a:spcPct val="100000"/>
              </a:lnSpc>
              <a:spcAft>
                <a:spcPts val="600"/>
              </a:spcAft>
              <a:buNone/>
            </a:pPr>
            <a:r>
              <a:rPr lang="en-US" sz="1800" b="0" dirty="0">
                <a:solidFill>
                  <a:srgbClr val="9BA617"/>
                </a:solidFill>
                <a:latin typeface="Arial"/>
                <a:cs typeface="Arial"/>
              </a:rPr>
              <a:t>→ </a:t>
            </a:r>
            <a:r>
              <a:rPr lang="en-US" dirty="0">
                <a:solidFill>
                  <a:srgbClr val="9BA617"/>
                </a:solidFill>
                <a:latin typeface="Arial"/>
                <a:cs typeface="Arial"/>
              </a:rPr>
              <a:t>e-</a:t>
            </a:r>
            <a:r>
              <a:rPr lang="en-US" dirty="0" err="1">
                <a:solidFill>
                  <a:srgbClr val="9BA617"/>
                </a:solidFill>
                <a:latin typeface="Arial"/>
                <a:cs typeface="Arial"/>
              </a:rPr>
              <a:t>foldings</a:t>
            </a:r>
            <a:r>
              <a:rPr lang="en-US" dirty="0">
                <a:solidFill>
                  <a:srgbClr val="9BA617"/>
                </a:solidFill>
                <a:latin typeface="Arial"/>
                <a:cs typeface="Arial"/>
              </a:rPr>
              <a:t> while crossing the unstable foot-ramp region, averaged over time</a:t>
            </a:r>
            <a:endParaRPr lang="en-US" sz="1800" dirty="0"/>
          </a:p>
        </p:txBody>
      </p:sp>
      <p:sp>
        <p:nvSpPr>
          <p:cNvPr id="159" name="TextBox 159"/>
          <p:cNvSpPr/>
          <p:nvPr/>
        </p:nvSpPr>
        <p:spPr>
          <a:xfrm>
            <a:off x="7498080" y="1371600"/>
            <a:ext cx="4114800" cy="1325880"/>
          </a:xfrm>
          <a:prstGeom prst="roundRect">
            <a:avLst>
              <a:gd name="adj" fmla="val 8000"/>
            </a:avLst>
          </a:prstGeom>
          <a:solidFill>
            <a:srgbClr val="E6F0EF"/>
          </a:solidFill>
          <a:ln>
            <a:noFill/>
          </a:ln>
        </p:spPr>
        <p:txBody>
          <a:bodyPr wrap="square" lIns="182880" tIns="182880" rIns="182880" bIns="182880" rtlCol="0" anchor="ctr">
            <a:normAutofit fontScale="77500" lnSpcReduction="20000"/>
          </a:bodyPr>
          <a:lstStyle/>
          <a:p>
            <a:pPr>
              <a:spcAft>
                <a:spcPts val="200"/>
              </a:spcAft>
            </a:pPr>
            <a:r>
              <a:rPr lang="en-US" sz="3400" b="1" dirty="0">
                <a:solidFill>
                  <a:srgbClr val="006C66"/>
                </a:solidFill>
                <a:latin typeface="Arial"/>
                <a:cs typeface="Arial"/>
              </a:rPr>
              <a:t>N</a:t>
            </a:r>
            <a:r>
              <a:rPr lang="en-US" sz="3400" b="1" baseline="-25000" dirty="0">
                <a:solidFill>
                  <a:srgbClr val="006C66"/>
                </a:solidFill>
                <a:latin typeface="Arial"/>
                <a:cs typeface="Arial"/>
              </a:rPr>
              <a:t>W</a:t>
            </a:r>
            <a:r>
              <a:rPr lang="en-US" sz="3400" b="1" dirty="0">
                <a:solidFill>
                  <a:srgbClr val="006C66"/>
                </a:solidFill>
                <a:latin typeface="Arial"/>
                <a:cs typeface="Arial"/>
              </a:rPr>
              <a:t> ≈ 0.46</a:t>
            </a:r>
            <a:r>
              <a:rPr lang="en-US" sz="3400" b="1" dirty="0">
                <a:solidFill>
                  <a:srgbClr val="006C66"/>
                </a:solidFill>
                <a:cs typeface="Arial"/>
              </a:rPr>
              <a:t>, </a:t>
            </a:r>
          </a:p>
          <a:p>
            <a:pPr>
              <a:spcAft>
                <a:spcPts val="200"/>
              </a:spcAft>
            </a:pPr>
            <a:r>
              <a:rPr lang="en-US" sz="3400" b="1" dirty="0">
                <a:solidFill>
                  <a:srgbClr val="006C66"/>
                </a:solidFill>
                <a:cs typeface="Arial"/>
              </a:rPr>
              <a:t>N</a:t>
            </a:r>
            <a:r>
              <a:rPr lang="en-US" sz="3400" b="1" baseline="-25000" dirty="0">
                <a:solidFill>
                  <a:srgbClr val="006C66"/>
                </a:solidFill>
                <a:cs typeface="Arial"/>
              </a:rPr>
              <a:t>PCI</a:t>
            </a:r>
            <a:r>
              <a:rPr lang="en-US" sz="3400" b="1" dirty="0">
                <a:solidFill>
                  <a:srgbClr val="006C66"/>
                </a:solidFill>
                <a:cs typeface="Arial"/>
              </a:rPr>
              <a:t> ≈ 0.41 </a:t>
            </a:r>
            <a:endParaRPr lang="en-US" sz="3400" dirty="0"/>
          </a:p>
          <a:p>
            <a:pPr marL="0" indent="0" algn="l">
              <a:lnSpc>
                <a:spcPct val="100000"/>
              </a:lnSpc>
              <a:spcAft>
                <a:spcPts val="600"/>
              </a:spcAft>
              <a:buNone/>
            </a:pPr>
            <a:r>
              <a:rPr lang="en-US" sz="1500" b="0" dirty="0">
                <a:solidFill>
                  <a:srgbClr val="262626"/>
                </a:solidFill>
                <a:latin typeface="Arial"/>
                <a:cs typeface="Arial"/>
              </a:rPr>
              <a:t>at M</a:t>
            </a:r>
            <a:r>
              <a:rPr lang="en-US" sz="1500" b="0" baseline="-25000" dirty="0">
                <a:solidFill>
                  <a:srgbClr val="262626"/>
                </a:solidFill>
                <a:latin typeface="Arial"/>
                <a:cs typeface="Arial"/>
              </a:rPr>
              <a:t>A</a:t>
            </a:r>
            <a:r>
              <a:rPr lang="en-US" sz="1500" b="0" dirty="0">
                <a:solidFill>
                  <a:srgbClr val="262626"/>
                </a:solidFill>
                <a:latin typeface="Arial"/>
                <a:cs typeface="Arial"/>
              </a:rPr>
              <a:t> = 8.</a:t>
            </a:r>
            <a:r>
              <a:rPr lang="en-US" sz="1500" dirty="0">
                <a:solidFill>
                  <a:srgbClr val="262626"/>
                </a:solidFill>
                <a:latin typeface="Arial"/>
                <a:cs typeface="Arial"/>
              </a:rPr>
              <a:t>5; both marginal, comparable</a:t>
            </a:r>
            <a:endParaRPr lang="en-US" sz="1500" dirty="0"/>
          </a:p>
        </p:txBody>
      </p:sp>
      <p:sp>
        <p:nvSpPr>
          <p:cNvPr id="160" name="TextBox 160"/>
          <p:cNvSpPr/>
          <p:nvPr/>
        </p:nvSpPr>
        <p:spPr>
          <a:xfrm>
            <a:off x="7498080" y="2834640"/>
            <a:ext cx="4114800" cy="1325880"/>
          </a:xfrm>
          <a:prstGeom prst="roundRect">
            <a:avLst>
              <a:gd name="adj" fmla="val 8000"/>
            </a:avLst>
          </a:prstGeom>
          <a:solidFill>
            <a:srgbClr val="E6F0EF"/>
          </a:solidFill>
          <a:ln>
            <a:noFill/>
          </a:ln>
        </p:spPr>
        <p:txBody>
          <a:bodyPr wrap="square" lIns="182880" tIns="182880" rIns="182880" bIns="182880" rtlCol="0" anchor="ctr">
            <a:normAutofit fontScale="77500" lnSpcReduction="20000"/>
          </a:bodyPr>
          <a:lstStyle/>
          <a:p>
            <a:pPr>
              <a:spcAft>
                <a:spcPts val="200"/>
              </a:spcAft>
            </a:pPr>
            <a:r>
              <a:rPr lang="en-US" sz="3400" b="1" dirty="0">
                <a:solidFill>
                  <a:srgbClr val="EF7C00"/>
                </a:solidFill>
                <a:latin typeface="Arial"/>
                <a:cs typeface="Arial"/>
              </a:rPr>
              <a:t>N</a:t>
            </a:r>
            <a:r>
              <a:rPr lang="en-US" sz="3400" b="1" baseline="-25000" dirty="0">
                <a:solidFill>
                  <a:srgbClr val="EF7C00"/>
                </a:solidFill>
                <a:latin typeface="Arial"/>
                <a:cs typeface="Arial"/>
              </a:rPr>
              <a:t>W</a:t>
            </a:r>
            <a:r>
              <a:rPr lang="en-US" sz="3400" b="1" dirty="0">
                <a:solidFill>
                  <a:srgbClr val="EF7C00"/>
                </a:solidFill>
                <a:latin typeface="Arial"/>
                <a:cs typeface="Arial"/>
              </a:rPr>
              <a:t> ≈ 1.5</a:t>
            </a:r>
            <a:r>
              <a:rPr lang="en-US" sz="3400" b="1" dirty="0">
                <a:solidFill>
                  <a:srgbClr val="EF7C00"/>
                </a:solidFill>
                <a:cs typeface="Arial"/>
              </a:rPr>
              <a:t>, </a:t>
            </a:r>
          </a:p>
          <a:p>
            <a:pPr>
              <a:spcAft>
                <a:spcPts val="200"/>
              </a:spcAft>
            </a:pPr>
            <a:r>
              <a:rPr lang="en-US" sz="3400" b="1" dirty="0">
                <a:solidFill>
                  <a:srgbClr val="EF7C00"/>
                </a:solidFill>
                <a:cs typeface="Arial"/>
              </a:rPr>
              <a:t>N</a:t>
            </a:r>
            <a:r>
              <a:rPr lang="en-US" sz="3400" b="1" baseline="-25000" dirty="0">
                <a:solidFill>
                  <a:srgbClr val="EF7C00"/>
                </a:solidFill>
                <a:cs typeface="Arial"/>
              </a:rPr>
              <a:t>PCI</a:t>
            </a:r>
            <a:r>
              <a:rPr lang="en-US" sz="3400" b="1" dirty="0">
                <a:solidFill>
                  <a:srgbClr val="EF7C00"/>
                </a:solidFill>
                <a:cs typeface="Arial"/>
              </a:rPr>
              <a:t> ≈ 0.6</a:t>
            </a:r>
            <a:endParaRPr lang="en-US" sz="3400" dirty="0"/>
          </a:p>
          <a:p>
            <a:pPr marL="0" indent="0" algn="l">
              <a:lnSpc>
                <a:spcPct val="100000"/>
              </a:lnSpc>
              <a:spcAft>
                <a:spcPts val="600"/>
              </a:spcAft>
              <a:buNone/>
            </a:pPr>
            <a:r>
              <a:rPr lang="en-US" sz="1500" b="0" dirty="0">
                <a:solidFill>
                  <a:srgbClr val="262626"/>
                </a:solidFill>
                <a:latin typeface="Arial"/>
                <a:cs typeface="Arial"/>
              </a:rPr>
              <a:t>at M</a:t>
            </a:r>
            <a:r>
              <a:rPr lang="en-US" sz="1500" b="0" baseline="-25000" dirty="0">
                <a:solidFill>
                  <a:srgbClr val="262626"/>
                </a:solidFill>
                <a:latin typeface="Arial"/>
                <a:cs typeface="Arial"/>
              </a:rPr>
              <a:t>A</a:t>
            </a:r>
            <a:r>
              <a:rPr lang="en-US" sz="1500" b="0" dirty="0">
                <a:solidFill>
                  <a:srgbClr val="262626"/>
                </a:solidFill>
                <a:latin typeface="Arial"/>
                <a:cs typeface="Arial"/>
              </a:rPr>
              <a:t> = 23: Weibel dominates</a:t>
            </a:r>
            <a:endParaRPr lang="en-US" sz="1500" dirty="0"/>
          </a:p>
        </p:txBody>
      </p:sp>
      <p:sp>
        <p:nvSpPr>
          <p:cNvPr id="161" name="TextBox 161"/>
          <p:cNvSpPr/>
          <p:nvPr/>
        </p:nvSpPr>
        <p:spPr>
          <a:xfrm>
            <a:off x="7498080" y="4343400"/>
            <a:ext cx="4114800" cy="1463040"/>
          </a:xfrm>
          <a:prstGeom prst="roundRect">
            <a:avLst>
              <a:gd name="adj" fmla="val 8000"/>
            </a:avLst>
          </a:prstGeom>
          <a:solidFill>
            <a:srgbClr val="006C66"/>
          </a:solidFill>
          <a:ln>
            <a:noFill/>
          </a:ln>
        </p:spPr>
        <p:txBody>
          <a:bodyPr wrap="square" lIns="182880" tIns="182880" rIns="182880" bIns="182880" rtlCol="0" anchor="ctr">
            <a:normAutofit/>
          </a:bodyPr>
          <a:lstStyle/>
          <a:p>
            <a:pPr>
              <a:spcAft>
                <a:spcPts val="600"/>
              </a:spcAft>
            </a:pPr>
            <a:r>
              <a:rPr lang="fr-BE" sz="1600" b="1" dirty="0">
                <a:solidFill>
                  <a:schemeClr val="bg1"/>
                </a:solidFill>
              </a:rPr>
              <a:t>N</a:t>
            </a:r>
            <a:r>
              <a:rPr lang="fr-BE" sz="1600" b="1" baseline="-25000" dirty="0">
                <a:solidFill>
                  <a:schemeClr val="bg1"/>
                </a:solidFill>
              </a:rPr>
              <a:t>W</a:t>
            </a:r>
            <a:r>
              <a:rPr lang="fr-BE" sz="1600" b="1" dirty="0">
                <a:solidFill>
                  <a:schemeClr val="bg1"/>
                </a:solidFill>
              </a:rPr>
              <a:t> ∝ M</a:t>
            </a:r>
            <a:r>
              <a:rPr lang="fr-BE" sz="1600" b="1" baseline="-25000" dirty="0">
                <a:solidFill>
                  <a:schemeClr val="bg1"/>
                </a:solidFill>
              </a:rPr>
              <a:t>A</a:t>
            </a:r>
            <a:r>
              <a:rPr lang="fr-BE" sz="1600" dirty="0">
                <a:solidFill>
                  <a:schemeClr val="bg1"/>
                </a:solidFill>
              </a:rPr>
              <a:t>: γ</a:t>
            </a:r>
            <a:r>
              <a:rPr lang="fr-BE" sz="1600" baseline="-25000" dirty="0">
                <a:solidFill>
                  <a:schemeClr val="bg1"/>
                </a:solidFill>
              </a:rPr>
              <a:t>W</a:t>
            </a:r>
            <a:r>
              <a:rPr lang="fr-BE" sz="1600" dirty="0">
                <a:solidFill>
                  <a:schemeClr val="bg1"/>
                </a:solidFill>
              </a:rPr>
              <a:t> ≈ 0.1 ω</a:t>
            </a:r>
            <a:r>
              <a:rPr lang="fr-BE" sz="1600" baseline="-25000" dirty="0">
                <a:solidFill>
                  <a:schemeClr val="bg1"/>
                </a:solidFill>
              </a:rPr>
              <a:t>pi</a:t>
            </a:r>
            <a:r>
              <a:rPr lang="fr-BE" sz="1600" dirty="0">
                <a:solidFill>
                  <a:schemeClr val="bg1"/>
                </a:solidFill>
              </a:rPr>
              <a:t>, </a:t>
            </a:r>
            <a:r>
              <a:rPr lang="fr-BE" sz="1600" dirty="0" err="1">
                <a:solidFill>
                  <a:schemeClr val="bg1"/>
                </a:solidFill>
              </a:rPr>
              <a:t>unstable</a:t>
            </a:r>
            <a:r>
              <a:rPr lang="fr-BE" sz="1600" dirty="0">
                <a:solidFill>
                  <a:schemeClr val="bg1"/>
                </a:solidFill>
              </a:rPr>
              <a:t> </a:t>
            </a:r>
            <a:r>
              <a:rPr lang="fr-BE" sz="1600" dirty="0" err="1">
                <a:solidFill>
                  <a:schemeClr val="bg1"/>
                </a:solidFill>
              </a:rPr>
              <a:t>region</a:t>
            </a:r>
            <a:r>
              <a:rPr lang="fr-BE" sz="1600" dirty="0">
                <a:solidFill>
                  <a:schemeClr val="bg1"/>
                </a:solidFill>
              </a:rPr>
              <a:t> ∝ r</a:t>
            </a:r>
            <a:r>
              <a:rPr lang="fr-BE" sz="1600" baseline="-25000" dirty="0">
                <a:solidFill>
                  <a:schemeClr val="bg1"/>
                </a:solidFill>
              </a:rPr>
              <a:t>i</a:t>
            </a:r>
            <a:br>
              <a:rPr lang="fr-BE" sz="1600" dirty="0">
                <a:solidFill>
                  <a:schemeClr val="bg1"/>
                </a:solidFill>
              </a:rPr>
            </a:br>
            <a:r>
              <a:rPr lang="fr-BE" sz="1600" b="1" dirty="0">
                <a:solidFill>
                  <a:schemeClr val="bg1"/>
                </a:solidFill>
              </a:rPr>
              <a:t>N</a:t>
            </a:r>
            <a:r>
              <a:rPr lang="fr-BE" sz="1600" b="1" baseline="-25000" dirty="0">
                <a:solidFill>
                  <a:schemeClr val="bg1"/>
                </a:solidFill>
              </a:rPr>
              <a:t>PCI</a:t>
            </a:r>
            <a:r>
              <a:rPr lang="fr-BE" sz="1600" b="1" dirty="0">
                <a:solidFill>
                  <a:schemeClr val="bg1"/>
                </a:solidFill>
              </a:rPr>
              <a:t> </a:t>
            </a:r>
            <a:r>
              <a:rPr lang="fr-BE" sz="1600" b="1" dirty="0" err="1">
                <a:solidFill>
                  <a:schemeClr val="bg1"/>
                </a:solidFill>
              </a:rPr>
              <a:t>nearly</a:t>
            </a:r>
            <a:r>
              <a:rPr lang="fr-BE" sz="1600" b="1" dirty="0">
                <a:solidFill>
                  <a:schemeClr val="bg1"/>
                </a:solidFill>
              </a:rPr>
              <a:t> flat</a:t>
            </a:r>
            <a:r>
              <a:rPr lang="fr-BE" sz="1600" dirty="0">
                <a:solidFill>
                  <a:schemeClr val="bg1"/>
                </a:solidFill>
              </a:rPr>
              <a:t>: </a:t>
            </a:r>
            <a:r>
              <a:rPr lang="fr-BE" sz="1600" dirty="0" err="1">
                <a:solidFill>
                  <a:schemeClr val="bg1"/>
                </a:solidFill>
              </a:rPr>
              <a:t>bounded</a:t>
            </a:r>
            <a:r>
              <a:rPr lang="fr-BE" sz="1600" dirty="0">
                <a:solidFill>
                  <a:schemeClr val="bg1"/>
                </a:solidFill>
              </a:rPr>
              <a:t> by Ω</a:t>
            </a:r>
            <a:r>
              <a:rPr lang="fr-BE" sz="1600" baseline="-25000" dirty="0">
                <a:solidFill>
                  <a:schemeClr val="bg1"/>
                </a:solidFill>
              </a:rPr>
              <a:t>i</a:t>
            </a:r>
            <a:r>
              <a:rPr lang="fr-BE" sz="1600" dirty="0">
                <a:solidFill>
                  <a:schemeClr val="bg1"/>
                </a:solidFill>
              </a:rPr>
              <a:t>, </a:t>
            </a:r>
            <a:r>
              <a:rPr lang="fr-BE" sz="1600" dirty="0" err="1">
                <a:solidFill>
                  <a:schemeClr val="bg1"/>
                </a:solidFill>
              </a:rPr>
              <a:t>threshold</a:t>
            </a:r>
            <a:r>
              <a:rPr lang="fr-BE" sz="1600" dirty="0">
                <a:solidFill>
                  <a:schemeClr val="bg1"/>
                </a:solidFill>
              </a:rPr>
              <a:t> </a:t>
            </a:r>
            <a:r>
              <a:rPr lang="fr-BE" sz="1600" dirty="0" err="1">
                <a:solidFill>
                  <a:schemeClr val="bg1"/>
                </a:solidFill>
              </a:rPr>
              <a:t>rises</a:t>
            </a:r>
            <a:r>
              <a:rPr lang="fr-BE" sz="1600" dirty="0">
                <a:solidFill>
                  <a:schemeClr val="bg1"/>
                </a:solidFill>
              </a:rPr>
              <a:t> </a:t>
            </a:r>
            <a:r>
              <a:rPr lang="fr-BE" sz="1600" dirty="0" err="1">
                <a:solidFill>
                  <a:schemeClr val="bg1"/>
                </a:solidFill>
              </a:rPr>
              <a:t>with</a:t>
            </a:r>
            <a:r>
              <a:rPr lang="fr-BE" sz="1600" dirty="0">
                <a:solidFill>
                  <a:schemeClr val="bg1"/>
                </a:solidFill>
              </a:rPr>
              <a:t> β</a:t>
            </a:r>
            <a:r>
              <a:rPr lang="fr-BE" sz="1600" baseline="-25000" dirty="0">
                <a:solidFill>
                  <a:schemeClr val="bg1"/>
                </a:solidFill>
              </a:rPr>
              <a:t>∥i</a:t>
            </a:r>
            <a:endParaRPr lang="en-US" sz="1500" baseline="-25000" dirty="0">
              <a:solidFill>
                <a:schemeClr val="bg1"/>
              </a:solidFill>
            </a:endParaRPr>
          </a:p>
        </p:txBody>
      </p:sp>
      <p:pic>
        <p:nvPicPr>
          <p:cNvPr id="7" name="Picture 6">
            <a:extLst>
              <a:ext uri="{FF2B5EF4-FFF2-40B4-BE49-F238E27FC236}">
                <a16:creationId xmlns:a16="http://schemas.microsoft.com/office/drawing/2014/main" id="{C5915151-9369-0777-E6A9-BFABD964C0BC}"/>
              </a:ext>
            </a:extLst>
          </p:cNvPr>
          <p:cNvPicPr>
            <a:picLocks noChangeAspect="1"/>
          </p:cNvPicPr>
          <p:nvPr/>
        </p:nvPicPr>
        <p:blipFill>
          <a:blip r:embed="rId3"/>
          <a:stretch>
            <a:fillRect/>
          </a:stretch>
        </p:blipFill>
        <p:spPr>
          <a:xfrm>
            <a:off x="791578" y="1181867"/>
            <a:ext cx="5943612" cy="5029210"/>
          </a:xfrm>
          <a:prstGeom prst="rect">
            <a:avLst/>
          </a:prstGeom>
        </p:spPr>
      </p:pic>
    </p:spTree>
    <p:extLst>
      <p:ext uri="{BB962C8B-B14F-4D97-AF65-F5344CB8AC3E}">
        <p14:creationId xmlns:p14="http://schemas.microsoft.com/office/powerpoint/2010/main" val="2139510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52ABDD-016B-7CEF-FA95-EE09CADB3BF6}"/>
            </a:ext>
          </a:extLst>
        </p:cNvPr>
        <p:cNvGrpSpPr/>
        <p:nvPr/>
      </p:nvGrpSpPr>
      <p:grpSpPr>
        <a:xfrm>
          <a:off x="0" y="0"/>
          <a:ext cx="0" cy="0"/>
          <a:chOff x="0" y="0"/>
          <a:chExt cx="0" cy="0"/>
        </a:xfrm>
      </p:grpSpPr>
      <p:pic>
        <p:nvPicPr>
          <p:cNvPr id="28" name="Picture 27">
            <a:extLst>
              <a:ext uri="{FF2B5EF4-FFF2-40B4-BE49-F238E27FC236}">
                <a16:creationId xmlns:a16="http://schemas.microsoft.com/office/drawing/2014/main" id="{BC5531DE-84D1-02F5-57C8-71CA9EF06096}"/>
              </a:ext>
            </a:extLst>
          </p:cNvPr>
          <p:cNvPicPr>
            <a:picLocks noChangeAspect="1"/>
          </p:cNvPicPr>
          <p:nvPr/>
        </p:nvPicPr>
        <p:blipFill>
          <a:blip r:embed="rId3"/>
          <a:stretch>
            <a:fillRect/>
          </a:stretch>
        </p:blipFill>
        <p:spPr>
          <a:xfrm>
            <a:off x="1348404" y="739614"/>
            <a:ext cx="4212099" cy="3159074"/>
          </a:xfrm>
          <a:prstGeom prst="rect">
            <a:avLst/>
          </a:prstGeom>
        </p:spPr>
      </p:pic>
      <p:pic>
        <p:nvPicPr>
          <p:cNvPr id="26" name="Picture 25">
            <a:extLst>
              <a:ext uri="{FF2B5EF4-FFF2-40B4-BE49-F238E27FC236}">
                <a16:creationId xmlns:a16="http://schemas.microsoft.com/office/drawing/2014/main" id="{2F3EB46B-960B-C7E7-08DF-AB32C75DA70B}"/>
              </a:ext>
            </a:extLst>
          </p:cNvPr>
          <p:cNvPicPr>
            <a:picLocks noChangeAspect="1"/>
          </p:cNvPicPr>
          <p:nvPr/>
        </p:nvPicPr>
        <p:blipFill>
          <a:blip r:embed="rId4"/>
          <a:stretch>
            <a:fillRect/>
          </a:stretch>
        </p:blipFill>
        <p:spPr>
          <a:xfrm>
            <a:off x="7035615" y="781507"/>
            <a:ext cx="4212099" cy="3159074"/>
          </a:xfrm>
          <a:prstGeom prst="rect">
            <a:avLst/>
          </a:prstGeom>
        </p:spPr>
      </p:pic>
      <p:pic>
        <p:nvPicPr>
          <p:cNvPr id="24" name="Picture 23">
            <a:extLst>
              <a:ext uri="{FF2B5EF4-FFF2-40B4-BE49-F238E27FC236}">
                <a16:creationId xmlns:a16="http://schemas.microsoft.com/office/drawing/2014/main" id="{2808F6D5-F18F-D4C3-4F90-3776A1C82579}"/>
              </a:ext>
            </a:extLst>
          </p:cNvPr>
          <p:cNvPicPr>
            <a:picLocks noChangeAspect="1"/>
          </p:cNvPicPr>
          <p:nvPr/>
        </p:nvPicPr>
        <p:blipFill>
          <a:blip r:embed="rId5"/>
          <a:stretch>
            <a:fillRect/>
          </a:stretch>
        </p:blipFill>
        <p:spPr>
          <a:xfrm>
            <a:off x="6631498" y="3837593"/>
            <a:ext cx="4389132" cy="2743207"/>
          </a:xfrm>
          <a:prstGeom prst="rect">
            <a:avLst/>
          </a:prstGeom>
        </p:spPr>
      </p:pic>
      <p:pic>
        <p:nvPicPr>
          <p:cNvPr id="22" name="Picture 21">
            <a:extLst>
              <a:ext uri="{FF2B5EF4-FFF2-40B4-BE49-F238E27FC236}">
                <a16:creationId xmlns:a16="http://schemas.microsoft.com/office/drawing/2014/main" id="{860F1AE4-84C4-52E1-C51D-910FE628753F}"/>
              </a:ext>
            </a:extLst>
          </p:cNvPr>
          <p:cNvPicPr>
            <a:picLocks noChangeAspect="1"/>
          </p:cNvPicPr>
          <p:nvPr/>
        </p:nvPicPr>
        <p:blipFill>
          <a:blip r:embed="rId6"/>
          <a:stretch>
            <a:fillRect/>
          </a:stretch>
        </p:blipFill>
        <p:spPr>
          <a:xfrm>
            <a:off x="1071693" y="3837595"/>
            <a:ext cx="4389130" cy="2743206"/>
          </a:xfrm>
          <a:prstGeom prst="rect">
            <a:avLst/>
          </a:prstGeom>
        </p:spPr>
      </p:pic>
      <p:sp>
        <p:nvSpPr>
          <p:cNvPr id="2" name="Title 1">
            <a:extLst>
              <a:ext uri="{FF2B5EF4-FFF2-40B4-BE49-F238E27FC236}">
                <a16:creationId xmlns:a16="http://schemas.microsoft.com/office/drawing/2014/main" id="{385D756F-1FA0-DFFE-509E-9F1591086493}"/>
              </a:ext>
            </a:extLst>
          </p:cNvPr>
          <p:cNvSpPr>
            <a:spLocks noGrp="1"/>
          </p:cNvSpPr>
          <p:nvPr>
            <p:ph type="title"/>
          </p:nvPr>
        </p:nvSpPr>
        <p:spPr/>
        <p:txBody>
          <a:bodyPr/>
          <a:lstStyle/>
          <a:p>
            <a:r>
              <a:rPr lang="en-US" dirty="0"/>
              <a:t>Electron Distributions &amp; Whistler threshold</a:t>
            </a:r>
          </a:p>
        </p:txBody>
      </p:sp>
      <p:sp>
        <p:nvSpPr>
          <p:cNvPr id="4" name="Footer Placeholder 3">
            <a:extLst>
              <a:ext uri="{FF2B5EF4-FFF2-40B4-BE49-F238E27FC236}">
                <a16:creationId xmlns:a16="http://schemas.microsoft.com/office/drawing/2014/main" id="{8F00F789-0940-04FE-E34B-20E7FC95FEBA}"/>
              </a:ext>
            </a:extLst>
          </p:cNvPr>
          <p:cNvSpPr>
            <a:spLocks noGrp="1"/>
          </p:cNvSpPr>
          <p:nvPr>
            <p:ph type="ftr" idx="11"/>
          </p:nvPr>
        </p:nvSpPr>
        <p:spPr/>
        <p:txBody>
          <a:bodyPr/>
          <a:lstStyle/>
          <a:p>
            <a:r>
              <a:rPr lang="fr-BE"/>
              <a:t>Max-Planck-Institut für Plasmaphysik | Valentine Devos | PIC Meeting Prague 2026</a:t>
            </a:r>
            <a:endParaRPr lang="fr-BE" dirty="0"/>
          </a:p>
        </p:txBody>
      </p:sp>
      <p:sp>
        <p:nvSpPr>
          <p:cNvPr id="18" name="Slide Number Placeholder 17">
            <a:extLst>
              <a:ext uri="{FF2B5EF4-FFF2-40B4-BE49-F238E27FC236}">
                <a16:creationId xmlns:a16="http://schemas.microsoft.com/office/drawing/2014/main" id="{B4BEAADC-E1E9-9B7E-3BD2-9489C69A5666}"/>
              </a:ext>
            </a:extLst>
          </p:cNvPr>
          <p:cNvSpPr>
            <a:spLocks noGrp="1"/>
          </p:cNvSpPr>
          <p:nvPr>
            <p:ph type="sldNum" sz="quarter" idx="12"/>
          </p:nvPr>
        </p:nvSpPr>
        <p:spPr/>
        <p:txBody>
          <a:bodyPr/>
          <a:lstStyle/>
          <a:p>
            <a:fld id="{ECE691D0-CC49-4FC7-9C4D-6112B0CB3A76}" type="slidenum">
              <a:rPr lang="de-DE" smtClean="0"/>
              <a:pPr/>
              <a:t>27</a:t>
            </a:fld>
            <a:endParaRPr lang="de-DE" dirty="0"/>
          </a:p>
        </p:txBody>
      </p:sp>
    </p:spTree>
    <p:extLst>
      <p:ext uri="{BB962C8B-B14F-4D97-AF65-F5344CB8AC3E}">
        <p14:creationId xmlns:p14="http://schemas.microsoft.com/office/powerpoint/2010/main" val="2041717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301352-7CAC-0FE3-3C0C-C8D855CCB9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4F94E2-EAA5-3D4C-3FF9-C4126F054D1C}"/>
              </a:ext>
            </a:extLst>
          </p:cNvPr>
          <p:cNvSpPr>
            <a:spLocks noGrp="1"/>
          </p:cNvSpPr>
          <p:nvPr>
            <p:ph type="title"/>
          </p:nvPr>
        </p:nvSpPr>
        <p:spPr/>
        <p:txBody>
          <a:bodyPr/>
          <a:lstStyle/>
          <a:p>
            <a:r>
              <a:rPr lang="en-US" dirty="0"/>
              <a:t>Dispersion Relation &amp; Whistler Power</a:t>
            </a:r>
          </a:p>
        </p:txBody>
      </p:sp>
      <p:sp>
        <p:nvSpPr>
          <p:cNvPr id="4" name="Footer Placeholder 3">
            <a:extLst>
              <a:ext uri="{FF2B5EF4-FFF2-40B4-BE49-F238E27FC236}">
                <a16:creationId xmlns:a16="http://schemas.microsoft.com/office/drawing/2014/main" id="{2D200B6C-C993-4692-B67B-DEEEC8EDED94}"/>
              </a:ext>
            </a:extLst>
          </p:cNvPr>
          <p:cNvSpPr>
            <a:spLocks noGrp="1"/>
          </p:cNvSpPr>
          <p:nvPr>
            <p:ph type="ftr" idx="11"/>
          </p:nvPr>
        </p:nvSpPr>
        <p:spPr/>
        <p:txBody>
          <a:bodyPr/>
          <a:lstStyle/>
          <a:p>
            <a:r>
              <a:rPr lang="fr-BE"/>
              <a:t>Max-Planck-Institut für Plasmaphysik | Valentine Devos | PIC Meeting Prague 2026</a:t>
            </a:r>
            <a:endParaRPr lang="fr-BE" dirty="0"/>
          </a:p>
        </p:txBody>
      </p:sp>
      <p:sp>
        <p:nvSpPr>
          <p:cNvPr id="11" name="Slide Number Placeholder 10">
            <a:extLst>
              <a:ext uri="{FF2B5EF4-FFF2-40B4-BE49-F238E27FC236}">
                <a16:creationId xmlns:a16="http://schemas.microsoft.com/office/drawing/2014/main" id="{AFC42D17-FFD1-CF39-7306-8E597FC4C1CD}"/>
              </a:ext>
            </a:extLst>
          </p:cNvPr>
          <p:cNvSpPr>
            <a:spLocks noGrp="1"/>
          </p:cNvSpPr>
          <p:nvPr>
            <p:ph type="sldNum" sz="quarter" idx="12"/>
          </p:nvPr>
        </p:nvSpPr>
        <p:spPr/>
        <p:txBody>
          <a:bodyPr/>
          <a:lstStyle/>
          <a:p>
            <a:fld id="{ECE691D0-CC49-4FC7-9C4D-6112B0CB3A76}" type="slidenum">
              <a:rPr lang="de-DE" smtClean="0"/>
              <a:pPr/>
              <a:t>28</a:t>
            </a:fld>
            <a:endParaRPr lang="de-DE" dirty="0"/>
          </a:p>
        </p:txBody>
      </p:sp>
      <p:sp>
        <p:nvSpPr>
          <p:cNvPr id="5" name="Text Placeholder 4">
            <a:extLst>
              <a:ext uri="{FF2B5EF4-FFF2-40B4-BE49-F238E27FC236}">
                <a16:creationId xmlns:a16="http://schemas.microsoft.com/office/drawing/2014/main" id="{8646497E-84A8-2A9C-34A5-C77181AEFF0D}"/>
              </a:ext>
            </a:extLst>
          </p:cNvPr>
          <p:cNvSpPr txBox="1">
            <a:spLocks/>
          </p:cNvSpPr>
          <p:nvPr/>
        </p:nvSpPr>
        <p:spPr>
          <a:xfrm>
            <a:off x="791578" y="868309"/>
            <a:ext cx="11376025" cy="379252"/>
          </a:xfrm>
          <a:prstGeom prst="rect">
            <a:avLst/>
          </a:prstGeom>
          <a:noFill/>
          <a:ln>
            <a:noFill/>
          </a:ln>
        </p:spPr>
        <p:txBody>
          <a:bodyPr spcFirstLastPara="1" vert="horz" wrap="square" lIns="0" tIns="0" rIns="0" bIns="0" rtlCol="0" anchor="t" anchorCtr="0">
            <a:noAutofit/>
          </a:bodyPr>
          <a:lstStyle>
            <a:lvl1pPr marL="457200" marR="0" lvl="0" indent="-228600" algn="l" defTabSz="914400" rtl="0" eaLnBrk="1" fontAlgn="auto" latinLnBrk="0" hangingPunct="1">
              <a:lnSpc>
                <a:spcPct val="110000"/>
              </a:lnSpc>
              <a:spcBef>
                <a:spcPts val="0"/>
              </a:spcBef>
              <a:spcAft>
                <a:spcPts val="0"/>
              </a:spcAft>
              <a:buClr>
                <a:schemeClr val="accent2"/>
              </a:buClr>
              <a:buSzPts val="1800"/>
              <a:buFont typeface="Arial" panose="020B0604020202020204" pitchFamily="34" charset="0"/>
              <a:buNone/>
              <a:tabLst/>
              <a:defRPr lang="de-DE" sz="1800" b="1" i="0" kern="600" spc="40" baseline="0">
                <a:solidFill>
                  <a:schemeClr val="accent2"/>
                </a:solidFill>
                <a:latin typeface="+mn-lt"/>
                <a:ea typeface="+mn-ea"/>
                <a:cs typeface="+mn-cs"/>
              </a:defRPr>
            </a:lvl1pPr>
            <a:lvl2pPr marL="914400" lvl="1" indent="-228600" algn="l" defTabSz="914400" rtl="0" eaLnBrk="1" latinLnBrk="0" hangingPunct="1">
              <a:lnSpc>
                <a:spcPct val="100000"/>
              </a:lnSpc>
              <a:spcBef>
                <a:spcPts val="0"/>
              </a:spcBef>
              <a:spcAft>
                <a:spcPts val="0"/>
              </a:spcAft>
              <a:buClr>
                <a:schemeClr val="dk1"/>
              </a:buClr>
              <a:buSzPts val="1600"/>
              <a:buFont typeface="Arial" panose="020B0604020202020204" pitchFamily="34" charset="0"/>
              <a:buNone/>
              <a:defRPr sz="1800" b="1" kern="600" spc="40" baseline="0">
                <a:solidFill>
                  <a:schemeClr val="tx2"/>
                </a:solidFill>
                <a:latin typeface="+mn-lt"/>
                <a:ea typeface="+mn-ea"/>
                <a:cs typeface="+mn-cs"/>
              </a:defRPr>
            </a:lvl2pPr>
            <a:lvl3pPr marL="1371600" lvl="2" indent="-342900" algn="l" defTabSz="914400" rtl="0" eaLnBrk="1" latinLnBrk="0" hangingPunct="1">
              <a:lnSpc>
                <a:spcPct val="100000"/>
              </a:lnSpc>
              <a:spcBef>
                <a:spcPts val="800"/>
              </a:spcBef>
              <a:spcAft>
                <a:spcPts val="0"/>
              </a:spcAft>
              <a:buClr>
                <a:schemeClr val="dk1"/>
              </a:buClr>
              <a:buSzPts val="1800"/>
              <a:buFont typeface="Arial" panose="020B0604020202020204" pitchFamily="34" charset="0"/>
              <a:buChar char="•"/>
              <a:defRPr sz="1800" b="1" kern="400" spc="40" baseline="0">
                <a:solidFill>
                  <a:schemeClr val="accent3"/>
                </a:solidFill>
                <a:latin typeface="+mn-lt"/>
                <a:ea typeface="+mn-ea"/>
                <a:cs typeface="+mn-cs"/>
              </a:defRPr>
            </a:lvl3pPr>
            <a:lvl4pPr marL="1828800" lvl="3" indent="-342900" algn="l" defTabSz="914400" rtl="0" eaLnBrk="1" latinLnBrk="0" hangingPunct="1">
              <a:lnSpc>
                <a:spcPct val="100000"/>
              </a:lnSpc>
              <a:spcBef>
                <a:spcPts val="800"/>
              </a:spcBef>
              <a:spcAft>
                <a:spcPts val="0"/>
              </a:spcAft>
              <a:buClr>
                <a:schemeClr val="dk1"/>
              </a:buClr>
              <a:buSzPts val="1800"/>
              <a:buFont typeface="Arial" panose="020B0604020202020204" pitchFamily="34" charset="0"/>
              <a:buChar char="•"/>
              <a:defRPr sz="1800" kern="600" spc="40" baseline="0">
                <a:solidFill>
                  <a:schemeClr val="tx1"/>
                </a:solidFill>
                <a:latin typeface="+mn-lt"/>
                <a:ea typeface="+mn-ea"/>
                <a:cs typeface="+mn-cs"/>
              </a:defRPr>
            </a:lvl4pPr>
            <a:lvl5pPr marL="2286000" lvl="4" indent="-342900" algn="l" defTabSz="914400" rtl="0" eaLnBrk="1" latinLnBrk="0" hangingPunct="1">
              <a:lnSpc>
                <a:spcPct val="100000"/>
              </a:lnSpc>
              <a:spcBef>
                <a:spcPts val="800"/>
              </a:spcBef>
              <a:spcAft>
                <a:spcPts val="0"/>
              </a:spcAft>
              <a:buClr>
                <a:schemeClr val="dk1"/>
              </a:buClr>
              <a:buSzPts val="1800"/>
              <a:buFont typeface="Arial" panose="020B0604020202020204" pitchFamily="34" charset="0"/>
              <a:buChar char="•"/>
              <a:defRPr lang="de-DE" sz="1800" b="0" i="0" kern="600" spc="40" baseline="0">
                <a:solidFill>
                  <a:schemeClr val="tx1"/>
                </a:solidFill>
                <a:latin typeface="+mn-lt"/>
                <a:ea typeface="+mn-ea"/>
                <a:cs typeface="+mn-cs"/>
              </a:defRPr>
            </a:lvl5pPr>
            <a:lvl6pPr marL="2743200" lvl="5" indent="-342900" algn="l" defTabSz="914400" rtl="0" eaLnBrk="1" latinLnBrk="0" hangingPunct="1">
              <a:lnSpc>
                <a:spcPct val="90000"/>
              </a:lnSpc>
              <a:spcBef>
                <a:spcPts val="800"/>
              </a:spcBef>
              <a:spcAft>
                <a:spcPts val="0"/>
              </a:spcAft>
              <a:buClr>
                <a:schemeClr val="dk1"/>
              </a:buClr>
              <a:buSzPts val="1800"/>
              <a:buFont typeface="Symbol" panose="05050102010706020507" pitchFamily="18" charset="2"/>
              <a:buChar char="•"/>
              <a:defRPr sz="1800" b="0" i="0" kern="600" spc="40" baseline="0">
                <a:solidFill>
                  <a:schemeClr val="tx1"/>
                </a:solidFill>
                <a:latin typeface="+mn-lt"/>
                <a:ea typeface="+mn-ea"/>
                <a:cs typeface="+mn-cs"/>
              </a:defRPr>
            </a:lvl6pPr>
            <a:lvl7pPr marL="3200400" lvl="6" indent="-342900" algn="l" defTabSz="914400" rtl="0" eaLnBrk="1" latinLnBrk="0" hangingPunct="1">
              <a:lnSpc>
                <a:spcPct val="90000"/>
              </a:lnSpc>
              <a:spcBef>
                <a:spcPts val="500"/>
              </a:spcBef>
              <a:spcAft>
                <a:spcPts val="0"/>
              </a:spcAft>
              <a:buClr>
                <a:schemeClr val="dk1"/>
              </a:buClr>
              <a:buSzPts val="1800"/>
              <a:buFont typeface="Wingdings 3" panose="05040102010807070707" pitchFamily="18" charset="2"/>
              <a:buChar char="•"/>
              <a:defRPr sz="1500" b="0" i="1" kern="600" spc="40" baseline="0">
                <a:solidFill>
                  <a:schemeClr val="tx2"/>
                </a:solidFill>
                <a:latin typeface="+mn-lt"/>
                <a:ea typeface="+mn-ea"/>
                <a:cs typeface="+mn-cs"/>
              </a:defRPr>
            </a:lvl7pPr>
            <a:lvl8pPr marL="3657600" lvl="7" indent="-342900" algn="l" defTabSz="914400" rtl="0" eaLnBrk="1" latinLnBrk="0" hangingPunct="1">
              <a:lnSpc>
                <a:spcPct val="90000"/>
              </a:lnSpc>
              <a:spcBef>
                <a:spcPts val="500"/>
              </a:spcBef>
              <a:spcAft>
                <a:spcPts val="0"/>
              </a:spcAft>
              <a:buClr>
                <a:schemeClr val="dk1"/>
              </a:buClr>
              <a:buSzPts val="1800"/>
              <a:buFont typeface=".SF NS Symbols Regular"/>
              <a:buChar char="•"/>
              <a:defRPr sz="1000" b="0" i="1" kern="600" spc="120" baseline="0">
                <a:solidFill>
                  <a:schemeClr val="tx1">
                    <a:lumMod val="50000"/>
                    <a:lumOff val="50000"/>
                  </a:schemeClr>
                </a:solidFill>
                <a:latin typeface="+mn-lt"/>
                <a:ea typeface="+mn-ea"/>
                <a:cs typeface="+mn-cs"/>
              </a:defRPr>
            </a:lvl8pPr>
            <a:lvl9pPr marL="4114800" lvl="8"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800" b="0" i="1" kern="600" spc="120" baseline="0">
                <a:solidFill>
                  <a:schemeClr val="tx1">
                    <a:lumMod val="50000"/>
                    <a:lumOff val="50000"/>
                  </a:schemeClr>
                </a:solidFill>
                <a:latin typeface="+mn-lt"/>
                <a:ea typeface="+mn-ea"/>
                <a:cs typeface="+mn-cs"/>
              </a:defRPr>
            </a:lvl9pPr>
          </a:lstStyle>
          <a:p>
            <a:r>
              <a:rPr lang="en-US" sz="2000" dirty="0"/>
              <a:t>provides a diagnostic of PCI presence</a:t>
            </a:r>
          </a:p>
        </p:txBody>
      </p:sp>
      <p:cxnSp>
        <p:nvCxnSpPr>
          <p:cNvPr id="9" name="Straight Arrow Connector 8">
            <a:extLst>
              <a:ext uri="{FF2B5EF4-FFF2-40B4-BE49-F238E27FC236}">
                <a16:creationId xmlns:a16="http://schemas.microsoft.com/office/drawing/2014/main" id="{62928907-D72A-F4BE-82B4-B7DDF53F1D07}"/>
              </a:ext>
            </a:extLst>
          </p:cNvPr>
          <p:cNvCxnSpPr>
            <a:cxnSpLocks/>
          </p:cNvCxnSpPr>
          <p:nvPr/>
        </p:nvCxnSpPr>
        <p:spPr>
          <a:xfrm>
            <a:off x="653465" y="1028432"/>
            <a:ext cx="276225" cy="0"/>
          </a:xfrm>
          <a:prstGeom prst="straightConnector1">
            <a:avLst/>
          </a:prstGeom>
          <a:ln w="38100" cmpd="sng">
            <a:solidFill>
              <a:srgbClr val="C6D325"/>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0F491604-5DC1-D99C-7314-AB5B8C296365}"/>
              </a:ext>
            </a:extLst>
          </p:cNvPr>
          <p:cNvPicPr>
            <a:picLocks noChangeAspect="1"/>
          </p:cNvPicPr>
          <p:nvPr/>
        </p:nvPicPr>
        <p:blipFill>
          <a:blip r:embed="rId3"/>
          <a:srcRect r="7929"/>
          <a:stretch>
            <a:fillRect/>
          </a:stretch>
        </p:blipFill>
        <p:spPr>
          <a:xfrm>
            <a:off x="457200" y="3817835"/>
            <a:ext cx="4389120" cy="2382227"/>
          </a:xfrm>
          <a:prstGeom prst="rect">
            <a:avLst/>
          </a:prstGeom>
        </p:spPr>
      </p:pic>
      <p:pic>
        <p:nvPicPr>
          <p:cNvPr id="6" name="Picture 5">
            <a:extLst>
              <a:ext uri="{FF2B5EF4-FFF2-40B4-BE49-F238E27FC236}">
                <a16:creationId xmlns:a16="http://schemas.microsoft.com/office/drawing/2014/main" id="{6F716ADD-D873-6CB1-76C0-1F28C740C49E}"/>
              </a:ext>
            </a:extLst>
          </p:cNvPr>
          <p:cNvPicPr>
            <a:picLocks noChangeAspect="1"/>
          </p:cNvPicPr>
          <p:nvPr/>
        </p:nvPicPr>
        <p:blipFill>
          <a:blip r:embed="rId4"/>
          <a:srcRect r="7929"/>
          <a:stretch>
            <a:fillRect/>
          </a:stretch>
        </p:blipFill>
        <p:spPr>
          <a:xfrm>
            <a:off x="457200" y="1325880"/>
            <a:ext cx="4389120" cy="2382227"/>
          </a:xfrm>
          <a:prstGeom prst="rect">
            <a:avLst/>
          </a:prstGeom>
        </p:spPr>
      </p:pic>
      <p:pic>
        <p:nvPicPr>
          <p:cNvPr id="8" name="Picture 7">
            <a:extLst>
              <a:ext uri="{FF2B5EF4-FFF2-40B4-BE49-F238E27FC236}">
                <a16:creationId xmlns:a16="http://schemas.microsoft.com/office/drawing/2014/main" id="{FC594C6A-4531-3FA5-2B01-EFB58076D53C}"/>
              </a:ext>
            </a:extLst>
          </p:cNvPr>
          <p:cNvPicPr>
            <a:picLocks noChangeAspect="1"/>
          </p:cNvPicPr>
          <p:nvPr/>
        </p:nvPicPr>
        <p:blipFill>
          <a:blip r:embed="rId5"/>
          <a:stretch>
            <a:fillRect/>
          </a:stretch>
        </p:blipFill>
        <p:spPr>
          <a:xfrm>
            <a:off x="5909786" y="1766436"/>
            <a:ext cx="5825014" cy="3883342"/>
          </a:xfrm>
          <a:prstGeom prst="rect">
            <a:avLst/>
          </a:prstGeom>
        </p:spPr>
      </p:pic>
    </p:spTree>
    <p:extLst>
      <p:ext uri="{BB962C8B-B14F-4D97-AF65-F5344CB8AC3E}">
        <p14:creationId xmlns:p14="http://schemas.microsoft.com/office/powerpoint/2010/main" val="3512480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E97DF6-B47C-CA2E-311C-16129B2C0763}"/>
            </a:ext>
          </a:extLst>
        </p:cNvPr>
        <p:cNvGrpSpPr/>
        <p:nvPr/>
      </p:nvGrpSpPr>
      <p:grpSpPr>
        <a:xfrm>
          <a:off x="0" y="0"/>
          <a:ext cx="0" cy="0"/>
          <a:chOff x="0" y="0"/>
          <a:chExt cx="0" cy="0"/>
        </a:xfrm>
      </p:grpSpPr>
      <p:pic>
        <p:nvPicPr>
          <p:cNvPr id="25" name="Picture 24">
            <a:extLst>
              <a:ext uri="{FF2B5EF4-FFF2-40B4-BE49-F238E27FC236}">
                <a16:creationId xmlns:a16="http://schemas.microsoft.com/office/drawing/2014/main" id="{75B343B4-6A72-BA26-EB48-5970F2F141D8}"/>
              </a:ext>
            </a:extLst>
          </p:cNvPr>
          <p:cNvPicPr>
            <a:picLocks noChangeAspect="1"/>
          </p:cNvPicPr>
          <p:nvPr/>
        </p:nvPicPr>
        <p:blipFill>
          <a:blip r:embed="rId3"/>
          <a:stretch>
            <a:fillRect/>
          </a:stretch>
        </p:blipFill>
        <p:spPr>
          <a:xfrm>
            <a:off x="6595626" y="1784503"/>
            <a:ext cx="4685148" cy="2925323"/>
          </a:xfrm>
          <a:prstGeom prst="rect">
            <a:avLst/>
          </a:prstGeom>
        </p:spPr>
      </p:pic>
      <p:pic>
        <p:nvPicPr>
          <p:cNvPr id="27" name="Picture 26">
            <a:extLst>
              <a:ext uri="{FF2B5EF4-FFF2-40B4-BE49-F238E27FC236}">
                <a16:creationId xmlns:a16="http://schemas.microsoft.com/office/drawing/2014/main" id="{4625FAE7-EBEE-F5E5-E470-8CCE9558D3CC}"/>
              </a:ext>
            </a:extLst>
          </p:cNvPr>
          <p:cNvPicPr>
            <a:picLocks noChangeAspect="1"/>
          </p:cNvPicPr>
          <p:nvPr/>
        </p:nvPicPr>
        <p:blipFill>
          <a:blip r:embed="rId4"/>
          <a:stretch>
            <a:fillRect/>
          </a:stretch>
        </p:blipFill>
        <p:spPr>
          <a:xfrm>
            <a:off x="755363" y="1784503"/>
            <a:ext cx="4685149" cy="2925323"/>
          </a:xfrm>
          <a:prstGeom prst="rect">
            <a:avLst/>
          </a:prstGeom>
        </p:spPr>
      </p:pic>
      <p:sp>
        <p:nvSpPr>
          <p:cNvPr id="2" name="Title 1">
            <a:extLst>
              <a:ext uri="{FF2B5EF4-FFF2-40B4-BE49-F238E27FC236}">
                <a16:creationId xmlns:a16="http://schemas.microsoft.com/office/drawing/2014/main" id="{0823BE7C-8519-875A-1BCB-D40DB6C84F5B}"/>
              </a:ext>
            </a:extLst>
          </p:cNvPr>
          <p:cNvSpPr>
            <a:spLocks noGrp="1"/>
          </p:cNvSpPr>
          <p:nvPr>
            <p:ph type="title"/>
          </p:nvPr>
        </p:nvSpPr>
        <p:spPr/>
        <p:txBody>
          <a:bodyPr/>
          <a:lstStyle/>
          <a:p>
            <a:r>
              <a:rPr lang="en-US" dirty="0"/>
              <a:t>Magnetic Field Amplification</a:t>
            </a:r>
          </a:p>
        </p:txBody>
      </p:sp>
      <p:sp>
        <p:nvSpPr>
          <p:cNvPr id="4" name="Footer Placeholder 3">
            <a:extLst>
              <a:ext uri="{FF2B5EF4-FFF2-40B4-BE49-F238E27FC236}">
                <a16:creationId xmlns:a16="http://schemas.microsoft.com/office/drawing/2014/main" id="{A9757BAA-B00A-93D4-E353-B30C302B6554}"/>
              </a:ext>
            </a:extLst>
          </p:cNvPr>
          <p:cNvSpPr>
            <a:spLocks noGrp="1"/>
          </p:cNvSpPr>
          <p:nvPr>
            <p:ph type="ftr" idx="11"/>
          </p:nvPr>
        </p:nvSpPr>
        <p:spPr/>
        <p:txBody>
          <a:bodyPr/>
          <a:lstStyle/>
          <a:p>
            <a:r>
              <a:rPr lang="fr-BE"/>
              <a:t>Max-Planck-Institut für Plasmaphysik | Valentine Devos | PIC Meeting Prague 2026</a:t>
            </a:r>
            <a:endParaRPr lang="fr-BE" dirty="0"/>
          </a:p>
        </p:txBody>
      </p:sp>
      <p:sp>
        <p:nvSpPr>
          <p:cNvPr id="3" name="Slide Number Placeholder 2">
            <a:extLst>
              <a:ext uri="{FF2B5EF4-FFF2-40B4-BE49-F238E27FC236}">
                <a16:creationId xmlns:a16="http://schemas.microsoft.com/office/drawing/2014/main" id="{B50C0682-24B8-BE77-6B36-90FD12DA648C}"/>
              </a:ext>
            </a:extLst>
          </p:cNvPr>
          <p:cNvSpPr>
            <a:spLocks noGrp="1"/>
          </p:cNvSpPr>
          <p:nvPr>
            <p:ph type="sldNum" sz="quarter" idx="12"/>
          </p:nvPr>
        </p:nvSpPr>
        <p:spPr/>
        <p:txBody>
          <a:bodyPr/>
          <a:lstStyle/>
          <a:p>
            <a:fld id="{ECE691D0-CC49-4FC7-9C4D-6112B0CB3A76}" type="slidenum">
              <a:rPr lang="de-DE" smtClean="0"/>
              <a:pPr/>
              <a:t>29</a:t>
            </a:fld>
            <a:endParaRPr lang="de-DE" dirty="0"/>
          </a:p>
        </p:txBody>
      </p:sp>
      <p:sp>
        <p:nvSpPr>
          <p:cNvPr id="10" name="Text Placeholder 4">
            <a:extLst>
              <a:ext uri="{FF2B5EF4-FFF2-40B4-BE49-F238E27FC236}">
                <a16:creationId xmlns:a16="http://schemas.microsoft.com/office/drawing/2014/main" id="{3B6102DA-898C-1A53-AE43-51C7E6D1D241}"/>
              </a:ext>
            </a:extLst>
          </p:cNvPr>
          <p:cNvSpPr txBox="1">
            <a:spLocks/>
          </p:cNvSpPr>
          <p:nvPr/>
        </p:nvSpPr>
        <p:spPr>
          <a:xfrm>
            <a:off x="791578" y="868309"/>
            <a:ext cx="11376025" cy="379252"/>
          </a:xfrm>
          <a:prstGeom prst="rect">
            <a:avLst/>
          </a:prstGeom>
          <a:noFill/>
          <a:ln>
            <a:noFill/>
          </a:ln>
        </p:spPr>
        <p:txBody>
          <a:bodyPr spcFirstLastPara="1" vert="horz" wrap="square" lIns="0" tIns="0" rIns="0" bIns="0" rtlCol="0" anchor="t" anchorCtr="0">
            <a:noAutofit/>
          </a:bodyPr>
          <a:lstStyle>
            <a:lvl1pPr marL="457200" marR="0" lvl="0" indent="-228600" algn="l" defTabSz="914400" rtl="0" eaLnBrk="1" fontAlgn="auto" latinLnBrk="0" hangingPunct="1">
              <a:lnSpc>
                <a:spcPct val="110000"/>
              </a:lnSpc>
              <a:spcBef>
                <a:spcPts val="0"/>
              </a:spcBef>
              <a:spcAft>
                <a:spcPts val="0"/>
              </a:spcAft>
              <a:buClr>
                <a:schemeClr val="accent2"/>
              </a:buClr>
              <a:buSzPts val="1800"/>
              <a:buFont typeface="Arial" panose="020B0604020202020204" pitchFamily="34" charset="0"/>
              <a:buNone/>
              <a:tabLst/>
              <a:defRPr lang="de-DE" sz="1800" b="1" i="0" kern="600" spc="40" baseline="0">
                <a:solidFill>
                  <a:schemeClr val="accent2"/>
                </a:solidFill>
                <a:latin typeface="+mn-lt"/>
                <a:ea typeface="+mn-ea"/>
                <a:cs typeface="+mn-cs"/>
              </a:defRPr>
            </a:lvl1pPr>
            <a:lvl2pPr marL="914400" lvl="1" indent="-228600" algn="l" defTabSz="914400" rtl="0" eaLnBrk="1" latinLnBrk="0" hangingPunct="1">
              <a:lnSpc>
                <a:spcPct val="100000"/>
              </a:lnSpc>
              <a:spcBef>
                <a:spcPts val="0"/>
              </a:spcBef>
              <a:spcAft>
                <a:spcPts val="0"/>
              </a:spcAft>
              <a:buClr>
                <a:schemeClr val="dk1"/>
              </a:buClr>
              <a:buSzPts val="1600"/>
              <a:buFont typeface="Arial" panose="020B0604020202020204" pitchFamily="34" charset="0"/>
              <a:buNone/>
              <a:defRPr sz="1800" b="1" kern="600" spc="40" baseline="0">
                <a:solidFill>
                  <a:schemeClr val="tx2"/>
                </a:solidFill>
                <a:latin typeface="+mn-lt"/>
                <a:ea typeface="+mn-ea"/>
                <a:cs typeface="+mn-cs"/>
              </a:defRPr>
            </a:lvl2pPr>
            <a:lvl3pPr marL="1371600" lvl="2" indent="-342900" algn="l" defTabSz="914400" rtl="0" eaLnBrk="1" latinLnBrk="0" hangingPunct="1">
              <a:lnSpc>
                <a:spcPct val="100000"/>
              </a:lnSpc>
              <a:spcBef>
                <a:spcPts val="800"/>
              </a:spcBef>
              <a:spcAft>
                <a:spcPts val="0"/>
              </a:spcAft>
              <a:buClr>
                <a:schemeClr val="dk1"/>
              </a:buClr>
              <a:buSzPts val="1800"/>
              <a:buFont typeface="Arial" panose="020B0604020202020204" pitchFamily="34" charset="0"/>
              <a:buChar char="•"/>
              <a:defRPr sz="1800" b="1" kern="400" spc="40" baseline="0">
                <a:solidFill>
                  <a:schemeClr val="accent3"/>
                </a:solidFill>
                <a:latin typeface="+mn-lt"/>
                <a:ea typeface="+mn-ea"/>
                <a:cs typeface="+mn-cs"/>
              </a:defRPr>
            </a:lvl3pPr>
            <a:lvl4pPr marL="1828800" lvl="3" indent="-342900" algn="l" defTabSz="914400" rtl="0" eaLnBrk="1" latinLnBrk="0" hangingPunct="1">
              <a:lnSpc>
                <a:spcPct val="100000"/>
              </a:lnSpc>
              <a:spcBef>
                <a:spcPts val="800"/>
              </a:spcBef>
              <a:spcAft>
                <a:spcPts val="0"/>
              </a:spcAft>
              <a:buClr>
                <a:schemeClr val="dk1"/>
              </a:buClr>
              <a:buSzPts val="1800"/>
              <a:buFont typeface="Arial" panose="020B0604020202020204" pitchFamily="34" charset="0"/>
              <a:buChar char="•"/>
              <a:defRPr sz="1800" kern="600" spc="40" baseline="0">
                <a:solidFill>
                  <a:schemeClr val="tx1"/>
                </a:solidFill>
                <a:latin typeface="+mn-lt"/>
                <a:ea typeface="+mn-ea"/>
                <a:cs typeface="+mn-cs"/>
              </a:defRPr>
            </a:lvl4pPr>
            <a:lvl5pPr marL="2286000" lvl="4" indent="-342900" algn="l" defTabSz="914400" rtl="0" eaLnBrk="1" latinLnBrk="0" hangingPunct="1">
              <a:lnSpc>
                <a:spcPct val="100000"/>
              </a:lnSpc>
              <a:spcBef>
                <a:spcPts val="800"/>
              </a:spcBef>
              <a:spcAft>
                <a:spcPts val="0"/>
              </a:spcAft>
              <a:buClr>
                <a:schemeClr val="dk1"/>
              </a:buClr>
              <a:buSzPts val="1800"/>
              <a:buFont typeface="Arial" panose="020B0604020202020204" pitchFamily="34" charset="0"/>
              <a:buChar char="•"/>
              <a:defRPr lang="de-DE" sz="1800" b="0" i="0" kern="600" spc="40" baseline="0">
                <a:solidFill>
                  <a:schemeClr val="tx1"/>
                </a:solidFill>
                <a:latin typeface="+mn-lt"/>
                <a:ea typeface="+mn-ea"/>
                <a:cs typeface="+mn-cs"/>
              </a:defRPr>
            </a:lvl5pPr>
            <a:lvl6pPr marL="2743200" lvl="5" indent="-342900" algn="l" defTabSz="914400" rtl="0" eaLnBrk="1" latinLnBrk="0" hangingPunct="1">
              <a:lnSpc>
                <a:spcPct val="90000"/>
              </a:lnSpc>
              <a:spcBef>
                <a:spcPts val="800"/>
              </a:spcBef>
              <a:spcAft>
                <a:spcPts val="0"/>
              </a:spcAft>
              <a:buClr>
                <a:schemeClr val="dk1"/>
              </a:buClr>
              <a:buSzPts val="1800"/>
              <a:buFont typeface="Symbol" panose="05050102010706020507" pitchFamily="18" charset="2"/>
              <a:buChar char="•"/>
              <a:defRPr sz="1800" b="0" i="0" kern="600" spc="40" baseline="0">
                <a:solidFill>
                  <a:schemeClr val="tx1"/>
                </a:solidFill>
                <a:latin typeface="+mn-lt"/>
                <a:ea typeface="+mn-ea"/>
                <a:cs typeface="+mn-cs"/>
              </a:defRPr>
            </a:lvl6pPr>
            <a:lvl7pPr marL="3200400" lvl="6" indent="-342900" algn="l" defTabSz="914400" rtl="0" eaLnBrk="1" latinLnBrk="0" hangingPunct="1">
              <a:lnSpc>
                <a:spcPct val="90000"/>
              </a:lnSpc>
              <a:spcBef>
                <a:spcPts val="500"/>
              </a:spcBef>
              <a:spcAft>
                <a:spcPts val="0"/>
              </a:spcAft>
              <a:buClr>
                <a:schemeClr val="dk1"/>
              </a:buClr>
              <a:buSzPts val="1800"/>
              <a:buFont typeface="Wingdings 3" panose="05040102010807070707" pitchFamily="18" charset="2"/>
              <a:buChar char="•"/>
              <a:defRPr sz="1500" b="0" i="1" kern="600" spc="40" baseline="0">
                <a:solidFill>
                  <a:schemeClr val="tx2"/>
                </a:solidFill>
                <a:latin typeface="+mn-lt"/>
                <a:ea typeface="+mn-ea"/>
                <a:cs typeface="+mn-cs"/>
              </a:defRPr>
            </a:lvl7pPr>
            <a:lvl8pPr marL="3657600" lvl="7" indent="-342900" algn="l" defTabSz="914400" rtl="0" eaLnBrk="1" latinLnBrk="0" hangingPunct="1">
              <a:lnSpc>
                <a:spcPct val="90000"/>
              </a:lnSpc>
              <a:spcBef>
                <a:spcPts val="500"/>
              </a:spcBef>
              <a:spcAft>
                <a:spcPts val="0"/>
              </a:spcAft>
              <a:buClr>
                <a:schemeClr val="dk1"/>
              </a:buClr>
              <a:buSzPts val="1800"/>
              <a:buFont typeface=".SF NS Symbols Regular"/>
              <a:buChar char="•"/>
              <a:defRPr sz="1000" b="0" i="1" kern="600" spc="120" baseline="0">
                <a:solidFill>
                  <a:schemeClr val="tx1">
                    <a:lumMod val="50000"/>
                    <a:lumOff val="50000"/>
                  </a:schemeClr>
                </a:solidFill>
                <a:latin typeface="+mn-lt"/>
                <a:ea typeface="+mn-ea"/>
                <a:cs typeface="+mn-cs"/>
              </a:defRPr>
            </a:lvl8pPr>
            <a:lvl9pPr marL="4114800" lvl="8"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800" b="0" i="1" kern="600" spc="120" baseline="0">
                <a:solidFill>
                  <a:schemeClr val="tx1">
                    <a:lumMod val="50000"/>
                    <a:lumOff val="50000"/>
                  </a:schemeClr>
                </a:solidFill>
                <a:latin typeface="+mn-lt"/>
                <a:ea typeface="+mn-ea"/>
                <a:cs typeface="+mn-cs"/>
              </a:defRPr>
            </a:lvl9pPr>
          </a:lstStyle>
          <a:p>
            <a:r>
              <a:rPr lang="en-US" sz="2000" dirty="0"/>
              <a:t>provides a diagnostic of instability-driven turbulence in the shock foot</a:t>
            </a:r>
          </a:p>
        </p:txBody>
      </p:sp>
      <p:cxnSp>
        <p:nvCxnSpPr>
          <p:cNvPr id="11" name="Straight Arrow Connector 10">
            <a:extLst>
              <a:ext uri="{FF2B5EF4-FFF2-40B4-BE49-F238E27FC236}">
                <a16:creationId xmlns:a16="http://schemas.microsoft.com/office/drawing/2014/main" id="{49F318B7-4CD6-DF8E-0B24-436D5D54A0EA}"/>
              </a:ext>
            </a:extLst>
          </p:cNvPr>
          <p:cNvCxnSpPr>
            <a:cxnSpLocks/>
          </p:cNvCxnSpPr>
          <p:nvPr/>
        </p:nvCxnSpPr>
        <p:spPr>
          <a:xfrm>
            <a:off x="653465" y="1028432"/>
            <a:ext cx="276225" cy="0"/>
          </a:xfrm>
          <a:prstGeom prst="straightConnector1">
            <a:avLst/>
          </a:prstGeom>
          <a:ln w="38100" cmpd="sng">
            <a:solidFill>
              <a:srgbClr val="C6D325"/>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5F63CEF3-88E3-4CFF-9B46-3EBA2B297D2F}"/>
                  </a:ext>
                </a:extLst>
              </p:cNvPr>
              <p:cNvSpPr txBox="1"/>
              <p:nvPr/>
            </p:nvSpPr>
            <p:spPr>
              <a:xfrm>
                <a:off x="4018083" y="5846652"/>
                <a:ext cx="3290777" cy="294953"/>
              </a:xfrm>
              <a:prstGeom prst="rect">
                <a:avLst/>
              </a:prstGeom>
              <a:noFill/>
            </p:spPr>
            <p:txBody>
              <a:bodyPr wrap="square" lIns="0" tIns="0" rIns="0" bIns="0" rtlCol="0" anchor="t" anchorCtr="0">
                <a:spAutoFit/>
              </a:bodyPr>
              <a:lstStyle/>
              <a:p>
                <a:pPr algn="l">
                  <a:lnSpc>
                    <a:spcPts val="2300"/>
                  </a:lnSpc>
                  <a:spcBef>
                    <a:spcPts val="1150"/>
                  </a:spcBef>
                </a:pPr>
                <a14:m>
                  <m:oMathPara xmlns:m="http://schemas.openxmlformats.org/officeDocument/2006/math">
                    <m:oMath>
                      <m:r>
                        <a:rPr lang="fr-BE" b="0" i="1" smtClean="0">
                          <a:latin typeface="Cambria Math" panose="02040503050406030204" pitchFamily="18" charset="0"/>
                        </a:rPr>
                        <m:t>𝐵</m:t>
                      </m:r>
                      <m:r>
                        <a:rPr lang="fr-BE" b="0" i="1" baseline="-25000" smtClean="0">
                          <a:latin typeface="Cambria Math" panose="02040503050406030204" pitchFamily="18" charset="0"/>
                        </a:rPr>
                        <m:t>𝑒𝑥</m:t>
                      </m:r>
                      <m:r>
                        <a:rPr lang="fr-BE" b="0" i="1" baseline="-25000" smtClean="0">
                          <a:latin typeface="Cambria Math" panose="02040503050406030204" pitchFamily="18" charset="0"/>
                        </a:rPr>
                        <m:t>,</m:t>
                      </m:r>
                      <m:r>
                        <a:rPr lang="fr-BE" b="0" i="1" baseline="-25000" smtClean="0">
                          <a:latin typeface="Cambria Math" panose="02040503050406030204" pitchFamily="18" charset="0"/>
                        </a:rPr>
                        <m:t>𝑎</m:t>
                      </m:r>
                      <m:r>
                        <a:rPr lang="fr-BE" b="0" i="1" smtClean="0">
                          <a:latin typeface="Cambria Math" panose="02040503050406030204" pitchFamily="18" charset="0"/>
                        </a:rPr>
                        <m:t>= </m:t>
                      </m:r>
                      <m:f>
                        <m:fPr>
                          <m:ctrlPr>
                            <a:rPr lang="fr-BE" b="0" i="1" smtClean="0">
                              <a:latin typeface="Cambria Math" panose="02040503050406030204" pitchFamily="18" charset="0"/>
                            </a:rPr>
                          </m:ctrlPr>
                        </m:fPr>
                        <m:num>
                          <m:r>
                            <a:rPr lang="fr-BE" b="0" i="1" smtClean="0">
                              <a:latin typeface="Cambria Math" panose="02040503050406030204" pitchFamily="18" charset="0"/>
                            </a:rPr>
                            <m:t>|</m:t>
                          </m:r>
                          <m:sSub>
                            <m:sSubPr>
                              <m:ctrlPr>
                                <a:rPr lang="fr-BE" b="0" i="1" smtClean="0">
                                  <a:latin typeface="Cambria Math" panose="02040503050406030204" pitchFamily="18" charset="0"/>
                                </a:rPr>
                              </m:ctrlPr>
                            </m:sSubPr>
                            <m:e>
                              <m:r>
                                <a:rPr lang="fr-BE" b="0" i="1" smtClean="0">
                                  <a:latin typeface="Cambria Math" panose="02040503050406030204" pitchFamily="18" charset="0"/>
                                </a:rPr>
                                <m:t>𝐵</m:t>
                              </m:r>
                            </m:e>
                            <m:sub>
                              <m:r>
                                <a:rPr lang="fr-BE" b="0" i="1" smtClean="0">
                                  <a:latin typeface="Cambria Math" panose="02040503050406030204" pitchFamily="18" charset="0"/>
                                </a:rPr>
                                <m:t>𝑎</m:t>
                              </m:r>
                            </m:sub>
                          </m:sSub>
                          <m:r>
                            <a:rPr lang="fr-BE" b="0" i="1" smtClean="0">
                              <a:latin typeface="Cambria Math" panose="02040503050406030204" pitchFamily="18" charset="0"/>
                            </a:rPr>
                            <m:t>|</m:t>
                          </m:r>
                        </m:num>
                        <m:den>
                          <m:r>
                            <a:rPr lang="fr-BE" b="0" i="1" smtClean="0">
                              <a:latin typeface="Cambria Math" panose="02040503050406030204" pitchFamily="18" charset="0"/>
                            </a:rPr>
                            <m:t>|</m:t>
                          </m:r>
                          <m:r>
                            <a:rPr lang="fr-BE" b="0" i="1" smtClean="0">
                              <a:latin typeface="Cambria Math" panose="02040503050406030204" pitchFamily="18" charset="0"/>
                            </a:rPr>
                            <m:t>𝐵</m:t>
                          </m:r>
                          <m:r>
                            <a:rPr lang="fr-BE" b="0" i="1" baseline="-25000" smtClean="0">
                              <a:latin typeface="Cambria Math" panose="02040503050406030204" pitchFamily="18" charset="0"/>
                            </a:rPr>
                            <m:t>0</m:t>
                          </m:r>
                          <m:r>
                            <a:rPr lang="fr-BE" b="0" i="1" smtClean="0">
                              <a:latin typeface="Cambria Math" panose="02040503050406030204" pitchFamily="18" charset="0"/>
                            </a:rPr>
                            <m:t>|</m:t>
                          </m:r>
                        </m:den>
                      </m:f>
                      <m:f>
                        <m:fPr>
                          <m:ctrlPr>
                            <a:rPr lang="fr-BE" b="0" i="1" smtClean="0">
                              <a:latin typeface="Cambria Math" panose="02040503050406030204" pitchFamily="18" charset="0"/>
                            </a:rPr>
                          </m:ctrlPr>
                        </m:fPr>
                        <m:num>
                          <m:sSub>
                            <m:sSubPr>
                              <m:ctrlPr>
                                <a:rPr lang="fr-BE" b="0" i="1" smtClean="0">
                                  <a:latin typeface="Cambria Math" panose="02040503050406030204" pitchFamily="18" charset="0"/>
                                </a:rPr>
                              </m:ctrlPr>
                            </m:sSubPr>
                            <m:e>
                              <m:r>
                                <a:rPr lang="fr-BE" b="0" i="1" smtClean="0">
                                  <a:latin typeface="Cambria Math" panose="02040503050406030204" pitchFamily="18" charset="0"/>
                                </a:rPr>
                                <m:t>𝑁</m:t>
                              </m:r>
                            </m:e>
                            <m:sub>
                              <m:r>
                                <a:rPr lang="fr-BE" b="0" i="1" smtClean="0">
                                  <a:latin typeface="Cambria Math" panose="02040503050406030204" pitchFamily="18" charset="0"/>
                                </a:rPr>
                                <m:t>0</m:t>
                              </m:r>
                            </m:sub>
                          </m:sSub>
                        </m:num>
                        <m:den>
                          <m:sSub>
                            <m:sSubPr>
                              <m:ctrlPr>
                                <a:rPr lang="fr-BE" b="0" i="1" smtClean="0">
                                  <a:latin typeface="Cambria Math" panose="02040503050406030204" pitchFamily="18" charset="0"/>
                                </a:rPr>
                              </m:ctrlPr>
                            </m:sSubPr>
                            <m:e>
                              <m:r>
                                <a:rPr lang="fr-BE" b="0" i="1" smtClean="0">
                                  <a:latin typeface="Cambria Math" panose="02040503050406030204" pitchFamily="18" charset="0"/>
                                </a:rPr>
                                <m:t>𝑁</m:t>
                              </m:r>
                            </m:e>
                            <m:sub>
                              <m:r>
                                <a:rPr lang="fr-BE" b="0" i="1" smtClean="0">
                                  <a:latin typeface="Cambria Math" panose="02040503050406030204" pitchFamily="18" charset="0"/>
                                </a:rPr>
                                <m:t>𝑖</m:t>
                              </m:r>
                            </m:sub>
                          </m:sSub>
                        </m:den>
                      </m:f>
                      <m:r>
                        <a:rPr lang="fr-BE" b="0" i="1" smtClean="0">
                          <a:latin typeface="Cambria Math" panose="02040503050406030204" pitchFamily="18" charset="0"/>
                        </a:rPr>
                        <m:t> , </m:t>
                      </m:r>
                      <m:r>
                        <a:rPr lang="fr-BE" b="0" i="1" smtClean="0">
                          <a:latin typeface="Cambria Math" panose="02040503050406030204" pitchFamily="18" charset="0"/>
                        </a:rPr>
                        <m:t>𝑤𝑖𝑡ℎ</m:t>
                      </m:r>
                      <m:r>
                        <a:rPr lang="fr-BE" b="0" i="1" smtClean="0">
                          <a:latin typeface="Cambria Math" panose="02040503050406030204" pitchFamily="18" charset="0"/>
                        </a:rPr>
                        <m:t> </m:t>
                      </m:r>
                      <m:r>
                        <a:rPr lang="fr-BE" b="0" i="1" smtClean="0">
                          <a:latin typeface="Cambria Math" panose="02040503050406030204" pitchFamily="18" charset="0"/>
                        </a:rPr>
                        <m:t>𝑎</m:t>
                      </m:r>
                      <m:r>
                        <a:rPr lang="fr-BE" b="0" i="1" smtClean="0">
                          <a:latin typeface="Cambria Math" panose="02040503050406030204" pitchFamily="18" charset="0"/>
                        </a:rPr>
                        <m:t>=</m:t>
                      </m:r>
                      <m:r>
                        <a:rPr lang="fr-BE" b="0" i="1" smtClean="0">
                          <a:latin typeface="Cambria Math" panose="02040503050406030204" pitchFamily="18" charset="0"/>
                        </a:rPr>
                        <m:t>𝑥</m:t>
                      </m:r>
                      <m:r>
                        <a:rPr lang="fr-BE" b="0" i="1" smtClean="0">
                          <a:latin typeface="Cambria Math" panose="02040503050406030204" pitchFamily="18" charset="0"/>
                        </a:rPr>
                        <m:t>,</m:t>
                      </m:r>
                      <m:r>
                        <a:rPr lang="fr-BE" b="0" i="1" smtClean="0">
                          <a:latin typeface="Cambria Math" panose="02040503050406030204" pitchFamily="18" charset="0"/>
                        </a:rPr>
                        <m:t>𝑦</m:t>
                      </m:r>
                      <m:r>
                        <a:rPr lang="fr-BE" b="0" i="1" smtClean="0">
                          <a:latin typeface="Cambria Math" panose="02040503050406030204" pitchFamily="18" charset="0"/>
                        </a:rPr>
                        <m:t>,</m:t>
                      </m:r>
                      <m:r>
                        <a:rPr lang="fr-BE" b="0" i="1" smtClean="0">
                          <a:latin typeface="Cambria Math" panose="02040503050406030204" pitchFamily="18" charset="0"/>
                        </a:rPr>
                        <m:t>𝑧</m:t>
                      </m:r>
                    </m:oMath>
                  </m:oMathPara>
                </a14:m>
                <a:endParaRPr lang="en-US" dirty="0" err="1"/>
              </a:p>
            </p:txBody>
          </p:sp>
        </mc:Choice>
        <mc:Fallback xmlns="">
          <p:sp>
            <p:nvSpPr>
              <p:cNvPr id="12" name="TextBox 11">
                <a:extLst>
                  <a:ext uri="{FF2B5EF4-FFF2-40B4-BE49-F238E27FC236}">
                    <a16:creationId xmlns:a16="http://schemas.microsoft.com/office/drawing/2014/main" id="{5F63CEF3-88E3-4CFF-9B46-3EBA2B297D2F}"/>
                  </a:ext>
                </a:extLst>
              </p:cNvPr>
              <p:cNvSpPr txBox="1">
                <a:spLocks noRot="1" noChangeAspect="1" noMove="1" noResize="1" noEditPoints="1" noAdjustHandles="1" noChangeArrowheads="1" noChangeShapeType="1" noTextEdit="1"/>
              </p:cNvSpPr>
              <p:nvPr/>
            </p:nvSpPr>
            <p:spPr>
              <a:xfrm>
                <a:off x="4018083" y="5846652"/>
                <a:ext cx="3290777" cy="294953"/>
              </a:xfrm>
              <a:prstGeom prst="rect">
                <a:avLst/>
              </a:prstGeom>
              <a:blipFill>
                <a:blip r:embed="rId5"/>
                <a:stretch>
                  <a:fillRect l="-741" t="-81250" b="-60417"/>
                </a:stretch>
              </a:blipFill>
            </p:spPr>
            <p:txBody>
              <a:bodyPr/>
              <a:lstStyle/>
              <a:p>
                <a:r>
                  <a:rPr lang="en-US">
                    <a:noFill/>
                  </a:rPr>
                  <a:t> </a:t>
                </a:r>
              </a:p>
            </p:txBody>
          </p:sp>
        </mc:Fallback>
      </mc:AlternateContent>
      <p:sp>
        <p:nvSpPr>
          <p:cNvPr id="5" name="TextBox 4">
            <a:extLst>
              <a:ext uri="{FF2B5EF4-FFF2-40B4-BE49-F238E27FC236}">
                <a16:creationId xmlns:a16="http://schemas.microsoft.com/office/drawing/2014/main" id="{FD5D91BB-77F7-AC48-64BD-6CADB1545162}"/>
              </a:ext>
            </a:extLst>
          </p:cNvPr>
          <p:cNvSpPr txBox="1"/>
          <p:nvPr/>
        </p:nvSpPr>
        <p:spPr>
          <a:xfrm>
            <a:off x="4018083" y="4962395"/>
            <a:ext cx="4155833" cy="568745"/>
          </a:xfrm>
          <a:prstGeom prst="rect">
            <a:avLst/>
          </a:prstGeom>
          <a:noFill/>
        </p:spPr>
        <p:txBody>
          <a:bodyPr wrap="square" lIns="0" tIns="0" rIns="0" bIns="0" rtlCol="0" anchor="t" anchorCtr="0">
            <a:spAutoFit/>
          </a:bodyPr>
          <a:lstStyle/>
          <a:p>
            <a:pPr algn="l">
              <a:lnSpc>
                <a:spcPts val="2300"/>
              </a:lnSpc>
              <a:spcBef>
                <a:spcPts val="1150"/>
              </a:spcBef>
            </a:pPr>
            <a:r>
              <a:rPr lang="en-US" dirty="0"/>
              <a:t>Computation of the Non-compressional Magnetic Field Amplification</a:t>
            </a:r>
          </a:p>
        </p:txBody>
      </p:sp>
      <p:cxnSp>
        <p:nvCxnSpPr>
          <p:cNvPr id="6" name="Straight Arrow Connector 5">
            <a:extLst>
              <a:ext uri="{FF2B5EF4-FFF2-40B4-BE49-F238E27FC236}">
                <a16:creationId xmlns:a16="http://schemas.microsoft.com/office/drawing/2014/main" id="{16989F9A-3D0B-B42E-3385-FB8715F8FFB3}"/>
              </a:ext>
            </a:extLst>
          </p:cNvPr>
          <p:cNvCxnSpPr>
            <a:cxnSpLocks/>
          </p:cNvCxnSpPr>
          <p:nvPr/>
        </p:nvCxnSpPr>
        <p:spPr>
          <a:xfrm>
            <a:off x="3630446" y="5067433"/>
            <a:ext cx="276225" cy="0"/>
          </a:xfrm>
          <a:prstGeom prst="straightConnector1">
            <a:avLst/>
          </a:prstGeom>
          <a:ln w="3810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23082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CB3282-069B-59B4-66D0-C4C5403E17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11C6EF-F18C-0018-DB37-E0EA6C20F6B0}"/>
              </a:ext>
            </a:extLst>
          </p:cNvPr>
          <p:cNvSpPr>
            <a:spLocks noGrp="1"/>
          </p:cNvSpPr>
          <p:nvPr>
            <p:ph type="title"/>
          </p:nvPr>
        </p:nvSpPr>
        <p:spPr/>
        <p:txBody>
          <a:bodyPr/>
          <a:lstStyle/>
          <a:p>
            <a:r>
              <a:rPr lang="en-US" dirty="0"/>
              <a:t>Magnetic field amplification: βₑ dependence</a:t>
            </a:r>
          </a:p>
        </p:txBody>
      </p:sp>
      <p:sp>
        <p:nvSpPr>
          <p:cNvPr id="4" name="Footer Placeholder 3">
            <a:extLst>
              <a:ext uri="{FF2B5EF4-FFF2-40B4-BE49-F238E27FC236}">
                <a16:creationId xmlns:a16="http://schemas.microsoft.com/office/drawing/2014/main" id="{52345135-7081-EC5A-23B9-D96D21491EAC}"/>
              </a:ext>
            </a:extLst>
          </p:cNvPr>
          <p:cNvSpPr>
            <a:spLocks noGrp="1"/>
          </p:cNvSpPr>
          <p:nvPr>
            <p:ph type="ftr" idx="11"/>
          </p:nvPr>
        </p:nvSpPr>
        <p:spPr/>
        <p:txBody>
          <a:bodyPr/>
          <a:lstStyle/>
          <a:p>
            <a:r>
              <a:rPr lang="fr-BE"/>
              <a:t>Max-Planck-Institut für Plasmaphysik | Valentine Devos | PIC Meeting Prague 2026</a:t>
            </a:r>
            <a:endParaRPr lang="fr-BE" dirty="0"/>
          </a:p>
        </p:txBody>
      </p:sp>
      <p:sp>
        <p:nvSpPr>
          <p:cNvPr id="5" name="Slide Number Placeholder 4">
            <a:extLst>
              <a:ext uri="{FF2B5EF4-FFF2-40B4-BE49-F238E27FC236}">
                <a16:creationId xmlns:a16="http://schemas.microsoft.com/office/drawing/2014/main" id="{05D6200D-40B7-6FD9-C053-A38457FCF012}"/>
              </a:ext>
            </a:extLst>
          </p:cNvPr>
          <p:cNvSpPr>
            <a:spLocks noGrp="1"/>
          </p:cNvSpPr>
          <p:nvPr>
            <p:ph type="sldNum" sz="quarter" idx="12"/>
          </p:nvPr>
        </p:nvSpPr>
        <p:spPr/>
        <p:txBody>
          <a:bodyPr/>
          <a:lstStyle/>
          <a:p>
            <a:fld id="{ECE691D0-CC49-4FC7-9C4D-6112B0CB3A76}" type="slidenum">
              <a:rPr lang="de-DE" smtClean="0"/>
              <a:pPr/>
              <a:t>30</a:t>
            </a:fld>
            <a:endParaRPr lang="de-DE" dirty="0"/>
          </a:p>
        </p:txBody>
      </p:sp>
      <p:sp>
        <p:nvSpPr>
          <p:cNvPr id="162" name="TextBox 162"/>
          <p:cNvSpPr txBox="1"/>
          <p:nvPr/>
        </p:nvSpPr>
        <p:spPr>
          <a:xfrm>
            <a:off x="411480" y="713232"/>
            <a:ext cx="11338560" cy="457200"/>
          </a:xfrm>
          <a:prstGeom prst="rect">
            <a:avLst/>
          </a:prstGeom>
          <a:noFill/>
          <a:ln>
            <a:noFill/>
          </a:ln>
        </p:spPr>
        <p:txBody>
          <a:bodyPr wrap="square" lIns="0" tIns="0" rIns="0" bIns="0" rtlCol="0" anchor="t">
            <a:normAutofit/>
          </a:bodyPr>
          <a:lstStyle/>
          <a:p>
            <a:pPr marL="0" indent="0" algn="l">
              <a:lnSpc>
                <a:spcPct val="100000"/>
              </a:lnSpc>
              <a:spcAft>
                <a:spcPts val="600"/>
              </a:spcAft>
              <a:buNone/>
            </a:pPr>
            <a:r>
              <a:rPr lang="en-US" sz="1800" b="0" dirty="0">
                <a:solidFill>
                  <a:srgbClr val="9BA617"/>
                </a:solidFill>
                <a:latin typeface="Arial"/>
                <a:cs typeface="Arial"/>
              </a:rPr>
              <a:t>→ Non-compressional amplification grows with M</a:t>
            </a:r>
            <a:r>
              <a:rPr lang="en-US" sz="1800" b="0" baseline="-25000" dirty="0">
                <a:solidFill>
                  <a:srgbClr val="9BA617"/>
                </a:solidFill>
                <a:latin typeface="Arial"/>
                <a:cs typeface="Arial"/>
              </a:rPr>
              <a:t>A</a:t>
            </a:r>
            <a:r>
              <a:rPr lang="en-US" sz="1800" b="0" dirty="0">
                <a:solidFill>
                  <a:srgbClr val="9BA617"/>
                </a:solidFill>
                <a:latin typeface="Arial"/>
                <a:cs typeface="Arial"/>
              </a:rPr>
              <a:t> for both electron betas</a:t>
            </a:r>
            <a:endParaRPr lang="en-US" sz="1800" dirty="0"/>
          </a:p>
        </p:txBody>
      </p:sp>
      <p:sp>
        <p:nvSpPr>
          <p:cNvPr id="164" name="TextBox 164"/>
          <p:cNvSpPr txBox="1"/>
          <p:nvPr/>
        </p:nvSpPr>
        <p:spPr>
          <a:xfrm>
            <a:off x="7291883" y="1821957"/>
            <a:ext cx="4206240" cy="4389120"/>
          </a:xfrm>
          <a:prstGeom prst="rect">
            <a:avLst/>
          </a:prstGeom>
          <a:noFill/>
          <a:ln>
            <a:noFill/>
          </a:ln>
        </p:spPr>
        <p:txBody>
          <a:bodyPr wrap="square" lIns="45720" tIns="45720" rIns="45720" bIns="45720" rtlCol="0" anchor="t">
            <a:normAutofit/>
          </a:bodyPr>
          <a:lstStyle/>
          <a:p>
            <a:pPr marL="285750" indent="-285750" algn="l">
              <a:lnSpc>
                <a:spcPct val="200000"/>
              </a:lnSpc>
              <a:spcAft>
                <a:spcPts val="1100"/>
              </a:spcAft>
              <a:buClr>
                <a:srgbClr val="006C66"/>
              </a:buClr>
              <a:buFont typeface="Arial"/>
              <a:buChar char="•"/>
            </a:pPr>
            <a:r>
              <a:rPr lang="en-US" sz="1600" b="0" dirty="0">
                <a:solidFill>
                  <a:srgbClr val="262626"/>
                </a:solidFill>
                <a:latin typeface="Arial"/>
                <a:cs typeface="Arial"/>
              </a:rPr>
              <a:t>Transverse components B</a:t>
            </a:r>
            <a:r>
              <a:rPr lang="en-US" sz="1600" b="0" baseline="-25000" dirty="0">
                <a:solidFill>
                  <a:srgbClr val="262626"/>
                </a:solidFill>
                <a:latin typeface="Arial"/>
                <a:cs typeface="Arial"/>
              </a:rPr>
              <a:t>ex,x</a:t>
            </a:r>
            <a:r>
              <a:rPr lang="en-US" sz="1600" b="0" dirty="0">
                <a:solidFill>
                  <a:srgbClr val="262626"/>
                </a:solidFill>
                <a:latin typeface="Arial"/>
                <a:cs typeface="Arial"/>
              </a:rPr>
              <a:t> and B</a:t>
            </a:r>
            <a:r>
              <a:rPr lang="en-US" sz="1600" b="0" baseline="-25000" dirty="0">
                <a:solidFill>
                  <a:srgbClr val="262626"/>
                </a:solidFill>
                <a:latin typeface="Arial"/>
                <a:cs typeface="Arial"/>
              </a:rPr>
              <a:t>ex,z</a:t>
            </a:r>
            <a:r>
              <a:rPr lang="en-US" sz="1600" b="0" dirty="0">
                <a:solidFill>
                  <a:srgbClr val="262626"/>
                </a:solidFill>
                <a:latin typeface="Arial"/>
                <a:cs typeface="Arial"/>
              </a:rPr>
              <a:t> rise from ≈ 0.2 (M</a:t>
            </a:r>
            <a:r>
              <a:rPr lang="en-US" sz="1600" b="0" baseline="-25000" dirty="0">
                <a:solidFill>
                  <a:srgbClr val="262626"/>
                </a:solidFill>
                <a:latin typeface="Arial"/>
                <a:cs typeface="Arial"/>
              </a:rPr>
              <a:t>A</a:t>
            </a:r>
            <a:r>
              <a:rPr lang="en-US" sz="1600" b="0" dirty="0">
                <a:solidFill>
                  <a:srgbClr val="262626"/>
                </a:solidFill>
                <a:latin typeface="Arial"/>
                <a:cs typeface="Arial"/>
              </a:rPr>
              <a:t> = 8.5) to ≈ 0.65 (M</a:t>
            </a:r>
            <a:r>
              <a:rPr lang="en-US" sz="1600" b="0" baseline="-25000" dirty="0">
                <a:solidFill>
                  <a:srgbClr val="262626"/>
                </a:solidFill>
                <a:latin typeface="Arial"/>
                <a:cs typeface="Arial"/>
              </a:rPr>
              <a:t>A</a:t>
            </a:r>
            <a:r>
              <a:rPr lang="en-US" sz="1600" b="0" dirty="0">
                <a:solidFill>
                  <a:srgbClr val="262626"/>
                </a:solidFill>
                <a:latin typeface="Arial"/>
                <a:cs typeface="Arial"/>
              </a:rPr>
              <a:t> = 23)</a:t>
            </a:r>
            <a:endParaRPr lang="en-US" sz="1600" dirty="0"/>
          </a:p>
          <a:p>
            <a:pPr marL="285750" indent="-285750" algn="l">
              <a:lnSpc>
                <a:spcPct val="200000"/>
              </a:lnSpc>
              <a:spcAft>
                <a:spcPts val="1100"/>
              </a:spcAft>
              <a:buClr>
                <a:srgbClr val="006C66"/>
              </a:buClr>
              <a:buFont typeface="Arial"/>
              <a:buChar char="•"/>
            </a:pPr>
            <a:r>
              <a:rPr lang="en-US" sz="1600" b="0" dirty="0">
                <a:solidFill>
                  <a:srgbClr val="262626"/>
                </a:solidFill>
                <a:latin typeface="Arial"/>
                <a:cs typeface="Arial"/>
              </a:rPr>
              <a:t>β</a:t>
            </a:r>
            <a:r>
              <a:rPr lang="en-US" sz="1600" b="0" baseline="-25000" dirty="0">
                <a:solidFill>
                  <a:srgbClr val="262626"/>
                </a:solidFill>
                <a:latin typeface="Arial"/>
                <a:cs typeface="Arial"/>
              </a:rPr>
              <a:t>e</a:t>
            </a:r>
            <a:r>
              <a:rPr lang="en-US" sz="1600" b="0" dirty="0">
                <a:solidFill>
                  <a:srgbClr val="262626"/>
                </a:solidFill>
                <a:latin typeface="Arial"/>
                <a:cs typeface="Arial"/>
              </a:rPr>
              <a:t> = 1 (solid) and β</a:t>
            </a:r>
            <a:r>
              <a:rPr lang="en-US" sz="1600" b="0" baseline="-25000" dirty="0">
                <a:solidFill>
                  <a:srgbClr val="262626"/>
                </a:solidFill>
                <a:latin typeface="Arial"/>
                <a:cs typeface="Arial"/>
              </a:rPr>
              <a:t>e</a:t>
            </a:r>
            <a:r>
              <a:rPr lang="en-US" sz="1600" b="0" dirty="0">
                <a:solidFill>
                  <a:srgbClr val="262626"/>
                </a:solidFill>
                <a:latin typeface="Arial"/>
                <a:cs typeface="Arial"/>
              </a:rPr>
              <a:t> = 0.25 (dashed) agree within the error bars at most M</a:t>
            </a:r>
            <a:r>
              <a:rPr lang="en-US" sz="1600" b="0" baseline="-25000" dirty="0">
                <a:solidFill>
                  <a:srgbClr val="262626"/>
                </a:solidFill>
                <a:latin typeface="Arial"/>
                <a:cs typeface="Arial"/>
              </a:rPr>
              <a:t>A</a:t>
            </a:r>
            <a:endParaRPr lang="en-US" sz="1600" dirty="0"/>
          </a:p>
          <a:p>
            <a:pPr marL="0" indent="0" algn="l">
              <a:lnSpc>
                <a:spcPct val="200000"/>
              </a:lnSpc>
              <a:spcAft>
                <a:spcPts val="600"/>
              </a:spcAft>
              <a:buNone/>
            </a:pPr>
            <a:r>
              <a:rPr lang="en-US" sz="1600" b="1" dirty="0">
                <a:solidFill>
                  <a:srgbClr val="006C66"/>
                </a:solidFill>
                <a:latin typeface="Arial"/>
                <a:cs typeface="Arial"/>
              </a:rPr>
              <a:t>→ Field amplification is controlled by M</a:t>
            </a:r>
            <a:r>
              <a:rPr lang="en-US" sz="1600" b="1" baseline="-25000" dirty="0">
                <a:solidFill>
                  <a:srgbClr val="006C66"/>
                </a:solidFill>
                <a:latin typeface="Arial"/>
                <a:cs typeface="Arial"/>
              </a:rPr>
              <a:t>A</a:t>
            </a:r>
            <a:endParaRPr lang="en-US" sz="1600" dirty="0"/>
          </a:p>
        </p:txBody>
      </p:sp>
      <p:pic>
        <p:nvPicPr>
          <p:cNvPr id="8" name="Picture 7">
            <a:extLst>
              <a:ext uri="{FF2B5EF4-FFF2-40B4-BE49-F238E27FC236}">
                <a16:creationId xmlns:a16="http://schemas.microsoft.com/office/drawing/2014/main" id="{C11F74CE-2461-B7C7-1AF2-29226A6CF3E7}"/>
              </a:ext>
            </a:extLst>
          </p:cNvPr>
          <p:cNvPicPr>
            <a:picLocks noChangeAspect="1"/>
          </p:cNvPicPr>
          <p:nvPr/>
        </p:nvPicPr>
        <p:blipFill>
          <a:blip r:embed="rId3"/>
          <a:stretch>
            <a:fillRect/>
          </a:stretch>
        </p:blipFill>
        <p:spPr>
          <a:xfrm>
            <a:off x="791578" y="1181867"/>
            <a:ext cx="5943612" cy="5029210"/>
          </a:xfrm>
          <a:prstGeom prst="rect">
            <a:avLst/>
          </a:prstGeom>
        </p:spPr>
      </p:pic>
    </p:spTree>
    <p:extLst>
      <p:ext uri="{BB962C8B-B14F-4D97-AF65-F5344CB8AC3E}">
        <p14:creationId xmlns:p14="http://schemas.microsoft.com/office/powerpoint/2010/main" val="2139510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3BBDD6B-74E4-F086-28CC-C7E6C00996DC}"/>
              </a:ext>
            </a:extLst>
          </p:cNvPr>
          <p:cNvPicPr>
            <a:picLocks noChangeAspect="1"/>
          </p:cNvPicPr>
          <p:nvPr/>
        </p:nvPicPr>
        <p:blipFill>
          <a:blip r:embed="rId3"/>
          <a:stretch>
            <a:fillRect/>
          </a:stretch>
        </p:blipFill>
        <p:spPr>
          <a:xfrm>
            <a:off x="1017382" y="3699221"/>
            <a:ext cx="4322370" cy="2881579"/>
          </a:xfrm>
          <a:prstGeom prst="rect">
            <a:avLst/>
          </a:prstGeom>
        </p:spPr>
      </p:pic>
      <p:sp>
        <p:nvSpPr>
          <p:cNvPr id="2" name="Title 1">
            <a:extLst>
              <a:ext uri="{FF2B5EF4-FFF2-40B4-BE49-F238E27FC236}">
                <a16:creationId xmlns:a16="http://schemas.microsoft.com/office/drawing/2014/main" id="{41E918DF-8F52-B2E1-7104-198247CDB4CD}"/>
              </a:ext>
            </a:extLst>
          </p:cNvPr>
          <p:cNvSpPr>
            <a:spLocks noGrp="1"/>
          </p:cNvSpPr>
          <p:nvPr>
            <p:ph type="title"/>
          </p:nvPr>
        </p:nvSpPr>
        <p:spPr/>
        <p:txBody>
          <a:bodyPr/>
          <a:lstStyle/>
          <a:p>
            <a:r>
              <a:rPr lang="en-US" dirty="0"/>
              <a:t>Transition from PCI / Whistler to Weibel</a:t>
            </a:r>
          </a:p>
        </p:txBody>
      </p:sp>
      <p:sp>
        <p:nvSpPr>
          <p:cNvPr id="3" name="Footer Placeholder 2">
            <a:extLst>
              <a:ext uri="{FF2B5EF4-FFF2-40B4-BE49-F238E27FC236}">
                <a16:creationId xmlns:a16="http://schemas.microsoft.com/office/drawing/2014/main" id="{146E3A6D-B58B-F0FC-40EA-01BEC303363C}"/>
              </a:ext>
            </a:extLst>
          </p:cNvPr>
          <p:cNvSpPr>
            <a:spLocks noGrp="1"/>
          </p:cNvSpPr>
          <p:nvPr>
            <p:ph type="ftr" idx="11"/>
          </p:nvPr>
        </p:nvSpPr>
        <p:spPr/>
        <p:txBody>
          <a:bodyPr/>
          <a:lstStyle/>
          <a:p>
            <a:r>
              <a:rPr lang="fr-BE"/>
              <a:t>Max-Planck-Institut für Plasmaphysik | Valentine Devos | PIC Meeting Prague 2026</a:t>
            </a:r>
            <a:endParaRPr lang="fr-BE" dirty="0"/>
          </a:p>
        </p:txBody>
      </p:sp>
      <p:sp>
        <p:nvSpPr>
          <p:cNvPr id="4" name="Slide Number Placeholder 3">
            <a:extLst>
              <a:ext uri="{FF2B5EF4-FFF2-40B4-BE49-F238E27FC236}">
                <a16:creationId xmlns:a16="http://schemas.microsoft.com/office/drawing/2014/main" id="{A8D4CCF3-B739-40F0-722E-496B14F0427E}"/>
              </a:ext>
            </a:extLst>
          </p:cNvPr>
          <p:cNvSpPr>
            <a:spLocks noGrp="1"/>
          </p:cNvSpPr>
          <p:nvPr>
            <p:ph type="sldNum" sz="quarter" idx="12"/>
          </p:nvPr>
        </p:nvSpPr>
        <p:spPr/>
        <p:txBody>
          <a:bodyPr/>
          <a:lstStyle/>
          <a:p>
            <a:fld id="{ECE691D0-CC49-4FC7-9C4D-6112B0CB3A76}" type="slidenum">
              <a:rPr lang="de-DE" smtClean="0"/>
              <a:pPr/>
              <a:t>31</a:t>
            </a:fld>
            <a:endParaRPr lang="de-DE" dirty="0"/>
          </a:p>
        </p:txBody>
      </p:sp>
      <p:pic>
        <p:nvPicPr>
          <p:cNvPr id="8" name="Picture 7">
            <a:extLst>
              <a:ext uri="{FF2B5EF4-FFF2-40B4-BE49-F238E27FC236}">
                <a16:creationId xmlns:a16="http://schemas.microsoft.com/office/drawing/2014/main" id="{5AEE0B7D-3505-27EF-C865-459E5162C561}"/>
              </a:ext>
            </a:extLst>
          </p:cNvPr>
          <p:cNvPicPr>
            <a:picLocks noChangeAspect="1"/>
          </p:cNvPicPr>
          <p:nvPr/>
        </p:nvPicPr>
        <p:blipFill>
          <a:blip r:embed="rId4"/>
          <a:stretch>
            <a:fillRect/>
          </a:stretch>
        </p:blipFill>
        <p:spPr>
          <a:xfrm>
            <a:off x="4145540" y="800709"/>
            <a:ext cx="3582756" cy="3031563"/>
          </a:xfrm>
          <a:prstGeom prst="rect">
            <a:avLst/>
          </a:prstGeom>
        </p:spPr>
      </p:pic>
      <p:pic>
        <p:nvPicPr>
          <p:cNvPr id="6" name="Picture 5">
            <a:extLst>
              <a:ext uri="{FF2B5EF4-FFF2-40B4-BE49-F238E27FC236}">
                <a16:creationId xmlns:a16="http://schemas.microsoft.com/office/drawing/2014/main" id="{49CB3A2C-B807-A3A4-0D51-564D03996EFF}"/>
              </a:ext>
            </a:extLst>
          </p:cNvPr>
          <p:cNvPicPr>
            <a:picLocks noChangeAspect="1"/>
          </p:cNvPicPr>
          <p:nvPr/>
        </p:nvPicPr>
        <p:blipFill>
          <a:blip r:embed="rId5"/>
          <a:stretch>
            <a:fillRect/>
          </a:stretch>
        </p:blipFill>
        <p:spPr>
          <a:xfrm>
            <a:off x="7095572" y="3585357"/>
            <a:ext cx="3760882" cy="3182284"/>
          </a:xfrm>
          <a:prstGeom prst="rect">
            <a:avLst/>
          </a:prstGeom>
        </p:spPr>
      </p:pic>
    </p:spTree>
    <p:extLst>
      <p:ext uri="{BB962C8B-B14F-4D97-AF65-F5344CB8AC3E}">
        <p14:creationId xmlns:p14="http://schemas.microsoft.com/office/powerpoint/2010/main" val="3166020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CB3282-069B-59B4-66D0-C4C5403E17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11C6EF-F18C-0018-DB37-E0EA6C20F6B0}"/>
              </a:ext>
            </a:extLst>
          </p:cNvPr>
          <p:cNvSpPr>
            <a:spLocks noGrp="1"/>
          </p:cNvSpPr>
          <p:nvPr>
            <p:ph type="title"/>
          </p:nvPr>
        </p:nvSpPr>
        <p:spPr/>
        <p:txBody>
          <a:bodyPr/>
          <a:lstStyle/>
          <a:p>
            <a:r>
              <a:rPr lang="en-US" dirty="0"/>
              <a:t>Electron heating: Tₑ/Tᵢ vs Mach number (preliminary)</a:t>
            </a:r>
          </a:p>
        </p:txBody>
      </p:sp>
      <p:sp>
        <p:nvSpPr>
          <p:cNvPr id="4" name="Footer Placeholder 3">
            <a:extLst>
              <a:ext uri="{FF2B5EF4-FFF2-40B4-BE49-F238E27FC236}">
                <a16:creationId xmlns:a16="http://schemas.microsoft.com/office/drawing/2014/main" id="{52345135-7081-EC5A-23B9-D96D21491EAC}"/>
              </a:ext>
            </a:extLst>
          </p:cNvPr>
          <p:cNvSpPr>
            <a:spLocks noGrp="1"/>
          </p:cNvSpPr>
          <p:nvPr>
            <p:ph type="ftr" idx="11"/>
          </p:nvPr>
        </p:nvSpPr>
        <p:spPr/>
        <p:txBody>
          <a:bodyPr/>
          <a:lstStyle/>
          <a:p>
            <a:r>
              <a:rPr lang="fr-BE"/>
              <a:t>Max-Planck-Institut für Plasmaphysik | Valentine Devos | PIC Meeting Prague 2026</a:t>
            </a:r>
            <a:endParaRPr lang="fr-BE" dirty="0"/>
          </a:p>
        </p:txBody>
      </p:sp>
      <p:sp>
        <p:nvSpPr>
          <p:cNvPr id="5" name="Slide Number Placeholder 4">
            <a:extLst>
              <a:ext uri="{FF2B5EF4-FFF2-40B4-BE49-F238E27FC236}">
                <a16:creationId xmlns:a16="http://schemas.microsoft.com/office/drawing/2014/main" id="{05D6200D-40B7-6FD9-C053-A38457FCF012}"/>
              </a:ext>
            </a:extLst>
          </p:cNvPr>
          <p:cNvSpPr>
            <a:spLocks noGrp="1"/>
          </p:cNvSpPr>
          <p:nvPr>
            <p:ph type="sldNum" sz="quarter" idx="12"/>
          </p:nvPr>
        </p:nvSpPr>
        <p:spPr/>
        <p:txBody>
          <a:bodyPr/>
          <a:lstStyle/>
          <a:p>
            <a:fld id="{ECE691D0-CC49-4FC7-9C4D-6112B0CB3A76}" type="slidenum">
              <a:rPr lang="de-DE" smtClean="0"/>
              <a:pPr/>
              <a:t>32</a:t>
            </a:fld>
            <a:endParaRPr lang="de-DE" dirty="0"/>
          </a:p>
        </p:txBody>
      </p:sp>
      <p:sp>
        <p:nvSpPr>
          <p:cNvPr id="165" name="TextBox 165"/>
          <p:cNvSpPr txBox="1"/>
          <p:nvPr/>
        </p:nvSpPr>
        <p:spPr>
          <a:xfrm>
            <a:off x="411480" y="713232"/>
            <a:ext cx="11338560" cy="457200"/>
          </a:xfrm>
          <a:prstGeom prst="rect">
            <a:avLst/>
          </a:prstGeom>
          <a:noFill/>
          <a:ln>
            <a:noFill/>
          </a:ln>
        </p:spPr>
        <p:txBody>
          <a:bodyPr wrap="square" lIns="0" tIns="0" rIns="0" bIns="0" rtlCol="0" anchor="t">
            <a:normAutofit/>
          </a:bodyPr>
          <a:lstStyle/>
          <a:p>
            <a:pPr marL="0" indent="0" algn="l">
              <a:lnSpc>
                <a:spcPct val="100000"/>
              </a:lnSpc>
              <a:spcAft>
                <a:spcPts val="600"/>
              </a:spcAft>
              <a:buNone/>
            </a:pPr>
            <a:r>
              <a:rPr lang="en-US" sz="1800" b="0" dirty="0">
                <a:solidFill>
                  <a:srgbClr val="9BA617"/>
                </a:solidFill>
                <a:latin typeface="Arial"/>
                <a:cs typeface="Arial"/>
              </a:rPr>
              <a:t>→ Closing the loop with the observational question</a:t>
            </a:r>
            <a:endParaRPr lang="en-US" sz="1800" dirty="0"/>
          </a:p>
        </p:txBody>
      </p:sp>
      <p:sp>
        <p:nvSpPr>
          <p:cNvPr id="167" name="TextBox 167"/>
          <p:cNvSpPr/>
          <p:nvPr/>
        </p:nvSpPr>
        <p:spPr>
          <a:xfrm>
            <a:off x="7223760" y="1371600"/>
            <a:ext cx="4389120" cy="3017520"/>
          </a:xfrm>
          <a:prstGeom prst="roundRect">
            <a:avLst>
              <a:gd name="adj" fmla="val 8000"/>
            </a:avLst>
          </a:prstGeom>
          <a:solidFill>
            <a:srgbClr val="E6F0EF"/>
          </a:solidFill>
          <a:ln>
            <a:noFill/>
          </a:ln>
        </p:spPr>
        <p:txBody>
          <a:bodyPr wrap="square" lIns="182880" tIns="182880" rIns="182880" bIns="182880" rtlCol="0" anchor="t">
            <a:normAutofit/>
          </a:bodyPr>
          <a:lstStyle/>
          <a:p>
            <a:pPr marL="0" indent="0" algn="l">
              <a:lnSpc>
                <a:spcPct val="108000"/>
              </a:lnSpc>
              <a:spcAft>
                <a:spcPts val="700"/>
              </a:spcAft>
              <a:buNone/>
            </a:pPr>
            <a:r>
              <a:rPr lang="en-US" sz="1800" b="1" dirty="0">
                <a:solidFill>
                  <a:srgbClr val="006C66"/>
                </a:solidFill>
                <a:latin typeface="Arial"/>
                <a:cs typeface="Arial"/>
              </a:rPr>
              <a:t>Method</a:t>
            </a:r>
            <a:endParaRPr lang="en-US" sz="1800" dirty="0"/>
          </a:p>
          <a:p>
            <a:pPr marL="285750" indent="-285750" algn="l">
              <a:lnSpc>
                <a:spcPct val="108000"/>
              </a:lnSpc>
              <a:spcAft>
                <a:spcPts val="500"/>
              </a:spcAft>
              <a:buClr>
                <a:srgbClr val="006C66"/>
              </a:buClr>
              <a:buFont typeface="Arial"/>
              <a:buChar char="•"/>
            </a:pPr>
            <a:r>
              <a:rPr lang="en-US" sz="1450" b="0" dirty="0">
                <a:solidFill>
                  <a:srgbClr val="262626"/>
                </a:solidFill>
                <a:latin typeface="Arial"/>
                <a:cs typeface="Arial"/>
              </a:rPr>
              <a:t>Select a downstream region, a few λ</a:t>
            </a:r>
            <a:r>
              <a:rPr lang="en-US" sz="1450" b="0" baseline="-25000" dirty="0">
                <a:solidFill>
                  <a:srgbClr val="262626"/>
                </a:solidFill>
                <a:latin typeface="Arial"/>
                <a:cs typeface="Arial"/>
              </a:rPr>
              <a:t>si</a:t>
            </a:r>
            <a:r>
              <a:rPr lang="en-US" sz="1450" b="0" dirty="0">
                <a:solidFill>
                  <a:srgbClr val="262626"/>
                </a:solidFill>
                <a:latin typeface="Arial"/>
                <a:cs typeface="Arial"/>
              </a:rPr>
              <a:t> behind the ramp</a:t>
            </a:r>
            <a:endParaRPr lang="en-US" sz="1450" dirty="0"/>
          </a:p>
          <a:p>
            <a:pPr marL="285750" indent="-285750" algn="l">
              <a:lnSpc>
                <a:spcPct val="108000"/>
              </a:lnSpc>
              <a:spcAft>
                <a:spcPts val="500"/>
              </a:spcAft>
              <a:buClr>
                <a:srgbClr val="006C66"/>
              </a:buClr>
              <a:buFont typeface="Arial"/>
              <a:buChar char="•"/>
            </a:pPr>
            <a:r>
              <a:rPr lang="en-US" sz="1450" b="0" dirty="0">
                <a:solidFill>
                  <a:srgbClr val="262626"/>
                </a:solidFill>
                <a:latin typeface="Arial"/>
                <a:cs typeface="Arial"/>
              </a:rPr>
              <a:t>For each species, remove the bulk flow: T</a:t>
            </a:r>
            <a:r>
              <a:rPr lang="en-US" sz="1450" b="0" baseline="-25000" dirty="0">
                <a:solidFill>
                  <a:srgbClr val="262626"/>
                </a:solidFill>
                <a:latin typeface="Arial"/>
                <a:cs typeface="Arial"/>
              </a:rPr>
              <a:t>s</a:t>
            </a:r>
            <a:r>
              <a:rPr lang="en-US" sz="1450" b="0" dirty="0">
                <a:solidFill>
                  <a:srgbClr val="262626"/>
                </a:solidFill>
                <a:latin typeface="Arial"/>
                <a:cs typeface="Arial"/>
              </a:rPr>
              <a:t> = m</a:t>
            </a:r>
            <a:r>
              <a:rPr lang="en-US" sz="1450" b="0" baseline="-25000" dirty="0">
                <a:solidFill>
                  <a:srgbClr val="262626"/>
                </a:solidFill>
                <a:latin typeface="Arial"/>
                <a:cs typeface="Arial"/>
              </a:rPr>
              <a:t>s</a:t>
            </a:r>
            <a:r>
              <a:rPr lang="en-US" sz="1450" b="0" dirty="0">
                <a:solidFill>
                  <a:srgbClr val="262626"/>
                </a:solidFill>
                <a:latin typeface="Arial"/>
                <a:cs typeface="Arial"/>
              </a:rPr>
              <a:t>⟨|v − ⟨v⟩|²⟩ / 3</a:t>
            </a:r>
            <a:endParaRPr lang="en-US" sz="1450" dirty="0"/>
          </a:p>
          <a:p>
            <a:pPr marL="285750" indent="-285750" algn="l">
              <a:lnSpc>
                <a:spcPct val="108000"/>
              </a:lnSpc>
              <a:spcAft>
                <a:spcPts val="600"/>
              </a:spcAft>
              <a:buClr>
                <a:srgbClr val="006C66"/>
              </a:buClr>
              <a:buFont typeface="Arial"/>
              <a:buChar char="•"/>
            </a:pPr>
            <a:r>
              <a:rPr lang="en-US" sz="1450" b="0" dirty="0">
                <a:solidFill>
                  <a:srgbClr val="262626"/>
                </a:solidFill>
                <a:latin typeface="Arial"/>
                <a:cs typeface="Arial"/>
              </a:rPr>
              <a:t>Average over several time steps, then take T</a:t>
            </a:r>
            <a:r>
              <a:rPr lang="en-US" sz="1450" b="0" baseline="-25000" dirty="0">
                <a:solidFill>
                  <a:srgbClr val="262626"/>
                </a:solidFill>
                <a:latin typeface="Arial"/>
                <a:cs typeface="Arial"/>
              </a:rPr>
              <a:t>e</a:t>
            </a:r>
            <a:r>
              <a:rPr lang="en-US" sz="1450" b="0" dirty="0">
                <a:solidFill>
                  <a:srgbClr val="262626"/>
                </a:solidFill>
                <a:latin typeface="Arial"/>
                <a:cs typeface="Arial"/>
              </a:rPr>
              <a:t>/T</a:t>
            </a:r>
            <a:r>
              <a:rPr lang="en-US" sz="1450" b="0" baseline="-25000" dirty="0">
                <a:solidFill>
                  <a:srgbClr val="262626"/>
                </a:solidFill>
                <a:latin typeface="Arial"/>
                <a:cs typeface="Arial"/>
              </a:rPr>
              <a:t>i</a:t>
            </a:r>
            <a:endParaRPr lang="en-US" sz="1450" dirty="0"/>
          </a:p>
        </p:txBody>
      </p:sp>
      <p:sp>
        <p:nvSpPr>
          <p:cNvPr id="168" name="TextBox 168"/>
          <p:cNvSpPr/>
          <p:nvPr/>
        </p:nvSpPr>
        <p:spPr>
          <a:xfrm>
            <a:off x="7223760" y="4572000"/>
            <a:ext cx="4389120" cy="1234440"/>
          </a:xfrm>
          <a:prstGeom prst="roundRect">
            <a:avLst>
              <a:gd name="adj" fmla="val 8000"/>
            </a:avLst>
          </a:prstGeom>
          <a:solidFill>
            <a:srgbClr val="EF7C00"/>
          </a:solidFill>
          <a:ln>
            <a:noFill/>
          </a:ln>
        </p:spPr>
        <p:txBody>
          <a:bodyPr wrap="square" lIns="182880" tIns="182880" rIns="182880" bIns="182880" rtlCol="0" anchor="ctr">
            <a:normAutofit/>
          </a:bodyPr>
          <a:lstStyle/>
          <a:p>
            <a:pPr marL="0" indent="0" algn="l">
              <a:lnSpc>
                <a:spcPct val="100000"/>
              </a:lnSpc>
              <a:spcAft>
                <a:spcPts val="600"/>
              </a:spcAft>
              <a:buNone/>
            </a:pPr>
            <a:r>
              <a:rPr lang="en-US" sz="1500" b="1" dirty="0">
                <a:solidFill>
                  <a:srgbClr val="FFFFFF"/>
                </a:solidFill>
                <a:latin typeface="Arial"/>
                <a:cs typeface="Arial"/>
              </a:rPr>
              <a:t>With m</a:t>
            </a:r>
            <a:r>
              <a:rPr lang="en-US" sz="1500" b="1" baseline="-25000" dirty="0">
                <a:solidFill>
                  <a:srgbClr val="FFFFFF"/>
                </a:solidFill>
                <a:latin typeface="Arial"/>
                <a:cs typeface="Arial"/>
              </a:rPr>
              <a:t>i</a:t>
            </a:r>
            <a:r>
              <a:rPr lang="en-US" sz="1500" b="1" dirty="0">
                <a:solidFill>
                  <a:srgbClr val="FFFFFF"/>
                </a:solidFill>
                <a:latin typeface="Arial"/>
                <a:cs typeface="Arial"/>
              </a:rPr>
              <a:t>/m</a:t>
            </a:r>
            <a:r>
              <a:rPr lang="en-US" sz="1500" b="1" baseline="-25000" dirty="0">
                <a:solidFill>
                  <a:srgbClr val="FFFFFF"/>
                </a:solidFill>
                <a:latin typeface="Arial"/>
                <a:cs typeface="Arial"/>
              </a:rPr>
              <a:t>e</a:t>
            </a:r>
            <a:r>
              <a:rPr lang="en-US" sz="1500" b="1" dirty="0">
                <a:solidFill>
                  <a:srgbClr val="FFFFFF"/>
                </a:solidFill>
                <a:latin typeface="Arial"/>
                <a:cs typeface="Arial"/>
              </a:rPr>
              <a:t> = 100, compare trends with M</a:t>
            </a:r>
            <a:r>
              <a:rPr lang="en-US" sz="1500" b="1" baseline="-25000" dirty="0">
                <a:solidFill>
                  <a:srgbClr val="FFFFFF"/>
                </a:solidFill>
                <a:latin typeface="Arial"/>
                <a:cs typeface="Arial"/>
              </a:rPr>
              <a:t>A</a:t>
            </a:r>
            <a:r>
              <a:rPr lang="en-US" sz="1500" b="1" dirty="0">
                <a:solidFill>
                  <a:srgbClr val="FFFFFF"/>
                </a:solidFill>
                <a:latin typeface="Arial"/>
                <a:cs typeface="Arial"/>
              </a:rPr>
              <a:t> rather than absolute values</a:t>
            </a:r>
            <a:endParaRPr lang="en-US" sz="1500" dirty="0"/>
          </a:p>
        </p:txBody>
      </p:sp>
      <p:pic>
        <p:nvPicPr>
          <p:cNvPr id="6" name="Picture 5">
            <a:extLst>
              <a:ext uri="{FF2B5EF4-FFF2-40B4-BE49-F238E27FC236}">
                <a16:creationId xmlns:a16="http://schemas.microsoft.com/office/drawing/2014/main" id="{11DE7789-77C6-5429-BC94-8B2F9712AC41}"/>
              </a:ext>
            </a:extLst>
          </p:cNvPr>
          <p:cNvPicPr>
            <a:picLocks noChangeAspect="1"/>
          </p:cNvPicPr>
          <p:nvPr/>
        </p:nvPicPr>
        <p:blipFill>
          <a:blip r:embed="rId3"/>
          <a:stretch>
            <a:fillRect/>
          </a:stretch>
        </p:blipFill>
        <p:spPr>
          <a:xfrm>
            <a:off x="316474" y="1720894"/>
            <a:ext cx="6280282" cy="3913436"/>
          </a:xfrm>
          <a:prstGeom prst="rect">
            <a:avLst/>
          </a:prstGeom>
        </p:spPr>
      </p:pic>
      <p:pic>
        <p:nvPicPr>
          <p:cNvPr id="7" name="Image 34" descr="Une image contenant texte, capture d’écran, diagramme, Police&#10;&#10;Description générée automatiquement">
            <a:extLst>
              <a:ext uri="{FF2B5EF4-FFF2-40B4-BE49-F238E27FC236}">
                <a16:creationId xmlns:a16="http://schemas.microsoft.com/office/drawing/2014/main" id="{8081649B-1D8F-F6ED-5899-9293D7537B3A}"/>
              </a:ext>
            </a:extLst>
          </p:cNvPr>
          <p:cNvPicPr>
            <a:picLocks noChangeAspect="1"/>
          </p:cNvPicPr>
          <p:nvPr/>
        </p:nvPicPr>
        <p:blipFill>
          <a:blip r:embed="rId4"/>
          <a:stretch>
            <a:fillRect/>
          </a:stretch>
        </p:blipFill>
        <p:spPr>
          <a:xfrm>
            <a:off x="316474" y="1720894"/>
            <a:ext cx="6273447" cy="3913436"/>
          </a:xfrm>
          <a:prstGeom prst="rect">
            <a:avLst/>
          </a:prstGeom>
        </p:spPr>
      </p:pic>
    </p:spTree>
    <p:extLst>
      <p:ext uri="{BB962C8B-B14F-4D97-AF65-F5344CB8AC3E}">
        <p14:creationId xmlns:p14="http://schemas.microsoft.com/office/powerpoint/2010/main" val="2139510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143AEB9D-0F3C-44F5-9518-B86D83FCEA1A}"/>
              </a:ext>
            </a:extLst>
          </p:cNvPr>
          <p:cNvSpPr>
            <a:spLocks noGrp="1"/>
          </p:cNvSpPr>
          <p:nvPr>
            <p:ph type="subTitle" idx="1"/>
          </p:nvPr>
        </p:nvSpPr>
        <p:spPr>
          <a:xfrm>
            <a:off x="1036638" y="3762375"/>
            <a:ext cx="8497886" cy="1964837"/>
          </a:xfrm>
        </p:spPr>
        <p:txBody>
          <a:bodyPr/>
          <a:lstStyle/>
          <a:p>
            <a:r>
              <a:rPr lang="en-US" dirty="0"/>
              <a:t>Linear theory, robustness, electron energisation</a:t>
            </a:r>
          </a:p>
        </p:txBody>
      </p:sp>
      <p:sp>
        <p:nvSpPr>
          <p:cNvPr id="3" name="Title 2">
            <a:extLst>
              <a:ext uri="{FF2B5EF4-FFF2-40B4-BE49-F238E27FC236}">
                <a16:creationId xmlns:a16="http://schemas.microsoft.com/office/drawing/2014/main" id="{847CD2AA-882F-4C2E-AC50-251E5EB9C47B}"/>
              </a:ext>
            </a:extLst>
          </p:cNvPr>
          <p:cNvSpPr>
            <a:spLocks noGrp="1"/>
          </p:cNvSpPr>
          <p:nvPr>
            <p:ph type="title"/>
          </p:nvPr>
        </p:nvSpPr>
        <p:spPr>
          <a:xfrm>
            <a:off x="1036637" y="1956206"/>
            <a:ext cx="8497886" cy="2055725"/>
          </a:xfrm>
        </p:spPr>
        <p:txBody>
          <a:bodyPr/>
          <a:lstStyle/>
          <a:p>
            <a:r>
              <a:rPr lang="en-US" sz="2000" dirty="0"/>
              <a:t>Part V</a:t>
            </a:r>
            <a:br>
              <a:rPr lang="en-US" sz="3600"/>
            </a:br>
            <a:r>
              <a:rPr lang="en-US" sz="3600" dirty="0"/>
              <a:t>Discussion &amp; outlook</a:t>
            </a:r>
          </a:p>
        </p:txBody>
      </p:sp>
      <p:sp>
        <p:nvSpPr>
          <p:cNvPr id="5" name="Footer Placeholder 4">
            <a:extLst>
              <a:ext uri="{FF2B5EF4-FFF2-40B4-BE49-F238E27FC236}">
                <a16:creationId xmlns:a16="http://schemas.microsoft.com/office/drawing/2014/main" id="{D54EB9FE-69C2-46F7-9AE9-E7F48CB2FA9D}"/>
              </a:ext>
            </a:extLst>
          </p:cNvPr>
          <p:cNvSpPr>
            <a:spLocks noGrp="1"/>
          </p:cNvSpPr>
          <p:nvPr>
            <p:ph type="ftr" sz="quarter" idx="11"/>
          </p:nvPr>
        </p:nvSpPr>
        <p:spPr/>
        <p:txBody>
          <a:bodyPr/>
          <a:lstStyle/>
          <a:p>
            <a:r>
              <a:rPr lang="de-DE"/>
              <a:t>Max-Planck-Institut für Plasmaphysik | Valentine Devos | PIC Meeting Prague 2026</a:t>
            </a:r>
            <a:endParaRPr lang="de-DE" dirty="0"/>
          </a:p>
        </p:txBody>
      </p:sp>
      <p:sp>
        <p:nvSpPr>
          <p:cNvPr id="4" name="Slide Number Placeholder 3">
            <a:extLst>
              <a:ext uri="{FF2B5EF4-FFF2-40B4-BE49-F238E27FC236}">
                <a16:creationId xmlns:a16="http://schemas.microsoft.com/office/drawing/2014/main" id="{779DCA55-E27C-1564-8D6B-A616657F0588}"/>
              </a:ext>
            </a:extLst>
          </p:cNvPr>
          <p:cNvSpPr>
            <a:spLocks noGrp="1"/>
          </p:cNvSpPr>
          <p:nvPr>
            <p:ph type="sldNum" sz="quarter" idx="12"/>
          </p:nvPr>
        </p:nvSpPr>
        <p:spPr/>
        <p:txBody>
          <a:bodyPr/>
          <a:lstStyle/>
          <a:p>
            <a:fld id="{ECE691D0-CC49-4FC7-9C4D-6112B0CB3A76}" type="slidenum">
              <a:rPr lang="de-DE" smtClean="0"/>
              <a:pPr/>
              <a:t>33</a:t>
            </a:fld>
            <a:endParaRPr lang="de-DE" dirty="0"/>
          </a:p>
        </p:txBody>
      </p:sp>
    </p:spTree>
    <p:extLst>
      <p:ext uri="{BB962C8B-B14F-4D97-AF65-F5344CB8AC3E}">
        <p14:creationId xmlns:p14="http://schemas.microsoft.com/office/powerpoint/2010/main" val="148434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CB3282-069B-59B4-66D0-C4C5403E17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11C6EF-F18C-0018-DB37-E0EA6C20F6B0}"/>
              </a:ext>
            </a:extLst>
          </p:cNvPr>
          <p:cNvSpPr>
            <a:spLocks noGrp="1"/>
          </p:cNvSpPr>
          <p:nvPr>
            <p:ph type="title"/>
          </p:nvPr>
        </p:nvSpPr>
        <p:spPr/>
        <p:txBody>
          <a:bodyPr/>
          <a:lstStyle/>
          <a:p>
            <a:r>
              <a:rPr lang="en-US" dirty="0"/>
              <a:t>Comparison with linear theory</a:t>
            </a:r>
          </a:p>
        </p:txBody>
      </p:sp>
      <p:sp>
        <p:nvSpPr>
          <p:cNvPr id="4" name="Footer Placeholder 3">
            <a:extLst>
              <a:ext uri="{FF2B5EF4-FFF2-40B4-BE49-F238E27FC236}">
                <a16:creationId xmlns:a16="http://schemas.microsoft.com/office/drawing/2014/main" id="{52345135-7081-EC5A-23B9-D96D21491EAC}"/>
              </a:ext>
            </a:extLst>
          </p:cNvPr>
          <p:cNvSpPr>
            <a:spLocks noGrp="1"/>
          </p:cNvSpPr>
          <p:nvPr>
            <p:ph type="ftr" idx="11"/>
          </p:nvPr>
        </p:nvSpPr>
        <p:spPr/>
        <p:txBody>
          <a:bodyPr/>
          <a:lstStyle/>
          <a:p>
            <a:r>
              <a:rPr lang="fr-BE"/>
              <a:t>Max-Planck-Institut für Plasmaphysik | Valentine Devos | PIC Meeting Prague 2026</a:t>
            </a:r>
            <a:endParaRPr lang="fr-BE" dirty="0"/>
          </a:p>
        </p:txBody>
      </p:sp>
      <p:sp>
        <p:nvSpPr>
          <p:cNvPr id="5" name="Slide Number Placeholder 4">
            <a:extLst>
              <a:ext uri="{FF2B5EF4-FFF2-40B4-BE49-F238E27FC236}">
                <a16:creationId xmlns:a16="http://schemas.microsoft.com/office/drawing/2014/main" id="{05D6200D-40B7-6FD9-C053-A38457FCF012}"/>
              </a:ext>
            </a:extLst>
          </p:cNvPr>
          <p:cNvSpPr>
            <a:spLocks noGrp="1"/>
          </p:cNvSpPr>
          <p:nvPr>
            <p:ph type="sldNum" sz="quarter" idx="12"/>
          </p:nvPr>
        </p:nvSpPr>
        <p:spPr/>
        <p:txBody>
          <a:bodyPr/>
          <a:lstStyle/>
          <a:p>
            <a:fld id="{ECE691D0-CC49-4FC7-9C4D-6112B0CB3A76}" type="slidenum">
              <a:rPr lang="de-DE" smtClean="0"/>
              <a:pPr/>
              <a:t>34</a:t>
            </a:fld>
            <a:endParaRPr lang="de-DE" dirty="0"/>
          </a:p>
        </p:txBody>
      </p:sp>
      <p:sp>
        <p:nvSpPr>
          <p:cNvPr id="169" name="TextBox 169"/>
          <p:cNvSpPr txBox="1"/>
          <p:nvPr/>
        </p:nvSpPr>
        <p:spPr>
          <a:xfrm>
            <a:off x="411480" y="713232"/>
            <a:ext cx="11338560" cy="457200"/>
          </a:xfrm>
          <a:prstGeom prst="rect">
            <a:avLst/>
          </a:prstGeom>
          <a:noFill/>
          <a:ln>
            <a:noFill/>
          </a:ln>
        </p:spPr>
        <p:txBody>
          <a:bodyPr wrap="square" lIns="0" tIns="0" rIns="0" bIns="0" rtlCol="0" anchor="t">
            <a:normAutofit/>
          </a:bodyPr>
          <a:lstStyle/>
          <a:p>
            <a:pPr marL="0" indent="0" algn="l">
              <a:lnSpc>
                <a:spcPct val="100000"/>
              </a:lnSpc>
              <a:spcAft>
                <a:spcPts val="600"/>
              </a:spcAft>
              <a:buNone/>
            </a:pPr>
            <a:r>
              <a:rPr lang="en-US" sz="1800" b="0" dirty="0">
                <a:solidFill>
                  <a:srgbClr val="9BA617"/>
                </a:solidFill>
                <a:latin typeface="Arial"/>
                <a:cs typeface="Arial"/>
              </a:rPr>
              <a:t>→ Two independent approaches, one consistent picture</a:t>
            </a:r>
            <a:endParaRPr lang="en-US" sz="1800" dirty="0"/>
          </a:p>
        </p:txBody>
      </p:sp>
      <p:sp>
        <p:nvSpPr>
          <p:cNvPr id="170" name="TextBox 170"/>
          <p:cNvSpPr/>
          <p:nvPr/>
        </p:nvSpPr>
        <p:spPr>
          <a:xfrm>
            <a:off x="548640" y="1371600"/>
            <a:ext cx="5349240" cy="3246120"/>
          </a:xfrm>
          <a:prstGeom prst="roundRect">
            <a:avLst>
              <a:gd name="adj" fmla="val 8000"/>
            </a:avLst>
          </a:prstGeom>
          <a:solidFill>
            <a:srgbClr val="E6F0EF"/>
          </a:solidFill>
          <a:ln>
            <a:noFill/>
          </a:ln>
        </p:spPr>
        <p:txBody>
          <a:bodyPr wrap="square" lIns="228600" tIns="228600" rIns="228600" bIns="228600" rtlCol="0" anchor="t">
            <a:normAutofit/>
          </a:bodyPr>
          <a:lstStyle/>
          <a:p>
            <a:pPr marL="0" indent="0" algn="l">
              <a:lnSpc>
                <a:spcPct val="108000"/>
              </a:lnSpc>
              <a:spcAft>
                <a:spcPts val="900"/>
              </a:spcAft>
              <a:buNone/>
            </a:pPr>
            <a:r>
              <a:rPr lang="en-US" sz="1800" b="1" dirty="0">
                <a:solidFill>
                  <a:srgbClr val="006C66"/>
                </a:solidFill>
                <a:latin typeface="Arial"/>
                <a:cs typeface="Arial"/>
              </a:rPr>
              <a:t>Linear theory: Nishigai &amp; Amano (2021)</a:t>
            </a:r>
            <a:endParaRPr lang="en-US" sz="1800" dirty="0"/>
          </a:p>
          <a:p>
            <a:pPr marL="285750" indent="-285750" algn="l">
              <a:lnSpc>
                <a:spcPct val="108000"/>
              </a:lnSpc>
              <a:spcAft>
                <a:spcPts val="600"/>
              </a:spcAft>
              <a:buClr>
                <a:srgbClr val="006C66"/>
              </a:buClr>
              <a:buFont typeface="Arial"/>
              <a:buChar char="•"/>
            </a:pPr>
            <a:r>
              <a:rPr lang="en-US" sz="1550" b="0" dirty="0">
                <a:solidFill>
                  <a:srgbClr val="262626"/>
                </a:solidFill>
                <a:latin typeface="Arial"/>
                <a:cs typeface="Arial"/>
              </a:rPr>
              <a:t>Homogeneous plasma with a gyrotropic ring of reflected ions</a:t>
            </a:r>
            <a:endParaRPr lang="en-US" sz="1550" dirty="0"/>
          </a:p>
          <a:p>
            <a:pPr marL="285750" indent="-285750">
              <a:lnSpc>
                <a:spcPct val="108000"/>
              </a:lnSpc>
              <a:spcAft>
                <a:spcPts val="600"/>
              </a:spcAft>
              <a:buClr>
                <a:srgbClr val="006C66"/>
              </a:buClr>
              <a:buFont typeface="Arial"/>
              <a:buChar char="•"/>
            </a:pPr>
            <a:r>
              <a:rPr lang="en-US" sz="1550" b="0" dirty="0">
                <a:solidFill>
                  <a:srgbClr val="262626"/>
                </a:solidFill>
                <a:latin typeface="Arial"/>
                <a:cs typeface="Arial"/>
              </a:rPr>
              <a:t>PCI (AIC) continuously transitions to Weibel </a:t>
            </a:r>
            <a:r>
              <a:rPr lang="en-US" sz="1550" dirty="0">
                <a:solidFill>
                  <a:srgbClr val="262626"/>
                </a:solidFill>
                <a:cs typeface="Arial"/>
              </a:rPr>
              <a:t>as  M</a:t>
            </a:r>
            <a:r>
              <a:rPr lang="en-US" sz="1550" baseline="-25000" dirty="0">
                <a:solidFill>
                  <a:srgbClr val="262626"/>
                </a:solidFill>
                <a:cs typeface="Arial"/>
              </a:rPr>
              <a:t>A</a:t>
            </a:r>
            <a:r>
              <a:rPr lang="en-US" sz="1550" dirty="0">
                <a:solidFill>
                  <a:srgbClr val="262626"/>
                </a:solidFill>
                <a:cs typeface="Arial"/>
              </a:rPr>
              <a:t> increases</a:t>
            </a:r>
            <a:endParaRPr lang="en-US" sz="1550" dirty="0"/>
          </a:p>
          <a:p>
            <a:pPr marL="285750" indent="-285750" algn="l">
              <a:lnSpc>
                <a:spcPct val="108000"/>
              </a:lnSpc>
              <a:spcAft>
                <a:spcPts val="600"/>
              </a:spcAft>
              <a:buClr>
                <a:srgbClr val="006C66"/>
              </a:buClr>
              <a:buFont typeface="Arial"/>
              <a:buChar char="•"/>
            </a:pPr>
            <a:r>
              <a:rPr lang="en-US" sz="1550" b="0" dirty="0">
                <a:solidFill>
                  <a:srgbClr val="262626"/>
                </a:solidFill>
                <a:latin typeface="Arial"/>
                <a:cs typeface="Arial"/>
              </a:rPr>
              <a:t>Growth peak exceeds Ω</a:t>
            </a:r>
            <a:r>
              <a:rPr lang="en-US" sz="1550" b="0" baseline="-25000" dirty="0">
                <a:solidFill>
                  <a:srgbClr val="262626"/>
                </a:solidFill>
                <a:latin typeface="Arial"/>
                <a:cs typeface="Arial"/>
              </a:rPr>
              <a:t>i</a:t>
            </a:r>
            <a:r>
              <a:rPr lang="en-US" sz="1550" b="0" dirty="0">
                <a:solidFill>
                  <a:srgbClr val="262626"/>
                </a:solidFill>
                <a:latin typeface="Arial"/>
                <a:cs typeface="Arial"/>
              </a:rPr>
              <a:t> for M</a:t>
            </a:r>
            <a:r>
              <a:rPr lang="en-US" sz="1550" b="0" baseline="-25000" dirty="0">
                <a:solidFill>
                  <a:srgbClr val="262626"/>
                </a:solidFill>
                <a:latin typeface="Arial"/>
                <a:cs typeface="Arial"/>
              </a:rPr>
              <a:t>A</a:t>
            </a:r>
            <a:r>
              <a:rPr lang="en-US" sz="1550" b="0" dirty="0">
                <a:solidFill>
                  <a:srgbClr val="262626"/>
                </a:solidFill>
                <a:latin typeface="Arial"/>
                <a:cs typeface="Arial"/>
              </a:rPr>
              <a:t> ≳ 10</a:t>
            </a:r>
            <a:endParaRPr lang="en-US" sz="1550" dirty="0"/>
          </a:p>
          <a:p>
            <a:pPr marL="285750" indent="-285750" algn="l">
              <a:lnSpc>
                <a:spcPct val="108000"/>
              </a:lnSpc>
              <a:spcAft>
                <a:spcPts val="600"/>
              </a:spcAft>
              <a:buClr>
                <a:srgbClr val="006C66"/>
              </a:buClr>
              <a:buFont typeface="Arial"/>
              <a:buChar char="•"/>
            </a:pPr>
            <a:r>
              <a:rPr lang="en-US" sz="1550" b="0" dirty="0">
                <a:solidFill>
                  <a:srgbClr val="262626"/>
                </a:solidFill>
                <a:latin typeface="Arial"/>
                <a:cs typeface="Arial"/>
              </a:rPr>
              <a:t>Fully Weibel-dominated when M</a:t>
            </a:r>
            <a:r>
              <a:rPr lang="en-US" sz="1550" b="0" baseline="-25000" dirty="0">
                <a:solidFill>
                  <a:srgbClr val="262626"/>
                </a:solidFill>
                <a:latin typeface="Arial"/>
                <a:cs typeface="Arial"/>
              </a:rPr>
              <a:t>A</a:t>
            </a:r>
            <a:r>
              <a:rPr lang="en-US" sz="1550" b="0" dirty="0">
                <a:solidFill>
                  <a:srgbClr val="262626"/>
                </a:solidFill>
                <a:latin typeface="Arial"/>
                <a:cs typeface="Arial"/>
              </a:rPr>
              <a:t> and M</a:t>
            </a:r>
            <a:r>
              <a:rPr lang="en-US" sz="1550" b="0" baseline="-25000" dirty="0">
                <a:solidFill>
                  <a:srgbClr val="262626"/>
                </a:solidFill>
                <a:latin typeface="Arial"/>
                <a:cs typeface="Arial"/>
              </a:rPr>
              <a:t>s</a:t>
            </a:r>
            <a:r>
              <a:rPr lang="en-US" sz="1550" b="0" dirty="0">
                <a:solidFill>
                  <a:srgbClr val="262626"/>
                </a:solidFill>
                <a:latin typeface="Arial"/>
                <a:cs typeface="Arial"/>
              </a:rPr>
              <a:t> ≳ 20–40</a:t>
            </a:r>
            <a:endParaRPr lang="en-US" sz="1550" dirty="0"/>
          </a:p>
        </p:txBody>
      </p:sp>
      <p:sp>
        <p:nvSpPr>
          <p:cNvPr id="171" name="TextBox 171"/>
          <p:cNvSpPr/>
          <p:nvPr/>
        </p:nvSpPr>
        <p:spPr>
          <a:xfrm>
            <a:off x="6172200" y="1371600"/>
            <a:ext cx="5349240" cy="3246120"/>
          </a:xfrm>
          <a:prstGeom prst="roundRect">
            <a:avLst>
              <a:gd name="adj" fmla="val 8000"/>
            </a:avLst>
          </a:prstGeom>
          <a:solidFill>
            <a:srgbClr val="E6F0EF"/>
          </a:solidFill>
          <a:ln>
            <a:noFill/>
          </a:ln>
        </p:spPr>
        <p:txBody>
          <a:bodyPr wrap="square" lIns="228600" tIns="228600" rIns="228600" bIns="228600" rtlCol="0" anchor="t">
            <a:normAutofit/>
          </a:bodyPr>
          <a:lstStyle/>
          <a:p>
            <a:pPr marL="0" indent="0" algn="l">
              <a:lnSpc>
                <a:spcPct val="108000"/>
              </a:lnSpc>
              <a:spcAft>
                <a:spcPts val="900"/>
              </a:spcAft>
              <a:buNone/>
            </a:pPr>
            <a:r>
              <a:rPr lang="en-US" sz="1800" b="1" dirty="0">
                <a:solidFill>
                  <a:srgbClr val="EF7C00"/>
                </a:solidFill>
                <a:latin typeface="Arial"/>
                <a:cs typeface="Arial"/>
              </a:rPr>
              <a:t>This work: self-consistent shock PIC</a:t>
            </a:r>
            <a:endParaRPr lang="en-US" sz="1800" dirty="0"/>
          </a:p>
          <a:p>
            <a:pPr marL="285750" indent="-285750" algn="l">
              <a:lnSpc>
                <a:spcPct val="108000"/>
              </a:lnSpc>
              <a:spcAft>
                <a:spcPts val="600"/>
              </a:spcAft>
              <a:buClr>
                <a:srgbClr val="006C66"/>
              </a:buClr>
              <a:buFont typeface="Arial"/>
              <a:buChar char="•"/>
            </a:pPr>
            <a:r>
              <a:rPr lang="en-US" sz="1550" b="0" dirty="0">
                <a:solidFill>
                  <a:srgbClr val="262626"/>
                </a:solidFill>
                <a:latin typeface="Arial"/>
                <a:cs typeface="Arial"/>
              </a:rPr>
              <a:t>Local plasma parameters measured inside the shock transition</a:t>
            </a:r>
            <a:endParaRPr lang="en-US" sz="1550" dirty="0"/>
          </a:p>
          <a:p>
            <a:pPr marL="285750" indent="-285750">
              <a:spcAft>
                <a:spcPts val="600"/>
              </a:spcAft>
              <a:buClr>
                <a:srgbClr val="006C66"/>
              </a:buClr>
              <a:buFont typeface="Arial"/>
              <a:buChar char="•"/>
            </a:pPr>
            <a:r>
              <a:rPr lang="fr-BE" sz="1600" dirty="0"/>
              <a:t>N</a:t>
            </a:r>
            <a:r>
              <a:rPr lang="fr-BE" sz="1600" baseline="-25000" dirty="0"/>
              <a:t>W</a:t>
            </a:r>
            <a:r>
              <a:rPr lang="fr-BE" sz="1600" dirty="0"/>
              <a:t> ∝ M</a:t>
            </a:r>
            <a:r>
              <a:rPr lang="fr-BE" sz="1600" baseline="-25000" dirty="0"/>
              <a:t>A</a:t>
            </a:r>
            <a:r>
              <a:rPr lang="fr-BE" sz="1600" dirty="0"/>
              <a:t> (0.46 → 1.5), </a:t>
            </a:r>
          </a:p>
          <a:p>
            <a:pPr marL="285750" indent="-285750">
              <a:spcAft>
                <a:spcPts val="600"/>
              </a:spcAft>
              <a:buClr>
                <a:srgbClr val="006C66"/>
              </a:buClr>
              <a:buFont typeface="Arial"/>
              <a:buChar char="•"/>
            </a:pPr>
            <a:r>
              <a:rPr lang="fr-BE" sz="1600" dirty="0"/>
              <a:t>N</a:t>
            </a:r>
            <a:r>
              <a:rPr lang="fr-BE" sz="1600" baseline="-25000" dirty="0"/>
              <a:t>PCI </a:t>
            </a:r>
            <a:r>
              <a:rPr lang="fr-BE" sz="1600" dirty="0" err="1"/>
              <a:t>nearly</a:t>
            </a:r>
            <a:r>
              <a:rPr lang="fr-BE" sz="1600" dirty="0"/>
              <a:t> flat (0.4 → 0.6)</a:t>
            </a:r>
          </a:p>
          <a:p>
            <a:pPr marL="285750" indent="-285750">
              <a:spcAft>
                <a:spcPts val="600"/>
              </a:spcAft>
              <a:buClr>
                <a:srgbClr val="006C66"/>
              </a:buClr>
              <a:buFont typeface="Arial"/>
              <a:buChar char="•"/>
            </a:pPr>
            <a:r>
              <a:rPr lang="en-US" sz="1550" b="0" dirty="0">
                <a:solidFill>
                  <a:srgbClr val="262626"/>
                </a:solidFill>
                <a:latin typeface="Arial"/>
                <a:cs typeface="Arial"/>
              </a:rPr>
              <a:t>Weibel decisively dominant at M</a:t>
            </a:r>
            <a:r>
              <a:rPr lang="en-US" sz="1550" b="0" baseline="-25000" dirty="0">
                <a:solidFill>
                  <a:srgbClr val="262626"/>
                </a:solidFill>
                <a:latin typeface="Arial"/>
                <a:cs typeface="Arial"/>
              </a:rPr>
              <a:t>A</a:t>
            </a:r>
            <a:r>
              <a:rPr lang="en-US" sz="1550" b="0" dirty="0">
                <a:solidFill>
                  <a:srgbClr val="262626"/>
                </a:solidFill>
                <a:latin typeface="Arial"/>
                <a:cs typeface="Arial"/>
              </a:rPr>
              <a:t> ≈ 20–23</a:t>
            </a:r>
            <a:endParaRPr lang="en-US" sz="1550" dirty="0"/>
          </a:p>
        </p:txBody>
      </p:sp>
      <p:sp>
        <p:nvSpPr>
          <p:cNvPr id="172" name="TextBox 172"/>
          <p:cNvSpPr/>
          <p:nvPr/>
        </p:nvSpPr>
        <p:spPr>
          <a:xfrm>
            <a:off x="548640" y="4846320"/>
            <a:ext cx="10972800" cy="960120"/>
          </a:xfrm>
          <a:prstGeom prst="roundRect">
            <a:avLst>
              <a:gd name="adj" fmla="val 8000"/>
            </a:avLst>
          </a:prstGeom>
          <a:solidFill>
            <a:srgbClr val="006C66"/>
          </a:solidFill>
          <a:ln>
            <a:noFill/>
          </a:ln>
        </p:spPr>
        <p:txBody>
          <a:bodyPr wrap="square" lIns="228600" tIns="228600" rIns="228600" bIns="228600" rtlCol="0" anchor="ctr">
            <a:normAutofit/>
          </a:bodyPr>
          <a:lstStyle/>
          <a:p>
            <a:pPr marL="0" indent="0" algn="l">
              <a:lnSpc>
                <a:spcPct val="100000"/>
              </a:lnSpc>
              <a:spcAft>
                <a:spcPts val="600"/>
              </a:spcAft>
              <a:buNone/>
            </a:pPr>
            <a:r>
              <a:rPr lang="en-US" sz="1700" b="1" dirty="0">
                <a:solidFill>
                  <a:srgbClr val="FFFFFF"/>
                </a:solidFill>
                <a:latin typeface="Arial"/>
                <a:cs typeface="Arial"/>
              </a:rPr>
              <a:t>Weibel-like behaviour sets in progressively and dominates for M</a:t>
            </a:r>
            <a:r>
              <a:rPr lang="en-US" sz="1700" b="1" baseline="-25000" dirty="0">
                <a:solidFill>
                  <a:srgbClr val="FFFFFF"/>
                </a:solidFill>
                <a:latin typeface="Arial"/>
                <a:cs typeface="Arial"/>
              </a:rPr>
              <a:t>A</a:t>
            </a:r>
            <a:r>
              <a:rPr lang="en-US" sz="1700" b="1" dirty="0">
                <a:solidFill>
                  <a:srgbClr val="FFFFFF"/>
                </a:solidFill>
                <a:latin typeface="Arial"/>
                <a:cs typeface="Arial"/>
              </a:rPr>
              <a:t> ≳ 20</a:t>
            </a:r>
            <a:endParaRPr lang="en-US" sz="1700" dirty="0"/>
          </a:p>
        </p:txBody>
      </p:sp>
    </p:spTree>
    <p:extLst>
      <p:ext uri="{BB962C8B-B14F-4D97-AF65-F5344CB8AC3E}">
        <p14:creationId xmlns:p14="http://schemas.microsoft.com/office/powerpoint/2010/main" val="2139510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CB3282-069B-59B4-66D0-C4C5403E17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11C6EF-F18C-0018-DB37-E0EA6C20F6B0}"/>
              </a:ext>
            </a:extLst>
          </p:cNvPr>
          <p:cNvSpPr>
            <a:spLocks noGrp="1"/>
          </p:cNvSpPr>
          <p:nvPr>
            <p:ph type="title"/>
          </p:nvPr>
        </p:nvSpPr>
        <p:spPr/>
        <p:txBody>
          <a:bodyPr/>
          <a:lstStyle/>
          <a:p>
            <a:r>
              <a:rPr lang="en-US" dirty="0"/>
              <a:t>How robust are these results?</a:t>
            </a:r>
          </a:p>
        </p:txBody>
      </p:sp>
      <p:sp>
        <p:nvSpPr>
          <p:cNvPr id="4" name="Footer Placeholder 3">
            <a:extLst>
              <a:ext uri="{FF2B5EF4-FFF2-40B4-BE49-F238E27FC236}">
                <a16:creationId xmlns:a16="http://schemas.microsoft.com/office/drawing/2014/main" id="{52345135-7081-EC5A-23B9-D96D21491EAC}"/>
              </a:ext>
            </a:extLst>
          </p:cNvPr>
          <p:cNvSpPr>
            <a:spLocks noGrp="1"/>
          </p:cNvSpPr>
          <p:nvPr>
            <p:ph type="ftr" idx="11"/>
          </p:nvPr>
        </p:nvSpPr>
        <p:spPr/>
        <p:txBody>
          <a:bodyPr/>
          <a:lstStyle/>
          <a:p>
            <a:r>
              <a:rPr lang="fr-BE" dirty="0"/>
              <a:t>Max-Planck-Institut für Plasmaphysik | Valentine Devos | PIC Meeting Prague 2026</a:t>
            </a:r>
          </a:p>
        </p:txBody>
      </p:sp>
      <p:sp>
        <p:nvSpPr>
          <p:cNvPr id="5" name="Slide Number Placeholder 4">
            <a:extLst>
              <a:ext uri="{FF2B5EF4-FFF2-40B4-BE49-F238E27FC236}">
                <a16:creationId xmlns:a16="http://schemas.microsoft.com/office/drawing/2014/main" id="{05D6200D-40B7-6FD9-C053-A38457FCF012}"/>
              </a:ext>
            </a:extLst>
          </p:cNvPr>
          <p:cNvSpPr>
            <a:spLocks noGrp="1"/>
          </p:cNvSpPr>
          <p:nvPr>
            <p:ph type="sldNum" sz="quarter" idx="12"/>
          </p:nvPr>
        </p:nvSpPr>
        <p:spPr/>
        <p:txBody>
          <a:bodyPr/>
          <a:lstStyle/>
          <a:p>
            <a:fld id="{ECE691D0-CC49-4FC7-9C4D-6112B0CB3A76}" type="slidenum">
              <a:rPr lang="de-DE" smtClean="0"/>
              <a:pPr/>
              <a:t>35</a:t>
            </a:fld>
            <a:endParaRPr lang="de-DE" dirty="0"/>
          </a:p>
        </p:txBody>
      </p:sp>
      <p:sp>
        <p:nvSpPr>
          <p:cNvPr id="173" name="TextBox 173"/>
          <p:cNvSpPr txBox="1"/>
          <p:nvPr/>
        </p:nvSpPr>
        <p:spPr>
          <a:xfrm>
            <a:off x="411480" y="713232"/>
            <a:ext cx="11338560" cy="457200"/>
          </a:xfrm>
          <a:prstGeom prst="rect">
            <a:avLst/>
          </a:prstGeom>
          <a:noFill/>
          <a:ln>
            <a:noFill/>
          </a:ln>
        </p:spPr>
        <p:txBody>
          <a:bodyPr wrap="square" lIns="0" tIns="0" rIns="0" bIns="0" rtlCol="0" anchor="t">
            <a:normAutofit/>
          </a:bodyPr>
          <a:lstStyle/>
          <a:p>
            <a:pPr marL="0" indent="0" algn="l">
              <a:lnSpc>
                <a:spcPct val="100000"/>
              </a:lnSpc>
              <a:spcAft>
                <a:spcPts val="600"/>
              </a:spcAft>
              <a:buNone/>
            </a:pPr>
            <a:r>
              <a:rPr lang="en-US" sz="1800" b="0" dirty="0">
                <a:solidFill>
                  <a:srgbClr val="9BA617"/>
                </a:solidFill>
                <a:latin typeface="Arial"/>
                <a:cs typeface="Arial"/>
              </a:rPr>
              <a:t>→ Reduced mass ratio, shock speed, electron beta, 2D</a:t>
            </a:r>
            <a:endParaRPr lang="en-US" sz="1800" dirty="0"/>
          </a:p>
        </p:txBody>
      </p:sp>
      <p:sp>
        <p:nvSpPr>
          <p:cNvPr id="174" name="TextBox 174"/>
          <p:cNvSpPr/>
          <p:nvPr/>
        </p:nvSpPr>
        <p:spPr>
          <a:xfrm>
            <a:off x="548640" y="1325880"/>
            <a:ext cx="5349240" cy="2103120"/>
          </a:xfrm>
          <a:prstGeom prst="roundRect">
            <a:avLst>
              <a:gd name="adj" fmla="val 8000"/>
            </a:avLst>
          </a:prstGeom>
          <a:solidFill>
            <a:srgbClr val="E6F0EF"/>
          </a:solidFill>
          <a:ln>
            <a:noFill/>
          </a:ln>
        </p:spPr>
        <p:txBody>
          <a:bodyPr wrap="square" lIns="182880" tIns="182880" rIns="182880" bIns="182880" rtlCol="0" anchor="t">
            <a:normAutofit/>
          </a:bodyPr>
          <a:lstStyle/>
          <a:p>
            <a:pPr marL="0" indent="0" algn="l">
              <a:lnSpc>
                <a:spcPct val="105000"/>
              </a:lnSpc>
              <a:spcAft>
                <a:spcPts val="600"/>
              </a:spcAft>
              <a:buNone/>
            </a:pPr>
            <a:r>
              <a:rPr lang="en-US" sz="1700" b="1" dirty="0">
                <a:solidFill>
                  <a:srgbClr val="006C66"/>
                </a:solidFill>
                <a:latin typeface="Arial"/>
                <a:cs typeface="Arial"/>
              </a:rPr>
              <a:t>Mass ratio m</a:t>
            </a:r>
            <a:r>
              <a:rPr lang="en-US" sz="1700" b="1" baseline="-25000" dirty="0">
                <a:solidFill>
                  <a:srgbClr val="006C66"/>
                </a:solidFill>
                <a:latin typeface="Arial"/>
                <a:cs typeface="Arial"/>
              </a:rPr>
              <a:t>i</a:t>
            </a:r>
            <a:r>
              <a:rPr lang="en-US" sz="1700" b="1" dirty="0">
                <a:solidFill>
                  <a:srgbClr val="006C66"/>
                </a:solidFill>
                <a:latin typeface="Arial"/>
                <a:cs typeface="Arial"/>
              </a:rPr>
              <a:t>/m</a:t>
            </a:r>
            <a:r>
              <a:rPr lang="en-US" sz="1700" b="1" baseline="-25000" dirty="0">
                <a:solidFill>
                  <a:srgbClr val="006C66"/>
                </a:solidFill>
                <a:latin typeface="Arial"/>
                <a:cs typeface="Arial"/>
              </a:rPr>
              <a:t>e</a:t>
            </a:r>
            <a:r>
              <a:rPr lang="en-US" sz="1700" b="1" dirty="0">
                <a:solidFill>
                  <a:srgbClr val="006C66"/>
                </a:solidFill>
                <a:latin typeface="Arial"/>
                <a:cs typeface="Arial"/>
              </a:rPr>
              <a:t> = 100</a:t>
            </a:r>
            <a:endParaRPr lang="en-US" sz="1700" dirty="0"/>
          </a:p>
          <a:p>
            <a:pPr marL="0" indent="0" algn="l">
              <a:lnSpc>
                <a:spcPct val="105000"/>
              </a:lnSpc>
              <a:spcAft>
                <a:spcPts val="600"/>
              </a:spcAft>
              <a:buNone/>
            </a:pPr>
            <a:r>
              <a:rPr lang="en-US" sz="1400" b="0" dirty="0">
                <a:solidFill>
                  <a:srgbClr val="262626"/>
                </a:solidFill>
                <a:latin typeface="Arial"/>
                <a:cs typeface="Arial"/>
              </a:rPr>
              <a:t>Whistler heating efficiency varies by &lt; 30 % for m</a:t>
            </a:r>
            <a:r>
              <a:rPr lang="en-US" sz="1400" b="0" baseline="-25000" dirty="0">
                <a:solidFill>
                  <a:srgbClr val="262626"/>
                </a:solidFill>
                <a:latin typeface="Arial"/>
                <a:cs typeface="Arial"/>
              </a:rPr>
              <a:t>i</a:t>
            </a:r>
            <a:r>
              <a:rPr lang="en-US" sz="1400" b="0" dirty="0">
                <a:solidFill>
                  <a:srgbClr val="262626"/>
                </a:solidFill>
                <a:latin typeface="Arial"/>
                <a:cs typeface="Arial"/>
              </a:rPr>
              <a:t>/m</a:t>
            </a:r>
            <a:r>
              <a:rPr lang="en-US" sz="1400" b="0" baseline="-25000" dirty="0">
                <a:solidFill>
                  <a:srgbClr val="262626"/>
                </a:solidFill>
                <a:latin typeface="Arial"/>
                <a:cs typeface="Arial"/>
              </a:rPr>
              <a:t>e</a:t>
            </a:r>
            <a:r>
              <a:rPr lang="en-US" sz="1400" b="0" dirty="0">
                <a:solidFill>
                  <a:srgbClr val="262626"/>
                </a:solidFill>
                <a:latin typeface="Arial"/>
                <a:cs typeface="Arial"/>
              </a:rPr>
              <a:t> = 49–1600 (Guo et al. 2017, 2018). Ion anisotropy profiles are similar for 100 and 1836 (Boula et al. 2024). Weibel: set by beam density and drift, so a weak dependence is expected.</a:t>
            </a:r>
            <a:endParaRPr lang="en-US" sz="1400" dirty="0"/>
          </a:p>
        </p:txBody>
      </p:sp>
      <p:sp>
        <p:nvSpPr>
          <p:cNvPr id="175" name="TextBox 175"/>
          <p:cNvSpPr/>
          <p:nvPr/>
        </p:nvSpPr>
        <p:spPr>
          <a:xfrm>
            <a:off x="6126480" y="1325880"/>
            <a:ext cx="5349240" cy="2103120"/>
          </a:xfrm>
          <a:prstGeom prst="roundRect">
            <a:avLst>
              <a:gd name="adj" fmla="val 8000"/>
            </a:avLst>
          </a:prstGeom>
          <a:solidFill>
            <a:srgbClr val="E6F0EF"/>
          </a:solidFill>
          <a:ln>
            <a:noFill/>
          </a:ln>
        </p:spPr>
        <p:txBody>
          <a:bodyPr wrap="square" lIns="182880" tIns="182880" rIns="182880" bIns="182880" rtlCol="0" anchor="t">
            <a:normAutofit/>
          </a:bodyPr>
          <a:lstStyle/>
          <a:p>
            <a:pPr marL="0" indent="0" algn="l">
              <a:lnSpc>
                <a:spcPct val="105000"/>
              </a:lnSpc>
              <a:spcAft>
                <a:spcPts val="600"/>
              </a:spcAft>
              <a:buNone/>
            </a:pPr>
            <a:r>
              <a:rPr lang="en-US" sz="1700" b="1" dirty="0">
                <a:solidFill>
                  <a:srgbClr val="006C66"/>
                </a:solidFill>
                <a:latin typeface="Arial"/>
                <a:cs typeface="Arial"/>
              </a:rPr>
              <a:t>Shock velocity</a:t>
            </a:r>
            <a:endParaRPr lang="en-US" sz="1700" dirty="0"/>
          </a:p>
          <a:p>
            <a:pPr marL="0" indent="0" algn="l">
              <a:lnSpc>
                <a:spcPct val="105000"/>
              </a:lnSpc>
              <a:spcAft>
                <a:spcPts val="600"/>
              </a:spcAft>
              <a:buNone/>
            </a:pPr>
            <a:r>
              <a:rPr lang="en-US" sz="1400" b="0" dirty="0">
                <a:solidFill>
                  <a:srgbClr val="262626"/>
                </a:solidFill>
                <a:latin typeface="Arial"/>
                <a:cs typeface="Arial"/>
              </a:rPr>
              <a:t>All diagnostics are normalised to Ω</a:t>
            </a:r>
            <a:r>
              <a:rPr lang="en-US" sz="1400" b="0" baseline="-25000" dirty="0">
                <a:solidFill>
                  <a:srgbClr val="262626"/>
                </a:solidFill>
                <a:latin typeface="Arial"/>
                <a:cs typeface="Arial"/>
              </a:rPr>
              <a:t>i</a:t>
            </a:r>
            <a:r>
              <a:rPr lang="en-US" sz="1400" b="0" dirty="0">
                <a:solidFill>
                  <a:srgbClr val="262626"/>
                </a:solidFill>
                <a:latin typeface="Arial"/>
                <a:cs typeface="Arial"/>
              </a:rPr>
              <a:t> and λ</a:t>
            </a:r>
            <a:r>
              <a:rPr lang="en-US" sz="1400" b="0" baseline="-25000" dirty="0">
                <a:solidFill>
                  <a:srgbClr val="262626"/>
                </a:solidFill>
                <a:latin typeface="Arial"/>
                <a:cs typeface="Arial"/>
              </a:rPr>
              <a:t>si</a:t>
            </a:r>
            <a:r>
              <a:rPr lang="en-US" sz="1400" b="0" dirty="0">
                <a:solidFill>
                  <a:srgbClr val="262626"/>
                </a:solidFill>
                <a:latin typeface="Arial"/>
                <a:cs typeface="Arial"/>
              </a:rPr>
              <a:t>: the results depend on M</a:t>
            </a:r>
            <a:r>
              <a:rPr lang="en-US" sz="1400" b="0" baseline="-25000" dirty="0">
                <a:solidFill>
                  <a:srgbClr val="262626"/>
                </a:solidFill>
                <a:latin typeface="Arial"/>
                <a:cs typeface="Arial"/>
              </a:rPr>
              <a:t>A</a:t>
            </a:r>
            <a:r>
              <a:rPr lang="en-US" sz="1400" b="0" dirty="0">
                <a:solidFill>
                  <a:srgbClr val="262626"/>
                </a:solidFill>
                <a:latin typeface="Arial"/>
                <a:cs typeface="Arial"/>
              </a:rPr>
              <a:t> and β, not on </a:t>
            </a:r>
            <a:r>
              <a:rPr lang="en-US" sz="1400" b="0" dirty="0" err="1">
                <a:solidFill>
                  <a:srgbClr val="262626"/>
                </a:solidFill>
                <a:latin typeface="Arial"/>
                <a:cs typeface="Arial"/>
              </a:rPr>
              <a:t>v</a:t>
            </a:r>
            <a:r>
              <a:rPr lang="en-US" sz="1400" b="0" baseline="-25000" dirty="0" err="1">
                <a:solidFill>
                  <a:srgbClr val="262626"/>
                </a:solidFill>
                <a:latin typeface="Arial"/>
                <a:cs typeface="Arial"/>
              </a:rPr>
              <a:t>sh</a:t>
            </a:r>
            <a:r>
              <a:rPr lang="en-US" sz="1400" b="0" dirty="0">
                <a:solidFill>
                  <a:srgbClr val="262626"/>
                </a:solidFill>
                <a:latin typeface="Arial"/>
                <a:cs typeface="Arial"/>
              </a:rPr>
              <a:t> (Boula et al. 2024).</a:t>
            </a:r>
            <a:endParaRPr lang="en-US" sz="1400" dirty="0"/>
          </a:p>
        </p:txBody>
      </p:sp>
      <p:sp>
        <p:nvSpPr>
          <p:cNvPr id="176" name="TextBox 176"/>
          <p:cNvSpPr/>
          <p:nvPr/>
        </p:nvSpPr>
        <p:spPr>
          <a:xfrm>
            <a:off x="548640" y="3611880"/>
            <a:ext cx="5349240" cy="2103120"/>
          </a:xfrm>
          <a:prstGeom prst="roundRect">
            <a:avLst>
              <a:gd name="adj" fmla="val 8000"/>
            </a:avLst>
          </a:prstGeom>
          <a:solidFill>
            <a:srgbClr val="E6F0EF"/>
          </a:solidFill>
          <a:ln>
            <a:noFill/>
          </a:ln>
        </p:spPr>
        <p:txBody>
          <a:bodyPr wrap="square" lIns="182880" tIns="182880" rIns="182880" bIns="182880" rtlCol="0" anchor="t">
            <a:normAutofit/>
          </a:bodyPr>
          <a:lstStyle/>
          <a:p>
            <a:pPr marL="0" indent="0" algn="l">
              <a:lnSpc>
                <a:spcPct val="105000"/>
              </a:lnSpc>
              <a:spcAft>
                <a:spcPts val="600"/>
              </a:spcAft>
              <a:buNone/>
            </a:pPr>
            <a:r>
              <a:rPr lang="en-US" sz="1700" b="1" dirty="0">
                <a:solidFill>
                  <a:srgbClr val="006C66"/>
                </a:solidFill>
                <a:latin typeface="Arial"/>
                <a:cs typeface="Arial"/>
              </a:rPr>
              <a:t>Electron beta</a:t>
            </a:r>
            <a:endParaRPr lang="en-US" sz="1700" dirty="0"/>
          </a:p>
          <a:p>
            <a:pPr marL="0" indent="0" algn="l">
              <a:lnSpc>
                <a:spcPct val="105000"/>
              </a:lnSpc>
              <a:spcAft>
                <a:spcPts val="600"/>
              </a:spcAft>
              <a:buNone/>
            </a:pPr>
            <a:r>
              <a:rPr lang="en-US" sz="1400" b="0" dirty="0">
                <a:solidFill>
                  <a:srgbClr val="262626"/>
                </a:solidFill>
                <a:latin typeface="Arial"/>
                <a:cs typeface="Arial"/>
              </a:rPr>
              <a:t>β</a:t>
            </a:r>
            <a:r>
              <a:rPr lang="en-US" sz="1400" b="0" baseline="-25000" dirty="0">
                <a:solidFill>
                  <a:srgbClr val="262626"/>
                </a:solidFill>
                <a:latin typeface="Arial"/>
                <a:cs typeface="Arial"/>
              </a:rPr>
              <a:t>e</a:t>
            </a:r>
            <a:r>
              <a:rPr lang="en-US" sz="1400" b="0" dirty="0">
                <a:solidFill>
                  <a:srgbClr val="262626"/>
                </a:solidFill>
                <a:latin typeface="Arial"/>
                <a:cs typeface="Arial"/>
              </a:rPr>
              <a:t> = 1 vs β</a:t>
            </a:r>
            <a:r>
              <a:rPr lang="en-US" sz="1400" b="0" baseline="-25000" dirty="0">
                <a:solidFill>
                  <a:srgbClr val="262626"/>
                </a:solidFill>
                <a:latin typeface="Arial"/>
                <a:cs typeface="Arial"/>
              </a:rPr>
              <a:t>e</a:t>
            </a:r>
            <a:r>
              <a:rPr lang="en-US" sz="1400" b="0" dirty="0">
                <a:solidFill>
                  <a:srgbClr val="262626"/>
                </a:solidFill>
                <a:latin typeface="Arial"/>
                <a:cs typeface="Arial"/>
              </a:rPr>
              <a:t> = 0.25: same trend in magnetic field amplification (new runs).</a:t>
            </a:r>
            <a:endParaRPr lang="en-US" sz="1400" dirty="0"/>
          </a:p>
        </p:txBody>
      </p:sp>
      <p:sp>
        <p:nvSpPr>
          <p:cNvPr id="177" name="TextBox 177"/>
          <p:cNvSpPr/>
          <p:nvPr/>
        </p:nvSpPr>
        <p:spPr>
          <a:xfrm>
            <a:off x="6126480" y="3611880"/>
            <a:ext cx="5349240" cy="2103120"/>
          </a:xfrm>
          <a:prstGeom prst="roundRect">
            <a:avLst>
              <a:gd name="adj" fmla="val 8000"/>
            </a:avLst>
          </a:prstGeom>
          <a:solidFill>
            <a:srgbClr val="E6F0EF"/>
          </a:solidFill>
          <a:ln>
            <a:noFill/>
          </a:ln>
        </p:spPr>
        <p:txBody>
          <a:bodyPr wrap="square" lIns="182880" tIns="182880" rIns="182880" bIns="182880" rtlCol="0" anchor="t">
            <a:normAutofit/>
          </a:bodyPr>
          <a:lstStyle/>
          <a:p>
            <a:pPr marL="0" indent="0" algn="l">
              <a:lnSpc>
                <a:spcPct val="105000"/>
              </a:lnSpc>
              <a:spcAft>
                <a:spcPts val="600"/>
              </a:spcAft>
              <a:buNone/>
            </a:pPr>
            <a:r>
              <a:rPr lang="en-US" sz="1700" b="1" dirty="0">
                <a:solidFill>
                  <a:srgbClr val="006C66"/>
                </a:solidFill>
                <a:latin typeface="Arial"/>
                <a:cs typeface="Arial"/>
              </a:rPr>
              <a:t>Dimensionality</a:t>
            </a:r>
            <a:endParaRPr lang="en-US" sz="1700" dirty="0"/>
          </a:p>
          <a:p>
            <a:pPr>
              <a:lnSpc>
                <a:spcPct val="105000"/>
              </a:lnSpc>
              <a:spcAft>
                <a:spcPts val="600"/>
              </a:spcAft>
            </a:pPr>
            <a:r>
              <a:rPr lang="en-US" sz="1400" b="0" dirty="0">
                <a:solidFill>
                  <a:srgbClr val="262626"/>
                </a:solidFill>
                <a:latin typeface="Arial"/>
                <a:cs typeface="Arial"/>
              </a:rPr>
              <a:t>2D3V with in-plane B₀, which captures k ∥ B₀ modes. </a:t>
            </a:r>
            <a:r>
              <a:rPr lang="en-US" sz="1400" dirty="0">
                <a:solidFill>
                  <a:srgbClr val="262626"/>
                </a:solidFill>
                <a:cs typeface="Arial"/>
              </a:rPr>
              <a:t>Fully 3D effects (filament merging, oblique modes) are beyond this setup.</a:t>
            </a:r>
            <a:endParaRPr lang="en-US" sz="1400" dirty="0"/>
          </a:p>
        </p:txBody>
      </p:sp>
    </p:spTree>
    <p:extLst>
      <p:ext uri="{BB962C8B-B14F-4D97-AF65-F5344CB8AC3E}">
        <p14:creationId xmlns:p14="http://schemas.microsoft.com/office/powerpoint/2010/main" val="2139510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668741-2F2D-DD54-6E24-6450FDE7DE9A}"/>
              </a:ext>
            </a:extLst>
          </p:cNvPr>
          <p:cNvSpPr>
            <a:spLocks noGrp="1"/>
          </p:cNvSpPr>
          <p:nvPr>
            <p:ph type="title"/>
          </p:nvPr>
        </p:nvSpPr>
        <p:spPr/>
        <p:txBody>
          <a:bodyPr/>
          <a:lstStyle/>
          <a:p>
            <a:r>
              <a:rPr lang="en-US" dirty="0"/>
              <a:t>Implications for electron energisation</a:t>
            </a:r>
          </a:p>
        </p:txBody>
      </p:sp>
      <p:sp>
        <p:nvSpPr>
          <p:cNvPr id="3" name="Footer Placeholder 2">
            <a:extLst>
              <a:ext uri="{FF2B5EF4-FFF2-40B4-BE49-F238E27FC236}">
                <a16:creationId xmlns:a16="http://schemas.microsoft.com/office/drawing/2014/main" id="{6D288BC9-11E4-7EB4-A765-952D1245D82E}"/>
              </a:ext>
            </a:extLst>
          </p:cNvPr>
          <p:cNvSpPr>
            <a:spLocks noGrp="1"/>
          </p:cNvSpPr>
          <p:nvPr>
            <p:ph type="ftr" idx="11"/>
          </p:nvPr>
        </p:nvSpPr>
        <p:spPr/>
        <p:txBody>
          <a:bodyPr/>
          <a:lstStyle/>
          <a:p>
            <a:r>
              <a:rPr lang="fr-BE"/>
              <a:t>Max-Planck-Institut für Plasmaphysik | Valentine Devos | PIC Meeting Prague 2026</a:t>
            </a:r>
            <a:endParaRPr lang="fr-BE" dirty="0"/>
          </a:p>
        </p:txBody>
      </p:sp>
      <p:sp>
        <p:nvSpPr>
          <p:cNvPr id="4" name="Slide Number Placeholder 3">
            <a:extLst>
              <a:ext uri="{FF2B5EF4-FFF2-40B4-BE49-F238E27FC236}">
                <a16:creationId xmlns:a16="http://schemas.microsoft.com/office/drawing/2014/main" id="{19336B47-E7F0-F29E-C4EA-5689D5987C65}"/>
              </a:ext>
            </a:extLst>
          </p:cNvPr>
          <p:cNvSpPr>
            <a:spLocks noGrp="1"/>
          </p:cNvSpPr>
          <p:nvPr>
            <p:ph type="sldNum" sz="quarter" idx="12"/>
          </p:nvPr>
        </p:nvSpPr>
        <p:spPr/>
        <p:txBody>
          <a:bodyPr/>
          <a:lstStyle/>
          <a:p>
            <a:fld id="{ECE691D0-CC49-4FC7-9C4D-6112B0CB3A76}" type="slidenum">
              <a:rPr lang="de-DE" smtClean="0"/>
              <a:pPr/>
              <a:t>36</a:t>
            </a:fld>
            <a:endParaRPr lang="de-DE" dirty="0"/>
          </a:p>
        </p:txBody>
      </p:sp>
      <p:graphicFrame>
        <p:nvGraphicFramePr>
          <p:cNvPr id="7" name="Table 6">
            <a:extLst>
              <a:ext uri="{FF2B5EF4-FFF2-40B4-BE49-F238E27FC236}">
                <a16:creationId xmlns:a16="http://schemas.microsoft.com/office/drawing/2014/main" id="{FE5A3ABE-4222-BB01-D36E-1F7B7A100F6B}"/>
              </a:ext>
            </a:extLst>
          </p:cNvPr>
          <p:cNvGraphicFramePr>
            <a:graphicFrameLocks noGrp="1"/>
          </p:cNvGraphicFramePr>
          <p:nvPr>
            <p:extLst>
              <p:ext uri="{D42A27DB-BD31-4B8C-83A1-F6EECF244321}">
                <p14:modId xmlns:p14="http://schemas.microsoft.com/office/powerpoint/2010/main" val="3652381181"/>
              </p:ext>
            </p:extLst>
          </p:nvPr>
        </p:nvGraphicFramePr>
        <p:xfrm>
          <a:off x="2032000" y="1371600"/>
          <a:ext cx="8127999" cy="3129280"/>
        </p:xfrm>
        <a:graphic>
          <a:graphicData uri="http://schemas.openxmlformats.org/drawingml/2006/table">
            <a:tbl>
              <a:tblPr>
                <a:tableStyleId>{5C22544A-7EE6-4342-B048-85BDC9FD1C3A}</a:tableStyleId>
              </a:tblPr>
              <a:tblGrid>
                <a:gridCol w="2709333">
                  <a:extLst>
                    <a:ext uri="{9D8B030D-6E8A-4147-A177-3AD203B41FA5}">
                      <a16:colId xmlns:a16="http://schemas.microsoft.com/office/drawing/2014/main" val="808484909"/>
                    </a:ext>
                  </a:extLst>
                </a:gridCol>
                <a:gridCol w="2709333">
                  <a:extLst>
                    <a:ext uri="{9D8B030D-6E8A-4147-A177-3AD203B41FA5}">
                      <a16:colId xmlns:a16="http://schemas.microsoft.com/office/drawing/2014/main" val="1897786681"/>
                    </a:ext>
                  </a:extLst>
                </a:gridCol>
                <a:gridCol w="2709333">
                  <a:extLst>
                    <a:ext uri="{9D8B030D-6E8A-4147-A177-3AD203B41FA5}">
                      <a16:colId xmlns:a16="http://schemas.microsoft.com/office/drawing/2014/main" val="3243150840"/>
                    </a:ext>
                  </a:extLst>
                </a:gridCol>
              </a:tblGrid>
              <a:tr h="370840">
                <a:tc>
                  <a:txBody>
                    <a:bodyPr/>
                    <a:lstStyle/>
                    <a:p>
                      <a:pPr algn="ctr"/>
                      <a:endParaRPr lang="en-US"/>
                    </a:p>
                  </a:txBody>
                  <a:tcPr>
                    <a:lnR w="12700" cap="flat" cmpd="sng" algn="ctr">
                      <a:solidFill>
                        <a:schemeClr val="tx1"/>
                      </a:solidFill>
                      <a:prstDash val="solid"/>
                      <a:round/>
                      <a:headEnd type="none" w="med" len="med"/>
                      <a:tailEnd type="none" w="med" len="med"/>
                    </a:lnR>
                  </a:tcPr>
                </a:tc>
                <a:tc>
                  <a:txBody>
                    <a:bodyPr/>
                    <a:lstStyle/>
                    <a:p>
                      <a:pPr algn="ctr"/>
                      <a:r>
                        <a:rPr lang="en-US" sz="1500" b="1" dirty="0">
                          <a:solidFill>
                            <a:srgbClr val="000000"/>
                          </a:solidFill>
                          <a:latin typeface="Arial"/>
                          <a:cs typeface="Arial"/>
                        </a:rPr>
                        <a:t>Low Mach</a:t>
                      </a:r>
                    </a:p>
                  </a:txBody>
                  <a:tcPr>
                    <a:lnL w="12700" cap="flat" cmpd="sng" algn="ctr">
                      <a:solidFill>
                        <a:schemeClr val="tx1"/>
                      </a:solidFill>
                      <a:prstDash val="solid"/>
                      <a:round/>
                      <a:headEnd type="none" w="med" len="med"/>
                      <a:tailEnd type="none" w="med" len="med"/>
                    </a:lnL>
                  </a:tcPr>
                </a:tc>
                <a:tc>
                  <a:txBody>
                    <a:bodyPr/>
                    <a:lstStyle/>
                    <a:p>
                      <a:pPr algn="ctr"/>
                      <a:r>
                        <a:rPr lang="en-US" sz="1500" b="1" dirty="0">
                          <a:solidFill>
                            <a:srgbClr val="000000"/>
                          </a:solidFill>
                          <a:latin typeface="Arial"/>
                          <a:cs typeface="Arial"/>
                        </a:rPr>
                        <a:t>High Mach</a:t>
                      </a:r>
                    </a:p>
                  </a:txBody>
                  <a:tcPr/>
                </a:tc>
                <a:extLst>
                  <a:ext uri="{0D108BD9-81ED-4DB2-BD59-A6C34878D82A}">
                    <a16:rowId xmlns:a16="http://schemas.microsoft.com/office/drawing/2014/main" val="2636801937"/>
                  </a:ext>
                </a:extLst>
              </a:tr>
              <a:tr h="370840">
                <a:tc>
                  <a:txBody>
                    <a:bodyPr/>
                    <a:lstStyle/>
                    <a:p>
                      <a:pPr algn="ctr"/>
                      <a:endParaRPr lang="en-US"/>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en-US" sz="1500" b="1" dirty="0">
                          <a:solidFill>
                            <a:srgbClr val="000000"/>
                          </a:solidFill>
                          <a:latin typeface="Arial"/>
                          <a:cs typeface="Arial"/>
                        </a:rPr>
                        <a:t>M</a:t>
                      </a:r>
                      <a:r>
                        <a:rPr lang="en-US" sz="1500" b="1" baseline="-25000" dirty="0">
                          <a:solidFill>
                            <a:srgbClr val="000000"/>
                          </a:solidFill>
                          <a:latin typeface="Arial"/>
                          <a:cs typeface="Arial"/>
                        </a:rPr>
                        <a:t>A</a:t>
                      </a:r>
                      <a:r>
                        <a:rPr lang="en-US" sz="1500" b="1" dirty="0">
                          <a:solidFill>
                            <a:srgbClr val="000000"/>
                          </a:solidFill>
                          <a:latin typeface="Arial"/>
                          <a:cs typeface="Arial"/>
                        </a:rPr>
                        <a:t> ≲ 10</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a:r>
                        <a:rPr lang="en-US" sz="1500" b="1" dirty="0">
                          <a:solidFill>
                            <a:srgbClr val="000000"/>
                          </a:solidFill>
                          <a:latin typeface="Arial"/>
                          <a:cs typeface="Arial"/>
                        </a:rPr>
                        <a:t>M</a:t>
                      </a:r>
                      <a:r>
                        <a:rPr lang="en-US" sz="1500" b="1" baseline="-25000" dirty="0">
                          <a:solidFill>
                            <a:srgbClr val="000000"/>
                          </a:solidFill>
                          <a:latin typeface="Arial"/>
                          <a:cs typeface="Arial"/>
                        </a:rPr>
                        <a:t>A</a:t>
                      </a:r>
                      <a:r>
                        <a:rPr lang="en-US" sz="1500" b="1" dirty="0">
                          <a:solidFill>
                            <a:srgbClr val="000000"/>
                          </a:solidFill>
                          <a:latin typeface="Arial"/>
                          <a:cs typeface="Arial"/>
                        </a:rPr>
                        <a:t> ≳ 20</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39505399"/>
                  </a:ext>
                </a:extLst>
              </a:tr>
              <a:tr h="370840">
                <a:tc>
                  <a:txBody>
                    <a:bodyPr/>
                    <a:lstStyle/>
                    <a:p>
                      <a:pPr algn="ctr"/>
                      <a:r>
                        <a:rPr lang="en-US" sz="1500" b="1" dirty="0">
                          <a:solidFill>
                            <a:srgbClr val="000000"/>
                          </a:solidFill>
                          <a:latin typeface="Arial"/>
                          <a:cs typeface="Arial"/>
                        </a:rPr>
                        <a:t>Ion-scale instability</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sz="1500" b="0" dirty="0">
                          <a:solidFill>
                            <a:srgbClr val="000000"/>
                          </a:solidFill>
                          <a:latin typeface="Arial"/>
                          <a:cs typeface="Arial"/>
                        </a:rPr>
                        <a:t>PCI + whistler</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r>
                        <a:rPr lang="en-US" sz="1500" b="0" dirty="0">
                          <a:solidFill>
                            <a:srgbClr val="000000"/>
                          </a:solidFill>
                          <a:latin typeface="Arial"/>
                          <a:cs typeface="Arial"/>
                        </a:rPr>
                        <a:t>Weibel filamentation</a:t>
                      </a: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586350814"/>
                  </a:ext>
                </a:extLst>
              </a:tr>
              <a:tr h="370840">
                <a:tc>
                  <a:txBody>
                    <a:bodyPr/>
                    <a:lstStyle/>
                    <a:p>
                      <a:pPr algn="ctr"/>
                      <a:r>
                        <a:rPr lang="en-US" sz="1500" b="1" dirty="0">
                          <a:solidFill>
                            <a:srgbClr val="000000"/>
                          </a:solidFill>
                          <a:latin typeface="Arial"/>
                          <a:cs typeface="Arial"/>
                        </a:rPr>
                        <a:t>Fluctuations</a:t>
                      </a:r>
                    </a:p>
                  </a:txBody>
                  <a:tcPr>
                    <a:lnR w="12700" cap="flat" cmpd="sng" algn="ctr">
                      <a:solidFill>
                        <a:schemeClr val="tx1"/>
                      </a:solidFill>
                      <a:prstDash val="solid"/>
                      <a:round/>
                      <a:headEnd type="none" w="med" len="med"/>
                      <a:tailEnd type="none" w="med" len="med"/>
                    </a:lnR>
                  </a:tcPr>
                </a:tc>
                <a:tc>
                  <a:txBody>
                    <a:bodyPr/>
                    <a:lstStyle/>
                    <a:p>
                      <a:pPr algn="ctr"/>
                      <a:r>
                        <a:rPr lang="en-US" sz="1500" b="0" dirty="0">
                          <a:solidFill>
                            <a:srgbClr val="000000"/>
                          </a:solidFill>
                          <a:latin typeface="Arial"/>
                          <a:cs typeface="Arial"/>
                        </a:rPr>
                        <a:t>Coherent, propagating waves</a:t>
                      </a:r>
                    </a:p>
                  </a:txBody>
                  <a:tcPr>
                    <a:lnL w="12700" cap="flat" cmpd="sng" algn="ctr">
                      <a:solidFill>
                        <a:schemeClr val="tx1"/>
                      </a:solidFill>
                      <a:prstDash val="solid"/>
                      <a:round/>
                      <a:headEnd type="none" w="med" len="med"/>
                      <a:tailEnd type="none" w="med" len="med"/>
                    </a:lnL>
                  </a:tcPr>
                </a:tc>
                <a:tc>
                  <a:txBody>
                    <a:bodyPr/>
                    <a:lstStyle/>
                    <a:p>
                      <a:pPr algn="ctr"/>
                      <a:r>
                        <a:rPr lang="en-US" sz="1500" b="0" dirty="0">
                          <a:solidFill>
                            <a:srgbClr val="000000"/>
                          </a:solidFill>
                          <a:latin typeface="Arial"/>
                          <a:cs typeface="Arial"/>
                        </a:rPr>
                        <a:t>Quasi-static filaments, δB ~ B₀</a:t>
                      </a:r>
                    </a:p>
                  </a:txBody>
                  <a:tcPr/>
                </a:tc>
                <a:extLst>
                  <a:ext uri="{0D108BD9-81ED-4DB2-BD59-A6C34878D82A}">
                    <a16:rowId xmlns:a16="http://schemas.microsoft.com/office/drawing/2014/main" val="2677528365"/>
                  </a:ext>
                </a:extLst>
              </a:tr>
              <a:tr h="370840">
                <a:tc>
                  <a:txBody>
                    <a:bodyPr/>
                    <a:lstStyle/>
                    <a:p>
                      <a:pPr algn="ctr"/>
                      <a:r>
                        <a:rPr lang="en-US" sz="1500" b="1" dirty="0">
                          <a:solidFill>
                            <a:srgbClr val="000000"/>
                          </a:solidFill>
                          <a:latin typeface="Arial"/>
                          <a:cs typeface="Arial"/>
                        </a:rPr>
                        <a:t>Electron scattering</a:t>
                      </a:r>
                    </a:p>
                  </a:txBody>
                  <a:tcPr>
                    <a:lnR w="12700" cap="flat" cmpd="sng" algn="ctr">
                      <a:solidFill>
                        <a:schemeClr val="tx1"/>
                      </a:solidFill>
                      <a:prstDash val="solid"/>
                      <a:round/>
                      <a:headEnd type="none" w="med" len="med"/>
                      <a:tailEnd type="none" w="med" len="med"/>
                    </a:lnR>
                  </a:tcPr>
                </a:tc>
                <a:tc>
                  <a:txBody>
                    <a:bodyPr/>
                    <a:lstStyle/>
                    <a:p>
                      <a:pPr algn="ctr"/>
                      <a:r>
                        <a:rPr lang="en-US" sz="1500" b="0" dirty="0">
                          <a:solidFill>
                            <a:srgbClr val="000000"/>
                          </a:solidFill>
                          <a:latin typeface="Arial"/>
                          <a:cs typeface="Arial"/>
                        </a:rPr>
                        <a:t>Resonant pitch-angle scattering</a:t>
                      </a:r>
                    </a:p>
                  </a:txBody>
                  <a:tcPr>
                    <a:lnL w="12700" cap="flat" cmpd="sng" algn="ctr">
                      <a:solidFill>
                        <a:schemeClr val="tx1"/>
                      </a:solidFill>
                      <a:prstDash val="solid"/>
                      <a:round/>
                      <a:headEnd type="none" w="med" len="med"/>
                      <a:tailEnd type="none" w="med" len="med"/>
                    </a:lnL>
                  </a:tcPr>
                </a:tc>
                <a:tc>
                  <a:txBody>
                    <a:bodyPr/>
                    <a:lstStyle/>
                    <a:p>
                      <a:pPr algn="ctr"/>
                      <a:r>
                        <a:rPr lang="en-US" sz="1500" b="0" dirty="0">
                          <a:solidFill>
                            <a:srgbClr val="000000"/>
                          </a:solidFill>
                          <a:latin typeface="Arial"/>
                          <a:cs typeface="Arial"/>
                        </a:rPr>
                        <a:t>Non-resonant; Buneman / shock surfing</a:t>
                      </a:r>
                    </a:p>
                  </a:txBody>
                  <a:tcPr/>
                </a:tc>
                <a:extLst>
                  <a:ext uri="{0D108BD9-81ED-4DB2-BD59-A6C34878D82A}">
                    <a16:rowId xmlns:a16="http://schemas.microsoft.com/office/drawing/2014/main" val="2302807303"/>
                  </a:ext>
                </a:extLst>
              </a:tr>
              <a:tr h="370840">
                <a:tc>
                  <a:txBody>
                    <a:bodyPr/>
                    <a:lstStyle/>
                    <a:p>
                      <a:pPr algn="ctr"/>
                      <a:r>
                        <a:rPr lang="en-US" sz="1500" b="1" dirty="0">
                          <a:solidFill>
                            <a:srgbClr val="000000"/>
                          </a:solidFill>
                          <a:latin typeface="Arial"/>
                          <a:cs typeface="Arial"/>
                        </a:rPr>
                        <a:t>Electron heating</a:t>
                      </a:r>
                    </a:p>
                  </a:txBody>
                  <a:tcPr>
                    <a:lnR w="12700" cap="flat" cmpd="sng" algn="ctr">
                      <a:solidFill>
                        <a:schemeClr val="tx1"/>
                      </a:solidFill>
                      <a:prstDash val="solid"/>
                      <a:round/>
                      <a:headEnd type="none" w="med" len="med"/>
                      <a:tailEnd type="none" w="med" len="med"/>
                    </a:lnR>
                  </a:tcPr>
                </a:tc>
                <a:tc>
                  <a:txBody>
                    <a:bodyPr/>
                    <a:lstStyle/>
                    <a:p>
                      <a:pPr algn="ctr"/>
                      <a:r>
                        <a:rPr lang="en-US" sz="1500" b="0" dirty="0">
                          <a:solidFill>
                            <a:srgbClr val="000000"/>
                          </a:solidFill>
                          <a:latin typeface="Arial"/>
                          <a:cs typeface="Arial"/>
                        </a:rPr>
                        <a:t>Whistler pre-heating</a:t>
                      </a:r>
                    </a:p>
                  </a:txBody>
                  <a:tcPr>
                    <a:lnL w="12700" cap="flat" cmpd="sng" algn="ctr">
                      <a:solidFill>
                        <a:schemeClr val="tx1"/>
                      </a:solidFill>
                      <a:prstDash val="solid"/>
                      <a:round/>
                      <a:headEnd type="none" w="med" len="med"/>
                      <a:tailEnd type="none" w="med" len="med"/>
                    </a:lnL>
                  </a:tcPr>
                </a:tc>
                <a:tc>
                  <a:txBody>
                    <a:bodyPr/>
                    <a:lstStyle/>
                    <a:p>
                      <a:pPr algn="ctr"/>
                      <a:r>
                        <a:rPr lang="en-US" sz="1500" b="0" dirty="0">
                          <a:solidFill>
                            <a:srgbClr val="000000"/>
                          </a:solidFill>
                          <a:latin typeface="Arial"/>
                          <a:cs typeface="Arial"/>
                        </a:rPr>
                        <a:t>Open: Tₑ/Tᵢ under study</a:t>
                      </a:r>
                    </a:p>
                  </a:txBody>
                  <a:tcPr/>
                </a:tc>
                <a:extLst>
                  <a:ext uri="{0D108BD9-81ED-4DB2-BD59-A6C34878D82A}">
                    <a16:rowId xmlns:a16="http://schemas.microsoft.com/office/drawing/2014/main" val="957159847"/>
                  </a:ext>
                </a:extLst>
              </a:tr>
              <a:tr h="370840">
                <a:tc>
                  <a:txBody>
                    <a:bodyPr/>
                    <a:lstStyle/>
                    <a:p>
                      <a:pPr algn="ctr"/>
                      <a:r>
                        <a:rPr lang="en-US" sz="1500" b="1" dirty="0">
                          <a:solidFill>
                            <a:srgbClr val="000000"/>
                          </a:solidFill>
                          <a:latin typeface="Arial"/>
                          <a:cs typeface="Arial"/>
                        </a:rPr>
                        <a:t>Injection</a:t>
                      </a:r>
                    </a:p>
                  </a:txBody>
                  <a:tcPr>
                    <a:lnR w="12700" cap="flat" cmpd="sng" algn="ctr">
                      <a:solidFill>
                        <a:schemeClr val="tx1"/>
                      </a:solidFill>
                      <a:prstDash val="solid"/>
                      <a:round/>
                      <a:headEnd type="none" w="med" len="med"/>
                      <a:tailEnd type="none" w="med" len="med"/>
                    </a:lnR>
                  </a:tcPr>
                </a:tc>
                <a:tc>
                  <a:txBody>
                    <a:bodyPr/>
                    <a:lstStyle/>
                    <a:p>
                      <a:pPr algn="ctr"/>
                      <a:r>
                        <a:rPr lang="en-US" sz="1500" b="0" dirty="0">
                          <a:solidFill>
                            <a:srgbClr val="000000"/>
                          </a:solidFill>
                          <a:latin typeface="Arial"/>
                          <a:cs typeface="Arial"/>
                        </a:rPr>
                        <a:t>Whistlers provide the scattering SSDA needs</a:t>
                      </a:r>
                    </a:p>
                  </a:txBody>
                  <a:tcPr>
                    <a:lnL w="12700" cap="flat" cmpd="sng" algn="ctr">
                      <a:solidFill>
                        <a:schemeClr val="tx1"/>
                      </a:solidFill>
                      <a:prstDash val="solid"/>
                      <a:round/>
                      <a:headEnd type="none" w="med" len="med"/>
                      <a:tailEnd type="none" w="med" len="med"/>
                    </a:lnL>
                  </a:tcPr>
                </a:tc>
                <a:tc>
                  <a:txBody>
                    <a:bodyPr/>
                    <a:lstStyle/>
                    <a:p>
                      <a:pPr algn="ctr"/>
                      <a:r>
                        <a:rPr lang="en-US" sz="1500" b="0" dirty="0">
                          <a:solidFill>
                            <a:srgbClr val="000000"/>
                          </a:solidFill>
                          <a:latin typeface="Arial"/>
                          <a:cs typeface="Arial"/>
                        </a:rPr>
                        <a:t>Does SSDA survive filaments and reconnection?</a:t>
                      </a:r>
                    </a:p>
                  </a:txBody>
                  <a:tcPr/>
                </a:tc>
                <a:extLst>
                  <a:ext uri="{0D108BD9-81ED-4DB2-BD59-A6C34878D82A}">
                    <a16:rowId xmlns:a16="http://schemas.microsoft.com/office/drawing/2014/main" val="1952689325"/>
                  </a:ext>
                </a:extLst>
              </a:tr>
            </a:tbl>
          </a:graphicData>
        </a:graphic>
      </p:graphicFrame>
      <p:sp>
        <p:nvSpPr>
          <p:cNvPr id="103" name="TextBox 103"/>
          <p:cNvSpPr txBox="1"/>
          <p:nvPr/>
        </p:nvSpPr>
        <p:spPr>
          <a:xfrm>
            <a:off x="411480" y="5669280"/>
            <a:ext cx="11338560" cy="457200"/>
          </a:xfrm>
          <a:prstGeom prst="rect">
            <a:avLst/>
          </a:prstGeom>
          <a:noFill/>
          <a:ln>
            <a:noFill/>
          </a:ln>
        </p:spPr>
        <p:txBody>
          <a:bodyPr wrap="square" lIns="0" tIns="0" rIns="0" bIns="0" rtlCol="0" anchor="t">
            <a:normAutofit/>
          </a:bodyPr>
          <a:lstStyle/>
          <a:p>
            <a:pPr marL="0" indent="0" algn="l">
              <a:lnSpc>
                <a:spcPct val="100000"/>
              </a:lnSpc>
              <a:spcAft>
                <a:spcPts val="600"/>
              </a:spcAft>
              <a:buNone/>
            </a:pPr>
            <a:r>
              <a:rPr lang="en-US" sz="1200" b="0" i="1" dirty="0">
                <a:solidFill>
                  <a:srgbClr val="595959"/>
                </a:solidFill>
                <a:latin typeface="Arial"/>
                <a:cs typeface="Arial"/>
              </a:rPr>
              <a:t>Hypotheses to be tested with Tₑ/Tᵢ(M</a:t>
            </a:r>
            <a:r>
              <a:rPr lang="en-US" sz="1200" b="0" i="1" baseline="-25000" dirty="0">
                <a:solidFill>
                  <a:srgbClr val="595959"/>
                </a:solidFill>
                <a:latin typeface="Arial"/>
                <a:cs typeface="Arial"/>
              </a:rPr>
              <a:t>A</a:t>
            </a:r>
            <a:r>
              <a:rPr lang="en-US" sz="1200" b="0" i="1" dirty="0">
                <a:solidFill>
                  <a:srgbClr val="595959"/>
                </a:solidFill>
                <a:latin typeface="Arial"/>
                <a:cs typeface="Arial"/>
              </a:rPr>
              <a:t>) and electron spectra. SSDA: Katou &amp; Amano (2019); Amano et al. (2020).</a:t>
            </a:r>
            <a:endParaRPr lang="en-US" sz="1200" dirty="0"/>
          </a:p>
        </p:txBody>
      </p:sp>
    </p:spTree>
    <p:extLst>
      <p:ext uri="{BB962C8B-B14F-4D97-AF65-F5344CB8AC3E}">
        <p14:creationId xmlns:p14="http://schemas.microsoft.com/office/powerpoint/2010/main" val="440870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CB3282-069B-59B4-66D0-C4C5403E17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11C6EF-F18C-0018-DB37-E0EA6C20F6B0}"/>
              </a:ext>
            </a:extLst>
          </p:cNvPr>
          <p:cNvSpPr>
            <a:spLocks noGrp="1"/>
          </p:cNvSpPr>
          <p:nvPr>
            <p:ph type="title"/>
          </p:nvPr>
        </p:nvSpPr>
        <p:spPr/>
        <p:txBody>
          <a:bodyPr/>
          <a:lstStyle/>
          <a:p>
            <a:r>
              <a:rPr lang="en-US" dirty="0"/>
              <a:t>Summary</a:t>
            </a:r>
          </a:p>
        </p:txBody>
      </p:sp>
      <p:sp>
        <p:nvSpPr>
          <p:cNvPr id="4" name="Footer Placeholder 3">
            <a:extLst>
              <a:ext uri="{FF2B5EF4-FFF2-40B4-BE49-F238E27FC236}">
                <a16:creationId xmlns:a16="http://schemas.microsoft.com/office/drawing/2014/main" id="{52345135-7081-EC5A-23B9-D96D21491EAC}"/>
              </a:ext>
            </a:extLst>
          </p:cNvPr>
          <p:cNvSpPr>
            <a:spLocks noGrp="1"/>
          </p:cNvSpPr>
          <p:nvPr>
            <p:ph type="ftr" idx="11"/>
          </p:nvPr>
        </p:nvSpPr>
        <p:spPr/>
        <p:txBody>
          <a:bodyPr/>
          <a:lstStyle/>
          <a:p>
            <a:r>
              <a:rPr lang="fr-BE"/>
              <a:t>Max-Planck-Institut für Plasmaphysik | Valentine Devos | PIC Meeting Prague 2026</a:t>
            </a:r>
            <a:endParaRPr lang="fr-BE" dirty="0"/>
          </a:p>
        </p:txBody>
      </p:sp>
      <p:sp>
        <p:nvSpPr>
          <p:cNvPr id="5" name="Slide Number Placeholder 4">
            <a:extLst>
              <a:ext uri="{FF2B5EF4-FFF2-40B4-BE49-F238E27FC236}">
                <a16:creationId xmlns:a16="http://schemas.microsoft.com/office/drawing/2014/main" id="{05D6200D-40B7-6FD9-C053-A38457FCF012}"/>
              </a:ext>
            </a:extLst>
          </p:cNvPr>
          <p:cNvSpPr>
            <a:spLocks noGrp="1"/>
          </p:cNvSpPr>
          <p:nvPr>
            <p:ph type="sldNum" sz="quarter" idx="12"/>
          </p:nvPr>
        </p:nvSpPr>
        <p:spPr/>
        <p:txBody>
          <a:bodyPr/>
          <a:lstStyle/>
          <a:p>
            <a:fld id="{ECE691D0-CC49-4FC7-9C4D-6112B0CB3A76}" type="slidenum">
              <a:rPr lang="de-DE" smtClean="0"/>
              <a:pPr/>
              <a:t>37</a:t>
            </a:fld>
            <a:endParaRPr lang="de-DE" dirty="0"/>
          </a:p>
        </p:txBody>
      </p:sp>
      <p:sp>
        <p:nvSpPr>
          <p:cNvPr id="6" name="Text Placeholder 2">
            <a:extLst>
              <a:ext uri="{FF2B5EF4-FFF2-40B4-BE49-F238E27FC236}">
                <a16:creationId xmlns:a16="http://schemas.microsoft.com/office/drawing/2014/main" id="{3C1F3B9F-D4DF-AB50-F12F-1501D8E11ABB}"/>
              </a:ext>
            </a:extLst>
          </p:cNvPr>
          <p:cNvSpPr txBox="1">
            <a:spLocks/>
          </p:cNvSpPr>
          <p:nvPr/>
        </p:nvSpPr>
        <p:spPr>
          <a:xfrm>
            <a:off x="407987" y="800709"/>
            <a:ext cx="11376025" cy="5010150"/>
          </a:xfrm>
          <a:prstGeom prst="rect">
            <a:avLst/>
          </a:prstGeom>
        </p:spPr>
        <p:txBody>
          <a:bodyPr vert="horz" lIns="0" tIns="45720" rIns="0" bIns="45720" rtlCol="0">
            <a:noAutofit/>
          </a:bodyPr>
          <a:lstStyle>
            <a:lvl1pPr marL="0" marR="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lang="de-DE" sz="1800" b="0" i="0" kern="600" spc="40" baseline="0" dirty="0" smtClean="0">
                <a:solidFill>
                  <a:schemeClr val="tx1"/>
                </a:solidFill>
                <a:latin typeface="+mn-lt"/>
                <a:ea typeface="+mn-ea"/>
                <a:cs typeface="+mn-cs"/>
              </a:defRPr>
            </a:lvl1pPr>
            <a:lvl2pPr marL="0" indent="0" algn="l" defTabSz="914400" rtl="0" eaLnBrk="1" latinLnBrk="0" hangingPunct="1">
              <a:lnSpc>
                <a:spcPct val="120000"/>
              </a:lnSpc>
              <a:spcBef>
                <a:spcPts val="600"/>
              </a:spcBef>
              <a:spcAft>
                <a:spcPts val="0"/>
              </a:spcAft>
              <a:buFont typeface="Arial" panose="020B0604020202020204" pitchFamily="34" charset="0"/>
              <a:buNone/>
              <a:defRPr sz="1800" b="1" kern="600" spc="40" baseline="0">
                <a:solidFill>
                  <a:schemeClr val="tx2"/>
                </a:solidFill>
                <a:latin typeface="+mn-lt"/>
                <a:ea typeface="+mn-ea"/>
                <a:cs typeface="+mn-cs"/>
              </a:defRPr>
            </a:lvl2pPr>
            <a:lvl3pPr marL="179388" indent="-179388" algn="l" defTabSz="914400" rtl="0" eaLnBrk="1" latinLnBrk="0" hangingPunct="1">
              <a:lnSpc>
                <a:spcPct val="120000"/>
              </a:lnSpc>
              <a:spcBef>
                <a:spcPts val="600"/>
              </a:spcBef>
              <a:buFont typeface="Arial" panose="020B0604020202020204" pitchFamily="34" charset="0"/>
              <a:buChar char="•"/>
              <a:defRPr sz="1800" b="1" kern="400" spc="40" baseline="0">
                <a:solidFill>
                  <a:schemeClr val="accent3"/>
                </a:solidFill>
                <a:latin typeface="+mn-lt"/>
                <a:ea typeface="+mn-ea"/>
                <a:cs typeface="+mn-cs"/>
              </a:defRPr>
            </a:lvl3pPr>
            <a:lvl4pPr marL="179388" indent="-179388" algn="l" defTabSz="914400" rtl="0" eaLnBrk="1" latinLnBrk="0" hangingPunct="1">
              <a:lnSpc>
                <a:spcPct val="120000"/>
              </a:lnSpc>
              <a:spcBef>
                <a:spcPts val="600"/>
              </a:spcBef>
              <a:buFont typeface="Arial" panose="020B0604020202020204" pitchFamily="34" charset="0"/>
              <a:buChar char="•"/>
              <a:defRPr sz="1800" kern="600" spc="40" baseline="0">
                <a:solidFill>
                  <a:schemeClr val="tx1"/>
                </a:solidFill>
                <a:latin typeface="+mn-lt"/>
                <a:ea typeface="+mn-ea"/>
                <a:cs typeface="+mn-cs"/>
              </a:defRPr>
            </a:lvl4pPr>
            <a:lvl5pPr marL="357188" indent="-179388" algn="l" defTabSz="914400" rtl="0" eaLnBrk="1" latinLnBrk="0" hangingPunct="1">
              <a:lnSpc>
                <a:spcPct val="120000"/>
              </a:lnSpc>
              <a:spcBef>
                <a:spcPts val="600"/>
              </a:spcBef>
              <a:buFont typeface="Arial" panose="020B0604020202020204" pitchFamily="34" charset="0"/>
              <a:buChar char="•"/>
              <a:defRPr lang="de-DE" sz="1800" b="0" i="0" kern="600" spc="40" baseline="0" dirty="0" smtClean="0">
                <a:solidFill>
                  <a:schemeClr val="tx1"/>
                </a:solidFill>
                <a:latin typeface="+mn-lt"/>
                <a:ea typeface="+mn-ea"/>
                <a:cs typeface="+mn-cs"/>
              </a:defRPr>
            </a:lvl5pPr>
            <a:lvl6pPr marL="645750" indent="-285750" algn="l" defTabSz="914400" rtl="0" eaLnBrk="1" latinLnBrk="0" hangingPunct="1">
              <a:lnSpc>
                <a:spcPct val="100000"/>
              </a:lnSpc>
              <a:spcBef>
                <a:spcPts val="300"/>
              </a:spcBef>
              <a:spcAft>
                <a:spcPts val="0"/>
              </a:spcAft>
              <a:buClr>
                <a:schemeClr val="tx1"/>
              </a:buClr>
              <a:buSzPct val="110000"/>
              <a:buFont typeface="Symbol" panose="05050102010706020507" pitchFamily="18" charset="2"/>
              <a:buChar char=""/>
              <a:defRPr sz="1800" b="0" i="0" kern="600" spc="40" baseline="0">
                <a:solidFill>
                  <a:schemeClr val="tx1"/>
                </a:solidFill>
                <a:latin typeface="+mn-lt"/>
                <a:ea typeface="+mn-ea"/>
                <a:cs typeface="+mn-cs"/>
              </a:defRPr>
            </a:lvl6pPr>
            <a:lvl7pPr marL="0" indent="215900" algn="l" defTabSz="914400" rtl="0" eaLnBrk="1" latinLnBrk="0" hangingPunct="1">
              <a:lnSpc>
                <a:spcPct val="100000"/>
              </a:lnSpc>
              <a:spcBef>
                <a:spcPts val="600"/>
              </a:spcBef>
              <a:spcAft>
                <a:spcPts val="0"/>
              </a:spcAft>
              <a:buClr>
                <a:schemeClr val="tx2"/>
              </a:buClr>
              <a:buFont typeface="Wingdings 3" panose="05040102010807070707" pitchFamily="18" charset="2"/>
              <a:buChar char=""/>
              <a:defRPr sz="1500" b="0" i="1" kern="600" spc="40" baseline="0">
                <a:solidFill>
                  <a:schemeClr val="tx2"/>
                </a:solidFill>
                <a:latin typeface="+mn-lt"/>
                <a:ea typeface="+mn-ea"/>
                <a:cs typeface="+mn-cs"/>
              </a:defRPr>
            </a:lvl7pPr>
            <a:lvl8pPr marL="0" indent="0" algn="l" defTabSz="914400" rtl="0" eaLnBrk="1" latinLnBrk="0" hangingPunct="1">
              <a:lnSpc>
                <a:spcPct val="100000"/>
              </a:lnSpc>
              <a:spcBef>
                <a:spcPts val="525"/>
              </a:spcBef>
              <a:spcAft>
                <a:spcPts val="0"/>
              </a:spcAft>
              <a:buSzPct val="110000"/>
              <a:buFont typeface=".SF NS Symbols Regular"/>
              <a:buNone/>
              <a:defRPr sz="1000" b="0" i="1" kern="600" spc="120" baseline="0">
                <a:solidFill>
                  <a:schemeClr val="tx1">
                    <a:lumMod val="50000"/>
                    <a:lumOff val="50000"/>
                  </a:schemeClr>
                </a:solidFill>
                <a:latin typeface="+mn-lt"/>
                <a:ea typeface="+mn-ea"/>
                <a:cs typeface="+mn-cs"/>
              </a:defRPr>
            </a:lvl8pPr>
            <a:lvl9pPr marL="0" indent="0" algn="l" defTabSz="914400" rtl="0" eaLnBrk="1" latinLnBrk="0" hangingPunct="1">
              <a:lnSpc>
                <a:spcPts val="1100"/>
              </a:lnSpc>
              <a:spcBef>
                <a:spcPts val="525"/>
              </a:spcBef>
              <a:buFont typeface="Arial" panose="020B0604020202020204" pitchFamily="34" charset="0"/>
              <a:buNone/>
              <a:defRPr sz="800" b="0" i="1" kern="600" spc="120" baseline="0">
                <a:solidFill>
                  <a:schemeClr val="tx1">
                    <a:lumMod val="50000"/>
                    <a:lumOff val="50000"/>
                  </a:schemeClr>
                </a:solidFill>
                <a:latin typeface="+mn-lt"/>
                <a:ea typeface="+mn-ea"/>
                <a:cs typeface="+mn-cs"/>
              </a:defRPr>
            </a:lvl9pPr>
          </a:lstStyle>
          <a:p>
            <a:pPr>
              <a:lnSpc>
                <a:spcPct val="200000"/>
              </a:lnSpc>
              <a:spcBef>
                <a:spcPts val="100"/>
              </a:spcBef>
            </a:pPr>
            <a:r>
              <a:rPr lang="en-US" sz="2000" b="1" dirty="0">
                <a:solidFill>
                  <a:srgbClr val="005555"/>
                </a:solidFill>
                <a:latin typeface="Arial"/>
                <a:cs typeface="Arial"/>
              </a:rPr>
              <a:t>Key results</a:t>
            </a:r>
          </a:p>
          <a:p>
            <a:pPr>
              <a:lnSpc>
                <a:spcPct val="200000"/>
              </a:lnSpc>
              <a:spcBef>
                <a:spcPts val="600"/>
              </a:spcBef>
              <a:buClr>
                <a:srgbClr val="006C66"/>
              </a:buClr>
              <a:buFont typeface="Wingdings" panose="05000000000000000000" pitchFamily="2" charset="2"/>
              <a:buChar char="Ø"/>
            </a:pPr>
            <a:r>
              <a:rPr lang="en-US" sz="1900" b="0" dirty="0">
                <a:solidFill>
                  <a:srgbClr val="000000"/>
                </a:solidFill>
                <a:latin typeface="Arial"/>
                <a:cs typeface="Arial"/>
              </a:rPr>
              <a:t>PCI–whistler pathway dominates at low M</a:t>
            </a:r>
            <a:r>
              <a:rPr lang="en-US" sz="1900" b="0" baseline="-25000" dirty="0">
                <a:solidFill>
                  <a:srgbClr val="000000"/>
                </a:solidFill>
                <a:latin typeface="Arial"/>
                <a:cs typeface="Arial"/>
              </a:rPr>
              <a:t>A</a:t>
            </a:r>
            <a:r>
              <a:rPr lang="en-US" sz="1900" b="0" dirty="0">
                <a:solidFill>
                  <a:srgbClr val="000000"/>
                </a:solidFill>
                <a:latin typeface="Arial"/>
                <a:cs typeface="Arial"/>
              </a:rPr>
              <a:t> (≲ 10)</a:t>
            </a:r>
          </a:p>
          <a:p>
            <a:pPr marL="457200">
              <a:lnSpc>
                <a:spcPct val="200000"/>
              </a:lnSpc>
              <a:spcBef>
                <a:spcPts val="100"/>
              </a:spcBef>
            </a:pPr>
            <a:r>
              <a:rPr lang="en-US" sz="1700" b="0" dirty="0">
                <a:solidFill>
                  <a:srgbClr val="000000"/>
                </a:solidFill>
                <a:latin typeface="Arial"/>
                <a:cs typeface="Arial"/>
              </a:rPr>
              <a:t>Whistler power drops by more than an order of magnitude from M</a:t>
            </a:r>
            <a:r>
              <a:rPr lang="en-US" sz="1700" b="0" baseline="-25000" dirty="0">
                <a:solidFill>
                  <a:srgbClr val="000000"/>
                </a:solidFill>
                <a:latin typeface="Arial"/>
                <a:cs typeface="Arial"/>
              </a:rPr>
              <a:t>A</a:t>
            </a:r>
            <a:r>
              <a:rPr lang="en-US" sz="1700" b="0" dirty="0">
                <a:solidFill>
                  <a:srgbClr val="000000"/>
                </a:solidFill>
                <a:latin typeface="Arial"/>
                <a:cs typeface="Arial"/>
              </a:rPr>
              <a:t> = 8.5 to 23</a:t>
            </a:r>
            <a:r>
              <a:rPr lang="en-US" sz="1700" dirty="0">
                <a:solidFill>
                  <a:srgbClr val="000000"/>
                </a:solidFill>
                <a:cs typeface="Arial"/>
              </a:rPr>
              <a:t> (both βₑ)</a:t>
            </a:r>
            <a:endParaRPr lang="en-US" sz="1700" b="0" dirty="0">
              <a:solidFill>
                <a:srgbClr val="000000"/>
              </a:solidFill>
              <a:latin typeface="Arial"/>
              <a:cs typeface="Arial"/>
            </a:endParaRPr>
          </a:p>
          <a:p>
            <a:pPr>
              <a:lnSpc>
                <a:spcPct val="200000"/>
              </a:lnSpc>
              <a:buClr>
                <a:srgbClr val="006C66"/>
              </a:buClr>
              <a:buFont typeface="Wingdings" panose="05000000000000000000" pitchFamily="2" charset="2"/>
              <a:buChar char="Ø"/>
            </a:pPr>
            <a:r>
              <a:rPr lang="en-US" sz="1900" b="0" dirty="0">
                <a:solidFill>
                  <a:srgbClr val="000000"/>
                </a:solidFill>
                <a:latin typeface="Arial"/>
                <a:cs typeface="Arial"/>
              </a:rPr>
              <a:t>Weibel instability takes over at high M</a:t>
            </a:r>
            <a:r>
              <a:rPr lang="en-US" sz="1900" b="0" baseline="-25000" dirty="0">
                <a:solidFill>
                  <a:srgbClr val="000000"/>
                </a:solidFill>
                <a:latin typeface="Arial"/>
                <a:cs typeface="Arial"/>
              </a:rPr>
              <a:t>A</a:t>
            </a:r>
            <a:r>
              <a:rPr lang="en-US" sz="1900" b="0" dirty="0">
                <a:solidFill>
                  <a:srgbClr val="000000"/>
                </a:solidFill>
                <a:latin typeface="Arial"/>
                <a:cs typeface="Arial"/>
              </a:rPr>
              <a:t> (≳ 20)</a:t>
            </a:r>
            <a:endParaRPr lang="en-US" sz="1900" dirty="0">
              <a:solidFill>
                <a:srgbClr val="000000"/>
              </a:solidFill>
              <a:latin typeface="Arial"/>
              <a:cs typeface="Arial"/>
            </a:endParaRPr>
          </a:p>
          <a:p>
            <a:pPr>
              <a:lnSpc>
                <a:spcPct val="200000"/>
              </a:lnSpc>
              <a:buClr>
                <a:srgbClr val="006C66"/>
              </a:buClr>
            </a:pPr>
            <a:r>
              <a:rPr lang="en-US" sz="1900" dirty="0">
                <a:solidFill>
                  <a:srgbClr val="000000"/>
                </a:solidFill>
                <a:latin typeface="Arial"/>
                <a:cs typeface="Arial"/>
              </a:rPr>
              <a:t>      </a:t>
            </a:r>
            <a:r>
              <a:rPr lang="fr-BE" sz="1700" dirty="0">
                <a:latin typeface="Arial" panose="020B0604020202020204" pitchFamily="34" charset="0"/>
                <a:cs typeface="Arial" panose="020B0604020202020204" pitchFamily="34" charset="0"/>
              </a:rPr>
              <a:t>N</a:t>
            </a:r>
            <a:r>
              <a:rPr lang="fr-BE" sz="1700" baseline="-25000" dirty="0">
                <a:latin typeface="Arial" panose="020B0604020202020204" pitchFamily="34" charset="0"/>
                <a:cs typeface="Arial" panose="020B0604020202020204" pitchFamily="34" charset="0"/>
              </a:rPr>
              <a:t>W</a:t>
            </a:r>
            <a:r>
              <a:rPr lang="fr-BE" sz="1700" dirty="0">
                <a:latin typeface="Arial" panose="020B0604020202020204" pitchFamily="34" charset="0"/>
                <a:cs typeface="Arial" panose="020B0604020202020204" pitchFamily="34" charset="0"/>
              </a:rPr>
              <a:t> ∝ M</a:t>
            </a:r>
            <a:r>
              <a:rPr lang="fr-BE" sz="1700" baseline="-25000" dirty="0">
                <a:latin typeface="Arial" panose="020B0604020202020204" pitchFamily="34" charset="0"/>
                <a:cs typeface="Arial" panose="020B0604020202020204" pitchFamily="34" charset="0"/>
              </a:rPr>
              <a:t>A</a:t>
            </a:r>
            <a:r>
              <a:rPr lang="fr-BE" sz="1700" dirty="0">
                <a:latin typeface="Arial" panose="020B0604020202020204" pitchFamily="34" charset="0"/>
                <a:cs typeface="Arial" panose="020B0604020202020204" pitchFamily="34" charset="0"/>
              </a:rPr>
              <a:t> (0.46 → 1.5), </a:t>
            </a:r>
            <a:r>
              <a:rPr lang="fr-BE" sz="1700" dirty="0" err="1">
                <a:latin typeface="Arial" panose="020B0604020202020204" pitchFamily="34" charset="0"/>
                <a:cs typeface="Arial" panose="020B0604020202020204" pitchFamily="34" charset="0"/>
              </a:rPr>
              <a:t>while</a:t>
            </a:r>
            <a:r>
              <a:rPr lang="fr-BE" sz="1700" dirty="0">
                <a:latin typeface="Arial" panose="020B0604020202020204" pitchFamily="34" charset="0"/>
                <a:cs typeface="Arial" panose="020B0604020202020204" pitchFamily="34" charset="0"/>
              </a:rPr>
              <a:t> N</a:t>
            </a:r>
            <a:r>
              <a:rPr lang="fr-BE" sz="1700" baseline="-25000" dirty="0">
                <a:latin typeface="Arial" panose="020B0604020202020204" pitchFamily="34" charset="0"/>
                <a:cs typeface="Arial" panose="020B0604020202020204" pitchFamily="34" charset="0"/>
              </a:rPr>
              <a:t>PCI  </a:t>
            </a:r>
            <a:r>
              <a:rPr lang="fr-BE" sz="1700" dirty="0" err="1">
                <a:latin typeface="Arial" panose="020B0604020202020204" pitchFamily="34" charset="0"/>
                <a:cs typeface="Arial" panose="020B0604020202020204" pitchFamily="34" charset="0"/>
              </a:rPr>
              <a:t>stays</a:t>
            </a:r>
            <a:r>
              <a:rPr lang="fr-BE" sz="1700" dirty="0">
                <a:latin typeface="Arial" panose="020B0604020202020204" pitchFamily="34" charset="0"/>
                <a:cs typeface="Arial" panose="020B0604020202020204" pitchFamily="34" charset="0"/>
              </a:rPr>
              <a:t> </a:t>
            </a:r>
            <a:r>
              <a:rPr lang="fr-BE" sz="1700" dirty="0" err="1">
                <a:latin typeface="Arial" panose="020B0604020202020204" pitchFamily="34" charset="0"/>
                <a:cs typeface="Arial" panose="020B0604020202020204" pitchFamily="34" charset="0"/>
              </a:rPr>
              <a:t>nearly</a:t>
            </a:r>
            <a:r>
              <a:rPr lang="fr-BE" sz="1700" dirty="0">
                <a:latin typeface="Arial" panose="020B0604020202020204" pitchFamily="34" charset="0"/>
                <a:cs typeface="Arial" panose="020B0604020202020204" pitchFamily="34" charset="0"/>
              </a:rPr>
              <a:t> flat (0.4 → 0.6)</a:t>
            </a:r>
          </a:p>
          <a:p>
            <a:pPr marL="457200">
              <a:lnSpc>
                <a:spcPct val="200000"/>
              </a:lnSpc>
              <a:spcBef>
                <a:spcPts val="100"/>
              </a:spcBef>
            </a:pPr>
            <a:r>
              <a:rPr lang="en-US" sz="1700" b="0" dirty="0">
                <a:solidFill>
                  <a:srgbClr val="000000"/>
                </a:solidFill>
                <a:latin typeface="Arial"/>
                <a:cs typeface="Arial"/>
              </a:rPr>
              <a:t>Magnetic field amplification increases with M</a:t>
            </a:r>
            <a:r>
              <a:rPr lang="en-US" sz="1700" b="0" baseline="-25000" dirty="0">
                <a:solidFill>
                  <a:srgbClr val="000000"/>
                </a:solidFill>
                <a:latin typeface="Arial"/>
                <a:cs typeface="Arial"/>
              </a:rPr>
              <a:t>A</a:t>
            </a:r>
            <a:r>
              <a:rPr lang="en-US" sz="1700" b="0" dirty="0">
                <a:solidFill>
                  <a:srgbClr val="000000"/>
                </a:solidFill>
                <a:latin typeface="Arial"/>
                <a:cs typeface="Arial"/>
              </a:rPr>
              <a:t>, for both βₑ = 1 and 0.25</a:t>
            </a:r>
          </a:p>
          <a:p>
            <a:pPr>
              <a:lnSpc>
                <a:spcPct val="200000"/>
              </a:lnSpc>
              <a:spcBef>
                <a:spcPts val="600"/>
              </a:spcBef>
              <a:buClr>
                <a:srgbClr val="006C66"/>
              </a:buClr>
              <a:buFont typeface="Wingdings" panose="05000000000000000000" pitchFamily="2" charset="2"/>
              <a:buChar char="Ø"/>
            </a:pPr>
            <a:r>
              <a:rPr lang="en-US" sz="1900" b="0" dirty="0">
                <a:solidFill>
                  <a:srgbClr val="000000"/>
                </a:solidFill>
                <a:latin typeface="Arial"/>
                <a:cs typeface="Arial"/>
              </a:rPr>
              <a:t>Consistent with linear theory (</a:t>
            </a:r>
            <a:r>
              <a:rPr lang="en-US" sz="1900" b="0" dirty="0" err="1">
                <a:solidFill>
                  <a:srgbClr val="000000"/>
                </a:solidFill>
                <a:latin typeface="Arial"/>
                <a:cs typeface="Arial"/>
              </a:rPr>
              <a:t>Nishigai</a:t>
            </a:r>
            <a:r>
              <a:rPr lang="en-US" sz="1900" b="0" dirty="0">
                <a:solidFill>
                  <a:srgbClr val="000000"/>
                </a:solidFill>
                <a:latin typeface="Arial"/>
                <a:cs typeface="Arial"/>
              </a:rPr>
              <a:t> &amp; Amano 2021)</a:t>
            </a:r>
          </a:p>
          <a:p>
            <a:pPr>
              <a:lnSpc>
                <a:spcPct val="200000"/>
              </a:lnSpc>
              <a:spcBef>
                <a:spcPts val="600"/>
              </a:spcBef>
              <a:buClr>
                <a:srgbClr val="006C66"/>
              </a:buClr>
              <a:buFont typeface="Wingdings" panose="05000000000000000000" pitchFamily="2" charset="2"/>
              <a:buChar char="Ø"/>
            </a:pPr>
            <a:r>
              <a:rPr lang="en-US" sz="1900" dirty="0" err="1">
                <a:solidFill>
                  <a:srgbClr val="000000"/>
                </a:solidFill>
                <a:latin typeface="Arial"/>
                <a:cs typeface="Arial"/>
              </a:rPr>
              <a:t>Te</a:t>
            </a:r>
            <a:r>
              <a:rPr lang="en-US" sz="1900" dirty="0">
                <a:solidFill>
                  <a:srgbClr val="000000"/>
                </a:solidFill>
                <a:latin typeface="Arial"/>
                <a:cs typeface="Arial"/>
              </a:rPr>
              <a:t>/Ti bridges previous studies with a shallow minimum in the transition range (preliminary)</a:t>
            </a:r>
            <a:endParaRPr lang="en-US" sz="1900" b="0" dirty="0">
              <a:solidFill>
                <a:srgbClr val="000000"/>
              </a:solidFill>
              <a:latin typeface="Arial"/>
              <a:cs typeface="Arial"/>
            </a:endParaRPr>
          </a:p>
        </p:txBody>
      </p:sp>
    </p:spTree>
    <p:extLst>
      <p:ext uri="{BB962C8B-B14F-4D97-AF65-F5344CB8AC3E}">
        <p14:creationId xmlns:p14="http://schemas.microsoft.com/office/powerpoint/2010/main" val="2139510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CB3282-069B-59B4-66D0-C4C5403E17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11C6EF-F18C-0018-DB37-E0EA6C20F6B0}"/>
              </a:ext>
            </a:extLst>
          </p:cNvPr>
          <p:cNvSpPr>
            <a:spLocks noGrp="1"/>
          </p:cNvSpPr>
          <p:nvPr>
            <p:ph type="title"/>
          </p:nvPr>
        </p:nvSpPr>
        <p:spPr/>
        <p:txBody>
          <a:bodyPr/>
          <a:lstStyle/>
          <a:p>
            <a:r>
              <a:rPr lang="en-US" dirty="0"/>
              <a:t>Outlook</a:t>
            </a:r>
          </a:p>
        </p:txBody>
      </p:sp>
      <p:sp>
        <p:nvSpPr>
          <p:cNvPr id="4" name="Footer Placeholder 3">
            <a:extLst>
              <a:ext uri="{FF2B5EF4-FFF2-40B4-BE49-F238E27FC236}">
                <a16:creationId xmlns:a16="http://schemas.microsoft.com/office/drawing/2014/main" id="{52345135-7081-EC5A-23B9-D96D21491EAC}"/>
              </a:ext>
            </a:extLst>
          </p:cNvPr>
          <p:cNvSpPr>
            <a:spLocks noGrp="1"/>
          </p:cNvSpPr>
          <p:nvPr>
            <p:ph type="ftr" idx="11"/>
          </p:nvPr>
        </p:nvSpPr>
        <p:spPr/>
        <p:txBody>
          <a:bodyPr/>
          <a:lstStyle/>
          <a:p>
            <a:r>
              <a:rPr lang="fr-BE"/>
              <a:t>Max-Planck-Institut für Plasmaphysik | Valentine Devos | PIC Meeting Prague 2026</a:t>
            </a:r>
            <a:endParaRPr lang="fr-BE" dirty="0"/>
          </a:p>
        </p:txBody>
      </p:sp>
      <p:sp>
        <p:nvSpPr>
          <p:cNvPr id="5" name="Slide Number Placeholder 4">
            <a:extLst>
              <a:ext uri="{FF2B5EF4-FFF2-40B4-BE49-F238E27FC236}">
                <a16:creationId xmlns:a16="http://schemas.microsoft.com/office/drawing/2014/main" id="{05D6200D-40B7-6FD9-C053-A38457FCF012}"/>
              </a:ext>
            </a:extLst>
          </p:cNvPr>
          <p:cNvSpPr>
            <a:spLocks noGrp="1"/>
          </p:cNvSpPr>
          <p:nvPr>
            <p:ph type="sldNum" sz="quarter" idx="12"/>
          </p:nvPr>
        </p:nvSpPr>
        <p:spPr/>
        <p:txBody>
          <a:bodyPr/>
          <a:lstStyle/>
          <a:p>
            <a:fld id="{ECE691D0-CC49-4FC7-9C4D-6112B0CB3A76}" type="slidenum">
              <a:rPr lang="de-DE" smtClean="0"/>
              <a:pPr/>
              <a:t>38</a:t>
            </a:fld>
            <a:endParaRPr lang="de-DE" dirty="0"/>
          </a:p>
        </p:txBody>
      </p:sp>
      <p:sp>
        <p:nvSpPr>
          <p:cNvPr id="179" name="TextBox 179"/>
          <p:cNvSpPr/>
          <p:nvPr/>
        </p:nvSpPr>
        <p:spPr>
          <a:xfrm>
            <a:off x="7040880" y="1280160"/>
            <a:ext cx="4572000" cy="4480560"/>
          </a:xfrm>
          <a:prstGeom prst="roundRect">
            <a:avLst>
              <a:gd name="adj" fmla="val 8000"/>
            </a:avLst>
          </a:prstGeom>
          <a:solidFill>
            <a:srgbClr val="006C66"/>
          </a:solidFill>
          <a:ln>
            <a:noFill/>
          </a:ln>
        </p:spPr>
        <p:txBody>
          <a:bodyPr wrap="square" lIns="274320" tIns="274320" rIns="274320" bIns="274320" rtlCol="0" anchor="ctr">
            <a:normAutofit/>
          </a:bodyPr>
          <a:lstStyle/>
          <a:p>
            <a:pPr marL="0" indent="0" algn="ctr">
              <a:lnSpc>
                <a:spcPct val="100000"/>
              </a:lnSpc>
              <a:spcAft>
                <a:spcPts val="1200"/>
              </a:spcAft>
              <a:buNone/>
            </a:pPr>
            <a:r>
              <a:rPr lang="en-US" sz="4000" b="1" dirty="0">
                <a:solidFill>
                  <a:srgbClr val="FFFFFF"/>
                </a:solidFill>
                <a:latin typeface="Arial"/>
                <a:cs typeface="Arial"/>
              </a:rPr>
              <a:t>Thank you!</a:t>
            </a:r>
            <a:endParaRPr lang="en-US" sz="4000" dirty="0"/>
          </a:p>
          <a:p>
            <a:pPr marL="0" indent="0" algn="ctr">
              <a:lnSpc>
                <a:spcPct val="100000"/>
              </a:lnSpc>
              <a:spcAft>
                <a:spcPts val="600"/>
              </a:spcAft>
              <a:buNone/>
            </a:pPr>
            <a:r>
              <a:rPr lang="en-US" sz="2600" b="0" dirty="0">
                <a:solidFill>
                  <a:srgbClr val="FFFFFF"/>
                </a:solidFill>
                <a:latin typeface="Arial"/>
                <a:cs typeface="Arial"/>
              </a:rPr>
              <a:t>Questions?</a:t>
            </a:r>
            <a:endParaRPr lang="en-US" sz="2600" dirty="0"/>
          </a:p>
        </p:txBody>
      </p:sp>
      <p:sp>
        <p:nvSpPr>
          <p:cNvPr id="8" name="TextBox 178">
            <a:extLst>
              <a:ext uri="{FF2B5EF4-FFF2-40B4-BE49-F238E27FC236}">
                <a16:creationId xmlns:a16="http://schemas.microsoft.com/office/drawing/2014/main" id="{F53B2DCB-3F3A-5BEA-0017-7357A469CBBB}"/>
              </a:ext>
            </a:extLst>
          </p:cNvPr>
          <p:cNvSpPr txBox="1"/>
          <p:nvPr/>
        </p:nvSpPr>
        <p:spPr>
          <a:xfrm>
            <a:off x="548640" y="1280160"/>
            <a:ext cx="6035040" cy="4480560"/>
          </a:xfrm>
          <a:prstGeom prst="rect">
            <a:avLst/>
          </a:prstGeom>
          <a:noFill/>
          <a:ln>
            <a:noFill/>
          </a:ln>
        </p:spPr>
        <p:txBody>
          <a:bodyPr wrap="square" lIns="45720" tIns="45720" rIns="45720" bIns="45720" rtlCol="0" anchor="t">
            <a:normAutofit/>
          </a:bodyPr>
          <a:lstStyle/>
          <a:p>
            <a:pPr marL="0" indent="0" algn="l">
              <a:lnSpc>
                <a:spcPct val="150000"/>
              </a:lnSpc>
              <a:spcAft>
                <a:spcPts val="1000"/>
              </a:spcAft>
              <a:buNone/>
            </a:pPr>
            <a:r>
              <a:rPr lang="en-US" sz="2000" b="1" dirty="0">
                <a:solidFill>
                  <a:srgbClr val="006C66"/>
                </a:solidFill>
                <a:latin typeface="Arial"/>
                <a:cs typeface="Arial"/>
              </a:rPr>
              <a:t>Next steps</a:t>
            </a:r>
            <a:endParaRPr lang="en-US" sz="2000" dirty="0"/>
          </a:p>
          <a:p>
            <a:pPr marL="285750" indent="-285750" algn="l">
              <a:lnSpc>
                <a:spcPct val="150000"/>
              </a:lnSpc>
              <a:spcAft>
                <a:spcPts val="900"/>
              </a:spcAft>
              <a:buClr>
                <a:srgbClr val="006C66"/>
              </a:buClr>
              <a:buFont typeface="Arial"/>
              <a:buChar char="•"/>
            </a:pPr>
            <a:r>
              <a:rPr lang="en-US" sz="1700" b="0" dirty="0">
                <a:solidFill>
                  <a:srgbClr val="262626"/>
                </a:solidFill>
                <a:latin typeface="Arial"/>
                <a:cs typeface="Arial"/>
              </a:rPr>
              <a:t>Electron heating across the transition: Tₑ/Tᵢ(M</a:t>
            </a:r>
            <a:r>
              <a:rPr lang="en-US" sz="1700" b="0" baseline="-25000" dirty="0">
                <a:solidFill>
                  <a:srgbClr val="262626"/>
                </a:solidFill>
                <a:latin typeface="Arial"/>
                <a:cs typeface="Arial"/>
              </a:rPr>
              <a:t>A</a:t>
            </a:r>
            <a:r>
              <a:rPr lang="en-US" sz="1700" b="0" dirty="0">
                <a:solidFill>
                  <a:srgbClr val="262626"/>
                </a:solidFill>
                <a:latin typeface="Arial"/>
                <a:cs typeface="Arial"/>
              </a:rPr>
              <a:t>) over many time steps, and downstream electron spectra</a:t>
            </a:r>
            <a:endParaRPr lang="en-US" sz="1700" dirty="0"/>
          </a:p>
          <a:p>
            <a:pPr marL="285750" indent="-285750" algn="l">
              <a:lnSpc>
                <a:spcPct val="150000"/>
              </a:lnSpc>
              <a:spcAft>
                <a:spcPts val="900"/>
              </a:spcAft>
              <a:buClr>
                <a:srgbClr val="006C66"/>
              </a:buClr>
              <a:buFont typeface="Arial"/>
              <a:buChar char="•"/>
            </a:pPr>
            <a:r>
              <a:rPr lang="en-US" sz="1700" b="0" dirty="0">
                <a:solidFill>
                  <a:srgbClr val="262626"/>
                </a:solidFill>
                <a:latin typeface="Arial"/>
                <a:cs typeface="Arial"/>
              </a:rPr>
              <a:t>Particle tracing: where and how do electrons gain energy?</a:t>
            </a:r>
            <a:endParaRPr lang="en-US" sz="1700" dirty="0"/>
          </a:p>
          <a:p>
            <a:pPr marL="628650" indent="-228600" algn="l">
              <a:lnSpc>
                <a:spcPct val="150000"/>
              </a:lnSpc>
              <a:spcAft>
                <a:spcPts val="300"/>
              </a:spcAft>
              <a:buClr>
                <a:srgbClr val="006C66"/>
              </a:buClr>
              <a:buFont typeface="Arial"/>
              <a:buChar char="–"/>
            </a:pPr>
            <a:r>
              <a:rPr lang="en-US" sz="1450" b="0" i="1" dirty="0">
                <a:solidFill>
                  <a:srgbClr val="262626"/>
                </a:solidFill>
                <a:latin typeface="Arial"/>
                <a:cs typeface="Arial"/>
              </a:rPr>
              <a:t>Low M</a:t>
            </a:r>
            <a:r>
              <a:rPr lang="en-US" sz="1450" b="0" i="1" baseline="-25000" dirty="0">
                <a:solidFill>
                  <a:srgbClr val="262626"/>
                </a:solidFill>
                <a:latin typeface="Arial"/>
                <a:cs typeface="Arial"/>
              </a:rPr>
              <a:t>A</a:t>
            </a:r>
            <a:r>
              <a:rPr lang="en-US" sz="1450" b="0" i="1" dirty="0">
                <a:solidFill>
                  <a:srgbClr val="262626"/>
                </a:solidFill>
                <a:latin typeface="Arial"/>
                <a:cs typeface="Arial"/>
              </a:rPr>
              <a:t>: whistler scattering, stochastic shock drift acceleration (SSDA)</a:t>
            </a:r>
            <a:endParaRPr lang="en-US" sz="1700" dirty="0"/>
          </a:p>
          <a:p>
            <a:pPr marL="628650" indent="-228600" algn="l">
              <a:lnSpc>
                <a:spcPct val="150000"/>
              </a:lnSpc>
              <a:spcAft>
                <a:spcPts val="300"/>
              </a:spcAft>
              <a:buClr>
                <a:srgbClr val="006C66"/>
              </a:buClr>
              <a:buFont typeface="Arial"/>
              <a:buChar char="–"/>
            </a:pPr>
            <a:r>
              <a:rPr lang="en-US" sz="1450" b="0" i="1" dirty="0">
                <a:solidFill>
                  <a:srgbClr val="262626"/>
                </a:solidFill>
                <a:latin typeface="Arial"/>
                <a:cs typeface="Arial"/>
              </a:rPr>
              <a:t>High M</a:t>
            </a:r>
            <a:r>
              <a:rPr lang="en-US" sz="1450" b="0" i="1" baseline="-25000" dirty="0">
                <a:solidFill>
                  <a:srgbClr val="262626"/>
                </a:solidFill>
                <a:latin typeface="Arial"/>
                <a:cs typeface="Arial"/>
              </a:rPr>
              <a:t>A</a:t>
            </a:r>
            <a:r>
              <a:rPr lang="en-US" sz="1450" b="0" i="1" dirty="0">
                <a:solidFill>
                  <a:srgbClr val="262626"/>
                </a:solidFill>
                <a:latin typeface="Arial"/>
                <a:cs typeface="Arial"/>
              </a:rPr>
              <a:t>: Buneman-driven shock surfing, Weibel filaments</a:t>
            </a:r>
            <a:endParaRPr lang="en-US" sz="1700" dirty="0"/>
          </a:p>
          <a:p>
            <a:pPr marL="628650" indent="-228600" algn="l">
              <a:lnSpc>
                <a:spcPct val="150000"/>
              </a:lnSpc>
              <a:spcAft>
                <a:spcPts val="300"/>
              </a:spcAft>
              <a:buClr>
                <a:srgbClr val="006C66"/>
              </a:buClr>
              <a:buFont typeface="Arial"/>
              <a:buChar char="–"/>
            </a:pPr>
            <a:r>
              <a:rPr lang="en-US" sz="1450" b="0" i="1" dirty="0">
                <a:solidFill>
                  <a:srgbClr val="262626"/>
                </a:solidFill>
                <a:latin typeface="Arial"/>
                <a:cs typeface="Arial"/>
              </a:rPr>
              <a:t>Does SSDA survive in Weibel-dominated shocks?</a:t>
            </a:r>
            <a:endParaRPr lang="en-US" sz="1700" dirty="0"/>
          </a:p>
          <a:p>
            <a:pPr marL="285750" indent="-285750" algn="l">
              <a:lnSpc>
                <a:spcPct val="150000"/>
              </a:lnSpc>
              <a:spcAft>
                <a:spcPts val="900"/>
              </a:spcAft>
              <a:buClr>
                <a:srgbClr val="006C66"/>
              </a:buClr>
              <a:buFont typeface="Arial"/>
              <a:buChar char="•"/>
            </a:pPr>
            <a:r>
              <a:rPr lang="en-US" sz="1700" b="0" dirty="0">
                <a:solidFill>
                  <a:srgbClr val="262626"/>
                </a:solidFill>
                <a:latin typeface="Arial"/>
                <a:cs typeface="Arial"/>
              </a:rPr>
              <a:t>Comparison with laboratory experiments (see Valentina’s talk)</a:t>
            </a:r>
            <a:endParaRPr lang="en-US" sz="1700" dirty="0"/>
          </a:p>
        </p:txBody>
      </p:sp>
    </p:spTree>
    <p:extLst>
      <p:ext uri="{BB962C8B-B14F-4D97-AF65-F5344CB8AC3E}">
        <p14:creationId xmlns:p14="http://schemas.microsoft.com/office/powerpoint/2010/main" val="2139510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lOwljrLqbAKeirqT9tDIjg"/>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AvLHmIlg6ixrRaGTEjx9Lw"/>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AvLHmIlg6ixrRaGTEjx9Lw"/>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Pvw6CLxiq3S5Do27j6Qo1A"/>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AvLHmIlg6ixrRaGTEjx9Lw"/>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AvLHmIlg6ixrRaGTEjx9Lw"/>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AvLHmIlg6ixrRaGTEjx9Lw"/>
</p:tagLst>
</file>

<file path=ppt/theme/theme1.xml><?xml version="1.0" encoding="utf-8"?>
<a:theme xmlns:a="http://schemas.openxmlformats.org/drawingml/2006/main" name="IPP">
  <a:themeElements>
    <a:clrScheme name="MPG Color Scheme">
      <a:dk1>
        <a:srgbClr val="000000"/>
      </a:dk1>
      <a:lt1>
        <a:srgbClr val="FFFFFF"/>
      </a:lt1>
      <a:dk2>
        <a:srgbClr val="005555"/>
      </a:dk2>
      <a:lt2>
        <a:srgbClr val="C6D325"/>
      </a:lt2>
      <a:accent1>
        <a:srgbClr val="006C66"/>
      </a:accent1>
      <a:accent2>
        <a:srgbClr val="C6D325"/>
      </a:accent2>
      <a:accent3>
        <a:srgbClr val="29485D"/>
      </a:accent3>
      <a:accent4>
        <a:srgbClr val="00B1EA"/>
      </a:accent4>
      <a:accent5>
        <a:srgbClr val="EF7C00"/>
      </a:accent5>
      <a:accent6>
        <a:srgbClr val="EEEEEE"/>
      </a:accent6>
      <a:hlink>
        <a:srgbClr val="005555"/>
      </a:hlink>
      <a:folHlink>
        <a:srgbClr val="A7A7A8"/>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w="19050" cmpd="sng">
          <a:noFill/>
          <a:prstDash val="dash"/>
          <a:tailEnd type="triangle" w="lg" len="med"/>
        </a:ln>
      </a:spPr>
      <a:bodyPr wrap="square" lIns="144000" tIns="108000" rIns="144000" bIns="144000" rtlCol="0" anchor="t" anchorCtr="0"/>
      <a:lstStyle>
        <a:defPPr algn="l">
          <a:spcBef>
            <a:spcPts val="1150"/>
          </a:spcBef>
          <a:buClr>
            <a:srgbClr val="116656"/>
          </a:buClr>
          <a:buSzPct val="120000"/>
          <a:defRPr sz="1300" b="1" dirty="0" smtClean="0">
            <a:solidFill>
              <a:schemeClr val="bg1"/>
            </a:solidFill>
          </a:defRPr>
        </a:defPPr>
      </a:lstStyle>
      <a:style>
        <a:lnRef idx="1">
          <a:schemeClr val="accent1"/>
        </a:lnRef>
        <a:fillRef idx="0">
          <a:schemeClr val="accent1"/>
        </a:fillRef>
        <a:effectRef idx="0">
          <a:schemeClr val="accent1"/>
        </a:effectRef>
        <a:fontRef idx="minor">
          <a:schemeClr val="tx1"/>
        </a:fontRef>
      </a:style>
    </a:spDef>
    <a:lnDef>
      <a:spPr>
        <a:ln w="19050" cmpd="sng">
          <a:prstDash val="dash"/>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chor="t" anchorCtr="0">
        <a:spAutoFit/>
      </a:bodyPr>
      <a:lstStyle>
        <a:defPPr marL="180000" indent="-180000" algn="l">
          <a:lnSpc>
            <a:spcPts val="2300"/>
          </a:lnSpc>
          <a:spcBef>
            <a:spcPts val="1150"/>
          </a:spcBef>
          <a:buFont typeface="Arial" panose="020B0604020202020204" pitchFamily="34" charset="0"/>
          <a:buChar char="•"/>
          <a:defRPr sz="1600" dirty="0" err="1" smtClean="0"/>
        </a:defPPr>
      </a:lstStyle>
    </a:txDef>
  </a:objectDefaults>
  <a:extraClrSchemeLst/>
  <a:custClrLst>
    <a:custClr name="MPG_green_dark">
      <a:srgbClr val="005555"/>
    </a:custClr>
    <a:custClr name="MPG_green_light">
      <a:srgbClr val="C6D325"/>
    </a:custClr>
    <a:custClr name="MPG_logo_green">
      <a:srgbClr val="006C66"/>
    </a:custClr>
    <a:custClr name="MPG_blue_dark">
      <a:srgbClr val="29485D"/>
    </a:custClr>
    <a:custClr name="MPG_blue_light">
      <a:srgbClr val="00B1EA"/>
    </a:custClr>
    <a:custClr name="MPG_orange">
      <a:srgbClr val="EF7C00"/>
    </a:custClr>
    <a:custClr name="MPG_grey_dark">
      <a:srgbClr val="777777"/>
    </a:custClr>
    <a:custClr name="MPG_grey">
      <a:srgbClr val="A7A7A8"/>
    </a:custClr>
    <a:custClr name="MPG_grey_light">
      <a:srgbClr val="EEEEEE"/>
    </a:custClr>
    <a:custClr name="white">
      <a:srgbClr val="FFFFFF"/>
    </a:custClr>
    <a:custClr name="MPG_green_dark_80">
      <a:srgbClr val="337777"/>
    </a:custClr>
    <a:custClr name="MPG_green_light_80">
      <a:srgbClr val="D1DC51"/>
    </a:custClr>
    <a:custClr name="MPG_logo_green_80">
      <a:srgbClr val="338985"/>
    </a:custClr>
    <a:custClr name="MPG_blue_dark_80">
      <a:srgbClr val="546D7D"/>
    </a:custClr>
    <a:custClr name="MPG_blue_light_80">
      <a:srgbClr val="33C1EE"/>
    </a:custClr>
    <a:custClr name="MPG_orange_80">
      <a:srgbClr val="F29633"/>
    </a:custClr>
    <a:custClr name="MPG_grey_dark#">
      <a:srgbClr val="777777"/>
    </a:custClr>
    <a:custClr name="MPG_grey#">
      <a:srgbClr val="A7A7A8"/>
    </a:custClr>
    <a:custClr name="MPG_grey_light#">
      <a:srgbClr val="EEEEEE"/>
    </a:custClr>
    <a:custClr name="white#">
      <a:srgbClr val="FFFFFF"/>
    </a:custClr>
    <a:custClr name="MPG_green_dark_60">
      <a:srgbClr val="669999"/>
    </a:custClr>
    <a:custClr name="MPG_green_light_60">
      <a:srgbClr val="DDE57C"/>
    </a:custClr>
    <a:custClr name="MPG_logo_green_60">
      <a:srgbClr val="66A7A3"/>
    </a:custClr>
    <a:custClr name="MPG_blue_dark_60">
      <a:srgbClr val="7F919E"/>
    </a:custClr>
    <a:custClr name="MPG_blue_light_60">
      <a:srgbClr val="66D0F2"/>
    </a:custClr>
    <a:custClr name="MPG_orange_60">
      <a:srgbClr val="F5B066"/>
    </a:custClr>
    <a:custClr name="MPG_grey_dark##">
      <a:srgbClr val="777777"/>
    </a:custClr>
    <a:custClr name="MPG_grey##">
      <a:srgbClr val="A7A7A8"/>
    </a:custClr>
    <a:custClr name="MPG_grey_light##">
      <a:srgbClr val="EEEEEE"/>
    </a:custClr>
    <a:custClr name="white##">
      <a:srgbClr val="FFFFFF"/>
    </a:custClr>
    <a:custClr name="MPG_green_dark_40">
      <a:srgbClr val="99BBBB"/>
    </a:custClr>
    <a:custClr name="MPG_green_light_40">
      <a:srgbClr val="E8EDA8"/>
    </a:custClr>
    <a:custClr name="MPG_logo_green_40">
      <a:srgbClr val="99C4C2"/>
    </a:custClr>
    <a:custClr name="MPG_blue_dark_40">
      <a:srgbClr val="A9B6BE"/>
    </a:custClr>
    <a:custClr name="MPG_blue_light_40">
      <a:srgbClr val="99E0F7"/>
    </a:custClr>
    <a:custClr name="MPG_orange_40">
      <a:srgbClr val="F9CB99"/>
    </a:custClr>
    <a:custClr name="MPG_grey_dark###">
      <a:srgbClr val="777777"/>
    </a:custClr>
    <a:custClr name="MPG_grey###">
      <a:srgbClr val="A7A7A8"/>
    </a:custClr>
    <a:custClr name="MPG_grey_light###">
      <a:srgbClr val="EEEEEE"/>
    </a:custClr>
    <a:custClr name="white###">
      <a:srgbClr val="FFFFFF"/>
    </a:custClr>
  </a:custClrLst>
  <a:extLst>
    <a:ext uri="{05A4C25C-085E-4340-85A3-A5531E510DB2}">
      <thm15:themeFamily xmlns:thm15="http://schemas.microsoft.com/office/thememl/2012/main" name="Slide Template IPP 2022_Final_v20.potx" id="{82F7FB6F-CED7-48D8-B2D7-CE590BD9F0F7}" vid="{EFD4C0C3-9C16-4188-8AA9-EB152123ADE7}"/>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0</TotalTime>
  <Words>2568</Words>
  <Application>Microsoft Office PowerPoint</Application>
  <PresentationFormat>Widescreen</PresentationFormat>
  <Paragraphs>358</Paragraphs>
  <Slides>38</Slides>
  <Notes>38</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38</vt:i4>
      </vt:variant>
    </vt:vector>
  </HeadingPairs>
  <TitlesOfParts>
    <vt:vector size="49" baseType="lpstr">
      <vt:lpstr>.SF NS Symbols Regular</vt:lpstr>
      <vt:lpstr>Aptos</vt:lpstr>
      <vt:lpstr>Arial</vt:lpstr>
      <vt:lpstr>Arial Narrow</vt:lpstr>
      <vt:lpstr>Calibri</vt:lpstr>
      <vt:lpstr>Cambria Math</vt:lpstr>
      <vt:lpstr>Symbol</vt:lpstr>
      <vt:lpstr>Wingdings</vt:lpstr>
      <vt:lpstr>Wingdings 3</vt:lpstr>
      <vt:lpstr>IPP</vt:lpstr>
      <vt:lpstr>think-cell Folie</vt:lpstr>
      <vt:lpstr>Competing Instabilities at Perpendicular Shocks:  From Waves to Filaments</vt:lpstr>
      <vt:lpstr>Outline</vt:lpstr>
      <vt:lpstr>Part I Collisionless shocks</vt:lpstr>
      <vt:lpstr>Astrophysical Context</vt:lpstr>
      <vt:lpstr>Supercritical shocks reflect ions</vt:lpstr>
      <vt:lpstr>Shock structure</vt:lpstr>
      <vt:lpstr>Why do we care about electrons?</vt:lpstr>
      <vt:lpstr>Open question: the intermediate Mach regime</vt:lpstr>
      <vt:lpstr>Part II Competing instabilities</vt:lpstr>
      <vt:lpstr>Kinetic instabilities in a nutshell</vt:lpstr>
      <vt:lpstr>Instabilities – Proton Cyclotron / Whistler Instability pathway</vt:lpstr>
      <vt:lpstr>Instabilities – Weibel (filamentation) instability</vt:lpstr>
      <vt:lpstr>Not the only players in the shock transition</vt:lpstr>
      <vt:lpstr>Theoretical expectations</vt:lpstr>
      <vt:lpstr>Part III Method</vt:lpstr>
      <vt:lpstr>PIC simulation</vt:lpstr>
      <vt:lpstr>PIC simulation - setup</vt:lpstr>
      <vt:lpstr>Parameters</vt:lpstr>
      <vt:lpstr>Numerical solvers</vt:lpstr>
      <vt:lpstr>Population separation</vt:lpstr>
      <vt:lpstr>Part IV Results</vt:lpstr>
      <vt:lpstr>Low Mach number (β = 2, MA = 8.5): ion-scale ripples</vt:lpstr>
      <vt:lpstr>High Mach number (β = 2, MA = 23): current filaments</vt:lpstr>
      <vt:lpstr>Ion Distributions &amp; PCI threshold</vt:lpstr>
      <vt:lpstr>Ion Distributions &amp; PCI and Weibel Growth Rate</vt:lpstr>
      <vt:lpstr>Growth numbers over time</vt:lpstr>
      <vt:lpstr>Electron Distributions &amp; Whistler threshold</vt:lpstr>
      <vt:lpstr>Dispersion Relation &amp; Whistler Power</vt:lpstr>
      <vt:lpstr>Magnetic Field Amplification</vt:lpstr>
      <vt:lpstr>Magnetic field amplification: βₑ dependence</vt:lpstr>
      <vt:lpstr>Transition from PCI / Whistler to Weibel</vt:lpstr>
      <vt:lpstr>Electron heating: Tₑ/Tᵢ vs Mach number (preliminary)</vt:lpstr>
      <vt:lpstr>Part V Discussion &amp; outlook</vt:lpstr>
      <vt:lpstr>Comparison with linear theory</vt:lpstr>
      <vt:lpstr>How robust are these results?</vt:lpstr>
      <vt:lpstr>Implications for electron energisation</vt:lpstr>
      <vt:lpstr>Summary</vt:lpstr>
      <vt:lpstr>Outlook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Information – please read before first use (1/3)</dc:title>
  <dc:creator>Bohdan, Artem</dc:creator>
  <cp:lastModifiedBy>Valentine Devos</cp:lastModifiedBy>
  <cp:revision>265</cp:revision>
  <dcterms:created xsi:type="dcterms:W3CDTF">2023-03-09T08:28:37Z</dcterms:created>
  <dcterms:modified xsi:type="dcterms:W3CDTF">2026-09-30T08:27:02Z</dcterms:modified>
</cp:coreProperties>
</file>