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9" r:id="rId1"/>
  </p:sldMasterIdLst>
  <p:notesMasterIdLst>
    <p:notesMasterId r:id="rId26"/>
  </p:notesMasterIdLst>
  <p:handoutMasterIdLst>
    <p:handoutMasterId r:id="rId27"/>
  </p:handoutMasterIdLst>
  <p:sldIdLst>
    <p:sldId id="465" r:id="rId2"/>
    <p:sldId id="608" r:id="rId3"/>
    <p:sldId id="609" r:id="rId4"/>
    <p:sldId id="610" r:id="rId5"/>
    <p:sldId id="606" r:id="rId6"/>
    <p:sldId id="605" r:id="rId7"/>
    <p:sldId id="626" r:id="rId8"/>
    <p:sldId id="563" r:id="rId9"/>
    <p:sldId id="565" r:id="rId10"/>
    <p:sldId id="566" r:id="rId11"/>
    <p:sldId id="556" r:id="rId12"/>
    <p:sldId id="585" r:id="rId13"/>
    <p:sldId id="592" r:id="rId14"/>
    <p:sldId id="611" r:id="rId15"/>
    <p:sldId id="613" r:id="rId16"/>
    <p:sldId id="615" r:id="rId17"/>
    <p:sldId id="621" r:id="rId18"/>
    <p:sldId id="616" r:id="rId19"/>
    <p:sldId id="627" r:id="rId20"/>
    <p:sldId id="625" r:id="rId21"/>
    <p:sldId id="624" r:id="rId22"/>
    <p:sldId id="619" r:id="rId23"/>
    <p:sldId id="603" r:id="rId24"/>
    <p:sldId id="35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33"/>
    <a:srgbClr val="875425"/>
    <a:srgbClr val="FF9999"/>
    <a:srgbClr val="FFCCCC"/>
    <a:srgbClr val="FF5050"/>
    <a:srgbClr val="FF9966"/>
    <a:srgbClr val="CC3300"/>
    <a:srgbClr val="723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07" autoAdjust="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outlineViewPr>
    <p:cViewPr>
      <p:scale>
        <a:sx n="33" d="100"/>
        <a:sy n="33" d="100"/>
      </p:scale>
      <p:origin x="0" y="-658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6B2369-7916-FF80-64B7-40492A57B1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67CB6-EDD5-8DB1-FD0E-EB98B286A2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98F62-6C2E-409F-A9D6-D0B866F0F08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BBEE6C-9DED-2A43-9A75-5D0F48B10F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C01F55-E372-D726-6569-67F10E8A56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8E720-E176-49F0-A249-60772C492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5361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FD828-5B19-4BE6-A272-3AEAB2F7245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ED1CB-0A9D-4465-AEF7-AF5EB9A59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8257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ED1CB-0A9D-4465-AEF7-AF5EB9A591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0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ED1CB-0A9D-4465-AEF7-AF5EB9A591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ED1CB-0A9D-4465-AEF7-AF5EB9A591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08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ED1CB-0A9D-4465-AEF7-AF5EB9A591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97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3ED1CB-0A9D-4465-AEF7-AF5EB9A591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50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CDF7D-9EC9-4D2A-97C3-D2C0C6DCDD1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0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DC27-FF20-4BF5-B3BC-E94D335F2FED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30951"/>
            <a:ext cx="923925" cy="384174"/>
          </a:xfrm>
        </p:spPr>
        <p:txBody>
          <a:bodyPr/>
          <a:lstStyle>
            <a:lvl1pPr>
              <a:defRPr sz="4000"/>
            </a:lvl1pPr>
          </a:lstStyle>
          <a:p>
            <a:fld id="{6905C24C-6838-4D7A-AC7B-71FBA44C89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07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CB69-077C-41F4-86BA-7CCCD153935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1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745A-D4C5-4C51-B415-96B4C067C519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6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16AB7-5B83-4D4C-8E42-E6121963DA6F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0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4712-2217-4B1C-81DC-C5DBE1EFA4A4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4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EE97-5DF6-4C80-B168-96695C657633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27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BB257-0FA6-41C8-B2AC-1FD27EACF936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82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2072-EAE5-4E5F-8144-3EF69E32EFBF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0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A938-2408-4662-9D17-E6728B217D57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1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1C344-8C06-49AB-8A79-E4114D3337D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70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2CD-9C69-4C4E-A599-058F574089AF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10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2413B-065E-4734-A4C8-DB917A829E2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14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2A59C-8EDA-47C4-8BC0-2518B8C17E7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49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BD40A-74EC-438C-99E5-FE1D4BDE6391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18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FCD9-5963-4A8A-98F8-24BBC419F67A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11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E198B-FA45-4582-9054-EE42C90AF39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1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488B47-CEAA-47C7-A398-345AF661FDE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05C24C-6838-4D7A-AC7B-71FBA44C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3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3FB2D0CD-7852-4E8C-A60A-74B626016D21}"/>
              </a:ext>
            </a:extLst>
          </p:cNvPr>
          <p:cNvSpPr txBox="1">
            <a:spLocks/>
          </p:cNvSpPr>
          <p:nvPr/>
        </p:nvSpPr>
        <p:spPr>
          <a:xfrm>
            <a:off x="2392079" y="2431602"/>
            <a:ext cx="4982812" cy="11931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 dirty="0"/>
              <a:t>Mahmoud </a:t>
            </a:r>
            <a:r>
              <a:rPr lang="en-US" sz="4400" b="1" dirty="0" err="1"/>
              <a:t>Alawashra</a:t>
            </a:r>
            <a:endParaRPr lang="en-US" sz="4400" b="1" dirty="0"/>
          </a:p>
          <a:p>
            <a:pPr algn="l"/>
            <a:r>
              <a:rPr lang="en-US" sz="4000" b="1" dirty="0"/>
              <a:t>Martin Pohl, Eloise Moore, </a:t>
            </a:r>
            <a:br>
              <a:rPr lang="en-US" sz="4000" b="1" dirty="0"/>
            </a:br>
            <a:r>
              <a:rPr lang="en-US" sz="4000" b="1" dirty="0"/>
              <a:t>&amp; THATMPI team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22F585-115F-4529-B384-FD5213E9510E}"/>
              </a:ext>
            </a:extLst>
          </p:cNvPr>
          <p:cNvSpPr/>
          <p:nvPr/>
        </p:nvSpPr>
        <p:spPr>
          <a:xfrm>
            <a:off x="2392079" y="261960"/>
            <a:ext cx="97999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Google Sans"/>
              </a:rPr>
              <a:t>Kinetic Simulations of moderate Relativistic Pair Shocks with Trace Ion Admixture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11" name="Picture 10" descr="A blue circle with text and dots&#10;&#10;Description automatically generated">
            <a:extLst>
              <a:ext uri="{FF2B5EF4-FFF2-40B4-BE49-F238E27FC236}">
                <a16:creationId xmlns:a16="http://schemas.microsoft.com/office/drawing/2014/main" id="{320B9946-E648-4C30-B5A2-2A16BF469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522" y="3958724"/>
            <a:ext cx="2552047" cy="25520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3EC0C0-E578-4292-A880-F7B681FC01D1}"/>
              </a:ext>
            </a:extLst>
          </p:cNvPr>
          <p:cNvSpPr txBox="1"/>
          <p:nvPr/>
        </p:nvSpPr>
        <p:spPr>
          <a:xfrm>
            <a:off x="6775374" y="2243333"/>
            <a:ext cx="58683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070C0"/>
                </a:solidFill>
              </a:rPr>
              <a:t>Discussions and synergies on astrophysical plasma with PIC simulations - Prague 2026</a:t>
            </a:r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85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1726-F98F-BA34-6718-F0EAF175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924" y="82032"/>
            <a:ext cx="10018713" cy="64724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Particle acceleration in </a:t>
            </a:r>
            <a:r>
              <a:rPr lang="en-US" b="1" i="1" dirty="0" err="1"/>
              <a:t>PWNe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D35FB-421E-21B1-C522-59BC49860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452" y="553294"/>
            <a:ext cx="10816547" cy="1214696"/>
          </a:xfrm>
        </p:spPr>
        <p:txBody>
          <a:bodyPr>
            <a:normAutofit/>
          </a:bodyPr>
          <a:lstStyle/>
          <a:p>
            <a:pPr>
              <a:defRPr sz="2025" b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400" b="0" dirty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rPr>
              <a:t>Crab modelling suggests particle-acceleration efficiencies of order 30% </a:t>
            </a:r>
            <a:r>
              <a:rPr lang="en-US" sz="2400" b="0" dirty="0">
                <a:solidFill>
                  <a:srgbClr val="0070C0"/>
                </a:solidFill>
                <a:latin typeface="Bitstream Charter"/>
                <a:ea typeface="Bitstream Charter"/>
                <a:cs typeface="Bitstream Charter"/>
              </a:rPr>
              <a:t>(</a:t>
            </a:r>
            <a:r>
              <a:rPr lang="en-US" sz="2400" b="0" dirty="0" err="1">
                <a:solidFill>
                  <a:srgbClr val="0070C0"/>
                </a:solidFill>
                <a:latin typeface="Bitstream Charter"/>
                <a:ea typeface="Bitstream Charter"/>
                <a:cs typeface="Bitstream Charter"/>
              </a:rPr>
              <a:t>Bucciantini</a:t>
            </a:r>
            <a:r>
              <a:rPr lang="en-US" sz="2400" b="0" dirty="0">
                <a:solidFill>
                  <a:srgbClr val="0070C0"/>
                </a:solidFill>
                <a:latin typeface="Bitstream Charter"/>
                <a:ea typeface="Bitstream Charter"/>
                <a:cs typeface="Bitstream Charter"/>
              </a:rPr>
              <a:t> et al 2011)</a:t>
            </a:r>
            <a:r>
              <a:rPr lang="en-US" sz="2400" b="0" dirty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rPr>
              <a:t>. The wind termination shock (TS) is a proposed acceleration site, with 10³ &lt; </a:t>
            </a:r>
            <a:r>
              <a:rPr lang="el-GR" sz="2400" b="0" dirty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rPr>
              <a:t>γ</a:t>
            </a:r>
            <a:r>
              <a:rPr lang="en-US" sz="2400" b="0" dirty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rPr>
              <a:t> &lt; 10⁷.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E07C2-049B-1E97-AA95-EC9984D9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E668C6-DDE7-91A7-B4CF-C9EBEE51DEBA}"/>
              </a:ext>
            </a:extLst>
          </p:cNvPr>
          <p:cNvSpPr txBox="1"/>
          <p:nvPr/>
        </p:nvSpPr>
        <p:spPr>
          <a:xfrm>
            <a:off x="4175009" y="6396335"/>
            <a:ext cx="4637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Amato (2024) arXiv:2402.10912v1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8DC7DE-8509-4600-5E51-9CF3531CF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668" y="1767990"/>
            <a:ext cx="9833223" cy="456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84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1726-F98F-BA34-6718-F0EAF175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924" y="82032"/>
            <a:ext cx="10018713" cy="64724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Acceleration mechanisms in </a:t>
            </a:r>
            <a:r>
              <a:rPr lang="en-US" b="1" i="1" dirty="0" err="1"/>
              <a:t>PWNe</a:t>
            </a:r>
            <a:endParaRPr lang="en-US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DD35FB-421E-21B1-C522-59BC498609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5453" y="662599"/>
                <a:ext cx="10816547" cy="6046694"/>
              </a:xfrm>
            </p:spPr>
            <p:txBody>
              <a:bodyPr>
                <a:normAutofit/>
              </a:bodyPr>
              <a:lstStyle/>
              <a:p>
                <a:pPr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it-IT" sz="2800" b="1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Fermi </a:t>
                </a:r>
                <a:r>
                  <a:rPr lang="it-IT" sz="2800" b="1" dirty="0" err="1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acceleration</a:t>
                </a:r>
                <a:r>
                  <a:rPr lang="it-IT" sz="2800" b="1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</a:t>
                </a:r>
                <a:r>
                  <a:rPr lang="it-IT" sz="2800" b="1" dirty="0" err="1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at</a:t>
                </a:r>
                <a:r>
                  <a:rPr lang="it-IT" sz="2800" b="1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a </a:t>
                </a:r>
                <a:r>
                  <a:rPr lang="it-IT" sz="2800" b="1" dirty="0" err="1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relativistic</a:t>
                </a:r>
                <a:r>
                  <a:rPr lang="it-IT" sz="2800" b="1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shock:</a:t>
                </a:r>
              </a:p>
              <a:p>
                <a:pPr lvl="1">
                  <a:buFont typeface="Wingdings" panose="05000000000000000000" pitchFamily="2" charset="2"/>
                  <a:buChar char="v"/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it-IT" sz="2400" b="0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Works the best with wind </a:t>
                </a:r>
                <a:r>
                  <a:rPr lang="it-IT" sz="2400" b="0" dirty="0" err="1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megnetization</a:t>
                </a:r>
                <a:r>
                  <a:rPr lang="it-IT" sz="2400" b="0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</a:t>
                </a:r>
                <a:r>
                  <a:rPr lang="it-IT" sz="2400" b="0" dirty="0" err="1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less</a:t>
                </a:r>
                <a:r>
                  <a:rPr lang="it-IT" sz="2400" b="0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</a:t>
                </a:r>
                <a:r>
                  <a:rPr lang="it-IT" sz="2400" b="0" dirty="0" err="1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than</a:t>
                </a:r>
                <a:r>
                  <a:rPr lang="it-IT" sz="2400" b="0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b="0" i="1" smtClean="0">
                            <a:solidFill>
                              <a:srgbClr val="24354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243545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243545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it-IT" sz="2400" b="0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. </a:t>
                </a:r>
              </a:p>
              <a:p>
                <a:pPr lvl="1">
                  <a:buFont typeface="Wingdings" panose="05000000000000000000" pitchFamily="2" charset="2"/>
                  <a:buChar char="v"/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en-US" sz="2400" dirty="0"/>
                  <a:t>Small-scale Weibel turbulence 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, limiting maximum energy </a:t>
                </a:r>
                <a:r>
                  <a:rPr lang="en-US" sz="2400" dirty="0">
                    <a:solidFill>
                      <a:srgbClr val="0070C0"/>
                    </a:solidFill>
                  </a:rPr>
                  <a:t>(Sironi et al 2015). </a:t>
                </a:r>
                <a:r>
                  <a:rPr lang="en-US" sz="2400" dirty="0"/>
                  <a:t>Large-scale turbulence from shock corrugation may help </a:t>
                </a:r>
                <a:r>
                  <a:rPr lang="en-US" sz="2400" dirty="0">
                    <a:solidFill>
                      <a:srgbClr val="0070C0"/>
                    </a:solidFill>
                  </a:rPr>
                  <a:t>(Lemoine et al 2016).</a:t>
                </a:r>
                <a:endParaRPr lang="it-IT" sz="2400" b="0" dirty="0">
                  <a:solidFill>
                    <a:srgbClr val="0070C0"/>
                  </a:solidFill>
                  <a:latin typeface="Bitstream Charter"/>
                  <a:ea typeface="Bitstream Charter"/>
                  <a:cs typeface="Bitstream Charter"/>
                </a:endParaRPr>
              </a:p>
              <a:p>
                <a:pPr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en-US" sz="2800" b="1" dirty="0"/>
                  <a:t>Driven magnetic reconnection:</a:t>
                </a:r>
                <a:endParaRPr lang="it-IT" sz="2800" b="1" dirty="0">
                  <a:solidFill>
                    <a:srgbClr val="243545"/>
                  </a:solidFill>
                  <a:latin typeface="Bitstream Charter"/>
                  <a:ea typeface="Bitstream Charter"/>
                  <a:cs typeface="Bitstream Charter"/>
                </a:endParaRPr>
              </a:p>
              <a:p>
                <a:pPr lvl="1">
                  <a:buFont typeface="Wingdings" panose="05000000000000000000" pitchFamily="2" charset="2"/>
                  <a:buChar char="v"/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en-US" sz="2400" dirty="0"/>
                  <a:t>The termination shock compresses oppositely directed magnetic stripes, triggering reconnection and transferring magnetic energy to particles. </a:t>
                </a:r>
              </a:p>
              <a:p>
                <a:pPr lvl="1">
                  <a:buFont typeface="Wingdings" panose="05000000000000000000" pitchFamily="2" charset="2"/>
                  <a:buChar char="v"/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en-US" sz="2400" dirty="0"/>
                  <a:t>Reproducing the Crab’s radio-emitting particle spectrum requires strong magnetization, </a:t>
                </a:r>
                <a:r>
                  <a:rPr lang="el-GR" sz="2400" dirty="0"/>
                  <a:t>σ</a:t>
                </a:r>
                <a:r>
                  <a:rPr lang="en-US" sz="2400" dirty="0"/>
                  <a:t> </a:t>
                </a:r>
                <a:r>
                  <a:rPr lang="el-GR" sz="2400" dirty="0"/>
                  <a:t>≳</a:t>
                </a:r>
                <a:r>
                  <a:rPr lang="en-US" sz="2400" dirty="0"/>
                  <a:t> </a:t>
                </a:r>
                <a:r>
                  <a:rPr lang="el-GR" sz="2400" dirty="0"/>
                  <a:t>30</a:t>
                </a:r>
                <a:r>
                  <a:rPr lang="en-US" sz="2400" dirty="0"/>
                  <a:t>, and sufficiently wide stripes, </a:t>
                </a:r>
                <a:r>
                  <a:rPr lang="el-GR" sz="2400" dirty="0"/>
                  <a:t>λ/(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l-GR" sz="2400" dirty="0"/>
                  <a:t>σ)≳</a:t>
                </a:r>
                <a:r>
                  <a:rPr lang="en-US" sz="2400" dirty="0"/>
                  <a:t> a few tens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(Sironi &amp; </a:t>
                </a:r>
                <a:r>
                  <a:rPr lang="en-US" sz="2400" dirty="0" err="1">
                    <a:solidFill>
                      <a:srgbClr val="0070C0"/>
                    </a:solidFill>
                  </a:rPr>
                  <a:t>Spitkovsky</a:t>
                </a:r>
                <a:r>
                  <a:rPr lang="en-US" sz="2400" dirty="0">
                    <a:solidFill>
                      <a:srgbClr val="0070C0"/>
                    </a:solidFill>
                  </a:rPr>
                  <a:t> 2011).</a:t>
                </a:r>
                <a:r>
                  <a:rPr lang="en-US" sz="2400" dirty="0"/>
                  <a:t> </a:t>
                </a:r>
              </a:p>
              <a:p>
                <a:pPr lvl="1">
                  <a:buFont typeface="Wingdings" panose="05000000000000000000" pitchFamily="2" charset="2"/>
                  <a:buChar char="v"/>
                  <a:defRPr sz="2025" b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defRPr>
                </a:pPr>
                <a:r>
                  <a:rPr lang="en-US" sz="2400" dirty="0"/>
                  <a:t>These conditions require a very high pair multiplicity, κ&gt;1e8, which pulsar models struggle to explain</a:t>
                </a:r>
                <a:r>
                  <a:rPr lang="en-US" sz="2400" dirty="0">
                    <a:solidFill>
                      <a:srgbClr val="243545"/>
                    </a:solidFill>
                    <a:latin typeface="Bitstream Charter"/>
                    <a:ea typeface="Bitstream Charter"/>
                    <a:cs typeface="Bitstream Charter"/>
                  </a:rPr>
                  <a:t> </a:t>
                </a:r>
                <a:r>
                  <a:rPr lang="en-US" sz="2400" dirty="0">
                    <a:solidFill>
                      <a:srgbClr val="0070C0"/>
                    </a:solidFill>
                    <a:latin typeface="Bitstream Charter"/>
                    <a:ea typeface="Bitstream Charter"/>
                    <a:cs typeface="Bitstream Charter"/>
                  </a:rPr>
                  <a:t>(</a:t>
                </a:r>
                <a:r>
                  <a:rPr lang="en-US" sz="2400" b="0" i="0" dirty="0" err="1">
                    <a:solidFill>
                      <a:srgbClr val="0070C0"/>
                    </a:solidFill>
                    <a:effectLst/>
                    <a:latin typeface="-apple-system"/>
                  </a:rPr>
                  <a:t>Timokhin</a:t>
                </a:r>
                <a:r>
                  <a:rPr lang="en-US" sz="2400" b="0" i="0" dirty="0">
                    <a:solidFill>
                      <a:srgbClr val="0070C0"/>
                    </a:solidFill>
                    <a:effectLst/>
                    <a:latin typeface="-apple-system"/>
                  </a:rPr>
                  <a:t> &amp; Harding 2019</a:t>
                </a:r>
                <a:r>
                  <a:rPr lang="en-US" sz="2400" dirty="0">
                    <a:solidFill>
                      <a:srgbClr val="0070C0"/>
                    </a:solidFill>
                    <a:latin typeface="Bitstream Charter"/>
                    <a:ea typeface="Bitstream Charter"/>
                    <a:cs typeface="Bitstream Charter"/>
                  </a:rPr>
                  <a:t>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DD35FB-421E-21B1-C522-59BC498609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5453" y="662599"/>
                <a:ext cx="10816547" cy="6046694"/>
              </a:xfrm>
              <a:blipFill>
                <a:blip r:embed="rId2"/>
                <a:stretch>
                  <a:fillRect l="-1860" t="-2520" r="-282" b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E07C2-049B-1E97-AA95-EC9984D9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8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1726-F98F-BA34-6718-F0EAF175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152723"/>
            <a:ext cx="10018713" cy="64724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Acceleration mechanisms in </a:t>
            </a:r>
            <a:r>
              <a:rPr lang="en-US" b="1" i="1" dirty="0" err="1"/>
              <a:t>PWNe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D35FB-421E-21B1-C522-59BC49860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139" y="476344"/>
            <a:ext cx="7488832" cy="6046694"/>
          </a:xfrm>
        </p:spPr>
        <p:txBody>
          <a:bodyPr>
            <a:normAutofit/>
          </a:bodyPr>
          <a:lstStyle/>
          <a:p>
            <a:pPr>
              <a:defRPr sz="2025" b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800" b="1" dirty="0"/>
              <a:t>Resonant ion-cyclotron absorption:</a:t>
            </a:r>
            <a:endParaRPr lang="it-IT" sz="2800" b="1" dirty="0">
              <a:solidFill>
                <a:srgbClr val="243545"/>
              </a:solidFill>
              <a:latin typeface="Bitstream Charter"/>
              <a:ea typeface="Bitstream Charter"/>
              <a:cs typeface="Bitstream Charter"/>
            </a:endParaRPr>
          </a:p>
          <a:p>
            <a:pPr lvl="1">
              <a:buFont typeface="Wingdings" panose="05000000000000000000" pitchFamily="2" charset="2"/>
              <a:buChar char="v"/>
              <a:defRPr sz="2025" b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400" dirty="0"/>
              <a:t>Pairs absorb cyclotron waves emitted by gyrating ions downstream of the shock. Higher ion energy fractions produce harder particle spectra and greater acceleration efficiency </a:t>
            </a:r>
            <a:r>
              <a:rPr lang="en-US" sz="2400" dirty="0">
                <a:solidFill>
                  <a:srgbClr val="0070C0"/>
                </a:solidFill>
              </a:rPr>
              <a:t>(Hoshino et al 1992, Amato &amp; </a:t>
            </a:r>
            <a:r>
              <a:rPr lang="en-US" sz="2400" dirty="0" err="1">
                <a:solidFill>
                  <a:srgbClr val="0070C0"/>
                </a:solidFill>
              </a:rPr>
              <a:t>Arons</a:t>
            </a:r>
            <a:r>
              <a:rPr lang="en-US" sz="2400" dirty="0">
                <a:solidFill>
                  <a:srgbClr val="0070C0"/>
                </a:solidFill>
              </a:rPr>
              <a:t> 2006).</a:t>
            </a:r>
          </a:p>
          <a:p>
            <a:pPr lvl="1">
              <a:buFont typeface="Wingdings" panose="05000000000000000000" pitchFamily="2" charset="2"/>
              <a:buChar char="v"/>
              <a:defRPr sz="2025" b="0">
                <a:solidFill>
                  <a:srgbClr val="2435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400" dirty="0"/>
              <a:t>Ion-driven compressions can also enhance the magnetic field and pair density, producing moving bright synchrotron arcs; a proposed explanation for the </a:t>
            </a:r>
            <a:r>
              <a:rPr lang="en-US" sz="2400" b="1" dirty="0"/>
              <a:t>Crab’s wisps </a:t>
            </a:r>
            <a:r>
              <a:rPr lang="en-US" sz="2400" dirty="0">
                <a:solidFill>
                  <a:srgbClr val="0070C0"/>
                </a:solidFill>
              </a:rPr>
              <a:t>(Gallant &amp; </a:t>
            </a:r>
            <a:r>
              <a:rPr lang="en-US" sz="2400" dirty="0" err="1">
                <a:solidFill>
                  <a:srgbClr val="0070C0"/>
                </a:solidFill>
              </a:rPr>
              <a:t>Arons</a:t>
            </a:r>
            <a:r>
              <a:rPr lang="en-US" sz="2400" dirty="0">
                <a:solidFill>
                  <a:srgbClr val="0070C0"/>
                </a:solidFill>
              </a:rPr>
              <a:t> 1994, </a:t>
            </a:r>
            <a:r>
              <a:rPr lang="en-US" sz="2400" dirty="0" err="1">
                <a:solidFill>
                  <a:srgbClr val="0070C0"/>
                </a:solidFill>
              </a:rPr>
              <a:t>Spitkovsky</a:t>
            </a:r>
            <a:r>
              <a:rPr lang="en-US" sz="2400" dirty="0">
                <a:solidFill>
                  <a:srgbClr val="0070C0"/>
                </a:solidFill>
              </a:rPr>
              <a:t> &amp; </a:t>
            </a:r>
            <a:r>
              <a:rPr lang="en-US" sz="2400" dirty="0" err="1">
                <a:solidFill>
                  <a:srgbClr val="0070C0"/>
                </a:solidFill>
              </a:rPr>
              <a:t>Arons</a:t>
            </a:r>
            <a:r>
              <a:rPr lang="en-US" sz="2400" dirty="0">
                <a:solidFill>
                  <a:srgbClr val="0070C0"/>
                </a:solidFill>
              </a:rPr>
              <a:t>, 2004).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E07C2-049B-1E97-AA95-EC9984D9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0E5696-B4DE-91E0-22BC-B2F2F8B7BB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426" t="368" b="-1"/>
          <a:stretch/>
        </p:blipFill>
        <p:spPr>
          <a:xfrm>
            <a:off x="8930028" y="663895"/>
            <a:ext cx="3261972" cy="58591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668C6-DDE7-91A7-B4CF-C9EBEE51DEBA}"/>
              </a:ext>
            </a:extLst>
          </p:cNvPr>
          <p:cNvSpPr txBox="1"/>
          <p:nvPr/>
        </p:nvSpPr>
        <p:spPr>
          <a:xfrm>
            <a:off x="9471334" y="6484292"/>
            <a:ext cx="20946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Amato (2024)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8090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01726-F98F-BA34-6718-F0EAF175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72444"/>
            <a:ext cx="10018713" cy="64724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Ion-Gyration theory of the Crab’s Wisps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D35FB-421E-21B1-C522-59BC49860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664028"/>
            <a:ext cx="10707690" cy="2242457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At the termination shock, the stronger magnetic field sets ions into gyration, creating overlapping incoming, reflected, and outgoing streams.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Ion currents enhance the magnetic field at the orbit turning points, producing bright synchrotron structures; </a:t>
            </a:r>
            <a:r>
              <a:rPr lang="en-US" b="1" dirty="0"/>
              <a:t>a proposed explanation for the Crab’s wisps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(Gallant &amp; </a:t>
            </a:r>
            <a:r>
              <a:rPr lang="en-US" dirty="0" err="1">
                <a:solidFill>
                  <a:srgbClr val="0070C0"/>
                </a:solidFill>
              </a:rPr>
              <a:t>Arons</a:t>
            </a:r>
            <a:r>
              <a:rPr lang="en-US" dirty="0">
                <a:solidFill>
                  <a:srgbClr val="0070C0"/>
                </a:solidFill>
              </a:rPr>
              <a:t>, 1994).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E07C2-049B-1E97-AA95-EC9984D9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97A9D3-A786-61CC-D7C1-4E7CB13F2E18}"/>
              </a:ext>
            </a:extLst>
          </p:cNvPr>
          <p:cNvSpPr txBox="1"/>
          <p:nvPr/>
        </p:nvSpPr>
        <p:spPr>
          <a:xfrm>
            <a:off x="4495799" y="6396335"/>
            <a:ext cx="3200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Gallant &amp; </a:t>
            </a:r>
            <a:r>
              <a:rPr lang="en-US" sz="2400" dirty="0" err="1">
                <a:solidFill>
                  <a:srgbClr val="0070C0"/>
                </a:solidFill>
              </a:rPr>
              <a:t>Arons</a:t>
            </a:r>
            <a:r>
              <a:rPr lang="en-US" sz="2400" dirty="0">
                <a:solidFill>
                  <a:srgbClr val="0070C0"/>
                </a:solidFill>
              </a:rPr>
              <a:t> (1994)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F0ABCF-45FE-6FB4-F8B8-7FA7D06CE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280" y="2391736"/>
            <a:ext cx="5894186" cy="400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8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D1E26-7AB8-C897-8228-953A56D5C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42875"/>
            <a:ext cx="10566175" cy="664029"/>
          </a:xfrm>
        </p:spPr>
        <p:txBody>
          <a:bodyPr>
            <a:normAutofit/>
          </a:bodyPr>
          <a:lstStyle/>
          <a:p>
            <a:r>
              <a:rPr lang="en-US" sz="3200" b="1" dirty="0"/>
              <a:t>Ion Reflection and Magnetic Compression: PIC vs.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1D648-17EC-9151-F6C7-FC6AEA2CF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166" y="987685"/>
            <a:ext cx="3599319" cy="3508115"/>
          </a:xfrm>
        </p:spPr>
        <p:txBody>
          <a:bodyPr/>
          <a:lstStyle/>
          <a:p>
            <a:r>
              <a:rPr lang="en-US" dirty="0"/>
              <a:t>Both models show ion reflection and magnetic-field enhancements downstream, while the PIC simulation develops fluctuations that disrupt the regular, repeating structure.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35E1C-302F-1D93-9DEA-D500507A2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FF9D6-B341-08AA-0367-BBD872427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116" y="878828"/>
            <a:ext cx="5621652" cy="5836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BABA31-4EA2-8A25-A2A0-891C7EF1C2AB}"/>
              </a:ext>
            </a:extLst>
          </p:cNvPr>
          <p:cNvSpPr txBox="1"/>
          <p:nvPr/>
        </p:nvSpPr>
        <p:spPr>
          <a:xfrm>
            <a:off x="8261826" y="4495800"/>
            <a:ext cx="39301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PIC 1D: Hoshino et al 1992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>
                <a:solidFill>
                  <a:srgbClr val="0070C0"/>
                </a:solidFill>
              </a:rPr>
              <a:t>	mi/me = 20, gamma =40</a:t>
            </a:r>
            <a:br>
              <a:rPr lang="en-US" sz="2400" dirty="0">
                <a:solidFill>
                  <a:srgbClr val="0070C0"/>
                </a:solidFill>
              </a:rPr>
            </a:br>
            <a:r>
              <a:rPr lang="en-US" sz="2400" dirty="0">
                <a:solidFill>
                  <a:srgbClr val="0070C0"/>
                </a:solidFill>
              </a:rPr>
              <a:t>	sigma = 0.345, Ni/Ne =0.2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C2ED0B-988D-1FC9-B707-25BA4380DFA7}"/>
              </a:ext>
            </a:extLst>
          </p:cNvPr>
          <p:cNvSpPr txBox="1"/>
          <p:nvPr/>
        </p:nvSpPr>
        <p:spPr>
          <a:xfrm>
            <a:off x="8293709" y="6061373"/>
            <a:ext cx="3914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Theory: Gallant &amp; Arnos 1994</a:t>
            </a:r>
          </a:p>
        </p:txBody>
      </p:sp>
    </p:spTree>
    <p:extLst>
      <p:ext uri="{BB962C8B-B14F-4D97-AF65-F5344CB8AC3E}">
        <p14:creationId xmlns:p14="http://schemas.microsoft.com/office/powerpoint/2010/main" val="2713029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35071-505D-D6F4-56B1-C562DD65B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77801"/>
            <a:ext cx="10018713" cy="706120"/>
          </a:xfrm>
        </p:spPr>
        <p:txBody>
          <a:bodyPr/>
          <a:lstStyle/>
          <a:p>
            <a:r>
              <a:rPr lang="en-US" b="1" dirty="0"/>
              <a:t>Previous PIC ion-pair shock 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E19D59-7EAA-CA08-3984-459CD8062D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91920" y="655637"/>
                <a:ext cx="10901680" cy="5867401"/>
              </a:xfrm>
            </p:spPr>
            <p:txBody>
              <a:bodyPr/>
              <a:lstStyle/>
              <a:p>
                <a:r>
                  <a:rPr lang="en-US" sz="2400" b="1" dirty="0"/>
                  <a:t>Hoshino et al 1992: </a:t>
                </a:r>
                <a:r>
                  <a:rPr lang="en-US" sz="2400" dirty="0">
                    <a:solidFill>
                      <a:srgbClr val="002060"/>
                    </a:solidFill>
                  </a:rPr>
                  <a:t>1D, </a:t>
                </a:r>
                <a:r>
                  <a:rPr lang="en-US" dirty="0">
                    <a:solidFill>
                      <a:srgbClr val="002060"/>
                    </a:solidFill>
                  </a:rPr>
                  <a:t>perpendicular shock,</a:t>
                </a:r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:r>
                  <a:rPr lang="el-GR" sz="2400" b="1" i="0" dirty="0">
                    <a:solidFill>
                      <a:srgbClr val="C00000"/>
                    </a:solidFill>
                    <a:latin typeface="+mj-lt"/>
                  </a:rPr>
                  <a:t>σ</a:t>
                </a:r>
                <a:r>
                  <a:rPr lang="en-US" sz="2400" b="1" i="0" dirty="0">
                    <a:solidFill>
                      <a:srgbClr val="C00000"/>
                    </a:solidFill>
                    <a:latin typeface="+mj-lt"/>
                  </a:rPr>
                  <a:t>= 0.1</a:t>
                </a:r>
                <a:r>
                  <a:rPr lang="en-US" i="0" dirty="0">
                    <a:solidFill>
                      <a:srgbClr val="002060"/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40, </m:t>
                    </m:r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=0.1−0.5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 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</a:rPr>
                  <a:t>or more</a:t>
                </a:r>
                <a:r>
                  <a:rPr lang="en-US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= 20.</a:t>
                </a:r>
              </a:p>
              <a:p>
                <a:r>
                  <a:rPr lang="en-US" sz="2400" b="1" dirty="0"/>
                  <a:t>Amato &amp; </a:t>
                </a:r>
                <a:r>
                  <a:rPr lang="en-US" sz="2400" b="1" dirty="0" err="1"/>
                  <a:t>Arons</a:t>
                </a:r>
                <a:r>
                  <a:rPr lang="en-US" sz="2400" b="1" dirty="0"/>
                  <a:t> 2006: </a:t>
                </a:r>
                <a:r>
                  <a:rPr lang="en-US" sz="2400" dirty="0">
                    <a:solidFill>
                      <a:srgbClr val="002060"/>
                    </a:solidFill>
                  </a:rPr>
                  <a:t>1D, </a:t>
                </a:r>
                <a:r>
                  <a:rPr lang="en-US" dirty="0">
                    <a:solidFill>
                      <a:srgbClr val="002060"/>
                    </a:solidFill>
                  </a:rPr>
                  <a:t>perpendicular shock,</a:t>
                </a:r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:r>
                  <a:rPr lang="el-GR" sz="2400" b="1" i="0" dirty="0">
                    <a:solidFill>
                      <a:srgbClr val="C00000"/>
                    </a:solidFill>
                    <a:latin typeface="+mj-lt"/>
                  </a:rPr>
                  <a:t>σ</a:t>
                </a:r>
                <a:r>
                  <a:rPr lang="en-US" sz="2400" b="1" i="0" dirty="0">
                    <a:solidFill>
                      <a:srgbClr val="C00000"/>
                    </a:solidFill>
                    <a:latin typeface="+mj-lt"/>
                  </a:rPr>
                  <a:t>= 0.1 -0.3</a:t>
                </a:r>
                <a:r>
                  <a:rPr lang="en-US" i="0" dirty="0">
                    <a:solidFill>
                      <a:srgbClr val="002060"/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40, </m:t>
                    </m:r>
                  </m:oMath>
                </a14:m>
                <a:br>
                  <a:rPr lang="en-US" b="0" i="0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=0.05, 0.1, 0.2,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𝟕𝟐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%, 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𝟖𝟒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%, 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𝟗𝟐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= 100.</a:t>
                </a:r>
                <a:endParaRPr lang="en-US" sz="2400" dirty="0">
                  <a:solidFill>
                    <a:srgbClr val="002060"/>
                  </a:solidFill>
                </a:endParaRPr>
              </a:p>
              <a:p>
                <a:r>
                  <a:rPr lang="en-US" sz="2400" b="1" dirty="0" err="1"/>
                  <a:t>Stockem</a:t>
                </a:r>
                <a:r>
                  <a:rPr lang="en-US" sz="2400" b="1" dirty="0"/>
                  <a:t> et al 2012: </a:t>
                </a:r>
                <a:r>
                  <a:rPr lang="en-US" sz="2400" dirty="0">
                    <a:solidFill>
                      <a:srgbClr val="002060"/>
                    </a:solidFill>
                  </a:rPr>
                  <a:t>2D &amp; 1D, </a:t>
                </a:r>
                <a:r>
                  <a:rPr lang="en-US" dirty="0">
                    <a:solidFill>
                      <a:srgbClr val="002060"/>
                    </a:solidFill>
                  </a:rPr>
                  <a:t>perpendicular shock,</a:t>
                </a:r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:r>
                  <a:rPr lang="el-GR" sz="2400" b="1" i="0" dirty="0">
                    <a:solidFill>
                      <a:srgbClr val="C00000"/>
                    </a:solidFill>
                    <a:latin typeface="+mj-lt"/>
                  </a:rPr>
                  <a:t>σ</a:t>
                </a:r>
                <a:r>
                  <a:rPr lang="en-US" sz="2400" b="1" i="0" dirty="0">
                    <a:solidFill>
                      <a:srgbClr val="C00000"/>
                    </a:solidFill>
                    <a:latin typeface="+mj-lt"/>
                  </a:rPr>
                  <a:t>= </a:t>
                </a:r>
                <a:r>
                  <a:rPr lang="en-US" b="1" dirty="0">
                    <a:solidFill>
                      <a:srgbClr val="C00000"/>
                    </a:solidFill>
                  </a:rPr>
                  <a:t>0.345, 0.145</a:t>
                </a:r>
                <a:r>
                  <a:rPr lang="en-US" i="0" dirty="0">
                    <a:solidFill>
                      <a:srgbClr val="002060"/>
                    </a:solidFill>
                    <a:latin typeface="+mj-lt"/>
                  </a:rPr>
                  <a:t>,</a:t>
                </a:r>
                <a:br>
                  <a:rPr lang="en-US" i="0" dirty="0">
                    <a:solidFill>
                      <a:srgbClr val="002060"/>
                    </a:solidFill>
                    <a:latin typeface="+mj-lt"/>
                  </a:rPr>
                </a:br>
                <a:r>
                  <a:rPr lang="en-US" i="0" dirty="0">
                    <a:solidFill>
                      <a:srgbClr val="00206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1.5, </m:t>
                    </m:r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=0.2, 0.7,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 −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𝟗𝟎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= 60,20.</a:t>
                </a:r>
                <a:endParaRPr lang="en-US" sz="2400" dirty="0">
                  <a:solidFill>
                    <a:srgbClr val="002060"/>
                  </a:solidFill>
                </a:endParaRPr>
              </a:p>
              <a:p>
                <a:r>
                  <a:rPr lang="en-US" sz="2400" b="1" dirty="0" err="1"/>
                  <a:t>Grošelj</a:t>
                </a:r>
                <a:r>
                  <a:rPr lang="en-US" sz="2400" b="1" dirty="0"/>
                  <a:t> et al 2022</a:t>
                </a:r>
                <a:r>
                  <a:rPr lang="en-US" b="1" dirty="0"/>
                  <a:t>: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>
                    <a:solidFill>
                      <a:srgbClr val="002060"/>
                    </a:solidFill>
                  </a:rPr>
                  <a:t>2D &amp; 1D, </a:t>
                </a:r>
                <a:r>
                  <a:rPr lang="en-US" dirty="0">
                    <a:solidFill>
                      <a:srgbClr val="002060"/>
                    </a:solidFill>
                  </a:rPr>
                  <a:t>perpendicular shock,</a:t>
                </a:r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:r>
                  <a:rPr lang="el-GR" sz="2400" b="1" i="0" dirty="0">
                    <a:solidFill>
                      <a:srgbClr val="00B050"/>
                    </a:solidFill>
                    <a:latin typeface="+mj-lt"/>
                  </a:rPr>
                  <a:t>σ</a:t>
                </a:r>
                <a:r>
                  <a:rPr lang="en-US" b="1" dirty="0">
                    <a:solidFill>
                      <a:srgbClr val="00B050"/>
                    </a:solidFill>
                    <a:latin typeface="+mj-lt"/>
                  </a:rPr>
                  <a:t> &lt;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50, </m:t>
                    </m:r>
                  </m:oMath>
                </a14:m>
                <a:br>
                  <a:rPr lang="en-US" b="0" i="0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=1 −1/7,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𝟕𝟑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 −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𝟗𝟕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= 36.</a:t>
                </a:r>
              </a:p>
              <a:p>
                <a:r>
                  <a:rPr lang="en-US" sz="2400" b="1" dirty="0"/>
                  <a:t>Yu</a:t>
                </a:r>
                <a:r>
                  <a:rPr lang="en-US" b="1" dirty="0"/>
                  <a:t> et al 2025: </a:t>
                </a:r>
                <a:r>
                  <a:rPr lang="en-US" sz="2400" dirty="0">
                    <a:solidFill>
                      <a:srgbClr val="002060"/>
                    </a:solidFill>
                  </a:rPr>
                  <a:t>2D, </a:t>
                </a:r>
                <a:r>
                  <a:rPr lang="en-US" dirty="0">
                    <a:solidFill>
                      <a:srgbClr val="002060"/>
                    </a:solidFill>
                  </a:rPr>
                  <a:t>perpendicular shock,</a:t>
                </a:r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:r>
                  <a:rPr lang="el-GR" sz="2400" b="1" i="0" dirty="0">
                    <a:solidFill>
                      <a:srgbClr val="FF0000"/>
                    </a:solidFill>
                    <a:latin typeface="+mj-lt"/>
                  </a:rPr>
                  <a:t>σ</a:t>
                </a:r>
                <a:r>
                  <a:rPr lang="en-US" sz="2400" b="1" i="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:r>
                  <a:rPr lang="en-US" b="1" dirty="0">
                    <a:solidFill>
                      <a:srgbClr val="FF0000"/>
                    </a:solidFill>
                  </a:rPr>
                  <a:t>0.04</a:t>
                </a:r>
                <a:r>
                  <a:rPr lang="en-US" i="0" dirty="0">
                    <a:solidFill>
                      <a:srgbClr val="002060"/>
                    </a:solidFill>
                    <a:latin typeface="+mj-lt"/>
                  </a:rPr>
                  <a:t>,</a:t>
                </a:r>
                <a:r>
                  <a:rPr lang="en-US" dirty="0">
                    <a:solidFill>
                      <a:srgbClr val="00206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10, </m:t>
                    </m:r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=0.0909,  </m:t>
                    </m:r>
                  </m:oMath>
                </a14:m>
                <a:br>
                  <a:rPr lang="en-US" b="0" i="1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𝟓𝟖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= 30.</a:t>
                </a:r>
                <a:endParaRPr lang="en-US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/>
                  <a:t>Arai &amp; Matsumoto 2026: </a:t>
                </a:r>
                <a:r>
                  <a:rPr lang="en-US" sz="2400" dirty="0">
                    <a:solidFill>
                      <a:srgbClr val="002060"/>
                    </a:solidFill>
                  </a:rPr>
                  <a:t>1D, </a:t>
                </a:r>
                <a:r>
                  <a:rPr lang="en-US" dirty="0">
                    <a:solidFill>
                      <a:srgbClr val="002060"/>
                    </a:solidFill>
                  </a:rPr>
                  <a:t>perpendicular shock,</a:t>
                </a:r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:r>
                  <a:rPr lang="el-GR" sz="2400" b="1" i="0" dirty="0">
                    <a:solidFill>
                      <a:srgbClr val="C00000"/>
                    </a:solidFill>
                    <a:latin typeface="+mj-lt"/>
                  </a:rPr>
                  <a:t>σ</a:t>
                </a:r>
                <a:r>
                  <a:rPr lang="en-US" sz="2400" b="1" i="0" dirty="0">
                    <a:solidFill>
                      <a:srgbClr val="C00000"/>
                    </a:solidFill>
                    <a:latin typeface="+mj-lt"/>
                  </a:rPr>
                  <a:t>= 0.15</a:t>
                </a:r>
                <a:r>
                  <a:rPr lang="en-US" i="0" dirty="0">
                    <a:solidFill>
                      <a:srgbClr val="002060"/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40, </m:t>
                    </m:r>
                  </m:oMath>
                </a14:m>
                <a:br>
                  <a:rPr lang="en-US" b="0" i="0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=0.5 −1,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𝟗𝟕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%−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𝟗𝟗</m:t>
                    </m:r>
                    <m:r>
                      <a:rPr 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= 100.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E19D59-7EAA-CA08-3984-459CD8062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91920" y="655637"/>
                <a:ext cx="10901680" cy="5867401"/>
              </a:xfrm>
              <a:blipFill>
                <a:blip r:embed="rId2"/>
                <a:stretch>
                  <a:fillRect l="-1397" t="-5405" b="-11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08DB4-406C-A598-63B8-D821A4808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6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868433-9380-0B95-5DF4-DF78A8C16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675" y="1314259"/>
            <a:ext cx="5800437" cy="44960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562EB-7687-4806-BEA0-6A8E45B8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8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4D7382-63A9-150C-9229-E3A8BB1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539" y="40305"/>
            <a:ext cx="10842461" cy="1111967"/>
          </a:xfrm>
        </p:spPr>
        <p:txBody>
          <a:bodyPr>
            <a:noAutofit/>
          </a:bodyPr>
          <a:lstStyle/>
          <a:p>
            <a:r>
              <a:rPr lang="en-US" sz="3600" b="1" dirty="0"/>
              <a:t>Relativistic magnetized pairs shocks with ion loading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3716A5-362D-9434-B026-5BB92A7740F6}"/>
              </a:ext>
            </a:extLst>
          </p:cNvPr>
          <p:cNvSpPr txBox="1">
            <a:spLocks/>
          </p:cNvSpPr>
          <p:nvPr/>
        </p:nvSpPr>
        <p:spPr>
          <a:xfrm>
            <a:off x="1335863" y="1047740"/>
            <a:ext cx="5127461" cy="5336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Gyrating ions transfer energy to pairs</a:t>
            </a:r>
            <a:r>
              <a:rPr lang="en-US" dirty="0"/>
              <a:t> by emitting </a:t>
            </a:r>
            <a:r>
              <a:rPr lang="en-US" dirty="0" err="1"/>
              <a:t>magnetosonic</a:t>
            </a:r>
            <a:r>
              <a:rPr lang="en-US" dirty="0"/>
              <a:t> waves that electrons and positrons absorb resonantly. </a:t>
            </a:r>
          </a:p>
          <a:p>
            <a:r>
              <a:rPr lang="en-US" b="1" dirty="0"/>
              <a:t>Positrons are accelerated more efficiently because the waves’ left-handed polarization favors their energization</a:t>
            </a:r>
            <a:r>
              <a:rPr lang="en-US" dirty="0"/>
              <a:t>, producing a stronger nonthermal tail than for electrons.</a:t>
            </a:r>
          </a:p>
          <a:p>
            <a:r>
              <a:rPr lang="en-US" dirty="0"/>
              <a:t>This mechanism could accelerate particles at pulsar-wind termination shocks if pairs dominate in number and ions dominate the energy.</a:t>
            </a:r>
            <a:endParaRPr lang="en-US" sz="3200" b="1" dirty="0"/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3D5E03E8-3378-F9F0-201F-ECA8200589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8324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2E6EF-4710-E33B-6CF1-EC730D85AB64}"/>
              </a:ext>
            </a:extLst>
          </p:cNvPr>
          <p:cNvSpPr txBox="1"/>
          <p:nvPr/>
        </p:nvSpPr>
        <p:spPr>
          <a:xfrm>
            <a:off x="7837968" y="5863908"/>
            <a:ext cx="2857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</a:rPr>
              <a:t>Stockem</a:t>
            </a:r>
            <a:r>
              <a:rPr lang="en-US" sz="2400" b="1" dirty="0">
                <a:solidFill>
                  <a:srgbClr val="0070C0"/>
                </a:solidFill>
              </a:rPr>
              <a:t> et al (2012)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BE986A-80AA-28DF-7305-9AA38FDC4737}"/>
              </a:ext>
            </a:extLst>
          </p:cNvPr>
          <p:cNvSpPr txBox="1"/>
          <p:nvPr/>
        </p:nvSpPr>
        <p:spPr>
          <a:xfrm>
            <a:off x="8039525" y="3716138"/>
            <a:ext cx="22181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electrons</a:t>
            </a:r>
            <a:br>
              <a:rPr lang="en-US" sz="2400" b="1" dirty="0"/>
            </a:br>
            <a:r>
              <a:rPr lang="en-US" sz="2400" b="1" dirty="0">
                <a:solidFill>
                  <a:srgbClr val="FF0000"/>
                </a:solidFill>
              </a:rPr>
              <a:t>positrons</a:t>
            </a:r>
            <a:br>
              <a:rPr lang="en-US" sz="2400" b="1" dirty="0"/>
            </a:br>
            <a:r>
              <a:rPr lang="en-US" sz="2400" b="1" dirty="0">
                <a:solidFill>
                  <a:srgbClr val="FF9933"/>
                </a:solidFill>
              </a:rPr>
              <a:t>ions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D500F7-1C65-EF76-4258-D5065DAA57E1}"/>
                  </a:ext>
                </a:extLst>
              </p:cNvPr>
              <p:cNvSpPr txBox="1"/>
              <p:nvPr/>
            </p:nvSpPr>
            <p:spPr>
              <a:xfrm>
                <a:off x="6882160" y="1826075"/>
                <a:ext cx="1561772" cy="18419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2000" b="1" i="0" dirty="0">
                    <a:solidFill>
                      <a:srgbClr val="002060"/>
                    </a:solidFill>
                    <a:latin typeface="+mj-lt"/>
                  </a:rPr>
                  <a:t>    </a:t>
                </a:r>
                <a:r>
                  <a:rPr lang="el-GR" sz="2000" b="1" i="0" dirty="0">
                    <a:solidFill>
                      <a:srgbClr val="002060"/>
                    </a:solidFill>
                    <a:latin typeface="+mj-lt"/>
                  </a:rPr>
                  <a:t>σ</a:t>
                </a:r>
                <a:r>
                  <a:rPr lang="en-US" sz="2000" b="1" i="0" dirty="0">
                    <a:solidFill>
                      <a:srgbClr val="002060"/>
                    </a:solidFill>
                    <a:latin typeface="+mj-lt"/>
                  </a:rPr>
                  <a:t>= 0.145</a:t>
                </a:r>
                <a:br>
                  <a:rPr lang="en-US" sz="2000" b="1" i="0" dirty="0">
                    <a:solidFill>
                      <a:srgbClr val="002060"/>
                    </a:solidFill>
                    <a:latin typeface="+mj-lt"/>
                  </a:rPr>
                </a:br>
                <a:br>
                  <a:rPr lang="en-US" sz="2000" b="1" i="0" dirty="0">
                    <a:solidFill>
                      <a:srgbClr val="002060"/>
                    </a:solidFill>
                    <a:latin typeface="+mj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𝟗𝟎𝟎𝟎</m:t>
                      </m:r>
                    </m:oMath>
                  </m:oMathPara>
                </a14:m>
                <a:br>
                  <a:rPr lang="en-US" sz="2000" b="1" i="0" dirty="0">
                    <a:solidFill>
                      <a:srgbClr val="002060"/>
                    </a:solidFill>
                    <a:latin typeface="+mj-lt"/>
                  </a:rPr>
                </a:br>
                <a:br>
                  <a:rPr lang="en-US" sz="2000" b="1" dirty="0">
                    <a:solidFill>
                      <a:srgbClr val="002060"/>
                    </a:solidFill>
                    <a:latin typeface="+mj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den>
                      </m:f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D500F7-1C65-EF76-4258-D5065DAA5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160" y="1826075"/>
                <a:ext cx="1561772" cy="1841914"/>
              </a:xfrm>
              <a:prstGeom prst="rect">
                <a:avLst/>
              </a:prstGeom>
              <a:blipFill>
                <a:blip r:embed="rId4"/>
                <a:stretch>
                  <a:fillRect t="-4305" r="-1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8D14A7C-B95C-811B-A62A-0A0F03F77B8E}"/>
                  </a:ext>
                </a:extLst>
              </p:cNvPr>
              <p:cNvSpPr txBox="1"/>
              <p:nvPr/>
            </p:nvSpPr>
            <p:spPr>
              <a:xfrm>
                <a:off x="7005097" y="3829976"/>
                <a:ext cx="1315897" cy="414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b="1" dirty="0">
                    <a:solidFill>
                      <a:srgbClr val="002060"/>
                    </a:solidFill>
                  </a:rPr>
                  <a:t>= 60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8D14A7C-B95C-811B-A62A-0A0F03F77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5097" y="3829976"/>
                <a:ext cx="1315897" cy="414665"/>
              </a:xfrm>
              <a:prstGeom prst="rect">
                <a:avLst/>
              </a:prstGeom>
              <a:blipFill>
                <a:blip r:embed="rId5"/>
                <a:stretch>
                  <a:fillRect l="-10648" t="-110294" b="-17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600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6299F1-2333-B565-A5DA-7CACD993C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04" y="1327856"/>
            <a:ext cx="11821192" cy="37228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562EB-7687-4806-BEA0-6A8E45B8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9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4D7382-63A9-150C-9229-E3A8BB1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458" y="-5888"/>
            <a:ext cx="10276312" cy="629981"/>
          </a:xfrm>
        </p:spPr>
        <p:txBody>
          <a:bodyPr>
            <a:noAutofit/>
          </a:bodyPr>
          <a:lstStyle/>
          <a:p>
            <a:r>
              <a:rPr lang="en-US" sz="3200" b="1" dirty="0"/>
              <a:t>Relativistic unmagnetized e-ion shocks with pairs loading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3716A5-362D-9434-B026-5BB92A7740F6}"/>
              </a:ext>
            </a:extLst>
          </p:cNvPr>
          <p:cNvSpPr txBox="1">
            <a:spLocks/>
          </p:cNvSpPr>
          <p:nvPr/>
        </p:nvSpPr>
        <p:spPr>
          <a:xfrm>
            <a:off x="1711458" y="4966084"/>
            <a:ext cx="10447538" cy="1600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Pair loading reduces the strength and spatial scale of the self-generated Weibel turbulence.</a:t>
            </a:r>
          </a:p>
          <a:p>
            <a:r>
              <a:rPr lang="en-US" sz="2000" b="1" dirty="0"/>
              <a:t>As pair loading increases, the shock transition becomes smoother and less turbulent.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3D5E03E8-3378-F9F0-201F-ECA8200589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2E6EF-4710-E33B-6CF1-EC730D85AB64}"/>
              </a:ext>
            </a:extLst>
          </p:cNvPr>
          <p:cNvSpPr txBox="1"/>
          <p:nvPr/>
        </p:nvSpPr>
        <p:spPr>
          <a:xfrm>
            <a:off x="9944744" y="641631"/>
            <a:ext cx="22472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Grošelj</a:t>
            </a:r>
            <a:r>
              <a:rPr lang="en-US" sz="2000" b="1" dirty="0">
                <a:solidFill>
                  <a:srgbClr val="0070C0"/>
                </a:solidFill>
              </a:rPr>
              <a:t> et al (2022)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88A8AD-1464-12E8-898E-75D31673CD88}"/>
                  </a:ext>
                </a:extLst>
              </p:cNvPr>
              <p:cNvSpPr txBox="1"/>
              <p:nvPr/>
            </p:nvSpPr>
            <p:spPr>
              <a:xfrm>
                <a:off x="1711458" y="624093"/>
                <a:ext cx="1115562" cy="567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88A8AD-1464-12E8-898E-75D31673C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458" y="624093"/>
                <a:ext cx="1115562" cy="5670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372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562EB-7687-4806-BEA0-6A8E45B8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10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4D7382-63A9-150C-9229-E3A8BB1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458" y="0"/>
            <a:ext cx="10276312" cy="632561"/>
          </a:xfrm>
        </p:spPr>
        <p:txBody>
          <a:bodyPr>
            <a:noAutofit/>
          </a:bodyPr>
          <a:lstStyle/>
          <a:p>
            <a:r>
              <a:rPr lang="en-US" sz="3200" b="1" dirty="0"/>
              <a:t>Relativistic unmagnetized e-ion shocks with pairs loading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3716A5-362D-9434-B026-5BB92A7740F6}"/>
              </a:ext>
            </a:extLst>
          </p:cNvPr>
          <p:cNvSpPr txBox="1">
            <a:spLocks/>
          </p:cNvSpPr>
          <p:nvPr/>
        </p:nvSpPr>
        <p:spPr>
          <a:xfrm>
            <a:off x="2220686" y="5708073"/>
            <a:ext cx="9971314" cy="1216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Pair loading limits nonthermal particle acceleration for ions.</a:t>
            </a:r>
          </a:p>
          <a:p>
            <a:r>
              <a:rPr lang="en-US" sz="2000" b="1" dirty="0"/>
              <a:t>For sufficiently pair-loaded shocks, ions become mostly thermal, while electrons/positrons can still form a nonthermal tail.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3D5E03E8-3378-F9F0-201F-ECA8200589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2E6EF-4710-E33B-6CF1-EC730D85AB64}"/>
              </a:ext>
            </a:extLst>
          </p:cNvPr>
          <p:cNvSpPr txBox="1"/>
          <p:nvPr/>
        </p:nvSpPr>
        <p:spPr>
          <a:xfrm>
            <a:off x="9796962" y="506010"/>
            <a:ext cx="25140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Grošelj</a:t>
            </a:r>
            <a:r>
              <a:rPr lang="en-US" sz="2000" b="1" dirty="0">
                <a:solidFill>
                  <a:srgbClr val="0070C0"/>
                </a:solidFill>
              </a:rPr>
              <a:t> et al (2022)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F6AA29-F7ED-DB3A-EBEB-8093E091F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064" y="867160"/>
            <a:ext cx="9667100" cy="481888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88A8AD-1464-12E8-898E-75D31673CD88}"/>
                  </a:ext>
                </a:extLst>
              </p:cNvPr>
              <p:cNvSpPr txBox="1"/>
              <p:nvPr/>
            </p:nvSpPr>
            <p:spPr>
              <a:xfrm>
                <a:off x="2295237" y="4827348"/>
                <a:ext cx="1240981" cy="6299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388A8AD-1464-12E8-898E-75D31673C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237" y="4827348"/>
                <a:ext cx="1240981" cy="629981"/>
              </a:xfrm>
              <a:prstGeom prst="rect">
                <a:avLst/>
              </a:prstGeom>
              <a:blipFill>
                <a:blip r:embed="rId4"/>
                <a:stretch>
                  <a:fillRect b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7788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562EB-7687-4806-BEA0-6A8E45B8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11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4D7382-63A9-150C-9229-E3A8BB16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3" y="0"/>
            <a:ext cx="10252364" cy="1477818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Motivation: Low-Ion-Loaded Pair Shocks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7D28B38B-A8B8-8C63-3858-D8C966FDB4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21497" y="650761"/>
                <a:ext cx="10500716" cy="575502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2857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2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20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2pPr>
                <a:lvl3pPr marL="1200150" indent="-2857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8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3pPr>
                <a:lvl4pPr marL="15430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6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2000250" indent="-17145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  <a:buFont typeface="Arial"/>
                  <a:buChar char="•"/>
                  <a:defRPr sz="14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Explore the role of ions when they do not dominate the energy density: </a:t>
                </a: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C00000"/>
                    </a:solidFill>
                  </a:rPr>
                  <a:t>	Can ions still modify shock structure and particle energization?</a:t>
                </a:r>
              </a:p>
              <a:p>
                <a:r>
                  <a:rPr lang="en-US" b="1" dirty="0"/>
                  <a:t>Compare </a:t>
                </a:r>
                <a:r>
                  <a:rPr lang="en-US" b="1" dirty="0">
                    <a:solidFill>
                      <a:srgbClr val="FF0000"/>
                    </a:solidFill>
                  </a:rPr>
                  <a:t>three ions’ energy density fractions </a:t>
                </a:r>
                <a:r>
                  <a:rPr lang="en-US" b="1" dirty="0"/>
                  <a:t>at fixed magnetization: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𝒑𝒂𝒊𝒓</m:t>
                            </m:r>
                          </m:sub>
                        </m:sSub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           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𝟎𝟏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         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     </m:t>
                    </m:r>
                    <m:r>
                      <m:rPr>
                        <m:sty m:val="p"/>
                      </m:rPr>
                      <a:rPr lang="el-G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b="1" dirty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US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b="1" dirty="0"/>
              </a:p>
              <a:p>
                <a:r>
                  <a:rPr lang="en-US" b="1" dirty="0"/>
                  <a:t>Use </a:t>
                </a:r>
                <a:r>
                  <a:rPr lang="en-US" b="1" dirty="0">
                    <a:solidFill>
                      <a:srgbClr val="0070C0"/>
                    </a:solidFill>
                  </a:rPr>
                  <a:t>2D3V PIC</a:t>
                </a:r>
                <a:r>
                  <a:rPr lang="en-US" b="1" dirty="0"/>
                  <a:t> simulations to resolve ion gyration, plasma instabilities, and the resulting particle spectra.</a:t>
                </a:r>
                <a:endParaRPr lang="en-US" b="1" dirty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r>
                  <a:rPr lang="en-US" b="1" dirty="0">
                    <a:solidFill>
                      <a:schemeClr val="accent5">
                        <a:lumMod val="50000"/>
                      </a:schemeClr>
                    </a:solidFill>
                  </a:rPr>
                  <a:t>Other key questions: </a:t>
                </a:r>
                <a:r>
                  <a:rPr lang="en-US" b="1" dirty="0"/>
                  <a:t>How does decreasing ion loading affect ion-driven waves, wisps like structures, and the difference between electron and positron acceleration?</a:t>
                </a:r>
              </a:p>
            </p:txBody>
          </p:sp>
        </mc:Choice>
        <mc:Fallback xmlns="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7D28B38B-A8B8-8C63-3858-D8C966FDB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497" y="650761"/>
                <a:ext cx="10500716" cy="5755029"/>
              </a:xfrm>
              <a:prstGeom prst="rect">
                <a:avLst/>
              </a:prstGeom>
              <a:blipFill>
                <a:blip r:embed="rId3"/>
                <a:stretch>
                  <a:fillRect l="-1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9657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3BC0-6BE7-99E9-AB69-665725ED7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718127"/>
          </a:xfrm>
        </p:spPr>
        <p:txBody>
          <a:bodyPr>
            <a:normAutofit/>
          </a:bodyPr>
          <a:lstStyle/>
          <a:p>
            <a:r>
              <a:rPr lang="en-US" sz="3200" b="1" dirty="0"/>
              <a:t>Simulations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BAAD6C-2E84-0CDF-A09B-8706B9ACC5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32091" y="619760"/>
                <a:ext cx="10018713" cy="590327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b="1" dirty="0"/>
                  <a:t>Reflective wall set up with Amano’s wall correction.</a:t>
                </a:r>
              </a:p>
              <a:p>
                <a:r>
                  <a:rPr lang="en-US" b="1" dirty="0"/>
                  <a:t>Setup: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Ion-Pair plasma with different ion densities relative to the </a:t>
                </a:r>
                <a:r>
                  <a:rPr lang="en-US" b="1" dirty="0" err="1"/>
                  <a:t>eles</a:t>
                </a:r>
                <a:r>
                  <a:rPr lang="en-US" b="1" dirty="0"/>
                  <a:t>: </a:t>
                </a:r>
                <a:r>
                  <a:rPr lang="en-US" b="1" dirty="0">
                    <a:solidFill>
                      <a:srgbClr val="C00000"/>
                    </a:solidFill>
                  </a:rPr>
                  <a:t>6.5%, 0.65%, 0.065%.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Bulk Lorentz factor: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Thermal velocity: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𝒕𝒉</m:t>
                        </m:r>
                      </m:sub>
                    </m:sSub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𝟎𝟑𝟕𝟓</m:t>
                    </m:r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c.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Magnetization: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with perpendicular configuration.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>
                    <a:ea typeface="Cambria Math" panose="02040503050406030204" pitchFamily="18" charset="0"/>
                  </a:rPr>
                  <a:t>Ion to electron mass ratio is </a:t>
                </a:r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30.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Planed to run for </a:t>
                </a:r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65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</m:t>
                    </m:r>
                    <m:r>
                      <a:rPr lang="en-US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𝐤</m:t>
                    </m:r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US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𝒑𝒆</m:t>
                        </m:r>
                      </m:sub>
                      <m:sup>
                        <m:r>
                          <a:rPr lang="en-US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).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err="1"/>
                  <a:t>A</a:t>
                </a:r>
                <a:r>
                  <a:rPr lang="en-US" b="1" dirty="0" err="1"/>
                  <a:t>lfvénic</a:t>
                </a:r>
                <a:r>
                  <a:rPr lang="en-US" b="1" dirty="0"/>
                  <a:t> Mach number is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47.4.</a:t>
                </a:r>
              </a:p>
              <a:p>
                <a:r>
                  <a:rPr lang="en-US" b="1" dirty="0"/>
                  <a:t>Numerical resolution and methods: 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b="1" dirty="0"/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𝒔𝒆</m:t>
                        </m:r>
                      </m:sub>
                    </m:sSub>
                  </m:oMath>
                </a14:m>
                <a:r>
                  <a:rPr lang="en-US" b="1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𝐃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𝟑𝟔</m:t>
                    </m:r>
                  </m:oMath>
                </a14:m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b="1" dirty="0"/>
                  <a:t>x, and c</a:t>
                </a:r>
                <a:r>
                  <a:rPr lang="el-GR" b="1" dirty="0"/>
                  <a:t>Δ</a:t>
                </a:r>
                <a:r>
                  <a:rPr lang="en-US" b="1" dirty="0"/>
                  <a:t>t/</a:t>
                </a:r>
                <a:r>
                  <a:rPr lang="el-GR" b="1" dirty="0"/>
                  <a:t> Δ</a:t>
                </a:r>
                <a:r>
                  <a:rPr lang="en-US" b="1" dirty="0"/>
                  <a:t>x = 0.5.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N = 10 particles per cell per spices.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Field solver: min3 from Blinne et al. (2018) .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Current filter: 8 pass of binomial filter with compensation. 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/>
                  <a:t>Triangular cloud particle's shape factor.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BAAD6C-2E84-0CDF-A09B-8706B9ACC5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32091" y="619760"/>
                <a:ext cx="10018713" cy="5903278"/>
              </a:xfrm>
              <a:blipFill>
                <a:blip r:embed="rId2"/>
                <a:stretch>
                  <a:fillRect l="-1400" t="-2686" b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10BB-4A3B-5F23-8F49-E9D0B5D3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259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AFCB0-6DB1-2F67-24AF-3FF5F546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56591AA-8BF9-1D72-D126-43CB0157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890" y="0"/>
            <a:ext cx="10018713" cy="718127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Impact of Ion loading on shock structure and magnetic compression</a:t>
            </a:r>
            <a:endParaRPr lang="en-US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AAF856-0870-72C4-3886-7DE269D95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8246" y="734541"/>
            <a:ext cx="7640000" cy="6123459"/>
          </a:xfrm>
        </p:spPr>
      </p:pic>
    </p:spTree>
    <p:extLst>
      <p:ext uri="{BB962C8B-B14F-4D97-AF65-F5344CB8AC3E}">
        <p14:creationId xmlns:p14="http://schemas.microsoft.com/office/powerpoint/2010/main" val="3207080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AFCB0-6DB1-2F67-24AF-3FF5F546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56591AA-8BF9-1D72-D126-43CB0157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890" y="0"/>
            <a:ext cx="10018713" cy="718127"/>
          </a:xfrm>
        </p:spPr>
        <p:txBody>
          <a:bodyPr>
            <a:normAutofit/>
          </a:bodyPr>
          <a:lstStyle/>
          <a:p>
            <a:r>
              <a:rPr lang="en-US" sz="2800" b="1" dirty="0"/>
              <a:t>Impact of Ion loading on electric and magnetic field structure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2E268-0513-95CB-E538-4B24B67F5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120" y="718127"/>
            <a:ext cx="7665047" cy="614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07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ensity_Bz_movie_070000_100000_001000">
            <a:hlinkClick r:id="" action="ppaction://media"/>
            <a:extLst>
              <a:ext uri="{FF2B5EF4-FFF2-40B4-BE49-F238E27FC236}">
                <a16:creationId xmlns:a16="http://schemas.microsoft.com/office/drawing/2014/main" id="{3BC0490E-F7A2-77F7-47D8-ED46DAB7FB2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8462" y="0"/>
            <a:ext cx="8555075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289D3-944E-E806-67C1-29A52495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38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elds_movie_070000_100000_001000">
            <a:hlinkClick r:id="" action="ppaction://media"/>
            <a:extLst>
              <a:ext uri="{FF2B5EF4-FFF2-40B4-BE49-F238E27FC236}">
                <a16:creationId xmlns:a16="http://schemas.microsoft.com/office/drawing/2014/main" id="{D9CC9F64-EFDC-A669-B504-A7B4C0F312A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4123" y="0"/>
            <a:ext cx="8543754" cy="68489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F38D1-2FFA-9E28-DDE3-DA5E2559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3D16AF-0AC6-68DA-D4F9-A035BB81CE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35651" r="9" b="35987"/>
          <a:stretch/>
        </p:blipFill>
        <p:spPr>
          <a:xfrm>
            <a:off x="0" y="646748"/>
            <a:ext cx="5615217" cy="1924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8B9390-C69A-14AC-1772-44009677E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706" y="0"/>
            <a:ext cx="10018713" cy="616141"/>
          </a:xfrm>
        </p:spPr>
        <p:txBody>
          <a:bodyPr>
            <a:noAutofit/>
          </a:bodyPr>
          <a:lstStyle/>
          <a:p>
            <a:r>
              <a:rPr lang="en-US" sz="2800" b="1" dirty="0"/>
              <a:t>Effect of Ion loading on two-dimensional density structure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8116E-5BC5-771B-B3CB-0C516631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4DA68-68AA-5098-A4EC-56CF2B8E16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35784" r="-966" b="34257"/>
          <a:stretch/>
        </p:blipFill>
        <p:spPr>
          <a:xfrm>
            <a:off x="0" y="2373078"/>
            <a:ext cx="5727133" cy="20794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F3851F-3FA8-6270-E7AE-120A261496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2282" r="132" b="69356"/>
          <a:stretch/>
        </p:blipFill>
        <p:spPr>
          <a:xfrm>
            <a:off x="5495719" y="646747"/>
            <a:ext cx="5608256" cy="1924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8705CD-7E51-6A95-D3CA-0EA922EBCD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3" r="998" b="67729"/>
          <a:stretch/>
        </p:blipFill>
        <p:spPr>
          <a:xfrm>
            <a:off x="5495720" y="2342472"/>
            <a:ext cx="5615699" cy="2079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2E06FD-2DA2-4CA0-3121-59F5B78BA0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t="35892" r="-1756" b="33351"/>
          <a:stretch/>
        </p:blipFill>
        <p:spPr>
          <a:xfrm>
            <a:off x="0" y="4239572"/>
            <a:ext cx="5811130" cy="21757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3A918A-89BC-4A20-ECA0-DE32A462F8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12" r="1797" b="65713"/>
          <a:stretch/>
        </p:blipFill>
        <p:spPr>
          <a:xfrm>
            <a:off x="5503163" y="4195845"/>
            <a:ext cx="5608257" cy="22194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9950FD-27AB-E488-EB9A-EED2611F5073}"/>
                  </a:ext>
                </a:extLst>
              </p:cNvPr>
              <p:cNvSpPr txBox="1"/>
              <p:nvPr/>
            </p:nvSpPr>
            <p:spPr>
              <a:xfrm>
                <a:off x="10302710" y="1392106"/>
                <a:ext cx="2792099" cy="634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9950FD-27AB-E488-EB9A-EED2611F5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710" y="1392106"/>
                <a:ext cx="2792099" cy="6345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BD5E50-AD4B-B3B3-DD0B-EA24C595E1A0}"/>
                  </a:ext>
                </a:extLst>
              </p:cNvPr>
              <p:cNvSpPr txBox="1"/>
              <p:nvPr/>
            </p:nvSpPr>
            <p:spPr>
              <a:xfrm>
                <a:off x="10302709" y="3152694"/>
                <a:ext cx="2792099" cy="634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BD5E50-AD4B-B3B3-DD0B-EA24C595E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709" y="3152694"/>
                <a:ext cx="2792099" cy="6345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BA298-DDA4-F6B0-26AF-4B6B6E1F6CEF}"/>
                  </a:ext>
                </a:extLst>
              </p:cNvPr>
              <p:cNvSpPr txBox="1"/>
              <p:nvPr/>
            </p:nvSpPr>
            <p:spPr>
              <a:xfrm>
                <a:off x="10302709" y="4781155"/>
                <a:ext cx="2792099" cy="634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=0.01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BA298-DDA4-F6B0-26AF-4B6B6E1F6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709" y="4781155"/>
                <a:ext cx="2792099" cy="6345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222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A07597-A222-4731-A460-FC22387C5B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6" r="602" b="66784"/>
          <a:stretch/>
        </p:blipFill>
        <p:spPr>
          <a:xfrm>
            <a:off x="5583421" y="4082665"/>
            <a:ext cx="5480819" cy="2248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8B9390-C69A-14AC-1772-44009677E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8" y="0"/>
            <a:ext cx="10018713" cy="6553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Ions form larger field structures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8116E-5BC5-771B-B3CB-0C516631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5F23C9-D8E9-6FF5-BD18-7C754D730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269" r="231" b="37075"/>
          <a:stretch/>
        </p:blipFill>
        <p:spPr>
          <a:xfrm>
            <a:off x="253956" y="2431462"/>
            <a:ext cx="5397997" cy="1845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B396A7-A2F7-AC2E-2DE4-54269253BA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202" r="602" b="33926"/>
          <a:stretch/>
        </p:blipFill>
        <p:spPr>
          <a:xfrm>
            <a:off x="252368" y="4237276"/>
            <a:ext cx="5397997" cy="20936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AB5C8D-F335-72E2-4E67-4A74D6707D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46" t="35758" r="46" b="38547"/>
          <a:stretch/>
        </p:blipFill>
        <p:spPr>
          <a:xfrm>
            <a:off x="252368" y="760998"/>
            <a:ext cx="5397997" cy="1689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EDE90D-B6E7-8F8D-F024-12E6FF1265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97" r="29" b="72408"/>
          <a:stretch/>
        </p:blipFill>
        <p:spPr>
          <a:xfrm>
            <a:off x="5650366" y="766112"/>
            <a:ext cx="5396409" cy="16897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B2F304-33BB-3976-4B54-22EA704C00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43" r="231" b="71165"/>
          <a:stretch/>
        </p:blipFill>
        <p:spPr>
          <a:xfrm>
            <a:off x="5650366" y="2454528"/>
            <a:ext cx="5413874" cy="1753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49507B-2BF0-FDFD-EE40-48B78EEF7340}"/>
                  </a:ext>
                </a:extLst>
              </p:cNvPr>
              <p:cNvSpPr txBox="1"/>
              <p:nvPr/>
            </p:nvSpPr>
            <p:spPr>
              <a:xfrm>
                <a:off x="10263501" y="1351113"/>
                <a:ext cx="2792099" cy="634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49507B-2BF0-FDFD-EE40-48B78EEF7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501" y="1351113"/>
                <a:ext cx="2792099" cy="6345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FE3BB0-59A9-9EBF-5606-68712458AE62}"/>
                  </a:ext>
                </a:extLst>
              </p:cNvPr>
              <p:cNvSpPr txBox="1"/>
              <p:nvPr/>
            </p:nvSpPr>
            <p:spPr>
              <a:xfrm>
                <a:off x="10263500" y="3111701"/>
                <a:ext cx="2792099" cy="634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FE3BB0-59A9-9EBF-5606-68712458A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500" y="3111701"/>
                <a:ext cx="2792099" cy="6345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8C8CB9-62E0-287A-3443-04CA7C98CE5C}"/>
                  </a:ext>
                </a:extLst>
              </p:cNvPr>
              <p:cNvSpPr txBox="1"/>
              <p:nvPr/>
            </p:nvSpPr>
            <p:spPr>
              <a:xfrm>
                <a:off x="10263500" y="4740162"/>
                <a:ext cx="2792099" cy="634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=0.01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C8C8CB9-62E0-287A-3443-04CA7C98C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3500" y="4740162"/>
                <a:ext cx="2792099" cy="6345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302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41B5-1EDB-4D82-62AE-BB9643DDE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297" y="216807"/>
            <a:ext cx="10018713" cy="767079"/>
          </a:xfrm>
        </p:spPr>
        <p:txBody>
          <a:bodyPr>
            <a:normAutofit/>
          </a:bodyPr>
          <a:lstStyle/>
          <a:p>
            <a:r>
              <a:rPr lang="en-US" b="1" dirty="0"/>
              <a:t>Wisp-like compressions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E1A6B-874B-4F12-9D94-FD4C9E5D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6D0D94-9BCC-3D9A-2164-5EC5D7921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519" r="1427" b="41333"/>
          <a:stretch/>
        </p:blipFill>
        <p:spPr>
          <a:xfrm>
            <a:off x="1799271" y="3015860"/>
            <a:ext cx="9210766" cy="1808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BBEED5-726C-E0EA-5536-1DC8A490FE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96" r="581" b="77338"/>
          <a:stretch/>
        </p:blipFill>
        <p:spPr>
          <a:xfrm>
            <a:off x="1799271" y="4828539"/>
            <a:ext cx="9210766" cy="20294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65DEDA-0590-BD1F-979D-A391DAF43B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0" r="1427" b="80000"/>
          <a:stretch/>
        </p:blipFill>
        <p:spPr>
          <a:xfrm>
            <a:off x="1799271" y="1254851"/>
            <a:ext cx="9210766" cy="17568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845829-ADEE-DA0A-B390-D0FFF193F1FB}"/>
                  </a:ext>
                </a:extLst>
              </p:cNvPr>
              <p:cNvSpPr txBox="1"/>
              <p:nvPr/>
            </p:nvSpPr>
            <p:spPr>
              <a:xfrm>
                <a:off x="9701937" y="683259"/>
                <a:ext cx="2616200" cy="601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Case of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∓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845829-ADEE-DA0A-B390-D0FFF193F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937" y="683259"/>
                <a:ext cx="2616200" cy="601255"/>
              </a:xfrm>
              <a:prstGeom prst="rect">
                <a:avLst/>
              </a:prstGeom>
              <a:blipFill>
                <a:blip r:embed="rId4"/>
                <a:stretch>
                  <a:fillRect l="-3730" t="-1010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254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71F0-3A9E-2FAC-54DA-941ACB37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-3820"/>
            <a:ext cx="10018713" cy="68198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Positrons’ energization and ions’ bunching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FCC54-A9B0-0408-87AA-07BB4428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6A0AB-5737-F73A-5190-DEF0D4FA8C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20" r="33798"/>
          <a:stretch/>
        </p:blipFill>
        <p:spPr>
          <a:xfrm>
            <a:off x="3048001" y="3853082"/>
            <a:ext cx="5791200" cy="30049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D9BCFD-EC93-C090-37FC-AA8378CD27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20" r="33798"/>
          <a:stretch/>
        </p:blipFill>
        <p:spPr>
          <a:xfrm>
            <a:off x="5791200" y="848165"/>
            <a:ext cx="5791200" cy="30049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6209A1-AD4B-3965-1035-CAD86C33EA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520" r="33798"/>
          <a:stretch/>
        </p:blipFill>
        <p:spPr>
          <a:xfrm>
            <a:off x="0" y="848164"/>
            <a:ext cx="5791200" cy="30049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9FC74C-E094-FE6E-D13F-EB369FBCF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096" t="3796" b="52376"/>
          <a:stretch/>
        </p:blipFill>
        <p:spPr>
          <a:xfrm>
            <a:off x="11582400" y="848163"/>
            <a:ext cx="553353" cy="30049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5D2E51-0F8B-6CEE-51A6-E806DD2D68D8}"/>
                  </a:ext>
                </a:extLst>
              </p:cNvPr>
              <p:cNvSpPr txBox="1"/>
              <p:nvPr/>
            </p:nvSpPr>
            <p:spPr>
              <a:xfrm>
                <a:off x="-858153" y="982407"/>
                <a:ext cx="6096000" cy="565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5D2E51-0F8B-6CEE-51A6-E806DD2D6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8153" y="982407"/>
                <a:ext cx="6096000" cy="5650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6CFFF7C-13F1-AB36-3C26-E78B5ECF582A}"/>
                  </a:ext>
                </a:extLst>
              </p:cNvPr>
              <p:cNvSpPr txBox="1"/>
              <p:nvPr/>
            </p:nvSpPr>
            <p:spPr>
              <a:xfrm>
                <a:off x="4582636" y="982407"/>
                <a:ext cx="6522720" cy="565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6CFFF7C-13F1-AB36-3C26-E78B5ECF5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636" y="982407"/>
                <a:ext cx="6522720" cy="5650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9C5CC1-3E65-F063-EF02-C1FBCD3A9E2D}"/>
                  </a:ext>
                </a:extLst>
              </p:cNvPr>
              <p:cNvSpPr txBox="1"/>
              <p:nvPr/>
            </p:nvSpPr>
            <p:spPr>
              <a:xfrm>
                <a:off x="1788160" y="3987324"/>
                <a:ext cx="6522720" cy="565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∓</m:t>
                                  </m:r>
                                </m:sup>
                              </m:sSup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=0.01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9C5CC1-3E65-F063-EF02-C1FBCD3A9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160" y="3987324"/>
                <a:ext cx="6522720" cy="5650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5619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801E-8F6D-8562-4201-BD44101C9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87733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Positrons are accelerated more than electrons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FBC86-F232-1B09-6EDA-CA537315E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5F727-2597-7915-C545-3FA52F25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76B717-CE32-F197-DC5D-AB8DB3951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0440"/>
            <a:ext cx="12192000" cy="4383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5A940E-F8BA-3090-F05C-F0B3AC91A172}"/>
                  </a:ext>
                </a:extLst>
              </p:cNvPr>
              <p:cNvSpPr txBox="1"/>
              <p:nvPr/>
            </p:nvSpPr>
            <p:spPr>
              <a:xfrm>
                <a:off x="4787900" y="877337"/>
                <a:ext cx="2616200" cy="601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Case of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∓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5A940E-F8BA-3090-F05C-F0B3AC91A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900" y="877337"/>
                <a:ext cx="2616200" cy="601255"/>
              </a:xfrm>
              <a:prstGeom prst="rect">
                <a:avLst/>
              </a:prstGeom>
              <a:blipFill>
                <a:blip r:embed="rId3"/>
                <a:stretch>
                  <a:fillRect l="-3488" t="-1010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100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A8E1FE-7DAC-4078-617E-7681950F6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21" y="3738932"/>
            <a:ext cx="4649689" cy="3119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D3AD45-0A7E-607E-9D5D-D5FF0ABED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506" y="35611"/>
            <a:ext cx="10018713" cy="61473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Impact of Ion loading on particle energy spectra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58360-3614-E11E-103B-1C6A62A4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B3229-B562-05D6-4475-E42515B2F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869" y="614730"/>
            <a:ext cx="4657343" cy="3124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91459B-1D95-6667-3DA1-FE7719E6C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521" y="614731"/>
            <a:ext cx="4657342" cy="3124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D676FF-39C3-57C2-D25E-EC9AF2548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869" y="3733798"/>
            <a:ext cx="4657343" cy="31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78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07A3-7058-9F2D-61C1-8141F6B1F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949036"/>
          </a:xfrm>
        </p:spPr>
        <p:txBody>
          <a:bodyPr/>
          <a:lstStyle/>
          <a:p>
            <a:r>
              <a:rPr lang="en-US" b="1" dirty="0"/>
              <a:t>Conclusions &amp; Outlook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7C6338-8767-20FE-88C1-D2FBD4DE56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84308" y="664442"/>
                <a:ext cx="10018713" cy="619355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Ion loading modifies the shock structure, weak loading (less than 1% density) produces ion bunching with little effect on the pairs, while higher loading generates pronounced density compressions and electric and magnetic field variations.</a:t>
                </a:r>
              </a:p>
              <a:p>
                <a:r>
                  <a:rPr lang="en-US" b="1" dirty="0"/>
                  <a:t> Particle spectra depend on ion loading, indicating preferential positron energization. </a:t>
                </a:r>
              </a:p>
              <a:p>
                <a:r>
                  <a:rPr lang="en-US" b="1" dirty="0"/>
                  <a:t>The correlated density and magnetic compressions could contribute to wisp-like brightness variations, motivating further analysis of particle energization and synchrotron emission.</a:t>
                </a:r>
              </a:p>
              <a:p>
                <a:r>
                  <a:rPr lang="en-US" b="1" dirty="0"/>
                  <a:t>Further steps: </a:t>
                </a:r>
              </a:p>
              <a:p>
                <a:pPr lvl="1">
                  <a:buFont typeface="Wingdings" panose="05000000000000000000" pitchFamily="2" charset="2"/>
                  <a:buChar char="v"/>
                </a:pPr>
                <a:r>
                  <a:rPr lang="en-US" b="1" dirty="0"/>
                  <a:t>Run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∓</m:t>
                                </m:r>
                              </m:sup>
                            </m:sSup>
                          </m:sub>
                        </m:sSub>
                      </m:den>
                    </m:f>
                  </m:oMath>
                </a14:m>
                <a:r>
                  <a:rPr lang="en-US" b="1" dirty="0"/>
                  <a:t> = 1 , 0.1 further in time, add new simulations with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∓</m:t>
                                </m:r>
                              </m:sup>
                            </m:sSup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 = 0.5 or 2? </a:t>
                </a:r>
              </a:p>
              <a:p>
                <a:pPr lvl="1">
                  <a:buFont typeface="Wingdings" panose="05000000000000000000" pitchFamily="2" charset="2"/>
                  <a:buChar char="v"/>
                </a:pPr>
                <a:r>
                  <a:rPr lang="en-US" b="1" dirty="0"/>
                  <a:t>Run simulations with in plane different magnetic field obliquities. </a:t>
                </a:r>
              </a:p>
              <a:p>
                <a:pPr lvl="1">
                  <a:buFont typeface="Wingdings" panose="05000000000000000000" pitchFamily="2" charset="2"/>
                  <a:buChar char="v"/>
                </a:pPr>
                <a:r>
                  <a:rPr lang="en-US" b="1" dirty="0"/>
                  <a:t>Investigate higher </a:t>
                </a:r>
                <a:r>
                  <a:rPr lang="en-US" b="1" dirty="0" err="1"/>
                  <a:t>Alfvénic</a:t>
                </a:r>
                <a:r>
                  <a:rPr lang="en-US" b="1" dirty="0"/>
                  <a:t> Mach numbers or mass ratios?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7C6338-8767-20FE-88C1-D2FBD4DE56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84308" y="664442"/>
                <a:ext cx="10018713" cy="6193558"/>
              </a:xfrm>
              <a:blipFill>
                <a:blip r:embed="rId2"/>
                <a:stretch>
                  <a:fillRect l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1579A5-CA9E-2FCA-A677-6C9D6BA4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423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832FF34-0CBA-4C25-81E3-AB0D9889CD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7066" y="2828836"/>
            <a:ext cx="1001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0" dirty="0">
                <a:solidFill>
                  <a:srgbClr val="000000"/>
                </a:solidFill>
                <a:effectLst/>
                <a:latin typeface="Google Sans"/>
              </a:rPr>
              <a:t>Thank you </a:t>
            </a:r>
            <a:endParaRPr lang="en-US" altLang="ja-JP" sz="7200" b="1" i="0" dirty="0">
              <a:solidFill>
                <a:srgbClr val="000000"/>
              </a:solidFill>
              <a:effectLst/>
              <a:latin typeface="Google San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B25A45-43A5-439D-BD51-13387248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5C24C-6838-4D7A-AC7B-71FBA44C89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71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0</TotalTime>
  <Words>1357</Words>
  <Application>Microsoft Office PowerPoint</Application>
  <PresentationFormat>Widescreen</PresentationFormat>
  <Paragraphs>133</Paragraphs>
  <Slides>24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-apple-system</vt:lpstr>
      <vt:lpstr>Arial</vt:lpstr>
      <vt:lpstr>Bitstream Charter</vt:lpstr>
      <vt:lpstr>Calibri</vt:lpstr>
      <vt:lpstr>Cambria Math</vt:lpstr>
      <vt:lpstr>Corbel</vt:lpstr>
      <vt:lpstr>Google Sans</vt:lpstr>
      <vt:lpstr>Wingdings</vt:lpstr>
      <vt:lpstr>Parallax</vt:lpstr>
      <vt:lpstr>PowerPoint Presentation</vt:lpstr>
      <vt:lpstr>Particle acceleration in PWNe</vt:lpstr>
      <vt:lpstr>Acceleration mechanisms in PWNe</vt:lpstr>
      <vt:lpstr>Acceleration mechanisms in PWNe</vt:lpstr>
      <vt:lpstr>Ion-Gyration theory of the Crab’s Wisps</vt:lpstr>
      <vt:lpstr>Ion Reflection and Magnetic Compression: PIC vs. Theory</vt:lpstr>
      <vt:lpstr>Previous PIC ion-pair shock simulations</vt:lpstr>
      <vt:lpstr>Relativistic magnetized pairs shocks with ion loading</vt:lpstr>
      <vt:lpstr>Relativistic unmagnetized e-ion shocks with pairs loading</vt:lpstr>
      <vt:lpstr>Relativistic unmagnetized e-ion shocks with pairs loading</vt:lpstr>
      <vt:lpstr>Motivation: Low-Ion-Loaded Pair Shocks</vt:lpstr>
      <vt:lpstr>Simulations setup</vt:lpstr>
      <vt:lpstr>Impact of Ion loading on shock structure and magnetic compression</vt:lpstr>
      <vt:lpstr>Impact of Ion loading on electric and magnetic field structure</vt:lpstr>
      <vt:lpstr>PowerPoint Presentation</vt:lpstr>
      <vt:lpstr>PowerPoint Presentation</vt:lpstr>
      <vt:lpstr>Effect of Ion loading on two-dimensional density structure</vt:lpstr>
      <vt:lpstr>Ions form larger field structures</vt:lpstr>
      <vt:lpstr>Wisp-like compressions</vt:lpstr>
      <vt:lpstr>Positrons’ energization and ions’ bunching </vt:lpstr>
      <vt:lpstr>Positrons are accelerated more than electrons</vt:lpstr>
      <vt:lpstr>Impact of Ion loading on particle energy spectra</vt:lpstr>
      <vt:lpstr>Conclusions &amp; Outlook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Nonlinear feedback of the electrostatic instability on the blazar-induced pair beam and GeV cascade</dc:title>
  <dc:creator>Mahmoud S A Alawashra</dc:creator>
  <cp:lastModifiedBy>Al-Awashra, Mahmoud</cp:lastModifiedBy>
  <cp:revision>692</cp:revision>
  <dcterms:created xsi:type="dcterms:W3CDTF">2023-07-16T18:58:46Z</dcterms:created>
  <dcterms:modified xsi:type="dcterms:W3CDTF">2026-09-30T13:49:32Z</dcterms:modified>
</cp:coreProperties>
</file>