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4" r:id="rId3"/>
    <p:sldId id="262" r:id="rId4"/>
    <p:sldId id="305" r:id="rId5"/>
    <p:sldId id="303" r:id="rId6"/>
    <p:sldId id="275" r:id="rId7"/>
    <p:sldId id="278" r:id="rId8"/>
    <p:sldId id="276" r:id="rId9"/>
    <p:sldId id="279" r:id="rId10"/>
    <p:sldId id="280" r:id="rId11"/>
    <p:sldId id="281" r:id="rId12"/>
    <p:sldId id="284" r:id="rId13"/>
    <p:sldId id="282" r:id="rId14"/>
    <p:sldId id="285" r:id="rId15"/>
    <p:sldId id="283" r:id="rId16"/>
    <p:sldId id="289" r:id="rId17"/>
    <p:sldId id="292" r:id="rId18"/>
    <p:sldId id="288" r:id="rId19"/>
    <p:sldId id="290" r:id="rId20"/>
    <p:sldId id="291" r:id="rId21"/>
    <p:sldId id="295" r:id="rId22"/>
    <p:sldId id="293" r:id="rId23"/>
    <p:sldId id="294" r:id="rId24"/>
    <p:sldId id="296" r:id="rId25"/>
    <p:sldId id="272" r:id="rId26"/>
    <p:sldId id="297" r:id="rId27"/>
    <p:sldId id="300" r:id="rId28"/>
    <p:sldId id="277" r:id="rId29"/>
    <p:sldId id="299" r:id="rId30"/>
    <p:sldId id="301" r:id="rId31"/>
    <p:sldId id="298" r:id="rId32"/>
    <p:sldId id="287" r:id="rId33"/>
    <p:sldId id="304" r:id="rId34"/>
    <p:sldId id="26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Řídký Jan" initials="ŘJ" lastIdx="0" clrIdx="0">
    <p:extLst>
      <p:ext uri="{19B8F6BF-5375-455C-9EA6-DF929625EA0E}">
        <p15:presenceInfo xmlns:p15="http://schemas.microsoft.com/office/powerpoint/2012/main" userId="Řídký J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6C0017-996C-4A58-BEEC-927315E1B0AB}" v="7" dt="2026-10-02T11:02:05.7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Řídký" userId="67c78b57-ec6e-4b65-901b-438c423d0f93" providerId="ADAL" clId="{1B53A341-965F-4057-B898-BA67397DC7B3}"/>
    <pc:docChg chg="undo custSel addSld delSld modSld sldOrd">
      <pc:chgData name="Jan Řídký" userId="67c78b57-ec6e-4b65-901b-438c423d0f93" providerId="ADAL" clId="{1B53A341-965F-4057-B898-BA67397DC7B3}" dt="2026-10-02T11:07:10.084" v="592"/>
      <pc:docMkLst>
        <pc:docMk/>
      </pc:docMkLst>
      <pc:sldChg chg="modSp add mod">
        <pc:chgData name="Jan Řídký" userId="67c78b57-ec6e-4b65-901b-438c423d0f93" providerId="ADAL" clId="{1B53A341-965F-4057-B898-BA67397DC7B3}" dt="2026-10-02T10:51:54.789" v="507" actId="108"/>
        <pc:sldMkLst>
          <pc:docMk/>
          <pc:sldMk cId="910232001" sldId="262"/>
        </pc:sldMkLst>
        <pc:spChg chg="mod">
          <ac:chgData name="Jan Řídký" userId="67c78b57-ec6e-4b65-901b-438c423d0f93" providerId="ADAL" clId="{1B53A341-965F-4057-B898-BA67397DC7B3}" dt="2026-10-02T10:51:54.789" v="507" actId="108"/>
          <ac:spMkLst>
            <pc:docMk/>
            <pc:sldMk cId="910232001" sldId="262"/>
            <ac:spMk id="2" creationId="{00000000-0000-0000-0000-000000000000}"/>
          </ac:spMkLst>
        </pc:spChg>
      </pc:sldChg>
      <pc:sldChg chg="modSp del mod">
        <pc:chgData name="Jan Řídký" userId="67c78b57-ec6e-4b65-901b-438c423d0f93" providerId="ADAL" clId="{1B53A341-965F-4057-B898-BA67397DC7B3}" dt="2026-10-02T10:50:18.143" v="504" actId="2696"/>
        <pc:sldMkLst>
          <pc:docMk/>
          <pc:sldMk cId="1810765625" sldId="262"/>
        </pc:sldMkLst>
      </pc:sldChg>
      <pc:sldChg chg="ord">
        <pc:chgData name="Jan Řídký" userId="67c78b57-ec6e-4b65-901b-438c423d0f93" providerId="ADAL" clId="{1B53A341-965F-4057-B898-BA67397DC7B3}" dt="2026-10-02T11:07:10.084" v="592"/>
        <pc:sldMkLst>
          <pc:docMk/>
          <pc:sldMk cId="3907715673" sldId="303"/>
        </pc:sldMkLst>
      </pc:sldChg>
      <pc:sldChg chg="addSp delSp modSp new mod">
        <pc:chgData name="Jan Řídký" userId="67c78b57-ec6e-4b65-901b-438c423d0f93" providerId="ADAL" clId="{1B53A341-965F-4057-B898-BA67397DC7B3}" dt="2026-10-02T11:06:05.920" v="590" actId="790"/>
        <pc:sldMkLst>
          <pc:docMk/>
          <pc:sldMk cId="1147309518" sldId="305"/>
        </pc:sldMkLst>
        <pc:spChg chg="del">
          <ac:chgData name="Jan Řídký" userId="67c78b57-ec6e-4b65-901b-438c423d0f93" providerId="ADAL" clId="{1B53A341-965F-4057-B898-BA67397DC7B3}" dt="2026-10-02T10:52:13.168" v="508"/>
          <ac:spMkLst>
            <pc:docMk/>
            <pc:sldMk cId="1147309518" sldId="305"/>
            <ac:spMk id="2" creationId="{F229432E-6604-A706-2605-2F7BC4CA5F65}"/>
          </ac:spMkLst>
        </pc:spChg>
        <pc:spChg chg="del">
          <ac:chgData name="Jan Řídký" userId="67c78b57-ec6e-4b65-901b-438c423d0f93" providerId="ADAL" clId="{1B53A341-965F-4057-B898-BA67397DC7B3}" dt="2026-10-02T10:52:28.593" v="511" actId="21"/>
          <ac:spMkLst>
            <pc:docMk/>
            <pc:sldMk cId="1147309518" sldId="305"/>
            <ac:spMk id="3" creationId="{1D43A222-96CD-30FE-0684-54FE4C092C59}"/>
          </ac:spMkLst>
        </pc:spChg>
        <pc:spChg chg="add mod">
          <ac:chgData name="Jan Řídký" userId="67c78b57-ec6e-4b65-901b-438c423d0f93" providerId="ADAL" clId="{1B53A341-965F-4057-B898-BA67397DC7B3}" dt="2026-10-02T10:56:55.700" v="518" actId="1076"/>
          <ac:spMkLst>
            <pc:docMk/>
            <pc:sldMk cId="1147309518" sldId="305"/>
            <ac:spMk id="7" creationId="{462ECF32-1688-F060-9E78-E67D3CFA1E65}"/>
          </ac:spMkLst>
        </pc:spChg>
        <pc:spChg chg="add mod">
          <ac:chgData name="Jan Řídký" userId="67c78b57-ec6e-4b65-901b-438c423d0f93" providerId="ADAL" clId="{1B53A341-965F-4057-B898-BA67397DC7B3}" dt="2026-10-02T11:06:05.920" v="590" actId="790"/>
          <ac:spMkLst>
            <pc:docMk/>
            <pc:sldMk cId="1147309518" sldId="305"/>
            <ac:spMk id="14" creationId="{AC6141D5-3112-F8E4-4D8A-60228DA59620}"/>
          </ac:spMkLst>
        </pc:spChg>
        <pc:picChg chg="add del">
          <ac:chgData name="Jan Řídký" userId="67c78b57-ec6e-4b65-901b-438c423d0f93" providerId="ADAL" clId="{1B53A341-965F-4057-B898-BA67397DC7B3}" dt="2026-10-02T10:54:42.483" v="513" actId="22"/>
          <ac:picMkLst>
            <pc:docMk/>
            <pc:sldMk cId="1147309518" sldId="305"/>
            <ac:picMk id="9" creationId="{9780BBD5-A2E9-ABB5-ADC4-0532E108EA41}"/>
          </ac:picMkLst>
        </pc:picChg>
        <pc:picChg chg="add mod">
          <ac:chgData name="Jan Řídký" userId="67c78b57-ec6e-4b65-901b-438c423d0f93" providerId="ADAL" clId="{1B53A341-965F-4057-B898-BA67397DC7B3}" dt="2026-10-02T10:56:59.385" v="519" actId="1076"/>
          <ac:picMkLst>
            <pc:docMk/>
            <pc:sldMk cId="1147309518" sldId="305"/>
            <ac:picMk id="11" creationId="{9AB7BBF6-3845-D991-5942-65DF491AE7B7}"/>
          </ac:picMkLst>
        </pc:picChg>
        <pc:picChg chg="add del mod">
          <ac:chgData name="Jan Řídký" userId="67c78b57-ec6e-4b65-901b-438c423d0f93" providerId="ADAL" clId="{1B53A341-965F-4057-B898-BA67397DC7B3}" dt="2026-10-02T10:59:56.427" v="525" actId="22"/>
          <ac:picMkLst>
            <pc:docMk/>
            <pc:sldMk cId="1147309518" sldId="305"/>
            <ac:picMk id="13" creationId="{D4DA5E29-581F-C1DB-7212-DFEB51FC3DD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0C4BB-8A9C-44BC-8AE7-FA74FB93B29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1972F-412F-4738-942D-85E7384EA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86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BBD5E-945A-0026-EF92-2CD9DCD3B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BAE727-0002-A2AD-6FBD-2039AEB6D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6213F-6C55-7EE9-850B-37B11A8C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64DD-5BA9-49D3-88AA-49129EA21CF7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D9C6A-4080-4D38-3AE4-7C9C8A05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E26E7-276B-2A7D-F5A9-F6E784EF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19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101C-9C8B-88B2-C451-97880506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4C1FE-D8FB-2F1C-E554-A8C166B6D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CADC6-AC8A-0A7B-1BBB-1D80A06B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27BF8-F3EC-5FAC-27B9-BE9660996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28517-DB9C-9020-DDFA-92A6AD39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2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17B6-8D9E-EE5A-8FF4-1089CA3F6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283F8-2565-D226-6992-65BFE6CE6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7BD68-06E8-5EE8-351D-C0E23FF32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E10C-C4F1-4DA9-AFA6-8135BBA1A187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5F947-167A-0DEA-7332-F5DEB45DE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E9B29-593D-1383-755D-0AE98EC7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0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5EE2-5273-275D-2B7F-F69D3D13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1BEAD-1D67-8620-05CE-BF8454134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C3109-B923-C06E-96D6-09F34A0D4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26AB6-A5CF-B7E5-E4B0-8A93B5BF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58CF-A11A-4055-ACA0-D0EAE1564222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45E55-D09D-C289-A1BB-8A1EDB32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AB654-31A3-7C4E-A5CC-129A7913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0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7DCD-7B94-AB72-6470-A1C012A39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C63C12-761F-CA62-8615-DA5B31AFE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024B4-3FF0-86CB-3393-9063DF459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00BC3-B33E-7FD4-80BF-0AFA210AB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27C2E-54F2-542D-BA86-355B095F42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93E043-1715-D059-C3CA-825169E57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2D74-7E74-4108-9CD1-0C7C4365E8AF}" type="datetime1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8446E4-CED5-5FDB-ED46-CF04C1926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F4DFC9-510A-7A23-1BF1-4E86B87A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26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2FA6-961C-90D9-57E7-31812629C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DA52C4-292D-8CC8-3AEF-FBDF7C245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2652-F8CC-402A-9171-F42AD728C465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F34EE8-07DE-BFDF-3FC5-8A39D1027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416E4-C2E8-AAA5-B837-B1D8EC88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2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54B205-3F8C-C135-1C2B-5C8DD9F0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6626-6E7E-450B-93F7-E8F8C968A640}" type="datetime1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3FED1A-6DF0-F1F6-C8E6-1B9CE44E5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1957A-CBB3-4496-C859-E4347B3D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8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47988-0C85-88E4-BE0C-DA0BEC3E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13658-8D42-3605-B21D-77FDC34C0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BC626-0EDB-C062-297C-444AE3A68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EF529-DC31-7C8A-31C7-CE0DD304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6331-6062-4BD1-8903-BAAEE15E474A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FC6AE-29F9-DCF9-2723-4C477206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BBD7D-DF0F-FB22-94BA-97DBE0A4C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0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1EFA-0FF7-8272-408C-62D12E0C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00A37-218F-D67C-9D25-A124213A1F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F8E73-C76B-41C0-F529-58408227F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FC5F3-E5B4-49C4-9B31-B1159AC4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8C0C-5124-4925-B52C-570ACD62C880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0062A-28B9-455C-76D1-E0494A97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54FFA-1F32-28AC-49D8-168FCF62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50BF-4050-E1D1-88ED-879023BC9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77B55-1908-AAF5-C1D3-36142B1BD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73691-4CDA-112D-74AF-79982CA3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5B80-AF74-4DE8-A0BE-C2D4D2AA0FDB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D6AA7-1B8C-1C44-6C6A-372D71B2B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63621-8033-F1F1-DB56-C646AFA9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9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E40699-C4B1-F347-2FDE-F838111C0C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DCAB9-3E1E-67EB-284B-4D9E96DD1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22F71-EABD-E9BA-B9EB-99ABDCB8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BBCE-98A4-4E31-94E9-7A24077CFFE9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3AD9B-7462-B310-4385-93FC3F171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1EB2F-C064-152E-953D-8C8235E9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8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F17CF7-F0BB-7293-5D68-A780702A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455C7-C8BD-C8E5-6969-95566AF97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8E270-1194-7333-DFDD-0E47255D7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2B4C2-8BEB-4598-8544-57D97F59A005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FB21E-2E16-0A81-32AC-A072A8148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5D080-E778-DB2A-0625-AC59C6F8F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DA352-FC49-4727-8DFF-44139D77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4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5.png"/><Relationship Id="rId5" Type="http://schemas.microsoft.com/office/2007/relationships/media" Target="../media/media3.mp4"/><Relationship Id="rId10" Type="http://schemas.openxmlformats.org/officeDocument/2006/relationships/image" Target="../media/image24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media" Target="../media/media6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image" Target="../media/image53.png"/><Relationship Id="rId5" Type="http://schemas.microsoft.com/office/2007/relationships/media" Target="../media/media7.mp4"/><Relationship Id="rId10" Type="http://schemas.openxmlformats.org/officeDocument/2006/relationships/image" Target="../media/image52.png"/><Relationship Id="rId4" Type="http://schemas.openxmlformats.org/officeDocument/2006/relationships/video" Target="../media/media6.mp4"/><Relationship Id="rId9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1E824-FBB8-1D80-EDFF-52B0800C7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007" y="2160640"/>
            <a:ext cx="10575985" cy="191053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5400" b="1" noProof="0" dirty="0"/>
              <a:t>Laser Induced Reactions of p, B and C in a Hollow Target – First Experience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0D599F-ABCC-80BF-E85F-77B681E2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A34A-47AD-4506-9373-7DCF51C90AB3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46584C-9754-EC11-A3A1-6A28280C4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BF5069-074C-C877-7507-7B3D7EC7E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845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56F41-6104-D1AB-4983-C5A096E37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1637"/>
          </a:xfrm>
        </p:spPr>
        <p:txBody>
          <a:bodyPr>
            <a:normAutofit fontScale="90000"/>
          </a:bodyPr>
          <a:lstStyle/>
          <a:p>
            <a:r>
              <a:rPr lang="en-US" b="1" noProof="0" dirty="0"/>
              <a:t>Contributors: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6BC0A-6296-91C2-3911-6697007FA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0556"/>
            <a:ext cx="10515600" cy="4572000"/>
          </a:xfrm>
        </p:spPr>
        <p:txBody>
          <a:bodyPr>
            <a:normAutofit/>
          </a:bodyPr>
          <a:lstStyle/>
          <a:p>
            <a:r>
              <a:rPr lang="en-US" noProof="0" dirty="0"/>
              <a:t>Inst. of Physics CAS/ELI Beamlines: </a:t>
            </a:r>
          </a:p>
          <a:p>
            <a:pPr marL="0" indent="0">
              <a:buNone/>
            </a:pPr>
            <a:r>
              <a:rPr lang="en-US" noProof="0" dirty="0"/>
              <a:t>	</a:t>
            </a:r>
            <a:r>
              <a:rPr lang="en-US" sz="2400" noProof="0" dirty="0"/>
              <a:t>J. Řídký, S. </a:t>
            </a:r>
            <a:r>
              <a:rPr lang="en-US" sz="2400" noProof="0" dirty="0" err="1"/>
              <a:t>Stanček</a:t>
            </a:r>
            <a:r>
              <a:rPr lang="en-US" sz="2400" noProof="0" dirty="0"/>
              <a:t>, F. </a:t>
            </a:r>
            <a:r>
              <a:rPr lang="en-US" sz="2400" noProof="0" dirty="0" err="1"/>
              <a:t>Grepl</a:t>
            </a:r>
            <a:r>
              <a:rPr lang="en-US" sz="2400" noProof="0" dirty="0"/>
              <a:t>, A. </a:t>
            </a:r>
            <a:r>
              <a:rPr lang="en-US" sz="2400" noProof="0" dirty="0" err="1"/>
              <a:t>Velyhan</a:t>
            </a:r>
            <a:r>
              <a:rPr lang="en-US" sz="2400" noProof="0" dirty="0"/>
              <a:t>, G. Korn, V. </a:t>
            </a:r>
            <a:r>
              <a:rPr lang="en-US" sz="2400" noProof="0" dirty="0" err="1"/>
              <a:t>Kantarelou</a:t>
            </a:r>
            <a:r>
              <a:rPr lang="en-US" sz="2400" noProof="0" dirty="0"/>
              <a:t>, R. </a:t>
            </a:r>
            <a:r>
              <a:rPr lang="en-US" sz="2400" noProof="0" dirty="0" err="1"/>
              <a:t>Bičišťová</a:t>
            </a:r>
            <a:r>
              <a:rPr lang="en-US" sz="2400" noProof="0" dirty="0"/>
              <a:t>, 	Y. Levy, J. Huynh, V. Uvarov, P. </a:t>
            </a:r>
            <a:r>
              <a:rPr lang="en-US" sz="2400" noProof="0" dirty="0" err="1"/>
              <a:t>Hauschwitz</a:t>
            </a:r>
            <a:r>
              <a:rPr lang="en-US" sz="2400" noProof="0" dirty="0"/>
              <a:t>, Z. Böhmová, K. Jurek, M. Jarošová</a:t>
            </a:r>
          </a:p>
          <a:p>
            <a:r>
              <a:rPr lang="en-US" noProof="0" dirty="0"/>
              <a:t>Inst. of Hydrology CAS: </a:t>
            </a:r>
          </a:p>
          <a:p>
            <a:pPr marL="0" indent="0">
              <a:buNone/>
            </a:pPr>
            <a:r>
              <a:rPr lang="en-US" noProof="0" dirty="0"/>
              <a:t>	</a:t>
            </a:r>
            <a:r>
              <a:rPr lang="en-US" sz="2400" noProof="0" dirty="0"/>
              <a:t>L. </a:t>
            </a:r>
            <a:r>
              <a:rPr lang="en-US" sz="2400" noProof="0" dirty="0" err="1"/>
              <a:t>Pivokonská</a:t>
            </a:r>
            <a:r>
              <a:rPr lang="en-US" sz="2400" noProof="0" dirty="0"/>
              <a:t>, M. </a:t>
            </a:r>
            <a:r>
              <a:rPr lang="en-US" sz="2400" noProof="0" dirty="0" err="1"/>
              <a:t>Pivokonský</a:t>
            </a:r>
            <a:r>
              <a:rPr lang="en-US" sz="2400" noProof="0" dirty="0"/>
              <a:t>, M. Prokopová, K. </a:t>
            </a:r>
            <a:r>
              <a:rPr lang="en-US" sz="2400" noProof="0" dirty="0" err="1"/>
              <a:t>Sichrová</a:t>
            </a:r>
            <a:endParaRPr lang="en-US" sz="2400" noProof="0" dirty="0"/>
          </a:p>
          <a:p>
            <a:r>
              <a:rPr lang="en-US" noProof="0" dirty="0"/>
              <a:t>Inst. of Thermodynamics CAS: </a:t>
            </a:r>
          </a:p>
          <a:p>
            <a:pPr marL="0" indent="0">
              <a:buNone/>
            </a:pPr>
            <a:r>
              <a:rPr lang="en-US" noProof="0" dirty="0"/>
              <a:t>	</a:t>
            </a:r>
            <a:r>
              <a:rPr lang="en-US" sz="2400" noProof="0" dirty="0"/>
              <a:t>L. Parma, J. </a:t>
            </a:r>
            <a:r>
              <a:rPr lang="en-US" sz="2400" noProof="0" dirty="0" err="1"/>
              <a:t>Masák</a:t>
            </a:r>
            <a:r>
              <a:rPr lang="en-US" sz="2400" noProof="0" dirty="0"/>
              <a:t>, J. </a:t>
            </a:r>
            <a:r>
              <a:rPr lang="en-US" sz="2400" noProof="0" dirty="0" err="1"/>
              <a:t>Plešek</a:t>
            </a:r>
            <a:endParaRPr lang="en-US" sz="2400" noProof="0" dirty="0"/>
          </a:p>
          <a:p>
            <a:r>
              <a:rPr lang="en-US" noProof="0" dirty="0"/>
              <a:t>Inst. of Geology CAS: </a:t>
            </a:r>
          </a:p>
          <a:p>
            <a:pPr marL="0" indent="0">
              <a:buNone/>
            </a:pPr>
            <a:r>
              <a:rPr lang="en-US" noProof="0" dirty="0"/>
              <a:t>	</a:t>
            </a:r>
            <a:r>
              <a:rPr lang="en-US" sz="2400" noProof="0" dirty="0"/>
              <a:t>L. Ackerman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C3123-93D1-DE20-2629-2929F0A00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DBA9-DCF1-4A5E-9C49-392A2012D32F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DE7B3-B1D7-2913-D692-D8422590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AC357-D8D3-CA40-9F62-6035D65D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655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9" y="2628062"/>
            <a:ext cx="5417024" cy="36003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38757"/>
            <a:ext cx="2713892" cy="526801"/>
          </a:xfrm>
        </p:spPr>
        <p:txBody>
          <a:bodyPr>
            <a:noAutofit/>
          </a:bodyPr>
          <a:lstStyle/>
          <a:p>
            <a:r>
              <a:rPr lang="en-US" sz="4000" b="1" dirty="0"/>
              <a:t>Motivation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68330" y="1274986"/>
            <a:ext cx="3524717" cy="2370792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9836280" y="2905780"/>
            <a:ext cx="1435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Richard Magee,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TAE Technologies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6260604" y="4316261"/>
            <a:ext cx="50111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it possible to start avalanche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provided alphas are produced in a sufficiently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dense environment containing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Mylar foil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44769" y="1127820"/>
            <a:ext cx="44518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 +  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3 α +  8.7 MeV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. . . . 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80 %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B-W peaks:  ≈ 0.600 MeV, X- sect 0.70 barns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    ≈ 0.170 MeV, X- sect 0.07 barns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7B63DC-8ABF-4737-84E9-2518A070E4A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023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6BA22-F26F-7098-59D1-CF43D880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39222-94AD-AD6F-6C2F-07E4904C8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987F-2B72-6390-9B94-32DC1FC3E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smtClean="0"/>
              <a:t>4</a:t>
            </a:fld>
            <a:endParaRPr lang="en-US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462ECF32-1688-F060-9E78-E67D3CFA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136525"/>
            <a:ext cx="2400300" cy="749300"/>
          </a:xfrm>
        </p:spPr>
        <p:txBody>
          <a:bodyPr>
            <a:noAutofit/>
          </a:bodyPr>
          <a:lstStyle/>
          <a:p>
            <a:r>
              <a:rPr lang="en-US" sz="4000" b="1" dirty="0"/>
              <a:t>Motivation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7BBF6-3845-D991-5942-65DF491AE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885825"/>
            <a:ext cx="7195930" cy="55261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C6141D5-3112-F8E4-4D8A-60228DA59620}"/>
              </a:ext>
            </a:extLst>
          </p:cNvPr>
          <p:cNvSpPr txBox="1"/>
          <p:nvPr/>
        </p:nvSpPr>
        <p:spPr>
          <a:xfrm>
            <a:off x="7910305" y="4380657"/>
            <a:ext cx="363561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0" dirty="0"/>
              <a:t>M. Roth and M. Schollmeier</a:t>
            </a:r>
          </a:p>
          <a:p>
            <a:r>
              <a:rPr lang="en-US" sz="1400" noProof="0" dirty="0"/>
              <a:t>Institute for Nuclear Physics, </a:t>
            </a:r>
          </a:p>
          <a:p>
            <a:r>
              <a:rPr lang="en-US" sz="1400" noProof="0" dirty="0" err="1"/>
              <a:t>Technische</a:t>
            </a:r>
            <a:r>
              <a:rPr lang="en-US" sz="1400" noProof="0" dirty="0"/>
              <a:t> Universität Darmstadt</a:t>
            </a:r>
          </a:p>
          <a:p>
            <a:r>
              <a:rPr lang="en-US" sz="1400" noProof="0" dirty="0"/>
              <a:t>Published by CERN in the </a:t>
            </a:r>
          </a:p>
          <a:p>
            <a:r>
              <a:rPr lang="en-US" sz="1400" noProof="0" dirty="0"/>
              <a:t>Proceedings of the CAS-CERN </a:t>
            </a:r>
          </a:p>
          <a:p>
            <a:r>
              <a:rPr lang="en-US" sz="1400" noProof="0" dirty="0"/>
              <a:t>Accelerator School: Plasma Wake Acceleration, </a:t>
            </a:r>
          </a:p>
          <a:p>
            <a:r>
              <a:rPr lang="en-US" sz="1400" noProof="0" dirty="0"/>
              <a:t>Geneva, Switzerland, 23–29 November 2014, </a:t>
            </a:r>
          </a:p>
          <a:p>
            <a:r>
              <a:rPr lang="en-US" sz="1400" noProof="0" dirty="0"/>
              <a:t>edited by B. Holzer, </a:t>
            </a:r>
          </a:p>
          <a:p>
            <a:r>
              <a:rPr lang="en-US" sz="1400" noProof="0" dirty="0"/>
              <a:t>CERN-2016-001</a:t>
            </a:r>
          </a:p>
        </p:txBody>
      </p:sp>
    </p:spTree>
    <p:extLst>
      <p:ext uri="{BB962C8B-B14F-4D97-AF65-F5344CB8AC3E}">
        <p14:creationId xmlns:p14="http://schemas.microsoft.com/office/powerpoint/2010/main" val="114730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4343B-987D-D3B6-85FB-EE49222FB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A6031-2F6C-DC88-8A49-423C53057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BF6E2-19BA-CCEF-222A-BABAFC4F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B01D70-D436-BEE5-E4DE-1549D0B16F64}"/>
              </a:ext>
            </a:extLst>
          </p:cNvPr>
          <p:cNvSpPr txBox="1"/>
          <p:nvPr/>
        </p:nvSpPr>
        <p:spPr>
          <a:xfrm>
            <a:off x="838200" y="2345962"/>
            <a:ext cx="9506320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/>
              <a:t>A multi-MeV alpha particle source via proton-boron</a:t>
            </a:r>
          </a:p>
          <a:p>
            <a:r>
              <a:rPr lang="en-US" sz="2800" b="1" noProof="0" dirty="0"/>
              <a:t>fusion driven by a 10-GW tabletop laser</a:t>
            </a:r>
          </a:p>
          <a:p>
            <a:endParaRPr lang="en-US" noProof="0" dirty="0"/>
          </a:p>
          <a:p>
            <a:r>
              <a:rPr lang="en-US" sz="1600" noProof="0" dirty="0"/>
              <a:t>Valeriia </a:t>
            </a:r>
            <a:r>
              <a:rPr lang="en-US" sz="1600" noProof="0" dirty="0" err="1"/>
              <a:t>Istokskaia</a:t>
            </a:r>
            <a:r>
              <a:rPr lang="en-US" sz="1600" noProof="0" dirty="0"/>
              <a:t> 1,2✉, Marco Tosca 1,3,4, Lorenzo Giuffrida1, Jan Psikal1,2, Filip Grepl1,2, Vasiliki Kantarelou1,</a:t>
            </a:r>
          </a:p>
          <a:p>
            <a:r>
              <a:rPr lang="en-US" sz="1600" noProof="0" dirty="0"/>
              <a:t>Stanislav Stancek1,5, Sabrina Di Siena6, Arsenios Hadjikyriacou1,2, Aodhan McIlvenny 7, Yoann Levy 8,</a:t>
            </a:r>
          </a:p>
          <a:p>
            <a:r>
              <a:rPr lang="en-US" sz="1600" noProof="0" dirty="0"/>
              <a:t>Jaroslav Huynh 8, Martin </a:t>
            </a:r>
            <a:r>
              <a:rPr lang="en-US" sz="1600" noProof="0" dirty="0" err="1"/>
              <a:t>Cimrman</a:t>
            </a:r>
            <a:r>
              <a:rPr lang="en-US" sz="1600" noProof="0" dirty="0"/>
              <a:t> 2,8, Pavel Pleskunov3, Daniil Nikitin3, Andrei </a:t>
            </a:r>
            <a:r>
              <a:rPr lang="en-US" sz="1600" noProof="0" dirty="0" err="1"/>
              <a:t>Choukourov</a:t>
            </a:r>
            <a:r>
              <a:rPr lang="en-US" sz="1600" noProof="0" dirty="0"/>
              <a:t> 3,</a:t>
            </a:r>
          </a:p>
          <a:p>
            <a:r>
              <a:rPr lang="en-US" sz="1600" noProof="0" dirty="0"/>
              <a:t>Fabio Belloni9, Antonino Picciotto10, </a:t>
            </a:r>
            <a:r>
              <a:rPr lang="en-US" sz="1600" noProof="0" dirty="0" err="1"/>
              <a:t>Satyabrata</a:t>
            </a:r>
            <a:r>
              <a:rPr lang="en-US" sz="1600" noProof="0" dirty="0"/>
              <a:t> Kar 7, Marco Borghesi 7, Antonio Lucianetti8,</a:t>
            </a:r>
          </a:p>
          <a:p>
            <a:r>
              <a:rPr lang="en-US" sz="1600" noProof="0" dirty="0"/>
              <a:t>Tomas Mocek8 &amp; Daniele </a:t>
            </a:r>
            <a:r>
              <a:rPr lang="en-US" sz="1600" noProof="0" dirty="0" err="1"/>
              <a:t>Margarone</a:t>
            </a:r>
            <a:r>
              <a:rPr lang="en-US" sz="1600" noProof="0" dirty="0"/>
              <a:t>                                 </a:t>
            </a:r>
            <a:r>
              <a:rPr lang="en-US" sz="1600" i="1" noProof="0" dirty="0"/>
              <a:t>https://doi.org/10.1038/s42005-023-01135-x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5149E0-CC59-850E-5A92-6EB32B957E8E}"/>
              </a:ext>
            </a:extLst>
          </p:cNvPr>
          <p:cNvSpPr txBox="1">
            <a:spLocks/>
          </p:cNvSpPr>
          <p:nvPr/>
        </p:nvSpPr>
        <p:spPr>
          <a:xfrm>
            <a:off x="838200" y="288608"/>
            <a:ext cx="2939321" cy="873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noProof="0" dirty="0"/>
              <a:t>Laser – Perla 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1FF62-1FAF-A759-8E37-53D8B4061008}"/>
              </a:ext>
            </a:extLst>
          </p:cNvPr>
          <p:cNvSpPr txBox="1"/>
          <p:nvPr/>
        </p:nvSpPr>
        <p:spPr>
          <a:xfrm>
            <a:off x="838200" y="1464153"/>
            <a:ext cx="3803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noProof="0" dirty="0"/>
              <a:t>motivation to use it . . .  </a:t>
            </a:r>
          </a:p>
        </p:txBody>
      </p:sp>
    </p:spTree>
    <p:extLst>
      <p:ext uri="{BB962C8B-B14F-4D97-AF65-F5344CB8AC3E}">
        <p14:creationId xmlns:p14="http://schemas.microsoft.com/office/powerpoint/2010/main" val="3907715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85DB5-A557-8EA0-04D9-D9B822F3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188"/>
          </a:xfrm>
        </p:spPr>
        <p:txBody>
          <a:bodyPr/>
          <a:lstStyle/>
          <a:p>
            <a:r>
              <a:rPr lang="en-US" b="1" noProof="0" dirty="0"/>
              <a:t>What is a Hollow Target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647651A-8E23-4DBD-0114-2F28C03BE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4599" y="1962758"/>
            <a:ext cx="4113434" cy="435133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8A316-0C13-7B4B-2E63-F6A09D873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38CEC-5A6E-A64F-104D-9D2C90A89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895BF-4E4D-AD1F-AFF0-B3CAFFA2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9" name="TextovéPole 32">
            <a:extLst>
              <a:ext uri="{FF2B5EF4-FFF2-40B4-BE49-F238E27FC236}">
                <a16:creationId xmlns:a16="http://schemas.microsoft.com/office/drawing/2014/main" id="{B80B5743-EC28-F8A3-52FD-9E9AFD06D546}"/>
              </a:ext>
            </a:extLst>
          </p:cNvPr>
          <p:cNvSpPr txBox="1"/>
          <p:nvPr/>
        </p:nvSpPr>
        <p:spPr>
          <a:xfrm>
            <a:off x="7438797" y="756220"/>
            <a:ext cx="39697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0" dirty="0"/>
              <a:t>Filling</a:t>
            </a:r>
            <a:r>
              <a:rPr lang="en-US" sz="2800" noProof="0" dirty="0"/>
              <a:t> </a:t>
            </a:r>
          </a:p>
          <a:p>
            <a:r>
              <a:rPr lang="en-US" sz="3200" b="1" noProof="0" dirty="0">
                <a:solidFill>
                  <a:srgbClr val="C00000"/>
                </a:solidFill>
              </a:rPr>
              <a:t>this</a:t>
            </a:r>
            <a:r>
              <a:rPr lang="en-US" sz="2800" noProof="0" dirty="0"/>
              <a:t> </a:t>
            </a:r>
            <a:r>
              <a:rPr lang="en-US" sz="3200" b="1" noProof="0" dirty="0">
                <a:solidFill>
                  <a:srgbClr val="C00000"/>
                </a:solidFill>
              </a:rPr>
              <a:t>setup allows wide range of materials. </a:t>
            </a:r>
          </a:p>
        </p:txBody>
      </p:sp>
      <p:sp>
        <p:nvSpPr>
          <p:cNvPr id="11" name="TextovéPole 6">
            <a:extLst>
              <a:ext uri="{FF2B5EF4-FFF2-40B4-BE49-F238E27FC236}">
                <a16:creationId xmlns:a16="http://schemas.microsoft.com/office/drawing/2014/main" id="{EE217DB0-2A59-D306-8B57-D4CC2C1ED5EF}"/>
              </a:ext>
            </a:extLst>
          </p:cNvPr>
          <p:cNvSpPr txBox="1"/>
          <p:nvPr/>
        </p:nvSpPr>
        <p:spPr>
          <a:xfrm>
            <a:off x="2876051" y="1322698"/>
            <a:ext cx="198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noProof="0" dirty="0"/>
              <a:t>laser beam</a:t>
            </a:r>
          </a:p>
        </p:txBody>
      </p:sp>
      <p:sp>
        <p:nvSpPr>
          <p:cNvPr id="12" name="Šipka dolů 5">
            <a:extLst>
              <a:ext uri="{FF2B5EF4-FFF2-40B4-BE49-F238E27FC236}">
                <a16:creationId xmlns:a16="http://schemas.microsoft.com/office/drawing/2014/main" id="{9B48605D-9E5B-B4F8-2BA6-BDE45A88527C}"/>
              </a:ext>
            </a:extLst>
          </p:cNvPr>
          <p:cNvSpPr/>
          <p:nvPr/>
        </p:nvSpPr>
        <p:spPr>
          <a:xfrm rot="20963369">
            <a:off x="2588724" y="1390365"/>
            <a:ext cx="139153" cy="1027616"/>
          </a:xfrm>
          <a:prstGeom prst="downArrow">
            <a:avLst>
              <a:gd name="adj1" fmla="val 50000"/>
              <a:gd name="adj2" fmla="val 554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DAFBD8-9CF9-67B6-7C52-2CE7699FA6DC}"/>
              </a:ext>
            </a:extLst>
          </p:cNvPr>
          <p:cNvSpPr txBox="1"/>
          <p:nvPr/>
        </p:nvSpPr>
        <p:spPr>
          <a:xfrm>
            <a:off x="6245232" y="3044671"/>
            <a:ext cx="51085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noProof="0" dirty="0"/>
              <a:t>In our case:</a:t>
            </a:r>
          </a:p>
          <a:p>
            <a:r>
              <a:rPr lang="en-US" sz="2800" noProof="0" dirty="0"/>
              <a:t>filling - powders</a:t>
            </a:r>
          </a:p>
          <a:p>
            <a:r>
              <a:rPr lang="en-US" sz="2800" noProof="0" dirty="0"/>
              <a:t>casing – tungsten, </a:t>
            </a:r>
          </a:p>
          <a:p>
            <a:r>
              <a:rPr lang="en-US" sz="2800" noProof="0" dirty="0"/>
              <a:t>                both cap and container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58D761-D8F0-A51F-C267-C97683E4C561}"/>
              </a:ext>
            </a:extLst>
          </p:cNvPr>
          <p:cNvSpPr txBox="1"/>
          <p:nvPr/>
        </p:nvSpPr>
        <p:spPr>
          <a:xfrm>
            <a:off x="5832707" y="5024562"/>
            <a:ext cx="56607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noProof="0" dirty="0">
                <a:solidFill>
                  <a:srgbClr val="C00000"/>
                </a:solidFill>
              </a:rPr>
              <a:t>conductive surface of the cavity </a:t>
            </a:r>
          </a:p>
          <a:p>
            <a:r>
              <a:rPr lang="en-US" sz="3200" b="1" noProof="0" dirty="0">
                <a:solidFill>
                  <a:srgbClr val="C00000"/>
                </a:solidFill>
              </a:rPr>
              <a:t>reflects laser pulses inside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0D3111-7454-78E7-1790-7643F7EE02E1}"/>
              </a:ext>
            </a:extLst>
          </p:cNvPr>
          <p:cNvCxnSpPr>
            <a:cxnSpLocks/>
          </p:cNvCxnSpPr>
          <p:nvPr/>
        </p:nvCxnSpPr>
        <p:spPr>
          <a:xfrm>
            <a:off x="1671851" y="5152030"/>
            <a:ext cx="3143926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Šipka dolů 31">
            <a:extLst>
              <a:ext uri="{FF2B5EF4-FFF2-40B4-BE49-F238E27FC236}">
                <a16:creationId xmlns:a16="http://schemas.microsoft.com/office/drawing/2014/main" id="{0B2BA556-9C3F-9979-348B-B0AC00583C83}"/>
              </a:ext>
            </a:extLst>
          </p:cNvPr>
          <p:cNvSpPr/>
          <p:nvPr/>
        </p:nvSpPr>
        <p:spPr>
          <a:xfrm rot="13664469" flipV="1">
            <a:off x="5197272" y="815676"/>
            <a:ext cx="292457" cy="5394746"/>
          </a:xfrm>
          <a:prstGeom prst="downArrow">
            <a:avLst>
              <a:gd name="adj1" fmla="val 50000"/>
              <a:gd name="adj2" fmla="val 133541"/>
            </a:avLst>
          </a:prstGeom>
          <a:solidFill>
            <a:srgbClr val="FB84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396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09FEA-4F68-FABC-7C5C-26BC1AF62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ovéPole 15">
            <a:extLst>
              <a:ext uri="{FF2B5EF4-FFF2-40B4-BE49-F238E27FC236}">
                <a16:creationId xmlns:a16="http://schemas.microsoft.com/office/drawing/2014/main" id="{6A18665D-5B33-50B0-234A-8ED753C481AF}"/>
              </a:ext>
            </a:extLst>
          </p:cNvPr>
          <p:cNvSpPr txBox="1"/>
          <p:nvPr/>
        </p:nvSpPr>
        <p:spPr>
          <a:xfrm>
            <a:off x="588451" y="1351869"/>
            <a:ext cx="52277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chemeClr val="accent2">
                    <a:lumMod val="50000"/>
                  </a:schemeClr>
                </a:solidFill>
              </a:rPr>
              <a:t>Amorphous boron</a:t>
            </a:r>
          </a:p>
          <a:p>
            <a:endParaRPr lang="en-US" sz="2400" b="1" noProof="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400" b="1" noProof="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400" b="1" noProof="0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Rubrene  C</a:t>
            </a:r>
            <a:r>
              <a:rPr lang="en-US" sz="2400" b="1" baseline="-25000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en-US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="1" baseline="-25000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  </a:t>
            </a:r>
          </a:p>
          <a:p>
            <a:endParaRPr lang="en-US" sz="2400" b="1" baseline="-25000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baseline="-25000" noProof="0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000" noProof="0" dirty="0"/>
              <a:t>melting point:   330-335 °C </a:t>
            </a:r>
          </a:p>
          <a:p>
            <a:r>
              <a:rPr lang="en-US" sz="2000" noProof="0" dirty="0"/>
              <a:t>      boiling point:     &gt;315°C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baseline="-25000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 descr="Skeletal formula">
            <a:extLst>
              <a:ext uri="{FF2B5EF4-FFF2-40B4-BE49-F238E27FC236}">
                <a16:creationId xmlns:a16="http://schemas.microsoft.com/office/drawing/2014/main" id="{B804E142-EE8D-4E0C-E967-E7E1499CBF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17513" y="4392906"/>
            <a:ext cx="1242646" cy="142328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203D8958-60F7-90FB-65ED-E3400270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50" y="302394"/>
            <a:ext cx="1639804" cy="689952"/>
          </a:xfrm>
        </p:spPr>
        <p:txBody>
          <a:bodyPr>
            <a:normAutofit/>
          </a:bodyPr>
          <a:lstStyle/>
          <a:p>
            <a:r>
              <a:rPr lang="en-US" sz="4000" b="1" noProof="0" dirty="0"/>
              <a:t>Fillings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0D2B3F78-9096-0786-16E7-EC161748D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37" y="1351869"/>
            <a:ext cx="1974492" cy="1480869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13F433E7-F980-B205-B539-4DCBDC47B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37" y="4091821"/>
            <a:ext cx="1987755" cy="1545028"/>
          </a:xfrm>
          <a:prstGeom prst="rect">
            <a:avLst/>
          </a:prstGeom>
        </p:spPr>
      </p:pic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ADD6266-52AD-339B-CB33-A68228D6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50D66-9E49-4A4E-87FA-DBC9ADBF6AB0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02121F2-D92B-E3A5-BEC4-058C6C76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6918FF3-732E-DEC3-FBE7-AB7B24FF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96A61BD-91B1-A233-89E3-71B9892F58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11281" y="1351869"/>
            <a:ext cx="5720080" cy="428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248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5CCB-A4DE-AAF6-2D84-7628C97D4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F4A5F-8EB6-635E-1D60-7737805A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50" y="1243940"/>
            <a:ext cx="4631575" cy="4518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noProof="0" dirty="0"/>
              <a:t>Filling materials:</a:t>
            </a:r>
          </a:p>
          <a:p>
            <a:r>
              <a:rPr lang="en-US" noProof="0" dirty="0"/>
              <a:t>Empty targets</a:t>
            </a:r>
          </a:p>
          <a:p>
            <a:r>
              <a:rPr lang="en-US" noProof="0" dirty="0"/>
              <a:t>Rubrene</a:t>
            </a:r>
          </a:p>
          <a:p>
            <a:pPr lvl="1"/>
            <a:r>
              <a:rPr lang="en-US" noProof="0" dirty="0"/>
              <a:t>pure 100% rubrene</a:t>
            </a:r>
          </a:p>
          <a:p>
            <a:r>
              <a:rPr lang="en-US" noProof="0" dirty="0"/>
              <a:t>Boron</a:t>
            </a:r>
          </a:p>
          <a:p>
            <a:pPr lvl="1"/>
            <a:r>
              <a:rPr lang="en-US" noProof="0" dirty="0"/>
              <a:t>pure 100% boron</a:t>
            </a:r>
          </a:p>
          <a:p>
            <a:r>
              <a:rPr lang="en-US" noProof="0" dirty="0"/>
              <a:t>Rubrene mixed with Boron</a:t>
            </a:r>
          </a:p>
          <a:p>
            <a:pPr lvl="1"/>
            <a:r>
              <a:rPr lang="en-US" noProof="0" dirty="0"/>
              <a:t>2B:1H ratio</a:t>
            </a:r>
          </a:p>
          <a:p>
            <a:pPr lvl="1"/>
            <a:r>
              <a:rPr lang="en-US" noProof="0" dirty="0"/>
              <a:t>1B:1H ratio</a:t>
            </a:r>
          </a:p>
          <a:p>
            <a:pPr lvl="1"/>
            <a:r>
              <a:rPr lang="en-US" noProof="0" dirty="0"/>
              <a:t>1B:2H ratio</a:t>
            </a:r>
          </a:p>
          <a:p>
            <a:pPr marL="457200" lvl="1" indent="0">
              <a:buNone/>
            </a:pPr>
            <a:endParaRPr lang="en-US" baseline="-25000" noProof="0" dirty="0"/>
          </a:p>
          <a:p>
            <a:pPr marL="457200" lvl="1" indent="0">
              <a:buNone/>
            </a:pP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A0920-7A46-CD5C-2B65-DA771C95C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774" y="743748"/>
            <a:ext cx="1777365" cy="18830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C463D6-B6A6-F075-DBE0-C35FFFCC1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340" y="825359"/>
            <a:ext cx="1480185" cy="14230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B5225A-8A4A-141B-9108-378BABCD6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024" y="743748"/>
            <a:ext cx="1348740" cy="132016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C6A7A6-3244-2433-8CED-FFC5A6C60667}"/>
              </a:ext>
            </a:extLst>
          </p:cNvPr>
          <p:cNvSpPr txBox="1">
            <a:spLocks/>
          </p:cNvSpPr>
          <p:nvPr/>
        </p:nvSpPr>
        <p:spPr>
          <a:xfrm>
            <a:off x="5686425" y="412643"/>
            <a:ext cx="5848350" cy="263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baseline="-25000" noProof="0" dirty="0"/>
              <a:t>     1x Main Frame       +   1x Support Holder  +   8x target holder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E306EF-F16F-233A-F0FC-BF2A910667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8" t="1179" r="-228" b="1300"/>
          <a:stretch/>
        </p:blipFill>
        <p:spPr>
          <a:xfrm>
            <a:off x="7836362" y="2284472"/>
            <a:ext cx="3713349" cy="3748169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1247BEEE-52D0-A810-1C4A-64AE06310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50" y="302394"/>
            <a:ext cx="2673496" cy="689952"/>
          </a:xfrm>
        </p:spPr>
        <p:txBody>
          <a:bodyPr>
            <a:normAutofit/>
          </a:bodyPr>
          <a:lstStyle/>
          <a:p>
            <a:r>
              <a:rPr lang="en-US" sz="4000" b="1" noProof="0" dirty="0"/>
              <a:t>Target setup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5339EC9-C419-826C-2BB4-E843A2A3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AE32B-8526-4FB8-84C2-4D855B55EA84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112038-8805-113A-49BF-E571B81B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6CFB740-9100-3A47-87FB-ED32CFED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8</a:t>
            </a:fld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DBA6B8-6188-C4AD-2850-B471DB5099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30" y="3604100"/>
            <a:ext cx="1956451" cy="194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9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>
            <a:extLst>
              <a:ext uri="{FF2B5EF4-FFF2-40B4-BE49-F238E27FC236}">
                <a16:creationId xmlns:a16="http://schemas.microsoft.com/office/drawing/2014/main" id="{8EE1BF59-CBE4-27BF-DD66-E1A414E20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972" y="1385331"/>
            <a:ext cx="5266029" cy="4250267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1B9B6EB3-EA62-FA35-2D77-6685444AE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72" y="1122864"/>
            <a:ext cx="6157856" cy="47752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89679000-426B-3D26-81FB-74FA4B9EA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3" y="2005012"/>
            <a:ext cx="4637687" cy="44099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8110F-8D82-EA39-A7EF-864570AE3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139242" cy="575154"/>
          </a:xfrm>
        </p:spPr>
        <p:txBody>
          <a:bodyPr>
            <a:normAutofit fontScale="90000"/>
          </a:bodyPr>
          <a:lstStyle/>
          <a:p>
            <a:r>
              <a:rPr lang="en-US" b="1" noProof="0" dirty="0"/>
              <a:t>Experimental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BC2FC-58A5-F9D8-A637-9E228C82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D4474-8E7E-C0DB-1322-514FEEDB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295CE-E1A3-5826-244F-A984ED83E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0A0249-D011-8569-D7D8-C782E9AF3518}"/>
              </a:ext>
            </a:extLst>
          </p:cNvPr>
          <p:cNvSpPr txBox="1"/>
          <p:nvPr/>
        </p:nvSpPr>
        <p:spPr>
          <a:xfrm>
            <a:off x="1210733" y="1015999"/>
            <a:ext cx="2207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IR camera </a:t>
            </a:r>
            <a:r>
              <a:rPr lang="en-US" noProof="0" dirty="0" err="1"/>
              <a:t>Flir</a:t>
            </a:r>
            <a:r>
              <a:rPr lang="en-US" noProof="0" dirty="0"/>
              <a:t> SC7300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D90CE8-94B3-4335-30A7-02F5C5F24CFF}"/>
              </a:ext>
            </a:extLst>
          </p:cNvPr>
          <p:cNvSpPr txBox="1"/>
          <p:nvPr/>
        </p:nvSpPr>
        <p:spPr>
          <a:xfrm>
            <a:off x="2491486" y="1517940"/>
            <a:ext cx="108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Web Cam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F8593C5-5BB7-D864-0EA2-A1FC4BE1E94F}"/>
              </a:ext>
            </a:extLst>
          </p:cNvPr>
          <p:cNvSpPr/>
          <p:nvPr/>
        </p:nvSpPr>
        <p:spPr>
          <a:xfrm>
            <a:off x="1210733" y="1385331"/>
            <a:ext cx="135467" cy="543704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93F5E6E-83FE-FBC3-AF57-BAE285802B00}"/>
              </a:ext>
            </a:extLst>
          </p:cNvPr>
          <p:cNvSpPr/>
          <p:nvPr/>
        </p:nvSpPr>
        <p:spPr>
          <a:xfrm>
            <a:off x="2429933" y="1769532"/>
            <a:ext cx="135467" cy="469343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7796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32893-4641-A572-65C8-C7156EA3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8648"/>
            <a:ext cx="3254115" cy="506942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Laser Perla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AC6C3-4E2B-E197-2B7D-7A71B5C98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765" y="825144"/>
            <a:ext cx="6544733" cy="2958259"/>
          </a:xfrm>
        </p:spPr>
        <p:txBody>
          <a:bodyPr>
            <a:normAutofit lnSpcReduction="10000"/>
          </a:bodyPr>
          <a:lstStyle/>
          <a:p>
            <a:r>
              <a:rPr lang="en-US" noProof="0" dirty="0"/>
              <a:t>used in pulsed mode </a:t>
            </a:r>
          </a:p>
          <a:p>
            <a:r>
              <a:rPr lang="en-US" noProof="0" dirty="0"/>
              <a:t>20.4  ÷ 21.5 mJ/pulse, freq 100 Hz</a:t>
            </a:r>
          </a:p>
          <a:p>
            <a:r>
              <a:rPr lang="en-US" noProof="0" dirty="0"/>
              <a:t>1st shot: pre-pulse blocked</a:t>
            </a:r>
          </a:p>
          <a:p>
            <a:r>
              <a:rPr lang="en-US" noProof="0" dirty="0"/>
              <a:t>pulse duration 1.7 ps</a:t>
            </a:r>
          </a:p>
          <a:p>
            <a:r>
              <a:rPr lang="en-US" noProof="0" dirty="0"/>
              <a:t>shooting modes: 1, 100, 700 pulses/target</a:t>
            </a:r>
          </a:p>
          <a:p>
            <a:r>
              <a:rPr lang="en-US" noProof="0" dirty="0"/>
              <a:t>lens protected by debris shield (pellicle)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F8650-847D-93E3-705B-2A29C228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873E-A780-3382-0453-17D0DC9E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998D9-F5AE-491B-CB52-C5B275A9E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2E22E-FB55-3A23-2B29-BCA865BB96CC}"/>
              </a:ext>
            </a:extLst>
          </p:cNvPr>
          <p:cNvSpPr txBox="1"/>
          <p:nvPr/>
        </p:nvSpPr>
        <p:spPr>
          <a:xfrm>
            <a:off x="884765" y="3798285"/>
            <a:ext cx="40995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noProof="0" dirty="0"/>
              <a:t>pellicle #1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0" dirty="0"/>
              <a:t>empty tungsten targets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0" dirty="0"/>
              <a:t>pure rubrene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0" dirty="0"/>
              <a:t>pure boron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2B466F-E601-7229-CE0D-A98548C1C73B}"/>
              </a:ext>
            </a:extLst>
          </p:cNvPr>
          <p:cNvSpPr txBox="1"/>
          <p:nvPr/>
        </p:nvSpPr>
        <p:spPr>
          <a:xfrm>
            <a:off x="6560808" y="3798285"/>
            <a:ext cx="4559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noProof="0" dirty="0"/>
              <a:t>pellicle #2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0" dirty="0"/>
              <a:t>mix boron/rubrene 2B:1H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0" dirty="0"/>
              <a:t>mix boron/rubrene 1B:1H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0" dirty="0"/>
              <a:t>mix boron/rubrene 1B:2H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3E91DE6-24B1-CDC0-FC44-A94DA730B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084" y="825144"/>
            <a:ext cx="3250690" cy="28786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631FD1-674A-27D6-7AB8-B1227B7B58ED}"/>
              </a:ext>
            </a:extLst>
          </p:cNvPr>
          <p:cNvSpPr txBox="1"/>
          <p:nvPr/>
        </p:nvSpPr>
        <p:spPr>
          <a:xfrm>
            <a:off x="884765" y="5744402"/>
            <a:ext cx="10422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noProof="0" dirty="0"/>
              <a:t>In all cases </a:t>
            </a:r>
            <a:r>
              <a:rPr lang="en-US" sz="2400" u="sng" noProof="0" dirty="0">
                <a:solidFill>
                  <a:schemeClr val="accent5">
                    <a:lumMod val="75000"/>
                  </a:schemeClr>
                </a:solidFill>
              </a:rPr>
              <a:t>Mylar</a:t>
            </a:r>
            <a:r>
              <a:rPr lang="en-US" sz="2400" u="sng" noProof="0" dirty="0"/>
              <a:t> foil 0.9 µm placed between cap and container part of the targets</a:t>
            </a:r>
          </a:p>
        </p:txBody>
      </p:sp>
    </p:spTree>
    <p:extLst>
      <p:ext uri="{BB962C8B-B14F-4D97-AF65-F5344CB8AC3E}">
        <p14:creationId xmlns:p14="http://schemas.microsoft.com/office/powerpoint/2010/main" val="182671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A609F-A95A-38E1-D859-CF2A094C2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2"/>
            <a:ext cx="4498275" cy="3248218"/>
          </a:xfrm>
        </p:spPr>
        <p:txBody>
          <a:bodyPr>
            <a:normAutofit/>
          </a:bodyPr>
          <a:lstStyle/>
          <a:p>
            <a:r>
              <a:rPr lang="en-US" sz="2600" noProof="0" dirty="0"/>
              <a:t>transmission of both pellicles measured before and after irradiation</a:t>
            </a:r>
          </a:p>
          <a:p>
            <a:r>
              <a:rPr lang="en-US" sz="2600" noProof="0" dirty="0"/>
              <a:t>deposit approximated by gaussian</a:t>
            </a:r>
          </a:p>
          <a:p>
            <a:r>
              <a:rPr lang="en-US" sz="2600" noProof="0" dirty="0"/>
              <a:t>deposit composition and fractions of W, B, (Al) and C measured by SEM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A192F-643C-4CE1-A219-5E59E99AB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7DE32-2AE5-759C-6CB1-0AABBE37A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0FAC4-7996-671D-CDED-8A157F554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2527EA-CE1D-0101-1D2E-DFE44C2CD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380356" cy="506942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Laser power during irradiation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427B72-806B-537D-E96B-CE427C6635EF}"/>
              </a:ext>
            </a:extLst>
          </p:cNvPr>
          <p:cNvSpPr txBox="1"/>
          <p:nvPr/>
        </p:nvSpPr>
        <p:spPr>
          <a:xfrm>
            <a:off x="838200" y="5679242"/>
            <a:ext cx="106237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0" dirty="0"/>
              <a:t>pellicle transmission evolution during irradiation approximated linearly by number of absorbed shots </a:t>
            </a:r>
          </a:p>
          <a:p>
            <a:endParaRPr lang="en-US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A7A342-2C63-E55D-32B5-7DD8A8303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475" y="1406339"/>
            <a:ext cx="6125456" cy="4045322"/>
          </a:xfrm>
          <a:prstGeom prst="rect">
            <a:avLst/>
          </a:prstGeom>
        </p:spPr>
      </p:pic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AC554281-9CAC-40C1-D30C-4C8D02611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628147"/>
              </p:ext>
            </p:extLst>
          </p:nvPr>
        </p:nvGraphicFramePr>
        <p:xfrm>
          <a:off x="1183422" y="4619674"/>
          <a:ext cx="3396010" cy="941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9014">
                  <a:extLst>
                    <a:ext uri="{9D8B030D-6E8A-4147-A177-3AD203B41FA5}">
                      <a16:colId xmlns:a16="http://schemas.microsoft.com/office/drawing/2014/main" val="492143958"/>
                    </a:ext>
                  </a:extLst>
                </a:gridCol>
                <a:gridCol w="639249">
                  <a:extLst>
                    <a:ext uri="{9D8B030D-6E8A-4147-A177-3AD203B41FA5}">
                      <a16:colId xmlns:a16="http://schemas.microsoft.com/office/drawing/2014/main" val="1674165335"/>
                    </a:ext>
                  </a:extLst>
                </a:gridCol>
                <a:gridCol w="639249">
                  <a:extLst>
                    <a:ext uri="{9D8B030D-6E8A-4147-A177-3AD203B41FA5}">
                      <a16:colId xmlns:a16="http://schemas.microsoft.com/office/drawing/2014/main" val="3593905816"/>
                    </a:ext>
                  </a:extLst>
                </a:gridCol>
                <a:gridCol w="639249">
                  <a:extLst>
                    <a:ext uri="{9D8B030D-6E8A-4147-A177-3AD203B41FA5}">
                      <a16:colId xmlns:a16="http://schemas.microsoft.com/office/drawing/2014/main" val="2296690502"/>
                    </a:ext>
                  </a:extLst>
                </a:gridCol>
                <a:gridCol w="639249">
                  <a:extLst>
                    <a:ext uri="{9D8B030D-6E8A-4147-A177-3AD203B41FA5}">
                      <a16:colId xmlns:a16="http://schemas.microsoft.com/office/drawing/2014/main" val="1150634771"/>
                    </a:ext>
                  </a:extLst>
                </a:gridCol>
              </a:tblGrid>
              <a:tr h="23536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pellicle #</a:t>
                      </a:r>
                      <a:endParaRPr lang="en-U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at. %</a:t>
                      </a:r>
                      <a:endParaRPr lang="en-U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04455"/>
                  </a:ext>
                </a:extLst>
              </a:tr>
              <a:tr h="2353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W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B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Al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C</a:t>
                      </a:r>
                      <a:endParaRPr lang="en-US" sz="11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6424133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1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0,44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2,20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0,44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96,92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1797423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2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0,5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1,3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0,01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noProof="0" dirty="0">
                          <a:effectLst/>
                        </a:rPr>
                        <a:t>98,19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5845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340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FE08BC-9F5E-A6B3-0E46-B207EC48F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895"/>
            <a:ext cx="6268844" cy="616182"/>
          </a:xfrm>
        </p:spPr>
        <p:txBody>
          <a:bodyPr>
            <a:normAutofit/>
          </a:bodyPr>
          <a:lstStyle/>
          <a:p>
            <a:r>
              <a:rPr lang="en-US" sz="3600" noProof="0" dirty="0"/>
              <a:t>Laser pointing + shooting impact</a:t>
            </a:r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6E23992C-C977-94E2-6F03-849BF7EE9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117501"/>
            <a:ext cx="3064726" cy="2300931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C4B512-3998-A844-3FA3-8CDBCF96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06944F8-EC26-FF9D-1DF9-23293B0D0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ECB90D-BD1A-1F4E-BDE3-8F9F4E7EF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12</a:t>
            </a:fld>
            <a:endParaRPr lang="en-US" noProof="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01D4FC8-81B9-D49C-81B9-92C2BD2A17A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526" y="1090270"/>
            <a:ext cx="3064727" cy="2298546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66D3AC0D-78FD-6C05-F95C-B600A31F23DB}"/>
              </a:ext>
            </a:extLst>
          </p:cNvPr>
          <p:cNvSpPr txBox="1"/>
          <p:nvPr/>
        </p:nvSpPr>
        <p:spPr>
          <a:xfrm>
            <a:off x="3919613" y="1090270"/>
            <a:ext cx="1373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1 shot traces </a:t>
            </a:r>
          </a:p>
          <a:p>
            <a:r>
              <a:rPr lang="en-US" noProof="0" dirty="0"/>
              <a:t>in Mylar</a:t>
            </a:r>
          </a:p>
          <a:p>
            <a:r>
              <a:rPr lang="en-US" noProof="0" dirty="0"/>
              <a:t>Φ ≈ 150 µm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7025C67-288A-A61E-876B-C55D9A34967C}"/>
              </a:ext>
            </a:extLst>
          </p:cNvPr>
          <p:cNvSpPr txBox="1"/>
          <p:nvPr/>
        </p:nvSpPr>
        <p:spPr>
          <a:xfrm>
            <a:off x="8610600" y="1898634"/>
            <a:ext cx="2503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100 (L) and 700 (R) shots traces in Mylar</a:t>
            </a:r>
          </a:p>
          <a:p>
            <a:r>
              <a:rPr lang="en-US" noProof="0" dirty="0"/>
              <a:t>Φ ≈ 200 µm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4FAF5394-FC1B-28CE-8269-E248A0EA0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554625"/>
            <a:ext cx="2164569" cy="211844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0019B54E-EAB9-3610-B813-E286426F5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347" y="3551776"/>
            <a:ext cx="2359230" cy="211496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B73607B-498A-B9D5-3B7F-4AF8202C9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3156" y="3551776"/>
            <a:ext cx="2298097" cy="2114967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992A77E3-8680-A99B-F3FF-D99207C09EEF}"/>
              </a:ext>
            </a:extLst>
          </p:cNvPr>
          <p:cNvSpPr txBox="1"/>
          <p:nvPr/>
        </p:nvSpPr>
        <p:spPr>
          <a:xfrm>
            <a:off x="1533998" y="5682432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1 shot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E177BBDD-D198-1990-182C-AC4B735184AE}"/>
              </a:ext>
            </a:extLst>
          </p:cNvPr>
          <p:cNvSpPr txBox="1"/>
          <p:nvPr/>
        </p:nvSpPr>
        <p:spPr>
          <a:xfrm>
            <a:off x="4072966" y="5678055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100 shots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D4FE6B7-ADB1-4D63-84C8-20381292EFE4}"/>
              </a:ext>
            </a:extLst>
          </p:cNvPr>
          <p:cNvSpPr txBox="1"/>
          <p:nvPr/>
        </p:nvSpPr>
        <p:spPr>
          <a:xfrm>
            <a:off x="6557855" y="5666743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700 shots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D132D11-7E98-C4D0-F008-B5E461AED12A}"/>
              </a:ext>
            </a:extLst>
          </p:cNvPr>
          <p:cNvSpPr txBox="1"/>
          <p:nvPr/>
        </p:nvSpPr>
        <p:spPr>
          <a:xfrm>
            <a:off x="8727721" y="4094258"/>
            <a:ext cx="25089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impact of shooting at </a:t>
            </a:r>
          </a:p>
          <a:p>
            <a:r>
              <a:rPr lang="en-US" noProof="0" dirty="0"/>
              <a:t>the bottom of the cavity </a:t>
            </a:r>
          </a:p>
          <a:p>
            <a:r>
              <a:rPr lang="en-US" noProof="0" dirty="0"/>
              <a:t>in empty tungsten target</a:t>
            </a:r>
          </a:p>
        </p:txBody>
      </p:sp>
    </p:spTree>
    <p:extLst>
      <p:ext uri="{BB962C8B-B14F-4D97-AF65-F5344CB8AC3E}">
        <p14:creationId xmlns:p14="http://schemas.microsoft.com/office/powerpoint/2010/main" val="443359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_only_WT2_7_6_20231128_18_51_30">
            <a:hlinkClick r:id="" action="ppaction://media"/>
            <a:extLst>
              <a:ext uri="{FF2B5EF4-FFF2-40B4-BE49-F238E27FC236}">
                <a16:creationId xmlns:a16="http://schemas.microsoft.com/office/drawing/2014/main" id="{1D9317FB-2E8B-21B0-DE1F-962B72039DE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75822" y="1051628"/>
            <a:ext cx="3064062" cy="172349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6C739-34DB-E050-2792-81B1D333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C73DA-69ED-216F-2C1E-4AB49EDB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05B51-4A2A-92A6-351C-3672FB9B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193366-7773-2890-D1CC-A27765648D2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506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noProof="0" dirty="0"/>
              <a:t>Web Cam view of irradiated targets . . . . 700 shots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4A5234-96F6-4CAD-2D97-7BC0409B76B0}"/>
              </a:ext>
            </a:extLst>
          </p:cNvPr>
          <p:cNvSpPr txBox="1"/>
          <p:nvPr/>
        </p:nvSpPr>
        <p:spPr>
          <a:xfrm>
            <a:off x="1049867" y="1533761"/>
            <a:ext cx="1311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en-US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b="1" noProof="0" dirty="0">
                <a:solidFill>
                  <a:schemeClr val="bg2">
                    <a:lumMod val="50000"/>
                  </a:schemeClr>
                </a:solidFill>
              </a:rPr>
              <a:t>tungsten</a:t>
            </a:r>
          </a:p>
        </p:txBody>
      </p:sp>
      <p:pic>
        <p:nvPicPr>
          <p:cNvPr id="10" name="Rubren_only_WT2_2_4_0231129_15_12_29">
            <a:hlinkClick r:id="" action="ppaction://media"/>
            <a:extLst>
              <a:ext uri="{FF2B5EF4-FFF2-40B4-BE49-F238E27FC236}">
                <a16:creationId xmlns:a16="http://schemas.microsoft.com/office/drawing/2014/main" id="{2CBCF4E6-6586-A515-A2DF-4705662E6FF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77505" y="1066982"/>
            <a:ext cx="3080608" cy="17328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CE50F-D725-B2D3-6F95-35AFF3AA6DE9}"/>
              </a:ext>
            </a:extLst>
          </p:cNvPr>
          <p:cNvSpPr txBox="1"/>
          <p:nvPr/>
        </p:nvSpPr>
        <p:spPr>
          <a:xfrm>
            <a:off x="6352119" y="1533761"/>
            <a:ext cx="1090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FF0000"/>
                </a:solidFill>
              </a:rPr>
              <a:t>Rubrene</a:t>
            </a:r>
            <a:endParaRPr lang="en-US" b="1" noProof="0" dirty="0">
              <a:solidFill>
                <a:srgbClr val="FF0000"/>
              </a:solidFill>
            </a:endParaRPr>
          </a:p>
        </p:txBody>
      </p:sp>
      <p:pic>
        <p:nvPicPr>
          <p:cNvPr id="12" name="B_only_WT2_1_9_20231129_15_33_13">
            <a:hlinkClick r:id="" action="ppaction://media"/>
            <a:extLst>
              <a:ext uri="{FF2B5EF4-FFF2-40B4-BE49-F238E27FC236}">
                <a16:creationId xmlns:a16="http://schemas.microsoft.com/office/drawing/2014/main" id="{1668EF3E-8743-E402-39C8-88507B58123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38016" y="3429000"/>
            <a:ext cx="3139671" cy="17660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CC23AC-3551-A98E-D5C8-1A181B71F8CC}"/>
              </a:ext>
            </a:extLst>
          </p:cNvPr>
          <p:cNvSpPr txBox="1"/>
          <p:nvPr/>
        </p:nvSpPr>
        <p:spPr>
          <a:xfrm>
            <a:off x="1049867" y="4111977"/>
            <a:ext cx="8307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chemeClr val="accent2">
                    <a:lumMod val="50000"/>
                  </a:schemeClr>
                </a:solidFill>
              </a:rPr>
              <a:t>Boron</a:t>
            </a:r>
            <a:endParaRPr lang="en-US" b="1" noProof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4" name="4B3C2H_WT2_3_3_20231130_15_40_48">
            <a:hlinkClick r:id="" action="ppaction://media"/>
            <a:extLst>
              <a:ext uri="{FF2B5EF4-FFF2-40B4-BE49-F238E27FC236}">
                <a16:creationId xmlns:a16="http://schemas.microsoft.com/office/drawing/2014/main" id="{E6F14253-8896-8EB0-6A97-76207CA70211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77505" y="3445610"/>
            <a:ext cx="3080610" cy="17328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C5F8B82-1E5D-7113-6E2F-8B2D3371B191}"/>
              </a:ext>
            </a:extLst>
          </p:cNvPr>
          <p:cNvSpPr txBox="1"/>
          <p:nvPr/>
        </p:nvSpPr>
        <p:spPr>
          <a:xfrm>
            <a:off x="6352119" y="4111976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chemeClr val="accent2">
                    <a:lumMod val="50000"/>
                  </a:schemeClr>
                </a:solidFill>
              </a:rPr>
              <a:t>2B</a:t>
            </a:r>
            <a:r>
              <a:rPr lang="en-US" sz="2000" b="1" noProof="0" dirty="0"/>
              <a:t>:</a:t>
            </a:r>
            <a:r>
              <a:rPr lang="en-US" sz="2000" b="1" noProof="0" dirty="0">
                <a:solidFill>
                  <a:schemeClr val="accent5">
                    <a:lumMod val="75000"/>
                  </a:schemeClr>
                </a:solidFill>
              </a:rPr>
              <a:t>1H</a:t>
            </a:r>
            <a:endParaRPr lang="en-US" b="1" noProof="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4C801D-4EAF-DCCE-6076-7C5CCD196A1D}"/>
              </a:ext>
            </a:extLst>
          </p:cNvPr>
          <p:cNvSpPr txBox="1"/>
          <p:nvPr/>
        </p:nvSpPr>
        <p:spPr>
          <a:xfrm>
            <a:off x="2815156" y="5525353"/>
            <a:ext cx="7894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noProof="0" dirty="0"/>
              <a:t>laser frequency is 100 Hz while Web Cam frequency is 23.5 Hz</a:t>
            </a:r>
          </a:p>
          <a:p>
            <a:pPr algn="ctr"/>
            <a:r>
              <a:rPr lang="en-US" sz="2400" noProof="0" dirty="0"/>
              <a:t>in average we record 40.8 shots/10 frames</a:t>
            </a:r>
          </a:p>
        </p:txBody>
      </p:sp>
    </p:spTree>
    <p:extLst>
      <p:ext uri="{BB962C8B-B14F-4D97-AF65-F5344CB8AC3E}">
        <p14:creationId xmlns:p14="http://schemas.microsoft.com/office/powerpoint/2010/main" val="411244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38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4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9386F-C14F-EB85-2856-C3D615F5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17E92C-628E-CC00-0393-D5FBC9078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941"/>
            <a:ext cx="5859966" cy="635577"/>
          </a:xfrm>
        </p:spPr>
        <p:txBody>
          <a:bodyPr>
            <a:noAutofit/>
          </a:bodyPr>
          <a:lstStyle/>
          <a:p>
            <a:r>
              <a:rPr lang="en-US" sz="3600" b="1" noProof="0" dirty="0"/>
              <a:t>Results   - target after shooting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F41E234-9D9A-D76F-A70C-2063A88A0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807" y="1566936"/>
            <a:ext cx="2647793" cy="217013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F71B95A-8502-CF51-33CE-FFA0C0C2F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793" y="1461387"/>
            <a:ext cx="6408623" cy="227405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342A10F-A0DA-38E2-E629-4F363C315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7023" y="4269530"/>
            <a:ext cx="2716496" cy="217397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8CF4540-CDCC-CB6C-5292-FE2B32D2E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07" y="4269529"/>
            <a:ext cx="6335130" cy="217397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9194F3E-E61B-FF91-64CA-C5C5F9821F82}"/>
              </a:ext>
            </a:extLst>
          </p:cNvPr>
          <p:cNvSpPr txBox="1"/>
          <p:nvPr/>
        </p:nvSpPr>
        <p:spPr>
          <a:xfrm>
            <a:off x="1009807" y="1142453"/>
            <a:ext cx="57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77D6459-08BB-8BB7-F055-A35EEA1484A1}"/>
              </a:ext>
            </a:extLst>
          </p:cNvPr>
          <p:cNvSpPr txBox="1"/>
          <p:nvPr/>
        </p:nvSpPr>
        <p:spPr>
          <a:xfrm>
            <a:off x="1011664" y="3872636"/>
            <a:ext cx="1046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BOTTOM</a:t>
            </a: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8FD72039-4CD1-446B-6279-0B0214496FAD}"/>
              </a:ext>
            </a:extLst>
          </p:cNvPr>
          <p:cNvCxnSpPr>
            <a:cxnSpLocks/>
          </p:cNvCxnSpPr>
          <p:nvPr/>
        </p:nvCxnSpPr>
        <p:spPr>
          <a:xfrm flipV="1">
            <a:off x="7847009" y="3748985"/>
            <a:ext cx="0" cy="357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586F4B8-8DBF-EA74-28D5-E82BE1FE4ED0}"/>
              </a:ext>
            </a:extLst>
          </p:cNvPr>
          <p:cNvSpPr txBox="1"/>
          <p:nvPr/>
        </p:nvSpPr>
        <p:spPr>
          <a:xfrm>
            <a:off x="7970296" y="3776884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prstClr val="black"/>
                </a:solidFill>
                <a:latin typeface="Calibri" panose="020F0502020204030204"/>
              </a:rPr>
              <a:t>laser beam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ástupný symbol pro datum 11">
            <a:extLst>
              <a:ext uri="{FF2B5EF4-FFF2-40B4-BE49-F238E27FC236}">
                <a16:creationId xmlns:a16="http://schemas.microsoft.com/office/drawing/2014/main" id="{2C024E93-83B2-8231-632B-5A878EE2E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B780F8-1644-4BF1-A85A-C0969798138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A758AA32-34EA-A6BD-68D2-DC30BDB2C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7B184B07-AE0B-3BE3-58BB-1B334D69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357C4E1-8A10-76FE-EC43-9116009A3768}"/>
              </a:ext>
            </a:extLst>
          </p:cNvPr>
          <p:cNvSpPr txBox="1"/>
          <p:nvPr/>
        </p:nvSpPr>
        <p:spPr>
          <a:xfrm>
            <a:off x="4344793" y="886669"/>
            <a:ext cx="6507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noProof="0" dirty="0"/>
              <a:t>this deposit dilutes completely in ultrasound and demi water</a:t>
            </a:r>
          </a:p>
        </p:txBody>
      </p: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7387AFC4-69DB-930A-0223-144B0ABC51D7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6571785" y="1286779"/>
            <a:ext cx="1026559" cy="698138"/>
          </a:xfrm>
          <a:prstGeom prst="straightConnector1">
            <a:avLst/>
          </a:prstGeom>
          <a:ln>
            <a:solidFill>
              <a:srgbClr val="FB840D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53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F020C-5A1E-C7DA-E4FC-C99CA22D4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>
            <a:extLst>
              <a:ext uri="{FF2B5EF4-FFF2-40B4-BE49-F238E27FC236}">
                <a16:creationId xmlns:a16="http://schemas.microsoft.com/office/drawing/2014/main" id="{F6A40FBB-ABFF-B0EB-F614-5A8590D9C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98" y="3237746"/>
            <a:ext cx="4027837" cy="30137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9E6315-E927-0CDE-731D-46EB501C3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998" y="215486"/>
            <a:ext cx="7137748" cy="506942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Metamorphosis of the target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BBC1E-E1CD-3861-5680-AF6F5E4FD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998" y="774832"/>
            <a:ext cx="5364769" cy="317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noProof="0" dirty="0"/>
              <a:t>Undiluted content of the cavity (100 shots events)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5C27B-6349-6A13-CDBB-5C3DB094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BE4C1-6BC9-C236-D77B-311F4CB57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4388B-7CB4-C486-9143-479AC9C09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1BE962-84AD-D8E8-96C0-CC97A9D05392}"/>
              </a:ext>
            </a:extLst>
          </p:cNvPr>
          <p:cNvSpPr txBox="1"/>
          <p:nvPr/>
        </p:nvSpPr>
        <p:spPr>
          <a:xfrm>
            <a:off x="5084247" y="3277779"/>
            <a:ext cx="26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4FAF1A2D-46F7-58CB-1C32-2B7AC5A46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98" y="1220006"/>
            <a:ext cx="1597392" cy="1562384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53E31F0D-CC2D-89B9-2B24-397C25C7B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155" y="1220006"/>
            <a:ext cx="1553605" cy="156238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0FC9676-32E4-C1BE-E0AF-575FC828D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59" y="1223430"/>
            <a:ext cx="1558538" cy="15623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9F934B-E682-D480-6DA7-C3B2AC6C9342}"/>
              </a:ext>
            </a:extLst>
          </p:cNvPr>
          <p:cNvSpPr txBox="1"/>
          <p:nvPr/>
        </p:nvSpPr>
        <p:spPr>
          <a:xfrm>
            <a:off x="2856615" y="2782389"/>
            <a:ext cx="1090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FF0000"/>
                </a:solidFill>
              </a:rPr>
              <a:t>Rubrene</a:t>
            </a:r>
            <a:endParaRPr lang="en-US" b="1" noProof="0" dirty="0">
              <a:solidFill>
                <a:srgbClr val="FF0000"/>
              </a:solidFill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E1AAC8CA-D932-23F3-5430-DAB0D40010D6}"/>
              </a:ext>
            </a:extLst>
          </p:cNvPr>
          <p:cNvSpPr txBox="1"/>
          <p:nvPr/>
        </p:nvSpPr>
        <p:spPr>
          <a:xfrm>
            <a:off x="1289324" y="2825720"/>
            <a:ext cx="8307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chemeClr val="accent2">
                    <a:lumMod val="50000"/>
                  </a:schemeClr>
                </a:solidFill>
              </a:rPr>
              <a:t>Boron</a:t>
            </a:r>
            <a:endParaRPr lang="en-US" b="1" noProof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DE41C197-BE47-1E0D-34DC-E2C9C03E214B}"/>
              </a:ext>
            </a:extLst>
          </p:cNvPr>
          <p:cNvSpPr txBox="1"/>
          <p:nvPr/>
        </p:nvSpPr>
        <p:spPr>
          <a:xfrm>
            <a:off x="4747387" y="2825720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chemeClr val="accent2">
                    <a:lumMod val="50000"/>
                  </a:schemeClr>
                </a:solidFill>
              </a:rPr>
              <a:t>2B</a:t>
            </a:r>
            <a:r>
              <a:rPr lang="en-US" sz="2000" b="1" noProof="0" dirty="0"/>
              <a:t>:</a:t>
            </a:r>
            <a:r>
              <a:rPr lang="en-US" sz="2000" b="1" noProof="0" dirty="0">
                <a:solidFill>
                  <a:schemeClr val="accent5">
                    <a:lumMod val="75000"/>
                  </a:schemeClr>
                </a:solidFill>
              </a:rPr>
              <a:t>1H</a:t>
            </a:r>
            <a:endParaRPr lang="en-US" b="1" noProof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FA5256A3-BD8C-73AB-DB70-3BDBD50B0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385" y="856084"/>
            <a:ext cx="4559966" cy="3888560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C3A58A8D-FAFB-C0C3-843D-769BA17B287D}"/>
              </a:ext>
            </a:extLst>
          </p:cNvPr>
          <p:cNvSpPr txBox="1"/>
          <p:nvPr/>
        </p:nvSpPr>
        <p:spPr>
          <a:xfrm>
            <a:off x="5266966" y="3235123"/>
            <a:ext cx="1091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noProof="0" dirty="0"/>
              <a:t>9 × 6 µm</a:t>
            </a:r>
          </a:p>
        </p:txBody>
      </p: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CAF6ACD6-B711-0962-E7F7-A4EB5DE2D358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5812949" y="2505307"/>
            <a:ext cx="1155366" cy="729816"/>
          </a:xfrm>
          <a:prstGeom prst="straightConnector1">
            <a:avLst/>
          </a:prstGeom>
          <a:ln>
            <a:solidFill>
              <a:srgbClr val="FB840D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DC21DAF1-D40E-83EE-1D3E-D9BC25019EDD}"/>
              </a:ext>
            </a:extLst>
          </p:cNvPr>
          <p:cNvSpPr txBox="1"/>
          <p:nvPr/>
        </p:nvSpPr>
        <p:spPr>
          <a:xfrm>
            <a:off x="5072540" y="3698358"/>
            <a:ext cx="141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50 × zoom → 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98F3EE76-9EDA-2F87-F8BD-B752ABDD5FF5}"/>
              </a:ext>
            </a:extLst>
          </p:cNvPr>
          <p:cNvSpPr txBox="1"/>
          <p:nvPr/>
        </p:nvSpPr>
        <p:spPr>
          <a:xfrm>
            <a:off x="4990350" y="4264234"/>
            <a:ext cx="141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← 10 × zoom</a:t>
            </a:r>
          </a:p>
        </p:txBody>
      </p:sp>
      <p:sp>
        <p:nvSpPr>
          <p:cNvPr id="7" name="TextovéPole 27">
            <a:extLst>
              <a:ext uri="{FF2B5EF4-FFF2-40B4-BE49-F238E27FC236}">
                <a16:creationId xmlns:a16="http://schemas.microsoft.com/office/drawing/2014/main" id="{7AF2433E-8646-5702-13B8-604A1CFB5229}"/>
              </a:ext>
            </a:extLst>
          </p:cNvPr>
          <p:cNvSpPr txBox="1"/>
          <p:nvPr/>
        </p:nvSpPr>
        <p:spPr>
          <a:xfrm>
            <a:off x="5350667" y="4921833"/>
            <a:ext cx="567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/>
              <a:t>Brownish grains are unspent rubrene, black grains are unspent B, carbides and various forms of carbon (graphitic carbon - Raman peaks around 1620 cm</a:t>
            </a:r>
            <a:r>
              <a:rPr lang="en-US" sz="2000" baseline="30000" noProof="0" dirty="0"/>
              <a:t>-1</a:t>
            </a:r>
            <a:r>
              <a:rPr lang="en-US" sz="2000" noProof="0" dirty="0"/>
              <a:t>). WO</a:t>
            </a:r>
            <a:r>
              <a:rPr lang="en-US" sz="2000" baseline="-25000" noProof="0" dirty="0"/>
              <a:t>3 </a:t>
            </a:r>
            <a:r>
              <a:rPr lang="en-US" sz="2000" noProof="0" dirty="0"/>
              <a:t>is identifiable by Raman peaks.   </a:t>
            </a:r>
            <a:r>
              <a:rPr lang="en-US" sz="2000" noProof="0" dirty="0">
                <a:solidFill>
                  <a:schemeClr val="bg2">
                    <a:lumMod val="75000"/>
                  </a:schemeClr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4226116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37CB2-3C77-90FC-5C7D-0125D3D11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C55D10-AF3C-7E4A-6419-7DE672718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DC6769-FA65-EFA0-F2A3-7ECF40DD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26573F-01F2-D290-C4C5-2FF7112C5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05C6A4-7717-28A8-C619-AEF6A672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754"/>
            <a:ext cx="6205780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 – IR camera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97DF714-A81A-0DA8-F87E-A3DF901E2165}"/>
              </a:ext>
            </a:extLst>
          </p:cNvPr>
          <p:cNvSpPr txBox="1"/>
          <p:nvPr/>
        </p:nvSpPr>
        <p:spPr>
          <a:xfrm>
            <a:off x="3802250" y="4705739"/>
            <a:ext cx="7551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0" dirty="0"/>
              <a:t>We  are able to follow temperature time dependence in individual pixels within circumscribed quadrat 15 × 15 pixels with 25 Hz freq. </a:t>
            </a:r>
          </a:p>
          <a:p>
            <a:r>
              <a:rPr lang="en-US" sz="2000" noProof="0" dirty="0"/>
              <a:t>In the following graphs the max temperature within this quadrat is  given.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DECC2-E329-9BDB-5457-09D36C2D0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68" y="879897"/>
            <a:ext cx="2822331" cy="2561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016BA7-909F-A743-58DC-787DB8B1F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23" y="3510370"/>
            <a:ext cx="2822331" cy="25612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BAF232-3B17-FB3A-EE3A-65B78D5D9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77" y="880564"/>
            <a:ext cx="3854633" cy="34980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858117-AF21-BF2A-1911-8B4EF7DD2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274" y="879897"/>
            <a:ext cx="3811402" cy="349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0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02630-F769-15B3-CB99-25BF50484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7B800F-96D9-CDB3-F1C6-9696FAE1C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D965F0-30C8-82F3-35A3-8253D0F4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809407E-D4C1-FA97-676C-FF22B7C8F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792371-479D-F6F2-B447-8E08E052B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754"/>
            <a:ext cx="4343400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D81968D9-80AC-6D68-5357-2DED95E1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249" y="2926147"/>
            <a:ext cx="5116550" cy="3168925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6C564389-D78A-BE07-1537-0C2C2D6A4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98" y="3298121"/>
            <a:ext cx="4925975" cy="2796952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83EF319B-8692-4375-A903-AB9CCC62DFCE}"/>
              </a:ext>
            </a:extLst>
          </p:cNvPr>
          <p:cNvSpPr txBox="1"/>
          <p:nvPr/>
        </p:nvSpPr>
        <p:spPr>
          <a:xfrm>
            <a:off x="933897" y="1169664"/>
            <a:ext cx="49259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there is only heating by laser (constant)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simultaneous cooling by heat transfer into target frame and radiation, we will get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convolution of the two processes the temperature progress in time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1DFE3C6-098A-FF45-716A-19C76237F583}"/>
              </a:ext>
            </a:extLst>
          </p:cNvPr>
          <p:cNvSpPr txBox="1"/>
          <p:nvPr/>
        </p:nvSpPr>
        <p:spPr>
          <a:xfrm>
            <a:off x="5984488" y="1169664"/>
            <a:ext cx="5369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. from  the progress of temperature and cooling rate  we can reconstruct the progress of heating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deconvolution</a:t>
            </a:r>
          </a:p>
        </p:txBody>
      </p:sp>
    </p:spTree>
    <p:extLst>
      <p:ext uri="{BB962C8B-B14F-4D97-AF65-F5344CB8AC3E}">
        <p14:creationId xmlns:p14="http://schemas.microsoft.com/office/powerpoint/2010/main" val="1973131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A02EFF-604D-9BA4-B0A7-24BA96DC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110424-E844-EA95-2744-9D2D43029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4A85E2-56D6-CB61-1DBE-73ADFD8E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18</a:t>
            </a:fld>
            <a:endParaRPr lang="en-US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9FDE986-8CDD-FB03-DC33-87ABF47BB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43"/>
            <a:ext cx="7112000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 – standard events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0DC44D-EF5B-FF47-F3A6-CC135AB265AD}"/>
              </a:ext>
            </a:extLst>
          </p:cNvPr>
          <p:cNvSpPr txBox="1"/>
          <p:nvPr/>
        </p:nvSpPr>
        <p:spPr>
          <a:xfrm>
            <a:off x="1250342" y="4155479"/>
            <a:ext cx="466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noProof="0" dirty="0"/>
              <a:t>B – rubrene    1B:2H in average  13.48 mJ/pulse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1D3574-B7BC-E888-9608-D5213861D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770" y="740072"/>
            <a:ext cx="5010959" cy="25646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7EC831-E2C6-3600-4B9D-6E512F77E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768" y="3304706"/>
            <a:ext cx="4992566" cy="27551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48E461-E893-A7CD-1945-132ED42F8036}"/>
              </a:ext>
            </a:extLst>
          </p:cNvPr>
          <p:cNvSpPr txBox="1"/>
          <p:nvPr/>
        </p:nvSpPr>
        <p:spPr>
          <a:xfrm>
            <a:off x="542278" y="4633124"/>
            <a:ext cx="567168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latin typeface="Aptos Narrow" panose="020B0004020202020204" pitchFamily="34" charset="0"/>
              </a:rPr>
              <a:t>Heating:</a:t>
            </a:r>
          </a:p>
          <a:p>
            <a:r>
              <a:rPr lang="en-US" sz="2000" b="1" noProof="0" dirty="0">
                <a:solidFill>
                  <a:srgbClr val="FB840D"/>
                </a:solidFill>
                <a:latin typeface="Aptos Narrow" panose="020B0004020202020204" pitchFamily="34" charset="0"/>
              </a:rPr>
              <a:t>―</a:t>
            </a:r>
            <a:r>
              <a:rPr lang="en-US" noProof="0" dirty="0">
                <a:latin typeface="Aptos Narrow" panose="020B0004020202020204" pitchFamily="34" charset="0"/>
              </a:rPr>
              <a:t>  by laser</a:t>
            </a:r>
          </a:p>
          <a:p>
            <a:r>
              <a:rPr lang="en-US" sz="2000" b="1" noProof="0" dirty="0">
                <a:solidFill>
                  <a:srgbClr val="00B0F0"/>
                </a:solidFill>
                <a:latin typeface="Aptos Narrow" panose="020B0004020202020204" pitchFamily="34" charset="0"/>
              </a:rPr>
              <a:t>―</a:t>
            </a:r>
            <a:r>
              <a:rPr lang="en-US" noProof="0" dirty="0">
                <a:latin typeface="Aptos Narrow" panose="020B0004020202020204" pitchFamily="34" charset="0"/>
              </a:rPr>
              <a:t>  from deconvolution of measured temperature </a:t>
            </a:r>
          </a:p>
          <a:p>
            <a:r>
              <a:rPr lang="en-US" sz="2000" b="1" noProof="0" dirty="0">
                <a:solidFill>
                  <a:schemeClr val="accent6">
                    <a:lumMod val="50000"/>
                  </a:schemeClr>
                </a:solidFill>
                <a:latin typeface="Aptos Narrow" panose="020B0004020202020204" pitchFamily="34" charset="0"/>
              </a:rPr>
              <a:t>―</a:t>
            </a:r>
            <a:r>
              <a:rPr lang="en-US" noProof="0" dirty="0">
                <a:latin typeface="Aptos Narrow" panose="020B0004020202020204" pitchFamily="34" charset="0"/>
              </a:rPr>
              <a:t>  from </a:t>
            </a:r>
            <a:r>
              <a:rPr lang="en-US" noProof="0" dirty="0" err="1">
                <a:latin typeface="Aptos Narrow" panose="020B0004020202020204" pitchFamily="34" charset="0"/>
              </a:rPr>
              <a:t>decon</a:t>
            </a:r>
            <a:r>
              <a:rPr lang="en-US" noProof="0" dirty="0">
                <a:latin typeface="Aptos Narrow" panose="020B0004020202020204" pitchFamily="34" charset="0"/>
              </a:rPr>
              <a:t>. of measured temperature - 5 frames average</a:t>
            </a:r>
            <a:endParaRPr lang="en-US" noProof="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0743613-C7DE-956A-3DBB-12F703C00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28" y="740072"/>
            <a:ext cx="6078239" cy="33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78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0C28-A6A1-4026-0435-9E75BE9B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31FB6A-9B3D-BADC-4656-0E5DCF47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75DB3A-4AE5-679B-961C-E67A3A776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6FEF644-A5EF-301E-B10F-6A43E59A6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F111CA-67C8-C796-B1F8-A96C7D8F7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43"/>
            <a:ext cx="7315200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 – events with melt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DE7393-7435-B269-2180-303B9D061A23}"/>
              </a:ext>
            </a:extLst>
          </p:cNvPr>
          <p:cNvSpPr txBox="1"/>
          <p:nvPr/>
        </p:nvSpPr>
        <p:spPr>
          <a:xfrm>
            <a:off x="3020399" y="4448783"/>
            <a:ext cx="615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– </a:t>
            </a:r>
            <a:r>
              <a:rPr lang="en-US" noProof="0" dirty="0">
                <a:solidFill>
                  <a:prstClr val="black"/>
                </a:solidFill>
              </a:rPr>
              <a:t>rubrene 2B:1H;    100 shots;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</a:t>
            </a:r>
            <a:r>
              <a:rPr lang="en-US" noProof="0" dirty="0">
                <a:solidFill>
                  <a:prstClr val="black"/>
                </a:solidFill>
              </a:rPr>
              <a:t>average 20.82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mJ/pulse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555ACB-C897-2B74-B9A5-E135B337802F}"/>
              </a:ext>
            </a:extLst>
          </p:cNvPr>
          <p:cNvSpPr txBox="1"/>
          <p:nvPr/>
        </p:nvSpPr>
        <p:spPr>
          <a:xfrm>
            <a:off x="617348" y="5033938"/>
            <a:ext cx="85492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Heating   - slower temperature rise due to melting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noProof="0" dirty="0">
                <a:solidFill>
                  <a:prstClr val="black"/>
                </a:solidFill>
                <a:latin typeface="Aptos Narrow" panose="020B0004020202020204" pitchFamily="34" charset="0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ooling</a:t>
            </a:r>
            <a:r>
              <a:rPr lang="en-US" sz="2400" noProof="0" dirty="0">
                <a:solidFill>
                  <a:prstClr val="black"/>
                </a:solidFill>
                <a:latin typeface="Aptos Narrow" panose="020B0004020202020204" pitchFamily="34" charset="0"/>
              </a:rPr>
              <a:t>  -  slow temperature drop as recrystallization releases heat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FF86A5-17DA-EFBD-A5C3-656DCA4C6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48" y="1389178"/>
            <a:ext cx="10957302" cy="3059605"/>
          </a:xfrm>
          <a:prstGeom prst="rect">
            <a:avLst/>
          </a:prstGeom>
        </p:spPr>
      </p:pic>
      <p:sp>
        <p:nvSpPr>
          <p:cNvPr id="10" name="TextovéPole 21">
            <a:extLst>
              <a:ext uri="{FF2B5EF4-FFF2-40B4-BE49-F238E27FC236}">
                <a16:creationId xmlns:a16="http://schemas.microsoft.com/office/drawing/2014/main" id="{FB43C2C1-3375-9A56-F9A6-0CD4DCB98A88}"/>
              </a:ext>
            </a:extLst>
          </p:cNvPr>
          <p:cNvSpPr txBox="1"/>
          <p:nvPr/>
        </p:nvSpPr>
        <p:spPr>
          <a:xfrm>
            <a:off x="617348" y="904430"/>
            <a:ext cx="202491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noProof="0" dirty="0"/>
              <a:t>end of laser shots</a:t>
            </a:r>
          </a:p>
        </p:txBody>
      </p:sp>
      <p:cxnSp>
        <p:nvCxnSpPr>
          <p:cNvPr id="11" name="Přímá spojnice se šipkou 22">
            <a:extLst>
              <a:ext uri="{FF2B5EF4-FFF2-40B4-BE49-F238E27FC236}">
                <a16:creationId xmlns:a16="http://schemas.microsoft.com/office/drawing/2014/main" id="{64C88BD5-E565-3FBA-4A9D-2E490997A6F5}"/>
              </a:ext>
            </a:extLst>
          </p:cNvPr>
          <p:cNvCxnSpPr>
            <a:cxnSpLocks/>
          </p:cNvCxnSpPr>
          <p:nvPr/>
        </p:nvCxnSpPr>
        <p:spPr>
          <a:xfrm>
            <a:off x="1503336" y="1304540"/>
            <a:ext cx="922149" cy="1167440"/>
          </a:xfrm>
          <a:prstGeom prst="straightConnector1">
            <a:avLst/>
          </a:prstGeom>
          <a:ln>
            <a:solidFill>
              <a:srgbClr val="FB840D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2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E9524-2F36-582A-6011-1DB3AA4A4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470E76-2A95-78D9-3E14-34A9881AE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B95D4D-A098-1DB9-47A2-E885B982B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98B011-4FD2-FDB9-6D4A-A4095092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4C0E01-2263-D3A7-2277-544146C8F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43"/>
            <a:ext cx="7408333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 – events with peaks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95DE85-93BA-5643-F224-A602C4638C8C}"/>
              </a:ext>
            </a:extLst>
          </p:cNvPr>
          <p:cNvSpPr txBox="1"/>
          <p:nvPr/>
        </p:nvSpPr>
        <p:spPr>
          <a:xfrm>
            <a:off x="744826" y="4050526"/>
            <a:ext cx="576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– rubrene 2B:1H;   700 shots;   in average 20.47 mJ/pulse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98ADE-EFB3-E032-B1F6-92DF6F7082E5}"/>
              </a:ext>
            </a:extLst>
          </p:cNvPr>
          <p:cNvSpPr txBox="1"/>
          <p:nvPr/>
        </p:nvSpPr>
        <p:spPr>
          <a:xfrm>
            <a:off x="791000" y="4596011"/>
            <a:ext cx="56209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Heating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slow temp. rise </a:t>
            </a:r>
            <a:r>
              <a:rPr lang="en-US" sz="2000" noProof="0" dirty="0">
                <a:solidFill>
                  <a:prstClr val="black"/>
                </a:solidFill>
                <a:latin typeface="Aptos Narrow" panose="020B0004020202020204" pitchFamily="34" charset="0"/>
              </a:rPr>
              <a:t>of the whole target; time const   ≈ 1.6 sec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000" noProof="0" dirty="0">
                <a:solidFill>
                  <a:prstClr val="black"/>
                </a:solidFill>
                <a:latin typeface="Aptos Narrow" panose="020B0004020202020204" pitchFamily="34" charset="0"/>
              </a:rPr>
              <a:t>fast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 temp. rise with </a:t>
            </a:r>
            <a:r>
              <a:rPr lang="en-US" sz="2000" noProof="0" dirty="0">
                <a:solidFill>
                  <a:prstClr val="black"/>
                </a:solidFill>
                <a:latin typeface="Aptos Narrow" panose="020B0004020202020204" pitchFamily="34" charset="0"/>
              </a:rPr>
              <a:t>time const   ≈ 0.01 sec; only fraction of the target is heated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C53504-4554-AB9F-8121-549019726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314" y="804023"/>
            <a:ext cx="3944053" cy="24760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E9B0A3-8B7B-B54B-EC3C-169529C2C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944" y="3280056"/>
            <a:ext cx="4764479" cy="2947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8131BE-BA8B-3FC8-3DC5-3098EA243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00" y="804022"/>
            <a:ext cx="5620944" cy="308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49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59DF-437C-F9F4-E01B-22D6C89A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48A4FC-6C79-3C4F-DBC0-244B0D6D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7257" y="6417765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3F977C-DAA6-C9AA-4472-E944FF7B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7657" y="6417765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517226-A0C5-70D8-5D35-2352CEDE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657" y="641776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4D07F7-A0DB-5708-F7CE-EDD556AF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257" y="102742"/>
            <a:ext cx="7408333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Temperature evolution of target bottom</a:t>
            </a:r>
          </a:p>
        </p:txBody>
      </p:sp>
      <p:pic>
        <p:nvPicPr>
          <p:cNvPr id="10" name="temperature_field">
            <a:hlinkClick r:id="" action="ppaction://media"/>
            <a:extLst>
              <a:ext uri="{FF2B5EF4-FFF2-40B4-BE49-F238E27FC236}">
                <a16:creationId xmlns:a16="http://schemas.microsoft.com/office/drawing/2014/main" id="{F355EA69-22D3-42B0-5BDE-AA61952757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13887" y="3710747"/>
            <a:ext cx="3266895" cy="2261614"/>
          </a:xfrm>
          <a:prstGeom prst="rect">
            <a:avLst/>
          </a:prstGeom>
        </p:spPr>
      </p:pic>
      <p:pic>
        <p:nvPicPr>
          <p:cNvPr id="2" name="f5-t6-n87_target_heating">
            <a:hlinkClick r:id="" action="ppaction://media"/>
            <a:extLst>
              <a:ext uri="{FF2B5EF4-FFF2-40B4-BE49-F238E27FC236}">
                <a16:creationId xmlns:a16="http://schemas.microsoft.com/office/drawing/2014/main" id="{7F4E98EF-A201-A4BA-390B-1B178562C3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6936" y="696508"/>
            <a:ext cx="3813943" cy="2860457"/>
          </a:xfrm>
          <a:prstGeom prst="rect">
            <a:avLst/>
          </a:prstGeom>
        </p:spPr>
      </p:pic>
      <p:pic>
        <p:nvPicPr>
          <p:cNvPr id="3" name="f3-t9-n36_target_heating">
            <a:hlinkClick r:id="" action="ppaction://media"/>
            <a:extLst>
              <a:ext uri="{FF2B5EF4-FFF2-40B4-BE49-F238E27FC236}">
                <a16:creationId xmlns:a16="http://schemas.microsoft.com/office/drawing/2014/main" id="{AD40B379-BF8C-3ECD-DCF2-898E2C49EC12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90869" y="696508"/>
            <a:ext cx="3813943" cy="2860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CBE02A-3B4F-B123-BB90-9B77D30535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7479" y="3896134"/>
            <a:ext cx="3573943" cy="20726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2734C3-A0FA-5350-B30B-D38266317A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93246" y="3903053"/>
            <a:ext cx="3519611" cy="20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4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5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1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3BCE-124E-D8CA-97EA-787373AD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7D4BAD-27F1-27E7-559C-ACF6FF785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A3FFE3-AFA5-1561-48E2-0376AF6C3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7F87E6-898E-1434-745A-845878FF7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9FC319-5C77-C077-A1FC-BA4D24C18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0143"/>
            <a:ext cx="9261143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 – events with peaks and melt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846BFD-87D4-0EEC-EBC0-21B9690CE6E1}"/>
              </a:ext>
            </a:extLst>
          </p:cNvPr>
          <p:cNvSpPr txBox="1"/>
          <p:nvPr/>
        </p:nvSpPr>
        <p:spPr>
          <a:xfrm>
            <a:off x="1901587" y="5305155"/>
            <a:ext cx="576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– rubrene 1B:1H;   700 shots;   in average </a:t>
            </a:r>
            <a:r>
              <a:rPr lang="en-US" noProof="0" dirty="0">
                <a:solidFill>
                  <a:prstClr val="black"/>
                </a:solidFill>
                <a:latin typeface="Calibri" panose="020F0502020204030204"/>
              </a:rPr>
              <a:t>16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lang="en-US" noProof="0" dirty="0">
                <a:solidFill>
                  <a:prstClr val="black"/>
                </a:solidFill>
                <a:latin typeface="Calibri" panose="020F0502020204030204"/>
              </a:rPr>
              <a:t>99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mJ/pulse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857C362-96FC-1EF0-D499-003F01153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52845"/>
            <a:ext cx="7887269" cy="37523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99F3FA-CE17-976D-BB7E-168FCF218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072" y="960973"/>
            <a:ext cx="4014231" cy="19777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AE0EE2-B452-3ED1-00FB-9514F6FEA44C}"/>
              </a:ext>
            </a:extLst>
          </p:cNvPr>
          <p:cNvSpPr txBox="1"/>
          <p:nvPr/>
        </p:nvSpPr>
        <p:spPr>
          <a:xfrm>
            <a:off x="8868977" y="3550829"/>
            <a:ext cx="23103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This type of events has </a:t>
            </a:r>
          </a:p>
          <a:p>
            <a:r>
              <a:rPr lang="en-US" noProof="0" dirty="0"/>
              <a:t>Raman peaks ≈ 1380 and 1620 cm</a:t>
            </a:r>
            <a:r>
              <a:rPr lang="en-US" baseline="30000" noProof="0" dirty="0"/>
              <a:t>-1</a:t>
            </a:r>
            <a:r>
              <a:rPr lang="en-US" noProof="0" dirty="0"/>
              <a:t> which events with the melt only do not have        </a:t>
            </a:r>
            <a:r>
              <a:rPr lang="en-US" noProof="0" dirty="0">
                <a:solidFill>
                  <a:schemeClr val="bg2">
                    <a:lumMod val="75000"/>
                  </a:schemeClr>
                </a:solidFill>
              </a:rPr>
              <a:t>see backup</a:t>
            </a:r>
          </a:p>
        </p:txBody>
      </p:sp>
    </p:spTree>
    <p:extLst>
      <p:ext uri="{BB962C8B-B14F-4D97-AF65-F5344CB8AC3E}">
        <p14:creationId xmlns:p14="http://schemas.microsoft.com/office/powerpoint/2010/main" val="1559754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B3B4E-CD2E-01F0-5EB6-32D8A75A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A3DB3-88D3-E895-07F4-38F9867CE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FE6BE-A7D7-E59E-F533-88388EBB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E215408-50B0-71B4-466E-50FC0DF5E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1" y="235586"/>
            <a:ext cx="5341620" cy="419507"/>
          </a:xfrm>
        </p:spPr>
        <p:txBody>
          <a:bodyPr>
            <a:noAutofit/>
          </a:bodyPr>
          <a:lstStyle/>
          <a:p>
            <a:r>
              <a:rPr lang="en-US" sz="3200" b="1" noProof="0" dirty="0"/>
              <a:t>Raman spectra of – events with: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0AA558-21AB-4B8E-4F2D-E76E07B79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25" y="1499016"/>
            <a:ext cx="10147710" cy="4782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9B9F37-A2C7-AC82-B5C6-ED934BA4104F}"/>
              </a:ext>
            </a:extLst>
          </p:cNvPr>
          <p:cNvSpPr txBox="1"/>
          <p:nvPr/>
        </p:nvSpPr>
        <p:spPr>
          <a:xfrm>
            <a:off x="6156035" y="235586"/>
            <a:ext cx="45899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melt and peaks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melt only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non-irradiated amorphous boron</a:t>
            </a:r>
          </a:p>
        </p:txBody>
      </p:sp>
    </p:spTree>
    <p:extLst>
      <p:ext uri="{BB962C8B-B14F-4D97-AF65-F5344CB8AC3E}">
        <p14:creationId xmlns:p14="http://schemas.microsoft.com/office/powerpoint/2010/main" val="3738126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F49A-4A91-F9F9-DED4-14573C236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393275-E91D-F33A-5F6A-3F195576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66259D-C6D9-4BA0-973E-D914A72BD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8BCDCA-5874-EC5E-1EB3-9CE2AE31D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73D8C2-5464-8FF5-0370-8CE5377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656"/>
            <a:ext cx="5832945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All events – what we have seen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555103-7251-3D20-FC51-CE12F0FCA54D}"/>
              </a:ext>
            </a:extLst>
          </p:cNvPr>
          <p:cNvSpPr txBox="1"/>
          <p:nvPr/>
        </p:nvSpPr>
        <p:spPr>
          <a:xfrm>
            <a:off x="7814094" y="5112394"/>
            <a:ext cx="182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700 shots events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E63A9A-BB16-F2F8-5363-EB6B1E465D76}"/>
              </a:ext>
            </a:extLst>
          </p:cNvPr>
          <p:cNvSpPr txBox="1"/>
          <p:nvPr/>
        </p:nvSpPr>
        <p:spPr>
          <a:xfrm>
            <a:off x="2409235" y="5115661"/>
            <a:ext cx="182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noProof="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 shots events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BD85C2B-2F5B-64D6-B247-B0BDD7DC32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651797"/>
              </p:ext>
            </p:extLst>
          </p:nvPr>
        </p:nvGraphicFramePr>
        <p:xfrm>
          <a:off x="6662737" y="1742338"/>
          <a:ext cx="3895725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895585" imgH="3057496" progId="Excel.Sheet.12">
                  <p:embed/>
                </p:oleObj>
              </mc:Choice>
              <mc:Fallback>
                <p:oleObj name="Worksheet" r:id="rId2" imgW="3895585" imgH="3057496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ABD85C2B-2F5B-64D6-B247-B0BDD7DC32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62737" y="1742338"/>
                        <a:ext cx="3895725" cy="305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BE547A9-C95A-5447-DABE-15D6816CE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4014" y="1742338"/>
            <a:ext cx="39052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97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6E996-B533-1999-B5CC-173434308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600356-7B25-D799-58DE-1D6DD42D7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6532659" cy="8949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100% Rubrene events   - </a:t>
            </a:r>
            <a:r>
              <a:rPr lang="en-US" sz="3600" b="1" noProof="0" dirty="0"/>
              <a:t>700 shots</a:t>
            </a:r>
            <a:endParaRPr lang="en-US" sz="3600" b="1" kern="1200" noProof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FB0B27-44C2-7A79-C0B5-A5DD1CB6E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79771"/>
            <a:ext cx="7033591" cy="3991564"/>
          </a:xfrm>
          <a:prstGeom prst="rect">
            <a:avLst/>
          </a:prstGeom>
        </p:spPr>
      </p:pic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E8E3210-CA81-344E-7454-231BA113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5B24910-C8B3-49C6-A6D5-F139CEDE0180}" type="datetime1">
              <a:rPr lang="en-US" noProof="0" smtClean="0"/>
              <a:pPr>
                <a:spcAft>
                  <a:spcPts val="600"/>
                </a:spcAft>
              </a:pPr>
              <a:t>10/2/2026</a:t>
            </a:fld>
            <a:endParaRPr lang="en-US" noProof="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7A3D99F-C2AF-2664-80FA-63AFA89A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noProof="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C117CCB-8F32-F80C-69D2-C64389330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2CDA352-FC49-4727-8DFF-44139D773C5D}" type="slidenum">
              <a:rPr lang="en-US" noProof="0" smtClean="0"/>
              <a:pPr>
                <a:spcAft>
                  <a:spcPts val="600"/>
                </a:spcAft>
              </a:pPr>
              <a:t>25</a:t>
            </a:fld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EA619C-2140-A1CC-FAE8-1913F72BBD75}"/>
              </a:ext>
            </a:extLst>
          </p:cNvPr>
          <p:cNvSpPr txBox="1"/>
          <p:nvPr/>
        </p:nvSpPr>
        <p:spPr>
          <a:xfrm>
            <a:off x="8153400" y="2259945"/>
            <a:ext cx="30612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0" dirty="0"/>
              <a:t>In all events cooling starts immediately after </a:t>
            </a:r>
          </a:p>
          <a:p>
            <a:r>
              <a:rPr lang="en-US" sz="2000" noProof="0" dirty="0"/>
              <a:t>the last laser shot and </a:t>
            </a:r>
          </a:p>
          <a:p>
            <a:r>
              <a:rPr lang="en-US" sz="2000" noProof="0" dirty="0"/>
              <a:t>the fit describes the curve entirely  –  </a:t>
            </a:r>
            <a:r>
              <a:rPr lang="en-US" sz="2000" b="1" noProof="0" dirty="0"/>
              <a:t>no melt</a:t>
            </a:r>
          </a:p>
        </p:txBody>
      </p:sp>
    </p:spTree>
    <p:extLst>
      <p:ext uri="{BB962C8B-B14F-4D97-AF65-F5344CB8AC3E}">
        <p14:creationId xmlns:p14="http://schemas.microsoft.com/office/powerpoint/2010/main" val="1786530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3D5A8-4C24-E666-EFE1-DF939B900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9B1414-0F0F-EE14-C935-77E84C7C9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3B3A3DE-846F-A24F-0056-1BE7A098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71D9B6-9F0D-9D28-CB6A-59305010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3CB058-6ABA-0AF7-D0BF-00E715BB1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0143"/>
            <a:ext cx="9261143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Target temperature – pure B + Mylar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D74AAA-19D7-7F18-83BA-5190C28DE32C}"/>
              </a:ext>
            </a:extLst>
          </p:cNvPr>
          <p:cNvSpPr txBox="1"/>
          <p:nvPr/>
        </p:nvSpPr>
        <p:spPr>
          <a:xfrm>
            <a:off x="8382000" y="4939726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lang="en-US" noProof="0" dirty="0">
                <a:solidFill>
                  <a:prstClr val="black"/>
                </a:solidFill>
                <a:latin typeface="Calibri" panose="020F0502020204030204"/>
              </a:rPr>
              <a:t>only + Mylar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  100 shots;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average 13.83 mJ/pulse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A03A71-5468-DEE8-65AA-FB84A6D5F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2927445"/>
            <a:ext cx="7315202" cy="2984031"/>
          </a:xfrm>
          <a:prstGeom prst="rect">
            <a:avLst/>
          </a:prstGeom>
        </p:spPr>
      </p:pic>
      <p:sp>
        <p:nvSpPr>
          <p:cNvPr id="9" name="TextovéPole 21">
            <a:extLst>
              <a:ext uri="{FF2B5EF4-FFF2-40B4-BE49-F238E27FC236}">
                <a16:creationId xmlns:a16="http://schemas.microsoft.com/office/drawing/2014/main" id="{BC933ACC-239E-DC64-03DE-6A893F809A6E}"/>
              </a:ext>
            </a:extLst>
          </p:cNvPr>
          <p:cNvSpPr txBox="1"/>
          <p:nvPr/>
        </p:nvSpPr>
        <p:spPr>
          <a:xfrm>
            <a:off x="832669" y="2328806"/>
            <a:ext cx="202491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noProof="0" dirty="0"/>
              <a:t>end of laser shots</a:t>
            </a:r>
          </a:p>
        </p:txBody>
      </p:sp>
      <p:cxnSp>
        <p:nvCxnSpPr>
          <p:cNvPr id="10" name="Přímá spojnice se šipkou 22">
            <a:extLst>
              <a:ext uri="{FF2B5EF4-FFF2-40B4-BE49-F238E27FC236}">
                <a16:creationId xmlns:a16="http://schemas.microsoft.com/office/drawing/2014/main" id="{DFCAB9D2-61C0-CFC7-7B78-190C322565CC}"/>
              </a:ext>
            </a:extLst>
          </p:cNvPr>
          <p:cNvCxnSpPr>
            <a:cxnSpLocks/>
          </p:cNvCxnSpPr>
          <p:nvPr/>
        </p:nvCxnSpPr>
        <p:spPr>
          <a:xfrm>
            <a:off x="1668628" y="2725996"/>
            <a:ext cx="268344" cy="1584804"/>
          </a:xfrm>
          <a:prstGeom prst="straightConnector1">
            <a:avLst/>
          </a:prstGeom>
          <a:ln>
            <a:solidFill>
              <a:srgbClr val="FB840D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" name="f1-t8-n62_target_heating&amp;cooling">
            <a:hlinkClick r:id="" action="ppaction://media"/>
            <a:extLst>
              <a:ext uri="{FF2B5EF4-FFF2-40B4-BE49-F238E27FC236}">
                <a16:creationId xmlns:a16="http://schemas.microsoft.com/office/drawing/2014/main" id="{CD4E8282-DB92-0A0E-6479-4CF2E39CF1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22694" y="837471"/>
            <a:ext cx="4631106" cy="347332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27E06F-AD8B-061F-BE1A-F22146552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88" y="837471"/>
            <a:ext cx="2430117" cy="182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DD670-4706-9A04-C4DB-5B47F37D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F40FF7-B646-1708-E620-EFF7C0702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78759F-FD1E-897A-1309-F399D3042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1B10D7-4927-6AEB-F2B9-40D77239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41536A-E6B5-C02E-745A-250E3461D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690" y="257118"/>
            <a:ext cx="5832945" cy="593880"/>
          </a:xfrm>
        </p:spPr>
        <p:txBody>
          <a:bodyPr>
            <a:normAutofit fontScale="90000"/>
          </a:bodyPr>
          <a:lstStyle/>
          <a:p>
            <a:r>
              <a:rPr lang="en-US" sz="4000" b="1" noProof="0" dirty="0"/>
              <a:t>All events – what we have seen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73A441-97BA-50D3-9BDC-A37BAB03B719}"/>
              </a:ext>
            </a:extLst>
          </p:cNvPr>
          <p:cNvSpPr txBox="1"/>
          <p:nvPr/>
        </p:nvSpPr>
        <p:spPr>
          <a:xfrm>
            <a:off x="7696812" y="5115661"/>
            <a:ext cx="182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700 shots events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DED2D-0DEB-CDD3-989F-E2DFAB287BFA}"/>
              </a:ext>
            </a:extLst>
          </p:cNvPr>
          <p:cNvSpPr txBox="1"/>
          <p:nvPr/>
        </p:nvSpPr>
        <p:spPr>
          <a:xfrm>
            <a:off x="2436027" y="5115661"/>
            <a:ext cx="182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100 shots events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66CE95-BE40-7F8D-4A14-A7F1C965C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90" y="1663765"/>
            <a:ext cx="4286250" cy="3067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65B045-DB01-4C3C-3C76-A6718CF60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824" y="1663765"/>
            <a:ext cx="42862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80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4146-91CF-78C1-5A2D-B1BBBB87B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792" y="62977"/>
            <a:ext cx="3760744" cy="533507"/>
          </a:xfrm>
        </p:spPr>
        <p:txBody>
          <a:bodyPr>
            <a:normAutofit fontScale="90000"/>
          </a:bodyPr>
          <a:lstStyle/>
          <a:p>
            <a:r>
              <a:rPr lang="en-US" sz="3600" b="1" noProof="0" dirty="0" err="1"/>
              <a:t>WebCam</a:t>
            </a:r>
            <a:r>
              <a:rPr lang="en-US" sz="3600" b="1" noProof="0" dirty="0"/>
              <a:t> – frame #5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D84EA-5D67-1352-D260-A8BD70EA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9B3C2-72EA-4D8F-F56F-DEB1F286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8405C-AC06-CA4F-223D-6F8AC5BC8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28</a:t>
            </a:fld>
            <a:endParaRPr lang="en-US" noProof="0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24CA9AC-4C45-4484-0C0F-B43AFB194B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466252"/>
              </p:ext>
            </p:extLst>
          </p:nvPr>
        </p:nvGraphicFramePr>
        <p:xfrm>
          <a:off x="838200" y="596484"/>
          <a:ext cx="8316913" cy="539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0182591" imgH="6604532" progId="Word.Document.12">
                  <p:embed/>
                </p:oleObj>
              </mc:Choice>
              <mc:Fallback>
                <p:oleObj name="Document" r:id="rId2" imgW="10182591" imgH="6604532" progId="Word.Documen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824CA9AC-4C45-4484-0C0F-B43AFB194B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200" y="596484"/>
                        <a:ext cx="8316913" cy="539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74B9E67-0F99-ED78-45CD-4CE2891D89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75305"/>
              </p:ext>
            </p:extLst>
          </p:nvPr>
        </p:nvGraphicFramePr>
        <p:xfrm>
          <a:off x="9215562" y="799314"/>
          <a:ext cx="2335917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78639">
                  <a:extLst>
                    <a:ext uri="{9D8B030D-6E8A-4147-A177-3AD203B41FA5}">
                      <a16:colId xmlns:a16="http://schemas.microsoft.com/office/drawing/2014/main" val="41268234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3473403381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3574358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event #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R</a:t>
                      </a: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/ </a:t>
                      </a:r>
                      <a:r>
                        <a:rPr lang="en-US" sz="1600" b="1" i="0" u="none" strike="noStrike" noProof="0" dirty="0">
                          <a:solidFill>
                            <a:srgbClr val="0C769E"/>
                          </a:solidFill>
                          <a:effectLst/>
                          <a:latin typeface="Aptos Narrow" panose="020B0004020202020204" pitchFamily="34" charset="0"/>
                        </a:rPr>
                        <a:t>B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∑ sat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16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f2-t2-n65</a:t>
                      </a:r>
                    </a:p>
                  </a:txBody>
                  <a:tcPr marL="9525" marR="9525" marT="9525" marB="0" anchor="ctr">
                    <a:solidFill>
                      <a:srgbClr val="FF0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347 977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939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f2-t5-n68</a:t>
                      </a:r>
                    </a:p>
                  </a:txBody>
                  <a:tcPr marL="9525" marR="9525" marT="9525" marB="0" anchor="ctr">
                    <a:solidFill>
                      <a:srgbClr val="FF0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7.63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110 933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442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f2-t8-n71</a:t>
                      </a:r>
                    </a:p>
                  </a:txBody>
                  <a:tcPr marL="9525" marR="9525" marT="9525" marB="0" anchor="ctr">
                    <a:solidFill>
                      <a:srgbClr val="FF0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43 120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492883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EE05BAF-C800-E4DF-5F37-C45573658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412956"/>
              </p:ext>
            </p:extLst>
          </p:nvPr>
        </p:nvGraphicFramePr>
        <p:xfrm>
          <a:off x="9215562" y="3423444"/>
          <a:ext cx="2335917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78639">
                  <a:extLst>
                    <a:ext uri="{9D8B030D-6E8A-4147-A177-3AD203B41FA5}">
                      <a16:colId xmlns:a16="http://schemas.microsoft.com/office/drawing/2014/main" val="3495177783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2807465968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424420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event #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FF0000"/>
                          </a:solidFill>
                          <a:effectLst/>
                        </a:rPr>
                        <a:t>R</a:t>
                      </a: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 / </a:t>
                      </a:r>
                      <a:r>
                        <a:rPr lang="en-US" sz="1600" b="1" u="none" strike="noStrike" noProof="0" dirty="0">
                          <a:solidFill>
                            <a:srgbClr val="0C769E"/>
                          </a:solidFill>
                          <a:effectLst/>
                        </a:rPr>
                        <a:t>B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∑ sat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67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f3-t2-n29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629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f3-t5-n32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359 498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636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f3-t8-n35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416 024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07457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36FBD0D-C01B-C3C2-84EE-8A3FA8194A86}"/>
              </a:ext>
            </a:extLst>
          </p:cNvPr>
          <p:cNvSpPr txBox="1"/>
          <p:nvPr/>
        </p:nvSpPr>
        <p:spPr>
          <a:xfrm>
            <a:off x="1994717" y="5909182"/>
            <a:ext cx="820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olidFill>
                  <a:srgbClr val="FF0000"/>
                </a:solidFill>
              </a:rPr>
              <a:t>R</a:t>
            </a:r>
            <a:r>
              <a:rPr lang="en-US" sz="2400" noProof="0" dirty="0"/>
              <a:t>/</a:t>
            </a:r>
            <a:r>
              <a:rPr lang="en-US" sz="2400" b="1" noProof="0" dirty="0">
                <a:solidFill>
                  <a:schemeClr val="accent1"/>
                </a:solidFill>
              </a:rPr>
              <a:t>B</a:t>
            </a:r>
            <a:r>
              <a:rPr lang="en-US" sz="2400" noProof="0" dirty="0"/>
              <a:t> is the ratio of pixels </a:t>
            </a:r>
            <a:r>
              <a:rPr lang="en-US" sz="2400" noProof="0" dirty="0">
                <a:solidFill>
                  <a:srgbClr val="FF0000"/>
                </a:solidFill>
              </a:rPr>
              <a:t>saturated in RED </a:t>
            </a:r>
            <a:r>
              <a:rPr lang="en-US" sz="2400" noProof="0" dirty="0"/>
              <a:t>/ </a:t>
            </a:r>
            <a:r>
              <a:rPr lang="en-US" sz="2400" noProof="0" dirty="0">
                <a:solidFill>
                  <a:schemeClr val="accent1"/>
                </a:solidFill>
              </a:rPr>
              <a:t>BLUE saturated </a:t>
            </a:r>
            <a:r>
              <a:rPr lang="en-US" sz="2400" noProof="0" dirty="0"/>
              <a:t>pixels</a:t>
            </a:r>
          </a:p>
        </p:txBody>
      </p:sp>
    </p:spTree>
    <p:extLst>
      <p:ext uri="{BB962C8B-B14F-4D97-AF65-F5344CB8AC3E}">
        <p14:creationId xmlns:p14="http://schemas.microsoft.com/office/powerpoint/2010/main" val="4120949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9438F-9E4B-1F3B-4A89-57554DA5A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E38EC-BD06-5A39-5D0B-48F4F7B0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792" y="62977"/>
            <a:ext cx="3689182" cy="499154"/>
          </a:xfrm>
        </p:spPr>
        <p:txBody>
          <a:bodyPr>
            <a:normAutofit fontScale="90000"/>
          </a:bodyPr>
          <a:lstStyle/>
          <a:p>
            <a:r>
              <a:rPr lang="en-US" sz="3600" b="1" noProof="0" dirty="0" err="1"/>
              <a:t>WebCam</a:t>
            </a:r>
            <a:r>
              <a:rPr lang="en-US" sz="3600" b="1" noProof="0" dirty="0"/>
              <a:t> – frame #5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FFBCA-7450-F167-C71D-FF261E06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F4CD3-FD9B-51E0-929F-EA114FA87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F0BC0-E6F8-EDBD-9D26-ED5794CC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CF08CD5-D7D0-D7D5-1AE4-BF34DCF280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767959"/>
              </p:ext>
            </p:extLst>
          </p:nvPr>
        </p:nvGraphicFramePr>
        <p:xfrm>
          <a:off x="723792" y="562131"/>
          <a:ext cx="8650288" cy="5583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0182591" imgH="6635118" progId="Word.Document.12">
                  <p:embed/>
                </p:oleObj>
              </mc:Choice>
              <mc:Fallback>
                <p:oleObj name="Document" r:id="rId2" imgW="10182591" imgH="6635118" progId="Word.Documen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CF08CD5-D7D0-D7D5-1AE4-BF34DCF280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3792" y="562131"/>
                        <a:ext cx="8650288" cy="5583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3E065C1-1697-0A3C-5C88-4BB61EBB3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683795"/>
              </p:ext>
            </p:extLst>
          </p:nvPr>
        </p:nvGraphicFramePr>
        <p:xfrm>
          <a:off x="9374188" y="800460"/>
          <a:ext cx="2335917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78639">
                  <a:extLst>
                    <a:ext uri="{9D8B030D-6E8A-4147-A177-3AD203B41FA5}">
                      <a16:colId xmlns:a16="http://schemas.microsoft.com/office/drawing/2014/main" val="41268234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3473403381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3574358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event #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FF0000"/>
                          </a:solidFill>
                          <a:effectLst/>
                        </a:rPr>
                        <a:t>R</a:t>
                      </a: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 / </a:t>
                      </a:r>
                      <a:r>
                        <a:rPr lang="en-US" sz="1600" b="1" u="none" strike="noStrike" noProof="0" dirty="0">
                          <a:solidFill>
                            <a:srgbClr val="0C769E"/>
                          </a:solidFill>
                          <a:effectLst/>
                        </a:rPr>
                        <a:t>B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∑ sat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16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noProof="0" dirty="0">
                          <a:solidFill>
                            <a:srgbClr val="FFFF00"/>
                          </a:solidFill>
                          <a:effectLst/>
                        </a:rPr>
                        <a:t>f1-t8-n62</a:t>
                      </a:r>
                      <a:endParaRPr lang="en-US" sz="1400" b="1" i="0" u="none" strike="noStrike" noProof="0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92 262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939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noProof="0" dirty="0">
                          <a:solidFill>
                            <a:srgbClr val="FFFF00"/>
                          </a:solidFill>
                          <a:effectLst/>
                        </a:rPr>
                        <a:t>f1-t5-n59</a:t>
                      </a:r>
                      <a:endParaRPr lang="en-US" sz="1400" b="1" i="0" u="none" strike="noStrike" noProof="0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129 751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442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noProof="0" dirty="0">
                          <a:solidFill>
                            <a:srgbClr val="FFFF00"/>
                          </a:solidFill>
                          <a:effectLst/>
                        </a:rPr>
                        <a:t> f1-t1-n55</a:t>
                      </a:r>
                      <a:endParaRPr lang="en-US" sz="1400" b="1" i="0" u="none" strike="noStrike" noProof="0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123 589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492883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B69A8B2-2D36-AB8B-C165-27D217792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335589"/>
              </p:ext>
            </p:extLst>
          </p:nvPr>
        </p:nvGraphicFramePr>
        <p:xfrm>
          <a:off x="9374188" y="3533627"/>
          <a:ext cx="2335917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78639">
                  <a:extLst>
                    <a:ext uri="{9D8B030D-6E8A-4147-A177-3AD203B41FA5}">
                      <a16:colId xmlns:a16="http://schemas.microsoft.com/office/drawing/2014/main" val="3495177783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2807465968"/>
                    </a:ext>
                  </a:extLst>
                </a:gridCol>
                <a:gridCol w="778639">
                  <a:extLst>
                    <a:ext uri="{9D8B030D-6E8A-4147-A177-3AD203B41FA5}">
                      <a16:colId xmlns:a16="http://schemas.microsoft.com/office/drawing/2014/main" val="424420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event #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FF0000"/>
                          </a:solidFill>
                          <a:effectLst/>
                        </a:rPr>
                        <a:t>R</a:t>
                      </a: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 / </a:t>
                      </a:r>
                      <a:r>
                        <a:rPr lang="en-US" sz="1600" b="1" u="none" strike="noStrike" noProof="0" dirty="0">
                          <a:solidFill>
                            <a:srgbClr val="0C769E"/>
                          </a:solidFill>
                          <a:effectLst/>
                        </a:rPr>
                        <a:t>B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∑ sat</a:t>
                      </a: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67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f5-t3-n84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586 739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629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f5-t6-n87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679 881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636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f5-t9-n90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1 086 000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07457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520C574-BDD3-B044-0D7A-65EB143284B8}"/>
              </a:ext>
            </a:extLst>
          </p:cNvPr>
          <p:cNvSpPr txBox="1"/>
          <p:nvPr/>
        </p:nvSpPr>
        <p:spPr>
          <a:xfrm>
            <a:off x="1994717" y="6017959"/>
            <a:ext cx="820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olidFill>
                  <a:srgbClr val="FF0000"/>
                </a:solidFill>
              </a:rPr>
              <a:t>R</a:t>
            </a:r>
            <a:r>
              <a:rPr lang="en-US" sz="2400" noProof="0" dirty="0"/>
              <a:t>/</a:t>
            </a:r>
            <a:r>
              <a:rPr lang="en-US" sz="2400" b="1" noProof="0" dirty="0">
                <a:solidFill>
                  <a:schemeClr val="accent1"/>
                </a:solidFill>
              </a:rPr>
              <a:t>B</a:t>
            </a:r>
            <a:r>
              <a:rPr lang="en-US" sz="2400" noProof="0" dirty="0"/>
              <a:t> is the ratio of pixels </a:t>
            </a:r>
            <a:r>
              <a:rPr lang="en-US" sz="2400" noProof="0" dirty="0">
                <a:solidFill>
                  <a:srgbClr val="FF0000"/>
                </a:solidFill>
              </a:rPr>
              <a:t>saturated in RED </a:t>
            </a:r>
            <a:r>
              <a:rPr lang="en-US" sz="2400" noProof="0" dirty="0"/>
              <a:t>/ </a:t>
            </a:r>
            <a:r>
              <a:rPr lang="en-US" sz="2400" noProof="0" dirty="0">
                <a:solidFill>
                  <a:schemeClr val="accent1"/>
                </a:solidFill>
              </a:rPr>
              <a:t>BLUE saturated </a:t>
            </a:r>
            <a:r>
              <a:rPr lang="en-US" sz="2400" noProof="0" dirty="0"/>
              <a:t>pixels</a:t>
            </a:r>
          </a:p>
        </p:txBody>
      </p:sp>
    </p:spTree>
    <p:extLst>
      <p:ext uri="{BB962C8B-B14F-4D97-AF65-F5344CB8AC3E}">
        <p14:creationId xmlns:p14="http://schemas.microsoft.com/office/powerpoint/2010/main" val="552486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96CFB-979F-CA97-5669-0DAF648D1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7F860E-4DD0-5A79-5634-807AFA48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A2D0DC-58D9-9D05-271D-B59865A3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6ECA00-AF0C-63BC-55C2-66488324F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4F8A7C-8143-5ECF-32FF-EE52FB3E7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39558"/>
            <a:ext cx="3200399" cy="593880"/>
          </a:xfrm>
        </p:spPr>
        <p:txBody>
          <a:bodyPr>
            <a:noAutofit/>
          </a:bodyPr>
          <a:lstStyle/>
          <a:p>
            <a:r>
              <a:rPr lang="en-US" b="1" noProof="0" dirty="0"/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B56E18-0770-B9BF-5437-929199AB905F}"/>
              </a:ext>
            </a:extLst>
          </p:cNvPr>
          <p:cNvSpPr txBox="1"/>
          <p:nvPr/>
        </p:nvSpPr>
        <p:spPr>
          <a:xfrm>
            <a:off x="838199" y="1626432"/>
            <a:ext cx="101121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LcPeriod"/>
            </a:pPr>
            <a:r>
              <a:rPr lang="en-US" sz="3600" noProof="0"/>
              <a:t>The targets show short local peaks in temperature at  certain combinations of laser energy, and B and H density.</a:t>
            </a:r>
          </a:p>
          <a:p>
            <a:pPr marL="857250" indent="-857250">
              <a:buFont typeface="+mj-lt"/>
              <a:buAutoNum type="romanLcPeriod"/>
            </a:pPr>
            <a:endParaRPr lang="en-US" sz="3600" noProof="0" dirty="0"/>
          </a:p>
          <a:p>
            <a:pPr marL="857250" indent="-857250">
              <a:buFont typeface="+mj-lt"/>
              <a:buAutoNum type="romanLcPeriod"/>
            </a:pPr>
            <a:r>
              <a:rPr lang="en-US" sz="3600" noProof="0" dirty="0"/>
              <a:t>We have indication that target filling containing B and H produces plasma with higher temperature. </a:t>
            </a:r>
          </a:p>
        </p:txBody>
      </p:sp>
    </p:spTree>
    <p:extLst>
      <p:ext uri="{BB962C8B-B14F-4D97-AF65-F5344CB8AC3E}">
        <p14:creationId xmlns:p14="http://schemas.microsoft.com/office/powerpoint/2010/main" val="96796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D18D9-AFDE-095D-82F3-48F526A87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7A43-AE0B-AECD-1346-7D7ADBA5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2F3D2-69EA-F50A-E282-FDCA09F76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74694-FA7C-148F-47A5-18573AA8E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ED0C6D-5B4D-4E53-B514-E9441CB6E2E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10CC9-03F5-D841-4475-1DB095A4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presented by J. Ridky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CFE3A-67E8-4D21-F5C4-CB363929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DA352-FC49-4727-8DFF-44139D773C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183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8B569-F414-DB27-5234-1B94C138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37" y="309478"/>
            <a:ext cx="8328285" cy="661701"/>
          </a:xfrm>
        </p:spPr>
        <p:txBody>
          <a:bodyPr>
            <a:normAutofit fontScale="90000"/>
          </a:bodyPr>
          <a:lstStyle/>
          <a:p>
            <a:r>
              <a:rPr lang="en-US" sz="3600" noProof="0" dirty="0"/>
              <a:t>Boron crystallin structure and phase diagram</a:t>
            </a:r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9865A19E-3FC2-7E48-DE86-F74730264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8915" y="1053631"/>
            <a:ext cx="5810390" cy="5261527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9103C8B-580F-78A5-72D2-4F4114CA7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D0C6D-5B4D-4E53-B514-E9441CB6E2E8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DD17F2-B035-AC8A-7766-8964037DD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360F03-8071-0A80-5D66-CC8E9EAE5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1498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1E377-B730-0893-EFC9-CA3C42A6C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655F3A9-D775-CC00-27B6-28D4ED2EA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480" y="2289811"/>
            <a:ext cx="5669382" cy="3763534"/>
          </a:xfrm>
          <a:prstGeom prst="rect">
            <a:avLst/>
          </a:prstGeom>
        </p:spPr>
      </p:pic>
      <p:pic>
        <p:nvPicPr>
          <p:cNvPr id="9" name="Zástupný symbol pro obsah 6">
            <a:extLst>
              <a:ext uri="{FF2B5EF4-FFF2-40B4-BE49-F238E27FC236}">
                <a16:creationId xmlns:a16="http://schemas.microsoft.com/office/drawing/2014/main" id="{9A42E626-FCF4-8245-699C-605418169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76" y="2242521"/>
            <a:ext cx="5417024" cy="360030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EC6DCC5-C609-3B29-A380-6865566D2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757"/>
            <a:ext cx="2713892" cy="506131"/>
          </a:xfrm>
        </p:spPr>
        <p:txBody>
          <a:bodyPr>
            <a:noAutofit/>
          </a:bodyPr>
          <a:lstStyle/>
          <a:p>
            <a:r>
              <a:rPr lang="en-US" sz="3600" b="1" noProof="0" dirty="0"/>
              <a:t>Motivation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013C1B3-66B0-7A03-B6E5-4C435F2DD99E}"/>
              </a:ext>
            </a:extLst>
          </p:cNvPr>
          <p:cNvSpPr txBox="1"/>
          <p:nvPr/>
        </p:nvSpPr>
        <p:spPr>
          <a:xfrm>
            <a:off x="6515437" y="1447538"/>
            <a:ext cx="3745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Negligible contribution of </a:t>
            </a:r>
            <a:r>
              <a:rPr lang="en-US" baseline="30000" noProof="0" dirty="0"/>
              <a:t>10</a:t>
            </a:r>
            <a:r>
              <a:rPr lang="en-US" noProof="0" dirty="0"/>
              <a:t>B  20 % </a:t>
            </a:r>
          </a:p>
          <a:p>
            <a:r>
              <a:rPr lang="en-US" noProof="0" dirty="0"/>
              <a:t>p  +  </a:t>
            </a:r>
            <a:r>
              <a:rPr lang="en-US" baseline="30000" noProof="0" dirty="0"/>
              <a:t>10</a:t>
            </a:r>
            <a:r>
              <a:rPr lang="en-US" noProof="0" dirty="0"/>
              <a:t>B  </a:t>
            </a:r>
            <a:r>
              <a:rPr lang="en-US" noProof="0" dirty="0">
                <a:sym typeface="Wingdings" panose="05000000000000000000" pitchFamily="2" charset="2"/>
              </a:rPr>
              <a:t></a:t>
            </a:r>
            <a:r>
              <a:rPr lang="en-US" noProof="0" dirty="0"/>
              <a:t>  </a:t>
            </a:r>
            <a:r>
              <a:rPr lang="en-US" baseline="30000" noProof="0" dirty="0"/>
              <a:t>7</a:t>
            </a:r>
            <a:r>
              <a:rPr lang="en-US" noProof="0" dirty="0"/>
              <a:t>Be + α +  1.1 MeV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08D991F-34A8-E015-5C62-CE4C2BE4BE19}"/>
              </a:ext>
            </a:extLst>
          </p:cNvPr>
          <p:cNvSpPr txBox="1"/>
          <p:nvPr/>
        </p:nvSpPr>
        <p:spPr>
          <a:xfrm>
            <a:off x="838200" y="893540"/>
            <a:ext cx="44518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noProof="0" dirty="0"/>
              <a:t>p  +  </a:t>
            </a:r>
            <a:r>
              <a:rPr lang="en-US" b="1" baseline="30000" noProof="0" dirty="0"/>
              <a:t>11</a:t>
            </a:r>
            <a:r>
              <a:rPr lang="en-US" b="1" noProof="0" dirty="0"/>
              <a:t>B  </a:t>
            </a:r>
            <a:r>
              <a:rPr lang="en-US" b="1" noProof="0" dirty="0">
                <a:sym typeface="Wingdings" panose="05000000000000000000" pitchFamily="2" charset="2"/>
              </a:rPr>
              <a:t></a:t>
            </a:r>
            <a:r>
              <a:rPr lang="en-US" b="1" noProof="0" dirty="0"/>
              <a:t>  3 α +  8.7 MeV </a:t>
            </a:r>
            <a:r>
              <a:rPr lang="en-US" noProof="0" dirty="0"/>
              <a:t>. . . . . </a:t>
            </a:r>
            <a:r>
              <a:rPr lang="en-US" baseline="30000" noProof="0" dirty="0"/>
              <a:t>11</a:t>
            </a:r>
            <a:r>
              <a:rPr lang="en-US" noProof="0" dirty="0"/>
              <a:t>B</a:t>
            </a:r>
            <a:r>
              <a:rPr lang="en-US" b="1" noProof="0" dirty="0"/>
              <a:t>  </a:t>
            </a:r>
            <a:r>
              <a:rPr lang="en-US" noProof="0" dirty="0"/>
              <a:t>80 %</a:t>
            </a:r>
            <a:r>
              <a:rPr lang="en-US" b="1" noProof="0" dirty="0"/>
              <a:t> </a:t>
            </a:r>
            <a:r>
              <a:rPr lang="en-US" noProof="0" dirty="0"/>
              <a:t>    </a:t>
            </a:r>
          </a:p>
          <a:p>
            <a:pPr lvl="0"/>
            <a:r>
              <a:rPr lang="en-US" noProof="0" dirty="0"/>
              <a:t>                      </a:t>
            </a:r>
          </a:p>
          <a:p>
            <a:pPr lvl="0"/>
            <a:r>
              <a:rPr lang="en-US" noProof="0" dirty="0"/>
              <a:t>B-W peaks:  ≈ 0.600 MeV, X- sect 0.70 barns</a:t>
            </a:r>
          </a:p>
          <a:p>
            <a:pPr lvl="0"/>
            <a:r>
              <a:rPr lang="en-US" noProof="0" dirty="0"/>
              <a:t>	    ≈ 0.170 MeV, X- sect 0.07 barns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0B76A03-5B82-B370-1D46-167FE7A8E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63DC-8ABF-4737-84E9-2518A070E4A6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72C856-7724-4D54-2425-F1C0907F7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09BAB889-9F89-7EB0-7E9B-FB73FDF64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33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5381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257192" cy="733913"/>
          </a:xfrm>
        </p:spPr>
        <p:txBody>
          <a:bodyPr/>
          <a:lstStyle/>
          <a:p>
            <a:r>
              <a:rPr lang="en-US" sz="3600" b="1" noProof="0" dirty="0"/>
              <a:t>Results   - empty targets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407" y="1099038"/>
            <a:ext cx="2298097" cy="211496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081" y="1095555"/>
            <a:ext cx="2359230" cy="211496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416" y="1095555"/>
            <a:ext cx="2164569" cy="2118449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1753223" y="3288323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1 shot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284507" y="3288323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100 shots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9049266" y="3288323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700 shots</a:t>
            </a:r>
          </a:p>
        </p:txBody>
      </p:sp>
      <p:graphicFrame>
        <p:nvGraphicFramePr>
          <p:cNvPr id="16" name="Tabulk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06068"/>
              </p:ext>
            </p:extLst>
          </p:nvPr>
        </p:nvGraphicFramePr>
        <p:xfrm>
          <a:off x="1057810" y="4412435"/>
          <a:ext cx="9689694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949">
                  <a:extLst>
                    <a:ext uri="{9D8B030D-6E8A-4147-A177-3AD203B41FA5}">
                      <a16:colId xmlns:a16="http://schemas.microsoft.com/office/drawing/2014/main" val="300080112"/>
                    </a:ext>
                  </a:extLst>
                </a:gridCol>
                <a:gridCol w="1614949">
                  <a:extLst>
                    <a:ext uri="{9D8B030D-6E8A-4147-A177-3AD203B41FA5}">
                      <a16:colId xmlns:a16="http://schemas.microsoft.com/office/drawing/2014/main" val="865241347"/>
                    </a:ext>
                  </a:extLst>
                </a:gridCol>
                <a:gridCol w="1614949">
                  <a:extLst>
                    <a:ext uri="{9D8B030D-6E8A-4147-A177-3AD203B41FA5}">
                      <a16:colId xmlns:a16="http://schemas.microsoft.com/office/drawing/2014/main" val="3182039928"/>
                    </a:ext>
                  </a:extLst>
                </a:gridCol>
                <a:gridCol w="1614949">
                  <a:extLst>
                    <a:ext uri="{9D8B030D-6E8A-4147-A177-3AD203B41FA5}">
                      <a16:colId xmlns:a16="http://schemas.microsoft.com/office/drawing/2014/main" val="748149189"/>
                    </a:ext>
                  </a:extLst>
                </a:gridCol>
                <a:gridCol w="1614949">
                  <a:extLst>
                    <a:ext uri="{9D8B030D-6E8A-4147-A177-3AD203B41FA5}">
                      <a16:colId xmlns:a16="http://schemas.microsoft.com/office/drawing/2014/main" val="3133234388"/>
                    </a:ext>
                  </a:extLst>
                </a:gridCol>
                <a:gridCol w="1614949">
                  <a:extLst>
                    <a:ext uri="{9D8B030D-6E8A-4147-A177-3AD203B41FA5}">
                      <a16:colId xmlns:a16="http://schemas.microsoft.com/office/drawing/2014/main" val="1676945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dirty="0"/>
                        <a:t>empty targets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pure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pure </a:t>
                      </a:r>
                      <a:r>
                        <a:rPr lang="en-US" noProof="0" dirty="0" err="1"/>
                        <a:t>Rubren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mix R1</a:t>
                      </a:r>
                      <a:endParaRPr lang="en-US" noProof="0" dirty="0"/>
                    </a:p>
                    <a:p>
                      <a:pPr algn="ctr"/>
                      <a:r>
                        <a:rPr lang="en-US" b="1" noProof="0" dirty="0"/>
                        <a:t>B 53.19%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mix R2</a:t>
                      </a:r>
                      <a:endParaRPr lang="en-US" noProof="0" dirty="0"/>
                    </a:p>
                    <a:p>
                      <a:pPr algn="ctr"/>
                      <a:r>
                        <a:rPr lang="en-US" b="1" noProof="0" dirty="0"/>
                        <a:t>B 36.23%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/>
                        <a:t>mix R3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/>
                        <a:t>B</a:t>
                      </a:r>
                      <a:r>
                        <a:rPr lang="en-US" b="1" baseline="0" noProof="0" dirty="0"/>
                        <a:t> </a:t>
                      </a:r>
                      <a:r>
                        <a:rPr lang="en-US" b="1" noProof="0" dirty="0"/>
                        <a:t>22.12%</a:t>
                      </a:r>
                      <a:r>
                        <a:rPr lang="en-US" noProof="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7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-212.794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-68.128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-140.734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-299.682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-21.658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-30.046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286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-323.531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-178.019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-22.748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-273.788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-150.193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-218.294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8051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-380.953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-108.208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-53.025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-253.903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-29.190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-132.083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93291470"/>
                  </a:ext>
                </a:extLst>
              </a:tr>
            </a:tbl>
          </a:graphicData>
        </a:graphic>
      </p:graphicFrame>
      <p:sp>
        <p:nvSpPr>
          <p:cNvPr id="17" name="TextovéPole 16"/>
          <p:cNvSpPr txBox="1"/>
          <p:nvPr/>
        </p:nvSpPr>
        <p:spPr>
          <a:xfrm>
            <a:off x="3188516" y="3850379"/>
            <a:ext cx="5428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Depth of the dent in tungsten target  in µm – 700 shots</a:t>
            </a:r>
          </a:p>
        </p:txBody>
      </p:sp>
      <p:sp>
        <p:nvSpPr>
          <p:cNvPr id="18" name="Zástupný symbol pro datum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0AAE-0650-428B-8C25-9172EBE3C94C}" type="datetime1">
              <a:rPr lang="en-US" noProof="0" smtClean="0"/>
              <a:t>10/2/2026</a:t>
            </a:fld>
            <a:endParaRPr lang="en-US" noProof="0" dirty="0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presented by J. Ridky</a:t>
            </a:r>
          </a:p>
        </p:txBody>
      </p:sp>
      <p:sp>
        <p:nvSpPr>
          <p:cNvPr id="20" name="Zástupný symbol pro číslo snímku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DA352-FC49-4727-8DFF-44139D773C5D}" type="slidenum">
              <a:rPr lang="en-US" noProof="0" smtClean="0"/>
              <a:t>34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3289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5606</TotalTime>
  <Words>1741</Words>
  <Application>Microsoft Office PowerPoint</Application>
  <PresentationFormat>Widescreen</PresentationFormat>
  <Paragraphs>394</Paragraphs>
  <Slides>34</Slides>
  <Notes>0</Notes>
  <HiddenSlides>0</HiddenSlides>
  <MMClips>8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Aptos Narrow</vt:lpstr>
      <vt:lpstr>Arial</vt:lpstr>
      <vt:lpstr>Calibri</vt:lpstr>
      <vt:lpstr>Calibri Light</vt:lpstr>
      <vt:lpstr>Wingdings</vt:lpstr>
      <vt:lpstr>Office Theme</vt:lpstr>
      <vt:lpstr>Worksheet</vt:lpstr>
      <vt:lpstr>Document</vt:lpstr>
      <vt:lpstr>Laser Induced Reactions of p, B and C in a Hollow Target – First Experience</vt:lpstr>
      <vt:lpstr>Contributors:</vt:lpstr>
      <vt:lpstr>Motivation</vt:lpstr>
      <vt:lpstr>Motivation</vt:lpstr>
      <vt:lpstr>PowerPoint Presentation</vt:lpstr>
      <vt:lpstr>What is a Hollow Target</vt:lpstr>
      <vt:lpstr>Fillings</vt:lpstr>
      <vt:lpstr>Target setup</vt:lpstr>
      <vt:lpstr>Experimental setup</vt:lpstr>
      <vt:lpstr>Laser Perla B</vt:lpstr>
      <vt:lpstr>Laser power during irradiation</vt:lpstr>
      <vt:lpstr>Laser pointing + shooting impact</vt:lpstr>
      <vt:lpstr>PowerPoint Presentation</vt:lpstr>
      <vt:lpstr>Results   - target after shooting</vt:lpstr>
      <vt:lpstr>Metamorphosis of the target content</vt:lpstr>
      <vt:lpstr>Target temperature – IR camera</vt:lpstr>
      <vt:lpstr>Target temperature</vt:lpstr>
      <vt:lpstr>Target temperature – standard events</vt:lpstr>
      <vt:lpstr>Target temperature – events with melt</vt:lpstr>
      <vt:lpstr>Target temperature – events with peaks</vt:lpstr>
      <vt:lpstr>Temperature evolution of target bottom</vt:lpstr>
      <vt:lpstr>Target temperature – events with peaks and melt</vt:lpstr>
      <vt:lpstr>Raman spectra of – events with: </vt:lpstr>
      <vt:lpstr>All events – what we have seen</vt:lpstr>
      <vt:lpstr>100% Rubrene events   - 700 shots</vt:lpstr>
      <vt:lpstr>Target temperature – pure B + Mylar</vt:lpstr>
      <vt:lpstr>All events – what we have seen</vt:lpstr>
      <vt:lpstr>WebCam – frame #5</vt:lpstr>
      <vt:lpstr>WebCam – frame #5</vt:lpstr>
      <vt:lpstr>Conclusions</vt:lpstr>
      <vt:lpstr>Backup slides</vt:lpstr>
      <vt:lpstr>Boron crystallin structure and phase diagram</vt:lpstr>
      <vt:lpstr>Motivation</vt:lpstr>
      <vt:lpstr>Results   - empty targets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p-B experiment @ Perla 2023</dc:title>
  <dc:creator>Stanček Stanislav</dc:creator>
  <cp:lastModifiedBy>Jan Řídký</cp:lastModifiedBy>
  <cp:revision>101</cp:revision>
  <dcterms:created xsi:type="dcterms:W3CDTF">2023-10-27T11:46:48Z</dcterms:created>
  <dcterms:modified xsi:type="dcterms:W3CDTF">2026-10-02T11:08:18Z</dcterms:modified>
</cp:coreProperties>
</file>