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Montserra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B9155D0-04AF-4A06-9E90-D4A36EA1A1D1}">
  <a:tblStyle styleId="{3B9155D0-04AF-4A06-9E90-D4A36EA1A1D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af88d952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af88d952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979c2030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979c2030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979c2030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979c2030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bd762d2b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bbd762d2b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bd762d2b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bbd762d2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bd762d2b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bbd762d2b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bd762d2b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bd762d2b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bd762d2b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bd762d2b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bd762d2b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bbd762d2b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bd762d2b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bbd762d2b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bd762d2b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bbd762d2b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af88d952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af88d952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bd762d2b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bbd762d2b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bd762d2b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bbd762d2b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766df10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d766df10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d766df106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d766df106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d766df106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d766df106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af88d952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af88d952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b7245de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b7245de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af88d952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af88d952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af88d9524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af88d952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b7245de10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b7245de1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979c203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979c203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searates.com/container/shippingline/" TargetMode="External"/><Relationship Id="rId4" Type="http://schemas.openxmlformats.org/officeDocument/2006/relationships/hyperlink" Target="https://www.searates.com/shipping/list/?from_name=China&amp;from_lat=35.86166&amp;from_lng=104.19539699999996&amp;from_country=CN&amp;to_name=&amp;to_lat=0&amp;to_lng=0&amp;to_country=&amp;email=&amp;request%5B%5D=1&amp;10ft=1&amp;request%5B%5D=26&amp;request%5B%5D=2&amp;request%5B%5D=3&amp;request%5B%5D=7&amp;request%5B%5D=4&amp;request%5B%5D=6&amp;request%5B%5D=9&amp;request%5B%5D=8&amp;request%5B%5D=22&amp;request%5B%5D=23" TargetMode="External"/><Relationship Id="rId5" Type="http://schemas.openxmlformats.org/officeDocument/2006/relationships/hyperlink" Target="https://www.searates.com/maritime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46450" y="32150"/>
            <a:ext cx="84762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FAST 1.2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0" y="656150"/>
            <a:ext cx="3071228" cy="433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7128" y="32150"/>
            <a:ext cx="2529473" cy="245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2128" y="2636193"/>
            <a:ext cx="2529472" cy="2072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244207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1407" y="-53575"/>
            <a:ext cx="3442593" cy="325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6224" y="2346725"/>
            <a:ext cx="4010450" cy="378737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5122075" y="460775"/>
            <a:ext cx="9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původní</a:t>
            </a:r>
            <a:endParaRPr/>
          </a:p>
        </p:txBody>
      </p:sp>
      <p:sp>
        <p:nvSpPr>
          <p:cNvPr id="123" name="Google Shape;123;p22"/>
          <p:cNvSpPr txBox="1"/>
          <p:nvPr/>
        </p:nvSpPr>
        <p:spPr>
          <a:xfrm>
            <a:off x="4995875" y="2981325"/>
            <a:ext cx="9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nový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78330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24"/>
          <p:cNvGraphicFramePr/>
          <p:nvPr/>
        </p:nvGraphicFramePr>
        <p:xfrm>
          <a:off x="160825" y="94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{3B9155D0-04AF-4A06-9E90-D4A36EA1A1D1}</a:tableStyleId>
              </a:tblPr>
              <a:tblGrid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</a:tblGrid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délka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šířka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výška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výška HC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FF0000"/>
                          </a:solidFill>
                        </a:rPr>
                        <a:t>vnitřní délka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FF0000"/>
                          </a:solidFill>
                        </a:rPr>
                        <a:t>vnitřní šířka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FF0000"/>
                          </a:solidFill>
                        </a:rPr>
                        <a:t>vnitřní výška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vnitřní výška HC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20 stop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6060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2438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2591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2896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FF0000"/>
                          </a:solidFill>
                        </a:rPr>
                        <a:t>5710</a:t>
                      </a:r>
                      <a:endParaRPr b="1" sz="10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FF0000"/>
                          </a:solidFill>
                        </a:rPr>
                        <a:t>2350</a:t>
                      </a:r>
                      <a:endParaRPr b="1" sz="10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FF0000"/>
                          </a:solidFill>
                        </a:rPr>
                        <a:t>2388</a:t>
                      </a:r>
                      <a:endParaRPr b="1" sz="10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2698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10 stop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3010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2438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2591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2896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FF0000"/>
                          </a:solidFill>
                        </a:rPr>
                        <a:t>2850</a:t>
                      </a:r>
                      <a:endParaRPr b="1" sz="10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FF0000"/>
                          </a:solidFill>
                        </a:rPr>
                        <a:t>2350</a:t>
                      </a:r>
                      <a:endParaRPr b="1" sz="10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FF0000"/>
                          </a:solidFill>
                        </a:rPr>
                        <a:t>2388</a:t>
                      </a:r>
                      <a:endParaRPr b="1" sz="10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2698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8 stop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2438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2200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2260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2290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2110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2060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Vrata 10'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2342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2286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2585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Vrata 8'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2100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1950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4" name="Google Shape;134;p24"/>
          <p:cNvSpPr txBox="1"/>
          <p:nvPr/>
        </p:nvSpPr>
        <p:spPr>
          <a:xfrm>
            <a:off x="596800" y="437575"/>
            <a:ext cx="783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Rozměry lodních kontejnerů</a:t>
            </a:r>
            <a:endParaRPr/>
          </a:p>
        </p:txBody>
      </p:sp>
      <p:sp>
        <p:nvSpPr>
          <p:cNvPr id="135" name="Google Shape;135;p24"/>
          <p:cNvSpPr txBox="1"/>
          <p:nvPr/>
        </p:nvSpPr>
        <p:spPr>
          <a:xfrm>
            <a:off x="-50" y="2386850"/>
            <a:ext cx="9144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350">
                <a:solidFill>
                  <a:srgbClr val="FF0000"/>
                </a:solidFill>
                <a:highlight>
                  <a:srgbClr val="F6F6F6"/>
                </a:highlight>
                <a:latin typeface="Montserrat"/>
                <a:ea typeface="Montserrat"/>
                <a:cs typeface="Montserrat"/>
                <a:sym typeface="Montserrat"/>
              </a:rPr>
              <a:t>20-foot containers - this is the smallest container size used for the international transportation.</a:t>
            </a:r>
            <a:r>
              <a:rPr lang="en-GB" sz="1350">
                <a:solidFill>
                  <a:srgbClr val="273E56"/>
                </a:solidFill>
                <a:highlight>
                  <a:srgbClr val="F6F6F6"/>
                </a:highlight>
                <a:latin typeface="Montserrat"/>
                <a:ea typeface="Montserrat"/>
                <a:cs typeface="Montserrat"/>
                <a:sym typeface="Montserrat"/>
              </a:rPr>
              <a:t> According to the world standards there are </a:t>
            </a:r>
            <a:r>
              <a:rPr i="1" lang="en-GB" sz="1350">
                <a:solidFill>
                  <a:srgbClr val="FF0000"/>
                </a:solidFill>
                <a:highlight>
                  <a:srgbClr val="F6F6F6"/>
                </a:highlight>
                <a:latin typeface="Montserrat"/>
                <a:ea typeface="Montserrat"/>
                <a:cs typeface="Montserrat"/>
                <a:sym typeface="Montserrat"/>
              </a:rPr>
              <a:t>also 10-foot containers</a:t>
            </a:r>
            <a:r>
              <a:rPr lang="en-GB" sz="1350">
                <a:solidFill>
                  <a:srgbClr val="273E56"/>
                </a:solidFill>
                <a:highlight>
                  <a:srgbClr val="F6F6F6"/>
                </a:highlight>
                <a:latin typeface="Montserrat"/>
                <a:ea typeface="Montserrat"/>
                <a:cs typeface="Montserrat"/>
                <a:sym typeface="Montserrat"/>
              </a:rPr>
              <a:t>, but they were not distributed due to the </a:t>
            </a:r>
            <a:r>
              <a:rPr b="1" lang="en-GB" sz="1350">
                <a:solidFill>
                  <a:srgbClr val="FF0000"/>
                </a:solidFill>
                <a:highlight>
                  <a:srgbClr val="F6F6F6"/>
                </a:highlight>
                <a:latin typeface="Montserrat"/>
                <a:ea typeface="Montserrat"/>
                <a:cs typeface="Montserrat"/>
                <a:sym typeface="Montserrat"/>
              </a:rPr>
              <a:t>high self-costs of freight and port expenses</a:t>
            </a:r>
            <a:r>
              <a:rPr lang="en-GB" sz="1350">
                <a:solidFill>
                  <a:srgbClr val="273E56"/>
                </a:solidFill>
                <a:highlight>
                  <a:srgbClr val="F6F6F6"/>
                </a:highlight>
                <a:latin typeface="Montserrat"/>
                <a:ea typeface="Montserrat"/>
                <a:cs typeface="Montserrat"/>
                <a:sym typeface="Montserrat"/>
              </a:rPr>
              <a:t>. At the same time, demand for them remains unchanged, since many shippers do not have monthly turnover of more than 10 tons / 15 m3.</a:t>
            </a:r>
            <a:endParaRPr/>
          </a:p>
        </p:txBody>
      </p:sp>
      <p:sp>
        <p:nvSpPr>
          <p:cNvPr id="136" name="Google Shape;136;p24"/>
          <p:cNvSpPr txBox="1"/>
          <p:nvPr/>
        </p:nvSpPr>
        <p:spPr>
          <a:xfrm>
            <a:off x="0" y="3549775"/>
            <a:ext cx="9144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200">
                <a:solidFill>
                  <a:srgbClr val="FF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Today, no </a:t>
            </a:r>
            <a:r>
              <a:rPr b="1" i="1" lang="en-GB" sz="1200">
                <a:solidFill>
                  <a:srgbClr val="FF0000"/>
                </a:solidFill>
                <a:highlight>
                  <a:srgbClr val="FFFFFF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shipping line</a:t>
            </a:r>
            <a:r>
              <a:rPr b="1" i="1" lang="en-GB" sz="1200">
                <a:solidFill>
                  <a:srgbClr val="FF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will take a physical 10-foot container on board</a:t>
            </a:r>
            <a:r>
              <a:rPr lang="en-GB" sz="1200">
                <a:solidFill>
                  <a:srgbClr val="283E5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if you need for example to send a relatively small shipment of </a:t>
            </a:r>
            <a:r>
              <a:rPr lang="en-GB" sz="1200">
                <a:solidFill>
                  <a:srgbClr val="0139FF"/>
                </a:solidFill>
                <a:highlight>
                  <a:srgbClr val="FFFFFF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cargo from China</a:t>
            </a:r>
            <a:r>
              <a:rPr lang="en-GB" sz="1200">
                <a:solidFill>
                  <a:srgbClr val="283E5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-GB" sz="1200">
                <a:solidFill>
                  <a:srgbClr val="FF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1" lang="en-GB" sz="1200">
                <a:solidFill>
                  <a:srgbClr val="FF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 cost of transportation of such containers is almost as much as 20-feet</a:t>
            </a:r>
            <a:r>
              <a:rPr lang="en-GB" sz="1200">
                <a:solidFill>
                  <a:srgbClr val="FF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en-GB" sz="1200">
                <a:solidFill>
                  <a:srgbClr val="283E5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and the lion's share of modern handling equipment at </a:t>
            </a:r>
            <a:r>
              <a:rPr lang="en-GB" sz="1200">
                <a:solidFill>
                  <a:srgbClr val="0139FF"/>
                </a:solidFill>
                <a:highlight>
                  <a:srgbClr val="FFFFFF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terminals</a:t>
            </a:r>
            <a:r>
              <a:rPr lang="en-GB" sz="1200">
                <a:solidFill>
                  <a:srgbClr val="283E5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is simply not suitable for their processing. </a:t>
            </a:r>
            <a:endParaRPr/>
          </a:p>
        </p:txBody>
      </p:sp>
      <p:sp>
        <p:nvSpPr>
          <p:cNvPr id="137" name="Google Shape;137;p24"/>
          <p:cNvSpPr txBox="1"/>
          <p:nvPr/>
        </p:nvSpPr>
        <p:spPr>
          <a:xfrm>
            <a:off x="-50" y="4381125"/>
            <a:ext cx="914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Therefore, they are shipped in a </a:t>
            </a:r>
            <a:r>
              <a:rPr b="1" lang="en-GB">
                <a:solidFill>
                  <a:srgbClr val="FF0000"/>
                </a:solidFill>
              </a:rPr>
              <a:t>different manner</a:t>
            </a:r>
            <a:r>
              <a:rPr lang="en-GB"/>
              <a:t> and are only available</a:t>
            </a:r>
            <a:r>
              <a:rPr b="1" lang="en-GB">
                <a:solidFill>
                  <a:srgbClr val="FF0000"/>
                </a:solidFill>
              </a:rPr>
              <a:t> in new or “one-trip” condition</a:t>
            </a:r>
            <a:r>
              <a:rPr lang="en-GB"/>
              <a:t>. A new or “one-trip” container is not used in shipping service and</a:t>
            </a:r>
            <a:r>
              <a:rPr b="1" lang="en-GB">
                <a:solidFill>
                  <a:srgbClr val="FF0000"/>
                </a:solidFill>
              </a:rPr>
              <a:t> is only shipped once</a:t>
            </a:r>
            <a:r>
              <a:rPr lang="en-GB"/>
              <a:t> (from the factory to the USA).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84373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39658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6"/>
          <p:cNvSpPr txBox="1"/>
          <p:nvPr/>
        </p:nvSpPr>
        <p:spPr>
          <a:xfrm>
            <a:off x="914873" y="214503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396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396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Google Shape;163;p29"/>
          <p:cNvGraphicFramePr/>
          <p:nvPr/>
        </p:nvGraphicFramePr>
        <p:xfrm>
          <a:off x="118775" y="875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{3B9155D0-04AF-4A06-9E90-D4A36EA1A1D1}</a:tableStyleId>
              </a:tblPr>
              <a:tblGrid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</a:tblGrid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délka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šířka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výška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výška HC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FF0000"/>
                          </a:solidFill>
                        </a:rPr>
                        <a:t>vnitřní délka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FF0000"/>
                          </a:solidFill>
                        </a:rPr>
                        <a:t>vnitřní šířka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FF0000"/>
                          </a:solidFill>
                        </a:rPr>
                        <a:t>vnitřní výška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vnitřní výška HC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10 stop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2438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2591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2896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FF0000"/>
                          </a:solidFill>
                        </a:rPr>
                        <a:t>2850</a:t>
                      </a:r>
                      <a:endParaRPr b="1" sz="10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FF0000"/>
                          </a:solidFill>
                        </a:rPr>
                        <a:t>2350</a:t>
                      </a:r>
                      <a:endParaRPr b="1" sz="10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FF0000"/>
                          </a:solidFill>
                        </a:rPr>
                        <a:t>2388</a:t>
                      </a:r>
                      <a:endParaRPr b="1" sz="10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2698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8 stop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2438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2200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2260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2290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2110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2060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Vrata 10'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2342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2286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2585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Vrata 8'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2100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1950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4" name="Google Shape;164;p29"/>
          <p:cNvSpPr txBox="1"/>
          <p:nvPr/>
        </p:nvSpPr>
        <p:spPr>
          <a:xfrm>
            <a:off x="596800" y="437575"/>
            <a:ext cx="783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Rozměry lodních kontejnerů</a:t>
            </a:r>
            <a:endParaRPr/>
          </a:p>
        </p:txBody>
      </p:sp>
      <p:sp>
        <p:nvSpPr>
          <p:cNvPr id="165" name="Google Shape;165;p29"/>
          <p:cNvSpPr txBox="1"/>
          <p:nvPr/>
        </p:nvSpPr>
        <p:spPr>
          <a:xfrm>
            <a:off x="1933000" y="2899525"/>
            <a:ext cx="5454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</a:rPr>
              <a:t>3000 x 2435 x 2820 mm, vnitřní výška 2500 mm</a:t>
            </a:r>
            <a:endParaRPr/>
          </a:p>
        </p:txBody>
      </p:sp>
      <p:cxnSp>
        <p:nvCxnSpPr>
          <p:cNvPr id="166" name="Google Shape;166;p29"/>
          <p:cNvCxnSpPr/>
          <p:nvPr/>
        </p:nvCxnSpPr>
        <p:spPr>
          <a:xfrm flipH="1" rot="10800000">
            <a:off x="2302900" y="1378775"/>
            <a:ext cx="3025800" cy="1538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7" name="Google Shape;167;p29"/>
          <p:cNvCxnSpPr/>
          <p:nvPr/>
        </p:nvCxnSpPr>
        <p:spPr>
          <a:xfrm flipH="1" rot="10800000">
            <a:off x="2748350" y="1362000"/>
            <a:ext cx="3513000" cy="1588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" name="Google Shape;168;p29"/>
          <p:cNvCxnSpPr/>
          <p:nvPr/>
        </p:nvCxnSpPr>
        <p:spPr>
          <a:xfrm flipH="1" rot="10800000">
            <a:off x="3261000" y="1429200"/>
            <a:ext cx="3849300" cy="1521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9" name="Google Shape;169;p29"/>
          <p:cNvSpPr txBox="1"/>
          <p:nvPr/>
        </p:nvSpPr>
        <p:spPr>
          <a:xfrm>
            <a:off x="185000" y="4135525"/>
            <a:ext cx="8958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Kontejner pro FAST vnější rozměry : max. délka : 2800 mm, max. šířka : 2150 mm, max. výška : 2300 mm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Kontejner pro FAST vnitřní rozměry : max. délka : </a:t>
            </a:r>
            <a:r>
              <a:rPr b="1" lang="en-GB">
                <a:solidFill>
                  <a:srgbClr val="FF0000"/>
                </a:solidFill>
              </a:rPr>
              <a:t>2600</a:t>
            </a:r>
            <a:r>
              <a:rPr lang="en-GB">
                <a:solidFill>
                  <a:schemeClr val="dk1"/>
                </a:solidFill>
              </a:rPr>
              <a:t> mm, max. šířka : </a:t>
            </a:r>
            <a:r>
              <a:rPr b="1" lang="en-GB">
                <a:solidFill>
                  <a:srgbClr val="FF0000"/>
                </a:solidFill>
              </a:rPr>
              <a:t>1970</a:t>
            </a:r>
            <a:r>
              <a:rPr lang="en-GB">
                <a:solidFill>
                  <a:schemeClr val="dk1"/>
                </a:solidFill>
              </a:rPr>
              <a:t> mm, max. výška : </a:t>
            </a:r>
            <a:r>
              <a:rPr b="1" lang="en-GB">
                <a:solidFill>
                  <a:srgbClr val="FF0000"/>
                </a:solidFill>
              </a:rPr>
              <a:t>2100</a:t>
            </a:r>
            <a:r>
              <a:rPr lang="en-GB">
                <a:solidFill>
                  <a:schemeClr val="dk1"/>
                </a:solidFill>
              </a:rPr>
              <a:t> mm 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/>
        </p:nvSpPr>
        <p:spPr>
          <a:xfrm>
            <a:off x="0" y="4743300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Kontejner pro FAST vnitřní rozměry : max. délka : </a:t>
            </a:r>
            <a:r>
              <a:rPr b="1" lang="en-GB">
                <a:solidFill>
                  <a:srgbClr val="FF0000"/>
                </a:solidFill>
              </a:rPr>
              <a:t>2600</a:t>
            </a:r>
            <a:r>
              <a:rPr lang="en-GB">
                <a:solidFill>
                  <a:schemeClr val="dk1"/>
                </a:solidFill>
              </a:rPr>
              <a:t> mm, max. šířka : </a:t>
            </a:r>
            <a:r>
              <a:rPr b="1" lang="en-GB">
                <a:solidFill>
                  <a:srgbClr val="FF0000"/>
                </a:solidFill>
              </a:rPr>
              <a:t>1970</a:t>
            </a:r>
            <a:r>
              <a:rPr lang="en-GB">
                <a:solidFill>
                  <a:schemeClr val="dk1"/>
                </a:solidFill>
              </a:rPr>
              <a:t> mm, max. výška : </a:t>
            </a:r>
            <a:r>
              <a:rPr b="1" lang="en-GB">
                <a:solidFill>
                  <a:srgbClr val="FF0000"/>
                </a:solidFill>
              </a:rPr>
              <a:t>2100</a:t>
            </a:r>
            <a:r>
              <a:rPr lang="en-GB">
                <a:solidFill>
                  <a:schemeClr val="dk1"/>
                </a:solidFill>
              </a:rPr>
              <a:t> mm</a:t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900" y="244850"/>
            <a:ext cx="6798942" cy="44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/>
        </p:nvSpPr>
        <p:spPr>
          <a:xfrm>
            <a:off x="0" y="4743300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Kontejner pro FAST vnitřní rozměry : max. délka : </a:t>
            </a:r>
            <a:r>
              <a:rPr b="1" lang="en-GB">
                <a:solidFill>
                  <a:srgbClr val="FF0000"/>
                </a:solidFill>
              </a:rPr>
              <a:t>2600</a:t>
            </a:r>
            <a:r>
              <a:rPr lang="en-GB">
                <a:solidFill>
                  <a:schemeClr val="dk1"/>
                </a:solidFill>
              </a:rPr>
              <a:t> mm, max. šířka : </a:t>
            </a:r>
            <a:r>
              <a:rPr b="1" lang="en-GB">
                <a:solidFill>
                  <a:srgbClr val="FF0000"/>
                </a:solidFill>
              </a:rPr>
              <a:t>1970</a:t>
            </a:r>
            <a:r>
              <a:rPr lang="en-GB">
                <a:solidFill>
                  <a:schemeClr val="dk1"/>
                </a:solidFill>
              </a:rPr>
              <a:t> mm, max. výška : </a:t>
            </a:r>
            <a:r>
              <a:rPr b="1" lang="en-GB">
                <a:solidFill>
                  <a:srgbClr val="FF0000"/>
                </a:solidFill>
              </a:rPr>
              <a:t>2100</a:t>
            </a:r>
            <a:r>
              <a:rPr lang="en-GB">
                <a:solidFill>
                  <a:schemeClr val="dk1"/>
                </a:solidFill>
              </a:rPr>
              <a:t> mm</a:t>
            </a:r>
            <a:endParaRPr/>
          </a:p>
        </p:txBody>
      </p:sp>
      <p:pic>
        <p:nvPicPr>
          <p:cNvPr id="181" name="Google Shape;181;p31"/>
          <p:cNvPicPr preferRelativeResize="0"/>
          <p:nvPr/>
        </p:nvPicPr>
        <p:blipFill rotWithShape="1">
          <a:blip r:embed="rId3">
            <a:alphaModFix/>
          </a:blip>
          <a:srcRect b="0" l="2922" r="0" t="5855"/>
          <a:stretch/>
        </p:blipFill>
        <p:spPr>
          <a:xfrm>
            <a:off x="835500" y="412375"/>
            <a:ext cx="7495625" cy="417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246450" y="32150"/>
            <a:ext cx="84762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FAST 1.2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56150"/>
            <a:ext cx="4472566" cy="433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7366" y="656150"/>
            <a:ext cx="4214233" cy="4084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025" y="177050"/>
            <a:ext cx="3169850" cy="35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8075" y="152400"/>
            <a:ext cx="3952875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2"/>
          <p:cNvSpPr txBox="1"/>
          <p:nvPr/>
        </p:nvSpPr>
        <p:spPr>
          <a:xfrm>
            <a:off x="0" y="4743300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Kontejner pro FAST vnitřní rozměry : max. délka : </a:t>
            </a:r>
            <a:r>
              <a:rPr b="1" lang="en-GB">
                <a:solidFill>
                  <a:srgbClr val="FF0000"/>
                </a:solidFill>
              </a:rPr>
              <a:t>2600</a:t>
            </a:r>
            <a:r>
              <a:rPr lang="en-GB">
                <a:solidFill>
                  <a:schemeClr val="dk1"/>
                </a:solidFill>
              </a:rPr>
              <a:t> mm, max. šířka : </a:t>
            </a:r>
            <a:r>
              <a:rPr b="1" lang="en-GB">
                <a:solidFill>
                  <a:srgbClr val="FF0000"/>
                </a:solidFill>
              </a:rPr>
              <a:t>1970</a:t>
            </a:r>
            <a:r>
              <a:rPr lang="en-GB">
                <a:solidFill>
                  <a:schemeClr val="dk1"/>
                </a:solidFill>
              </a:rPr>
              <a:t> mm, max. výška : </a:t>
            </a:r>
            <a:r>
              <a:rPr b="1" lang="en-GB">
                <a:solidFill>
                  <a:srgbClr val="FF0000"/>
                </a:solidFill>
              </a:rPr>
              <a:t>2100</a:t>
            </a:r>
            <a:r>
              <a:rPr lang="en-GB">
                <a:solidFill>
                  <a:schemeClr val="dk1"/>
                </a:solidFill>
              </a:rPr>
              <a:t> mm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3"/>
          <p:cNvPicPr preferRelativeResize="0"/>
          <p:nvPr/>
        </p:nvPicPr>
        <p:blipFill rotWithShape="1">
          <a:blip r:embed="rId3">
            <a:alphaModFix/>
          </a:blip>
          <a:srcRect b="29146" l="16220" r="21775" t="4155"/>
          <a:stretch/>
        </p:blipFill>
        <p:spPr>
          <a:xfrm>
            <a:off x="1697775" y="76175"/>
            <a:ext cx="4672875" cy="474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459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84543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6"/>
          <p:cNvPicPr preferRelativeResize="0"/>
          <p:nvPr/>
        </p:nvPicPr>
        <p:blipFill rotWithShape="1">
          <a:blip r:embed="rId3">
            <a:alphaModFix/>
          </a:blip>
          <a:srcRect b="7482" l="17537" r="19059" t="19657"/>
          <a:stretch/>
        </p:blipFill>
        <p:spPr>
          <a:xfrm>
            <a:off x="0" y="30124"/>
            <a:ext cx="7910928" cy="511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246450" y="32150"/>
            <a:ext cx="84762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FAST 2.X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" y="592050"/>
            <a:ext cx="3480250" cy="33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0973" y="622150"/>
            <a:ext cx="3087926" cy="297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7299" y="963125"/>
            <a:ext cx="2235502" cy="211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246450" y="32150"/>
            <a:ext cx="84762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FAST 2.X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56150"/>
            <a:ext cx="8610820" cy="433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246450" y="32150"/>
            <a:ext cx="84762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FAST 2.X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56150"/>
            <a:ext cx="4189686" cy="4334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17"/>
          <p:cNvCxnSpPr/>
          <p:nvPr/>
        </p:nvCxnSpPr>
        <p:spPr>
          <a:xfrm>
            <a:off x="3771900" y="889400"/>
            <a:ext cx="28800" cy="3900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4486" y="656150"/>
            <a:ext cx="4497115" cy="1818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246450" y="32150"/>
            <a:ext cx="84762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 mirror FAST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56150"/>
            <a:ext cx="5734050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246450" y="32150"/>
            <a:ext cx="84762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 mirror FAST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56150"/>
            <a:ext cx="7580240" cy="433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0" y="64300"/>
            <a:ext cx="91440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Energie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2675" y="64300"/>
            <a:ext cx="3562049" cy="342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85725" y="675075"/>
            <a:ext cx="6290100" cy="40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Shutter - mene nez 100W (4x otevr/zavrit á 3 minutách ) = 50Wh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RP4 - 2x - 10 W (nonstop) = 240 Wh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Monitoring systém - 20Wh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DAQ - 80W á 10h = 800Wh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Central computer - 50W á 10h = 500 Wh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1 Gbps switch = 11 W =240 Wh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Wifi link - 10 W á 24 h= 240 Wh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IP camera = 20 Wh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Celkem = 2110 Wh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Peakpower = 270W = max 6A (48V)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----------------------------------------------------------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Malargüe - 5 kWh/kWp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Ideálně 0,5 kWp solární panely = 2x282 Wp -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Solární baterie : Baterie PylonTech US3000 48V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74Ah 3,6kWh  - 40 000,-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Baterie PylonTech US2000 48V 50Ah 2,4kWh - 27 000,-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4">
            <a:alphaModFix/>
          </a:blip>
          <a:srcRect b="25115" l="0" r="0" t="33644"/>
          <a:stretch/>
        </p:blipFill>
        <p:spPr>
          <a:xfrm>
            <a:off x="5173050" y="3808300"/>
            <a:ext cx="4388824" cy="123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7398" y="1943971"/>
            <a:ext cx="1971926" cy="153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4414850" y="3386150"/>
            <a:ext cx="11574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9 000,-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123687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8487" y="152400"/>
            <a:ext cx="3563112" cy="3427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