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57" r:id="rId5"/>
    <p:sldId id="263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61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9A60-8BC9-4DAD-B650-AC7B517269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BAB-602E-400A-9B6B-955539296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5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9A60-8BC9-4DAD-B650-AC7B517269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BAB-602E-400A-9B6B-955539296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1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9A60-8BC9-4DAD-B650-AC7B517269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BAB-602E-400A-9B6B-955539296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4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9A60-8BC9-4DAD-B650-AC7B517269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BAB-602E-400A-9B6B-955539296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2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9A60-8BC9-4DAD-B650-AC7B517269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BAB-602E-400A-9B6B-955539296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77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9A60-8BC9-4DAD-B650-AC7B517269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BAB-602E-400A-9B6B-955539296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4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9A60-8BC9-4DAD-B650-AC7B517269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BAB-602E-400A-9B6B-955539296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3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9A60-8BC9-4DAD-B650-AC7B517269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BAB-602E-400A-9B6B-955539296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3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9A60-8BC9-4DAD-B650-AC7B517269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BAB-602E-400A-9B6B-955539296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5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9A60-8BC9-4DAD-B650-AC7B517269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BAB-602E-400A-9B6B-955539296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7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9A60-8BC9-4DAD-B650-AC7B517269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BAB-602E-400A-9B6B-955539296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99A60-8BC9-4DAD-B650-AC7B517269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3FBAB-602E-400A-9B6B-955539296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5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676400" y="12747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600" b="1" dirty="0">
                <a:solidFill>
                  <a:schemeClr val="bg1"/>
                </a:solidFill>
                <a:latin typeface="Dosis" panose="02010503020202060003" pitchFamily="2" charset="-18"/>
              </a:rPr>
              <a:t>OLC Systems s.r.o.</a:t>
            </a:r>
            <a:endParaRPr lang="en-US" sz="6600" b="1" dirty="0">
              <a:solidFill>
                <a:schemeClr val="bg1"/>
              </a:solidFill>
              <a:latin typeface="Dosis" panose="02010503020202060003" pitchFamily="2" charset="-18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676400" y="37544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chemeClr val="bg1"/>
                </a:solidFill>
                <a:latin typeface="Dosis" panose="02010503020202060003" pitchFamily="2" charset="-18"/>
              </a:rPr>
              <a:t>Váš partner v oblasti informačních technologií</a:t>
            </a:r>
          </a:p>
          <a:p>
            <a:r>
              <a:rPr lang="cs-CZ" sz="4000" dirty="0">
                <a:solidFill>
                  <a:schemeClr val="bg1"/>
                </a:solidFill>
                <a:latin typeface="Dosis" panose="02010503020202060003" pitchFamily="2" charset="-18"/>
              </a:rPr>
              <a:t>www.olc.cz</a:t>
            </a:r>
          </a:p>
        </p:txBody>
      </p:sp>
    </p:spTree>
    <p:extLst>
      <p:ext uri="{BB962C8B-B14F-4D97-AF65-F5344CB8AC3E}">
        <p14:creationId xmlns:p14="http://schemas.microsoft.com/office/powerpoint/2010/main" val="2258083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10013" y="179191"/>
            <a:ext cx="6184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Dosis" pitchFamily="2" charset="0"/>
              </a:rPr>
              <a:t>2. </a:t>
            </a:r>
            <a:r>
              <a:rPr lang="en-US" sz="2400" b="1" dirty="0" err="1">
                <a:latin typeface="Dosis" pitchFamily="2" charset="0"/>
              </a:rPr>
              <a:t>Proces</a:t>
            </a:r>
            <a:r>
              <a:rPr lang="en-US" sz="2400" b="1" dirty="0">
                <a:latin typeface="Dosis" pitchFamily="2" charset="0"/>
              </a:rPr>
              <a:t> </a:t>
            </a:r>
            <a:r>
              <a:rPr lang="en-US" sz="2400" b="1" dirty="0" err="1">
                <a:latin typeface="Dosis" pitchFamily="2" charset="0"/>
              </a:rPr>
              <a:t>kompletace</a:t>
            </a:r>
            <a:r>
              <a:rPr lang="en-US" sz="2400" b="1" dirty="0">
                <a:latin typeface="Dosis" pitchFamily="2" charset="0"/>
              </a:rPr>
              <a:t> a </a:t>
            </a:r>
            <a:r>
              <a:rPr lang="en-US" sz="2400" b="1" dirty="0" err="1">
                <a:latin typeface="Dosis" pitchFamily="2" charset="0"/>
              </a:rPr>
              <a:t>dokončování</a:t>
            </a:r>
            <a:r>
              <a:rPr lang="en-US" sz="2400" b="1" dirty="0">
                <a:latin typeface="Dosis" pitchFamily="2" charset="0"/>
              </a:rPr>
              <a:t> </a:t>
            </a:r>
            <a:r>
              <a:rPr lang="en-US" sz="2400" b="1" dirty="0" err="1">
                <a:latin typeface="Dosis" pitchFamily="2" charset="0"/>
              </a:rPr>
              <a:t>výrobku</a:t>
            </a:r>
            <a:endParaRPr lang="en-US" sz="2200" b="1" dirty="0">
              <a:latin typeface="Dosis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990600" y="1338106"/>
            <a:ext cx="10270435" cy="4838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>
                <a:latin typeface="Dosis" pitchFamily="2" charset="0"/>
              </a:rPr>
              <a:t>Naše cíle: </a:t>
            </a:r>
          </a:p>
          <a:p>
            <a:r>
              <a:rPr lang="cs-CZ" sz="2400" dirty="0">
                <a:latin typeface="Dosis" pitchFamily="2" charset="0"/>
              </a:rPr>
              <a:t>Vyřadit NC výrobek co nejdříve, což vede k úspoře a možnosti opravení výrobku v ranné fázi dokončování (dříve než na výstupu).</a:t>
            </a:r>
          </a:p>
          <a:p>
            <a:r>
              <a:rPr lang="cs-CZ" sz="2400" dirty="0">
                <a:latin typeface="Dosis" pitchFamily="2" charset="0"/>
              </a:rPr>
              <a:t>Identifikovat vadné výrobky pro zpětnou analýzu dat ze </a:t>
            </a:r>
            <a:r>
              <a:rPr lang="cs-CZ" sz="2400" dirty="0" err="1">
                <a:latin typeface="Dosis" pitchFamily="2" charset="0"/>
              </a:rPr>
              <a:t>vstřikolisů</a:t>
            </a:r>
            <a:r>
              <a:rPr lang="cs-CZ" sz="2400" dirty="0">
                <a:latin typeface="Dosis" pitchFamily="2" charset="0"/>
              </a:rPr>
              <a:t> a postupné </a:t>
            </a:r>
            <a:r>
              <a:rPr lang="cs-CZ" sz="2400" dirty="0" err="1">
                <a:latin typeface="Dosis" pitchFamily="2" charset="0"/>
              </a:rPr>
              <a:t>vylepš</a:t>
            </a:r>
            <a:r>
              <a:rPr lang="en-US" sz="2400" dirty="0" err="1">
                <a:latin typeface="Dosis" pitchFamily="2" charset="0"/>
              </a:rPr>
              <a:t>ování</a:t>
            </a:r>
            <a:r>
              <a:rPr lang="cs-CZ" sz="2400" dirty="0">
                <a:latin typeface="Dosis" pitchFamily="2" charset="0"/>
              </a:rPr>
              <a:t> algoritmu.</a:t>
            </a:r>
          </a:p>
          <a:p>
            <a:r>
              <a:rPr lang="cs-CZ" sz="2400" dirty="0">
                <a:latin typeface="Dosis" pitchFamily="2" charset="0"/>
              </a:rPr>
              <a:t>Řešit různé podpůrné nástroje pro zlepšení identifikace NC kusů.</a:t>
            </a:r>
          </a:p>
          <a:p>
            <a:pPr marL="0" indent="0">
              <a:buNone/>
            </a:pPr>
            <a:endParaRPr lang="cs-CZ" sz="2400" dirty="0">
              <a:latin typeface="Dosis" pitchFamily="2" charset="0"/>
            </a:endParaRPr>
          </a:p>
          <a:p>
            <a:pPr marL="0" indent="0">
              <a:buNone/>
            </a:pPr>
            <a:r>
              <a:rPr lang="cs-CZ" b="1" dirty="0">
                <a:latin typeface="Dosis" pitchFamily="2" charset="0"/>
              </a:rPr>
              <a:t>Postup k dosažení cíle:</a:t>
            </a:r>
          </a:p>
          <a:p>
            <a:r>
              <a:rPr lang="cs-CZ" sz="2400" dirty="0">
                <a:latin typeface="Dosis" pitchFamily="2" charset="0"/>
              </a:rPr>
              <a:t>Analýza jednotlivých kroků výrobního postupu a hledání příležitostí ke zlepšení</a:t>
            </a:r>
          </a:p>
        </p:txBody>
      </p:sp>
    </p:spTree>
    <p:extLst>
      <p:ext uri="{BB962C8B-B14F-4D97-AF65-F5344CB8AC3E}">
        <p14:creationId xmlns:p14="http://schemas.microsoft.com/office/powerpoint/2010/main" val="3495180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10013" y="179191"/>
            <a:ext cx="6184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Dosis" pitchFamily="2" charset="0"/>
              </a:rPr>
              <a:t>2. Proces kompletace a dokončování výrobku</a:t>
            </a:r>
            <a:endParaRPr lang="en-US" sz="2200" b="1" dirty="0">
              <a:latin typeface="Dosis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990600" y="1338106"/>
            <a:ext cx="10270435" cy="4838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>
                <a:latin typeface="Dosis" pitchFamily="2" charset="0"/>
              </a:rPr>
              <a:t>Dosažené výsledky: </a:t>
            </a:r>
          </a:p>
          <a:p>
            <a:r>
              <a:rPr lang="cs-CZ" sz="2400" dirty="0">
                <a:latin typeface="Dosis" pitchFamily="2" charset="0"/>
              </a:rPr>
              <a:t>Vylepšování “</a:t>
            </a:r>
            <a:r>
              <a:rPr lang="cs-CZ" sz="2400" dirty="0" err="1">
                <a:latin typeface="Dosis" pitchFamily="2" charset="0"/>
              </a:rPr>
              <a:t>poloautomatizace</a:t>
            </a:r>
            <a:r>
              <a:rPr lang="cs-CZ" sz="2400" dirty="0">
                <a:latin typeface="Dosis" pitchFamily="2" charset="0"/>
              </a:rPr>
              <a:t>” označování štítků výrobků.</a:t>
            </a:r>
          </a:p>
          <a:p>
            <a:pPr lvl="1"/>
            <a:r>
              <a:rPr lang="cs-CZ" sz="2000" dirty="0">
                <a:latin typeface="Dosis" pitchFamily="2" charset="0"/>
              </a:rPr>
              <a:t>Vytvoření pracovišť s tiskárnou čarových kódů, čtečkou a řídícím monitorem</a:t>
            </a:r>
          </a:p>
          <a:p>
            <a:pPr lvl="1"/>
            <a:r>
              <a:rPr lang="cs-CZ" sz="2000" dirty="0">
                <a:latin typeface="Dosis" pitchFamily="2" charset="0"/>
              </a:rPr>
              <a:t>Vedoucí definuje směnu, štítek a data, zaměstnanec “pouze” lepí štítky, které se mu tisknou na tiskárně na stole. Samotný tisk zajišťuje přesnost a unikátnost značení, dle požadavků zákazníka.</a:t>
            </a:r>
          </a:p>
          <a:p>
            <a:r>
              <a:rPr lang="cs-CZ" sz="2400" dirty="0">
                <a:latin typeface="Dosis" pitchFamily="2" charset="0"/>
              </a:rPr>
              <a:t>Sledování zmetkovitosti na lince “chromovny”.</a:t>
            </a:r>
          </a:p>
          <a:p>
            <a:pPr lvl="1"/>
            <a:r>
              <a:rPr lang="cs-CZ" sz="2000" dirty="0">
                <a:latin typeface="Dosis" pitchFamily="2" charset="0"/>
              </a:rPr>
              <a:t>Dotykové obrazovky s identifikací závad přímo na lince.</a:t>
            </a:r>
          </a:p>
          <a:p>
            <a:pPr lvl="1"/>
            <a:r>
              <a:rPr lang="cs-CZ" sz="2000" dirty="0">
                <a:latin typeface="Dosis" pitchFamily="2" charset="0"/>
              </a:rPr>
              <a:t>Automatická komunikace s linkou a ERP.</a:t>
            </a:r>
          </a:p>
          <a:p>
            <a:pPr lvl="1"/>
            <a:r>
              <a:rPr lang="cs-CZ" sz="2000" dirty="0">
                <a:latin typeface="Dosis" pitchFamily="2" charset="0"/>
              </a:rPr>
              <a:t>Rychlá identifikace zmetkovitosti</a:t>
            </a:r>
            <a:r>
              <a:rPr lang="en-US" sz="2000" dirty="0">
                <a:latin typeface="Dosis" pitchFamily="2" charset="0"/>
              </a:rPr>
              <a:t>.</a:t>
            </a:r>
            <a:endParaRPr lang="cs-CZ" sz="2000" dirty="0">
              <a:latin typeface="Dosis" pitchFamily="2" charset="0"/>
            </a:endParaRPr>
          </a:p>
          <a:p>
            <a:pPr marL="0" indent="0">
              <a:buNone/>
            </a:pPr>
            <a:endParaRPr lang="cs-CZ" sz="2400" dirty="0">
              <a:latin typeface="Dosi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741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10013" y="179191"/>
            <a:ext cx="6184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Dosis" pitchFamily="2" charset="0"/>
              </a:rPr>
              <a:t>2. Proces kompletace a dokončování výrobku</a:t>
            </a:r>
            <a:endParaRPr lang="en-US" sz="2200" b="1" dirty="0">
              <a:latin typeface="Dosis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990600" y="1338106"/>
            <a:ext cx="10270435" cy="4838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>
                <a:latin typeface="Dosis" pitchFamily="2" charset="0"/>
              </a:rPr>
              <a:t>Řešené problémy: </a:t>
            </a:r>
          </a:p>
          <a:p>
            <a:r>
              <a:rPr lang="cs-CZ" sz="2400" dirty="0">
                <a:latin typeface="Dosis" pitchFamily="2" charset="0"/>
              </a:rPr>
              <a:t>Vylepšování “</a:t>
            </a:r>
            <a:r>
              <a:rPr lang="cs-CZ" sz="2400" dirty="0" err="1">
                <a:latin typeface="Dosis" pitchFamily="2" charset="0"/>
              </a:rPr>
              <a:t>poloautomatizace</a:t>
            </a:r>
            <a:r>
              <a:rPr lang="cs-CZ" sz="2400" dirty="0">
                <a:latin typeface="Dosis" pitchFamily="2" charset="0"/>
              </a:rPr>
              <a:t>” označování štítků výrobků.</a:t>
            </a:r>
          </a:p>
          <a:p>
            <a:pPr lvl="1"/>
            <a:r>
              <a:rPr lang="cs-CZ" sz="2000" dirty="0">
                <a:latin typeface="Dosis" pitchFamily="2" charset="0"/>
              </a:rPr>
              <a:t>Problémy s integrací systému pro tvorbu štítků</a:t>
            </a:r>
            <a:r>
              <a:rPr lang="en-US" sz="2000" dirty="0">
                <a:latin typeface="Dosis" pitchFamily="2" charset="0"/>
              </a:rPr>
              <a:t> (</a:t>
            </a:r>
            <a:r>
              <a:rPr lang="en-US" sz="2000" dirty="0" err="1">
                <a:latin typeface="Dosis" pitchFamily="2" charset="0"/>
              </a:rPr>
              <a:t>Codesoft</a:t>
            </a:r>
            <a:r>
              <a:rPr lang="en-US" sz="2000" dirty="0">
                <a:latin typeface="Dosis" pitchFamily="2" charset="0"/>
              </a:rPr>
              <a:t>)</a:t>
            </a:r>
            <a:r>
              <a:rPr lang="cs-CZ" sz="2000" dirty="0">
                <a:latin typeface="Dosis" pitchFamily="2" charset="0"/>
              </a:rPr>
              <a:t>, nakonec vytvořen vlastní systém, který </a:t>
            </a:r>
            <a:r>
              <a:rPr lang="cs-CZ" sz="2000" dirty="0" err="1">
                <a:latin typeface="Dosis" pitchFamily="2" charset="0"/>
              </a:rPr>
              <a:t>zvlád</a:t>
            </a:r>
            <a:r>
              <a:rPr lang="en-US" sz="2000" dirty="0">
                <a:latin typeface="Dosis" pitchFamily="2" charset="0"/>
              </a:rPr>
              <a:t>á</a:t>
            </a:r>
            <a:r>
              <a:rPr lang="cs-CZ" sz="2000" dirty="0">
                <a:latin typeface="Dosis" pitchFamily="2" charset="0"/>
              </a:rPr>
              <a:t> vysoké množství generovaných štítků, při paralelní práci více pracovišť.</a:t>
            </a:r>
          </a:p>
          <a:p>
            <a:r>
              <a:rPr lang="cs-CZ" sz="2400" dirty="0">
                <a:latin typeface="Dosis" pitchFamily="2" charset="0"/>
              </a:rPr>
              <a:t>Sledování zmetkovitosti na lince “chromovny”.</a:t>
            </a:r>
          </a:p>
          <a:p>
            <a:pPr lvl="1"/>
            <a:r>
              <a:rPr lang="cs-CZ" sz="2000" dirty="0">
                <a:latin typeface="Dosis" pitchFamily="2" charset="0"/>
              </a:rPr>
              <a:t>Problém s vhodným postupem pro rychlé zadávání vad.</a:t>
            </a:r>
          </a:p>
          <a:p>
            <a:pPr lvl="1"/>
            <a:r>
              <a:rPr lang="cs-CZ" sz="2000" dirty="0">
                <a:latin typeface="Dosis" pitchFamily="2" charset="0"/>
              </a:rPr>
              <a:t>Vyřazen hlasový </a:t>
            </a:r>
            <a:r>
              <a:rPr lang="cs-CZ" sz="2000" dirty="0" err="1">
                <a:latin typeface="Dosis" pitchFamily="2" charset="0"/>
              </a:rPr>
              <a:t>analyzér</a:t>
            </a:r>
            <a:r>
              <a:rPr lang="cs-CZ" sz="2000" dirty="0">
                <a:latin typeface="Dosis" pitchFamily="2" charset="0"/>
              </a:rPr>
              <a:t>, zvolen dotykový monitor.</a:t>
            </a:r>
            <a:endParaRPr lang="cs-CZ" sz="2400" dirty="0">
              <a:latin typeface="Dosis" pitchFamily="2" charset="0"/>
            </a:endParaRPr>
          </a:p>
          <a:p>
            <a:pPr lvl="1"/>
            <a:endParaRPr lang="cs-CZ" sz="2000" dirty="0">
              <a:latin typeface="Dosis" pitchFamily="2" charset="0"/>
            </a:endParaRPr>
          </a:p>
          <a:p>
            <a:pPr marL="0" indent="0">
              <a:buNone/>
            </a:pPr>
            <a:endParaRPr lang="cs-CZ" sz="2400" dirty="0">
              <a:latin typeface="Dosi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498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10013" y="179191"/>
            <a:ext cx="6184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Dosis" pitchFamily="2" charset="0"/>
              </a:rPr>
              <a:t>3. </a:t>
            </a:r>
            <a:r>
              <a:rPr lang="en-US" sz="2400" b="1" dirty="0" err="1">
                <a:latin typeface="Dosis" pitchFamily="2" charset="0"/>
              </a:rPr>
              <a:t>Výstupní</a:t>
            </a:r>
            <a:r>
              <a:rPr lang="en-US" sz="2400" b="1" dirty="0">
                <a:latin typeface="Dosis" pitchFamily="2" charset="0"/>
              </a:rPr>
              <a:t> </a:t>
            </a:r>
            <a:r>
              <a:rPr lang="en-US" sz="2400" b="1" dirty="0" err="1">
                <a:latin typeface="Dosis" pitchFamily="2" charset="0"/>
              </a:rPr>
              <a:t>kontrola</a:t>
            </a:r>
            <a:endParaRPr lang="en-US" sz="2200" b="1" dirty="0">
              <a:latin typeface="Dosis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990600" y="1338106"/>
            <a:ext cx="10270435" cy="4838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>
                <a:latin typeface="Dosis" pitchFamily="2" charset="0"/>
              </a:rPr>
              <a:t>Naše cíle: </a:t>
            </a:r>
          </a:p>
          <a:p>
            <a:r>
              <a:rPr lang="cs-CZ" sz="2400" dirty="0">
                <a:latin typeface="Dosis" pitchFamily="2" charset="0"/>
              </a:rPr>
              <a:t>Snížení potřebného lidského personálu optické výstupní kontroly.</a:t>
            </a:r>
          </a:p>
          <a:p>
            <a:r>
              <a:rPr lang="cs-CZ" sz="2400" dirty="0">
                <a:latin typeface="Dosis" pitchFamily="2" charset="0"/>
              </a:rPr>
              <a:t>Deterministická a nastavitelná detekce závad na výrobcích světelné techniky.</a:t>
            </a:r>
          </a:p>
          <a:p>
            <a:pPr marL="0" indent="0">
              <a:buNone/>
            </a:pPr>
            <a:endParaRPr lang="cs-CZ" sz="2400" dirty="0">
              <a:latin typeface="Dosis" pitchFamily="2" charset="0"/>
            </a:endParaRPr>
          </a:p>
          <a:p>
            <a:pPr marL="0" indent="0">
              <a:buNone/>
            </a:pPr>
            <a:r>
              <a:rPr lang="cs-CZ" b="1" dirty="0">
                <a:latin typeface="Dosis" pitchFamily="2" charset="0"/>
              </a:rPr>
              <a:t>Postup k dosažení cíle: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Dosis" pitchFamily="2" charset="0"/>
              </a:rPr>
              <a:t>Identifikace výrobku pro možnou srovnávací analýzu s ohledem na aktuální layout výroby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Dosis" pitchFamily="2" charset="0"/>
              </a:rPr>
              <a:t>Uchopení výrobku bez poškození a automatické nafocení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Dosis" pitchFamily="2" charset="0"/>
              </a:rPr>
              <a:t>Zpracování získaných dat a identifikace NC výrobku.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Dosis" pitchFamily="2" charset="0"/>
              </a:rPr>
              <a:t>Uložení dat pro pozdější analýzu a další zpracování.</a:t>
            </a:r>
          </a:p>
        </p:txBody>
      </p:sp>
    </p:spTree>
    <p:extLst>
      <p:ext uri="{BB962C8B-B14F-4D97-AF65-F5344CB8AC3E}">
        <p14:creationId xmlns:p14="http://schemas.microsoft.com/office/powerpoint/2010/main" val="3454032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10013" y="179191"/>
            <a:ext cx="6184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Dosis" pitchFamily="2" charset="0"/>
              </a:rPr>
              <a:t>3. Výstupní kontrola</a:t>
            </a:r>
            <a:endParaRPr lang="cs-CZ" sz="2200" b="1" dirty="0">
              <a:latin typeface="Dosis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990600" y="1338106"/>
            <a:ext cx="10270435" cy="4838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>
                <a:latin typeface="Dosis" pitchFamily="2" charset="0"/>
              </a:rPr>
              <a:t>Dosažené výsledy: </a:t>
            </a:r>
          </a:p>
          <a:p>
            <a:r>
              <a:rPr lang="cs-CZ" sz="2400" dirty="0">
                <a:latin typeface="Dosis" pitchFamily="2" charset="0"/>
              </a:rPr>
              <a:t>Provedena analýza na realizovatelnost projektu s ohledem na očekávanou finanční a časovou náročnost u partnera projektu fy</a:t>
            </a:r>
            <a:r>
              <a:rPr lang="en-US" sz="2400" dirty="0">
                <a:latin typeface="Dosis" pitchFamily="2" charset="0"/>
              </a:rPr>
              <a:t>.</a:t>
            </a:r>
            <a:r>
              <a:rPr lang="cs-CZ" sz="2400" dirty="0">
                <a:latin typeface="Dosis" pitchFamily="2" charset="0"/>
              </a:rPr>
              <a:t> Hela. </a:t>
            </a:r>
          </a:p>
          <a:p>
            <a:pPr marL="0" indent="0">
              <a:buNone/>
            </a:pPr>
            <a:endParaRPr lang="cs-CZ" sz="2400" dirty="0">
              <a:latin typeface="Dosis" pitchFamily="2" charset="0"/>
            </a:endParaRPr>
          </a:p>
          <a:p>
            <a:pPr marL="0" indent="0">
              <a:buNone/>
            </a:pPr>
            <a:r>
              <a:rPr lang="cs-CZ" b="1" dirty="0">
                <a:latin typeface="Dosis" pitchFamily="2" charset="0"/>
              </a:rPr>
              <a:t>Řešené problémy: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Dosis" pitchFamily="2" charset="0"/>
              </a:rPr>
              <a:t>Velká rychlost výroby (7s na manipulaci i detekci).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Dosis" pitchFamily="2" charset="0"/>
              </a:rPr>
              <a:t>Velký </a:t>
            </a:r>
            <a:r>
              <a:rPr lang="cs-CZ" sz="2400" dirty="0" err="1">
                <a:latin typeface="Dosis" pitchFamily="2" charset="0"/>
              </a:rPr>
              <a:t>rozpty</a:t>
            </a:r>
            <a:r>
              <a:rPr lang="en-US" sz="2400" dirty="0">
                <a:latin typeface="Dosis" pitchFamily="2" charset="0"/>
              </a:rPr>
              <a:t>l, </a:t>
            </a:r>
            <a:r>
              <a:rPr lang="cs-CZ" sz="2400" dirty="0">
                <a:latin typeface="Dosis" pitchFamily="2" charset="0"/>
              </a:rPr>
              <a:t>různorodost vad </a:t>
            </a:r>
            <a:r>
              <a:rPr lang="en-US" sz="2400" dirty="0">
                <a:latin typeface="Dosis" pitchFamily="2" charset="0"/>
              </a:rPr>
              <a:t>a </a:t>
            </a:r>
            <a:r>
              <a:rPr lang="en-US" sz="2400" dirty="0" err="1">
                <a:latin typeface="Dosis" pitchFamily="2" charset="0"/>
              </a:rPr>
              <a:t>tvarová</a:t>
            </a:r>
            <a:r>
              <a:rPr lang="en-US" sz="2400" dirty="0">
                <a:latin typeface="Dosis" pitchFamily="2" charset="0"/>
              </a:rPr>
              <a:t> </a:t>
            </a:r>
            <a:r>
              <a:rPr lang="en-US" sz="2400" dirty="0" err="1">
                <a:latin typeface="Dosis" pitchFamily="2" charset="0"/>
              </a:rPr>
              <a:t>variabilita</a:t>
            </a:r>
            <a:r>
              <a:rPr lang="en-US" sz="2400" dirty="0">
                <a:latin typeface="Dosis" pitchFamily="2" charset="0"/>
              </a:rPr>
              <a:t>.</a:t>
            </a:r>
            <a:endParaRPr lang="cs-CZ" sz="2400" dirty="0">
              <a:latin typeface="Dosis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Dosis" pitchFamily="2" charset="0"/>
              </a:rPr>
              <a:t>Velká finanční náročnost na pořízení odpovídající snímací techniky i s důvodu nutnosti paralelizovat proces.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Dosis" pitchFamily="2" charset="0"/>
              </a:rPr>
              <a:t>Obrovské nároky na kapacitu a výpočetních výkon uložených dat.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Dosis" pitchFamily="2" charset="0"/>
              </a:rPr>
              <a:t>Nutná změna layoutu výroby s ohledem na aktuální stav.</a:t>
            </a:r>
          </a:p>
        </p:txBody>
      </p:sp>
    </p:spTree>
    <p:extLst>
      <p:ext uri="{BB962C8B-B14F-4D97-AF65-F5344CB8AC3E}">
        <p14:creationId xmlns:p14="http://schemas.microsoft.com/office/powerpoint/2010/main" val="2479604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10013" y="179191"/>
            <a:ext cx="70487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latin typeface="Dosis" panose="02010503020202060003" pitchFamily="2" charset="-18"/>
                <a:ea typeface="Verdana" panose="020B0604030504040204" pitchFamily="34" charset="0"/>
                <a:cs typeface="Verdana" panose="020B0604030504040204" pitchFamily="34" charset="0"/>
              </a:rPr>
              <a:t>Společná zjištění pro realizaci automatizaci kontroly kvality</a:t>
            </a:r>
          </a:p>
        </p:txBody>
      </p:sp>
      <p:sp>
        <p:nvSpPr>
          <p:cNvPr id="8" name="Zástupný symbol pro obsah 1"/>
          <p:cNvSpPr txBox="1">
            <a:spLocks/>
          </p:cNvSpPr>
          <p:nvPr/>
        </p:nvSpPr>
        <p:spPr>
          <a:xfrm>
            <a:off x="838200" y="1197429"/>
            <a:ext cx="10515600" cy="4979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Dosis" panose="02010503020202060003" pitchFamily="2" charset="-18"/>
              </a:rPr>
              <a:t>Pro propojení jednotlivých fází výroby je nezbytná </a:t>
            </a:r>
            <a:r>
              <a:rPr lang="cs-CZ" dirty="0" err="1">
                <a:latin typeface="Dosis" panose="02010503020202060003" pitchFamily="2" charset="-18"/>
              </a:rPr>
              <a:t>traceabilita</a:t>
            </a:r>
            <a:r>
              <a:rPr lang="cs-CZ" dirty="0">
                <a:latin typeface="Dosis" panose="02010503020202060003" pitchFamily="2" charset="-18"/>
              </a:rPr>
              <a:t> (identifikace) jednotlivých komponent  i celých výrobků. </a:t>
            </a:r>
          </a:p>
          <a:p>
            <a:r>
              <a:rPr lang="cs-CZ" dirty="0">
                <a:latin typeface="Dosis" panose="02010503020202060003" pitchFamily="2" charset="-18"/>
              </a:rPr>
              <a:t>Každou výrobu je třeba řešit zvlášť a individuálně naladit procesy kontroly dle konkrétního charakteru výroby.</a:t>
            </a:r>
          </a:p>
          <a:p>
            <a:r>
              <a:rPr lang="cs-CZ" dirty="0">
                <a:latin typeface="Dosis" panose="02010503020202060003" pitchFamily="2" charset="-18"/>
              </a:rPr>
              <a:t>Bez investic do změny v layoutu výroby, případně investic do dalšího “vystrojení“ již existujícího technického zařízení je realizace obtížná.</a:t>
            </a:r>
          </a:p>
          <a:p>
            <a:r>
              <a:rPr lang="cs-CZ" dirty="0">
                <a:latin typeface="Dosis" panose="02010503020202060003" pitchFamily="2" charset="-18"/>
              </a:rPr>
              <a:t>Nelze očekávat, že existuje univerzální řešení, které lze koupit na</a:t>
            </a:r>
            <a:r>
              <a:rPr lang="en-US" dirty="0">
                <a:latin typeface="Dosis" panose="02010503020202060003" pitchFamily="2" charset="-18"/>
              </a:rPr>
              <a:t> </a:t>
            </a:r>
            <a:r>
              <a:rPr lang="cs-CZ" dirty="0">
                <a:latin typeface="Dosis" panose="02010503020202060003" pitchFamily="2" charset="-18"/>
              </a:rPr>
              <a:t>trhu, nasadit a bude fungovat.</a:t>
            </a:r>
          </a:p>
          <a:p>
            <a:r>
              <a:rPr lang="cs-CZ" dirty="0">
                <a:latin typeface="Dosis" panose="02010503020202060003" pitchFamily="2" charset="-18"/>
              </a:rPr>
              <a:t>Z našich zkušeností</a:t>
            </a:r>
            <a:r>
              <a:rPr lang="en-US" dirty="0">
                <a:latin typeface="Dosis" panose="02010503020202060003" pitchFamily="2" charset="-18"/>
              </a:rPr>
              <a:t> </a:t>
            </a:r>
            <a:r>
              <a:rPr lang="cs-CZ" dirty="0">
                <a:latin typeface="Dosis" panose="02010503020202060003" pitchFamily="2" charset="-18"/>
              </a:rPr>
              <a:t>je ideálně zavádět jednotlivé f</a:t>
            </a:r>
            <a:r>
              <a:rPr lang="en-US" dirty="0">
                <a:latin typeface="Dosis" panose="02010503020202060003" pitchFamily="2" charset="-18"/>
              </a:rPr>
              <a:t>á</a:t>
            </a:r>
            <a:r>
              <a:rPr lang="cs-CZ" dirty="0">
                <a:latin typeface="Dosis" panose="02010503020202060003" pitchFamily="2" charset="-18"/>
              </a:rPr>
              <a:t>ze postupně a od nejpalčivějších problémů.</a:t>
            </a:r>
            <a:endParaRPr lang="en-US" dirty="0">
              <a:latin typeface="Dosis" panose="02010503020202060003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511774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6B8CEEC8-5E4B-4AF9-8C56-53DD50EAA96D}"/>
              </a:ext>
            </a:extLst>
          </p:cNvPr>
          <p:cNvSpPr/>
          <p:nvPr/>
        </p:nvSpPr>
        <p:spPr>
          <a:xfrm>
            <a:off x="0" y="4998538"/>
            <a:ext cx="12192000" cy="18594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20" descr="https://opvvv.msmt.cz/media/msmt/uploads/OP_VVV/Pravidla_pro_publicitu/logolinky/Logolink_OP_VVV_hor_barva_cz.jpg">
            <a:extLst>
              <a:ext uri="{FF2B5EF4-FFF2-40B4-BE49-F238E27FC236}">
                <a16:creationId xmlns:a16="http://schemas.microsoft.com/office/drawing/2014/main" id="{45999FE9-B20F-4B9B-8FF0-0247821B3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375" y="4998539"/>
            <a:ext cx="8416508" cy="185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F0548F54-81A6-43DA-B54B-ED155D5319BD}"/>
              </a:ext>
            </a:extLst>
          </p:cNvPr>
          <p:cNvSpPr txBox="1"/>
          <p:nvPr/>
        </p:nvSpPr>
        <p:spPr>
          <a:xfrm>
            <a:off x="1815574" y="4218240"/>
            <a:ext cx="8499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chemeClr val="bg1"/>
                </a:solidFill>
              </a:rPr>
              <a:t>Podpořeno z projektu OP VVV „Partnerská síť v oblasti výzkumu a vývoje zobrazovací a osvětlovací techniky a optoelektroniky pro optický a automobilový průmysl“, registrační číslo: CZ.02.1.01/0.0/0.0/17_049/0008422.</a:t>
            </a:r>
          </a:p>
        </p:txBody>
      </p:sp>
    </p:spTree>
    <p:extLst>
      <p:ext uri="{BB962C8B-B14F-4D97-AF65-F5344CB8AC3E}">
        <p14:creationId xmlns:p14="http://schemas.microsoft.com/office/powerpoint/2010/main" val="95167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642716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ACD01B77-36FB-4E2D-AB50-F6859A4ADD63}"/>
              </a:ext>
            </a:extLst>
          </p:cNvPr>
          <p:cNvSpPr/>
          <p:nvPr/>
        </p:nvSpPr>
        <p:spPr>
          <a:xfrm>
            <a:off x="0" y="4998538"/>
            <a:ext cx="12192000" cy="18594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79268" y="1306275"/>
            <a:ext cx="10833463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800" b="1" dirty="0">
                <a:solidFill>
                  <a:schemeClr val="bg1"/>
                </a:solidFill>
                <a:latin typeface="Dosis" panose="02010503020202060003" pitchFamily="2" charset="-18"/>
              </a:rPr>
              <a:t>SW podpora a řešení automatizace kontroly kvality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667692" y="3356588"/>
            <a:ext cx="9144000" cy="604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chemeClr val="bg1"/>
                </a:solidFill>
                <a:latin typeface="Dosis" panose="02010503020202060003" pitchFamily="2" charset="-18"/>
              </a:rPr>
              <a:t>David Pokorný</a:t>
            </a:r>
            <a:r>
              <a:rPr lang="en-US" dirty="0">
                <a:solidFill>
                  <a:schemeClr val="bg1"/>
                </a:solidFill>
                <a:latin typeface="Dosis" panose="02010503020202060003" pitchFamily="2" charset="-18"/>
              </a:rPr>
              <a:t>,</a:t>
            </a:r>
            <a:r>
              <a:rPr lang="cs-CZ" dirty="0">
                <a:solidFill>
                  <a:schemeClr val="bg1"/>
                </a:solidFill>
                <a:latin typeface="Dosis" panose="02010503020202060003" pitchFamily="2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Dosis" panose="02010503020202060003" pitchFamily="2" charset="-18"/>
              </a:rPr>
              <a:t>solution</a:t>
            </a:r>
            <a:r>
              <a:rPr lang="cs-CZ" dirty="0">
                <a:solidFill>
                  <a:schemeClr val="bg1"/>
                </a:solidFill>
                <a:latin typeface="Dosis" panose="02010503020202060003" pitchFamily="2" charset="-18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Dosis" panose="02010503020202060003" pitchFamily="2" charset="-18"/>
              </a:rPr>
              <a:t>architect</a:t>
            </a:r>
            <a:r>
              <a:rPr lang="en-US" dirty="0">
                <a:solidFill>
                  <a:schemeClr val="bg1"/>
                </a:solidFill>
                <a:latin typeface="Dosis" panose="02010503020202060003" pitchFamily="2" charset="-18"/>
              </a:rPr>
              <a:t>, </a:t>
            </a:r>
            <a:r>
              <a:rPr lang="cs-CZ" dirty="0">
                <a:solidFill>
                  <a:schemeClr val="bg1"/>
                </a:solidFill>
                <a:latin typeface="Dosis" panose="02010503020202060003" pitchFamily="2" charset="-18"/>
              </a:rPr>
              <a:t>OLC Systems s.r.o.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381AE30-7685-42CB-90E7-7470378A8FA9}"/>
              </a:ext>
            </a:extLst>
          </p:cNvPr>
          <p:cNvSpPr txBox="1"/>
          <p:nvPr/>
        </p:nvSpPr>
        <p:spPr>
          <a:xfrm>
            <a:off x="1815574" y="4218240"/>
            <a:ext cx="8499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chemeClr val="bg1"/>
                </a:solidFill>
              </a:rPr>
              <a:t>Podpořeno z projektu OP VVV „Partnerská síť v oblasti výzkumu a vývoje zobrazovací a osvětlovací techniky a optoelektroniky pro optický a automobilový průmysl“, registrační číslo: CZ.02.1.01/0.0/0.0/17_049/0008422.</a:t>
            </a:r>
          </a:p>
        </p:txBody>
      </p:sp>
      <p:pic>
        <p:nvPicPr>
          <p:cNvPr id="7" name="Obrázek 20" descr="https://opvvv.msmt.cz/media/msmt/uploads/OP_VVV/Pravidla_pro_publicitu/logolinky/Logolink_OP_VVV_hor_barva_cz.jpg">
            <a:extLst>
              <a:ext uri="{FF2B5EF4-FFF2-40B4-BE49-F238E27FC236}">
                <a16:creationId xmlns:a16="http://schemas.microsoft.com/office/drawing/2014/main" id="{87451D47-D051-4FE7-A900-2882EB8FC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574" y="5002765"/>
            <a:ext cx="8416508" cy="185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260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10014" y="179191"/>
            <a:ext cx="65784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latin typeface="Dosis" panose="02010503020202060003" pitchFamily="2" charset="-18"/>
                <a:ea typeface="Verdana" panose="020B0604030504040204" pitchFamily="34" charset="0"/>
                <a:cs typeface="Verdana" panose="020B0604030504040204" pitchFamily="34" charset="0"/>
              </a:rPr>
              <a:t>Identifikace neshodných výrobků v procesu výroby</a:t>
            </a:r>
          </a:p>
        </p:txBody>
      </p:sp>
      <p:pic>
        <p:nvPicPr>
          <p:cNvPr id="7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94452968-A32B-493F-9056-60498B2329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707" y="1700385"/>
            <a:ext cx="10354586" cy="163302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E58B9789-BB64-4273-9C3D-B82016D1B2E8}"/>
              </a:ext>
            </a:extLst>
          </p:cNvPr>
          <p:cNvSpPr txBox="1"/>
          <p:nvPr/>
        </p:nvSpPr>
        <p:spPr>
          <a:xfrm>
            <a:off x="1036320" y="3567499"/>
            <a:ext cx="25167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Dosis" pitchFamily="2" charset="0"/>
              </a:rPr>
              <a:t>technologie vstřikování plastů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Dosis" pitchFamily="2" charset="0"/>
              </a:rPr>
              <a:t>výroba komponent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F18147B-4241-4E05-94C9-9F0D6324C680}"/>
              </a:ext>
            </a:extLst>
          </p:cNvPr>
          <p:cNvSpPr txBox="1"/>
          <p:nvPr/>
        </p:nvSpPr>
        <p:spPr>
          <a:xfrm>
            <a:off x="4724400" y="3524590"/>
            <a:ext cx="2516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Dosis" pitchFamily="2" charset="0"/>
              </a:rPr>
              <a:t>sestavení do celků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Dosis" pitchFamily="2" charset="0"/>
              </a:rPr>
              <a:t>identifikace výrobků v rámci procesu výroby.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Dosis" pitchFamily="2" charset="0"/>
              </a:rPr>
              <a:t>průběžná optická kontrola kvality.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2DB091C-3F75-4535-8312-0988F3A44434}"/>
              </a:ext>
            </a:extLst>
          </p:cNvPr>
          <p:cNvSpPr txBox="1"/>
          <p:nvPr/>
        </p:nvSpPr>
        <p:spPr>
          <a:xfrm>
            <a:off x="8638903" y="3429000"/>
            <a:ext cx="25167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Dosis" pitchFamily="2" charset="0"/>
              </a:rPr>
              <a:t>kontrola kvality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Dosis" pitchFamily="2" charset="0"/>
              </a:rPr>
              <a:t>optická výstupní kontrola</a:t>
            </a:r>
          </a:p>
        </p:txBody>
      </p:sp>
    </p:spTree>
    <p:extLst>
      <p:ext uri="{BB962C8B-B14F-4D97-AF65-F5344CB8AC3E}">
        <p14:creationId xmlns:p14="http://schemas.microsoft.com/office/powerpoint/2010/main" val="3414220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10013" y="179191"/>
            <a:ext cx="6184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Dosis" pitchFamily="2" charset="0"/>
              </a:rPr>
              <a:t>1. </a:t>
            </a:r>
            <a:r>
              <a:rPr lang="en-US" sz="2400" b="1" dirty="0" err="1">
                <a:latin typeface="Dosis" pitchFamily="2" charset="0"/>
              </a:rPr>
              <a:t>Výroba</a:t>
            </a:r>
            <a:r>
              <a:rPr lang="en-US" sz="2400" b="1" dirty="0">
                <a:latin typeface="Dosis" pitchFamily="2" charset="0"/>
              </a:rPr>
              <a:t> </a:t>
            </a:r>
            <a:r>
              <a:rPr lang="en-US" sz="2400" b="1" dirty="0" err="1">
                <a:latin typeface="Dosis" pitchFamily="2" charset="0"/>
              </a:rPr>
              <a:t>vstupních</a:t>
            </a:r>
            <a:r>
              <a:rPr lang="en-US" sz="2400" b="1" dirty="0">
                <a:latin typeface="Dosis" pitchFamily="2" charset="0"/>
              </a:rPr>
              <a:t> </a:t>
            </a:r>
            <a:r>
              <a:rPr lang="en-US" sz="2400" b="1" dirty="0" err="1">
                <a:latin typeface="Dosis" pitchFamily="2" charset="0"/>
              </a:rPr>
              <a:t>komponent</a:t>
            </a:r>
            <a:endParaRPr lang="en-US" sz="2200" b="1" dirty="0">
              <a:latin typeface="Dosis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990600" y="1338106"/>
            <a:ext cx="10270435" cy="4838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>
                <a:latin typeface="Dosis" pitchFamily="2" charset="0"/>
              </a:rPr>
              <a:t>Běžně dostupné metody identifikace NC kusů na </a:t>
            </a:r>
            <a:r>
              <a:rPr lang="cs-CZ" b="1" dirty="0" err="1">
                <a:latin typeface="Dosis" pitchFamily="2" charset="0"/>
              </a:rPr>
              <a:t>vstřikolisech</a:t>
            </a:r>
            <a:r>
              <a:rPr lang="cs-CZ" b="1" dirty="0">
                <a:latin typeface="Dosis" pitchFamily="2" charset="0"/>
              </a:rPr>
              <a:t>:</a:t>
            </a:r>
          </a:p>
          <a:p>
            <a:r>
              <a:rPr lang="cs-CZ" sz="2400" dirty="0" err="1">
                <a:latin typeface="Dosis" pitchFamily="2" charset="0"/>
              </a:rPr>
              <a:t>Vstřikolisy</a:t>
            </a:r>
            <a:r>
              <a:rPr lang="cs-CZ" sz="2400" dirty="0">
                <a:latin typeface="Dosis" pitchFamily="2" charset="0"/>
              </a:rPr>
              <a:t> a MES systémy mají základní nastavení mezních hodnot jednotlivých parametrů.</a:t>
            </a:r>
          </a:p>
          <a:p>
            <a:r>
              <a:rPr lang="cs-CZ" sz="2400" dirty="0">
                <a:latin typeface="Dosis" pitchFamily="2" charset="0"/>
              </a:rPr>
              <a:t>Použití SPC (</a:t>
            </a:r>
            <a:r>
              <a:rPr lang="cs-CZ" sz="2400" dirty="0" err="1">
                <a:latin typeface="Dosis" pitchFamily="2" charset="0"/>
              </a:rPr>
              <a:t>statistical</a:t>
            </a:r>
            <a:r>
              <a:rPr lang="cs-CZ" sz="2400" dirty="0">
                <a:latin typeface="Dosis" pitchFamily="2" charset="0"/>
              </a:rPr>
              <a:t> </a:t>
            </a:r>
            <a:r>
              <a:rPr lang="cs-CZ" sz="2400" dirty="0" err="1">
                <a:latin typeface="Dosis" pitchFamily="2" charset="0"/>
              </a:rPr>
              <a:t>process</a:t>
            </a:r>
            <a:r>
              <a:rPr lang="cs-CZ" sz="2400" dirty="0">
                <a:latin typeface="Dosis" pitchFamily="2" charset="0"/>
              </a:rPr>
              <a:t> </a:t>
            </a:r>
            <a:r>
              <a:rPr lang="cs-CZ" sz="2400" dirty="0" err="1">
                <a:latin typeface="Dosis" pitchFamily="2" charset="0"/>
              </a:rPr>
              <a:t>control</a:t>
            </a:r>
            <a:r>
              <a:rPr lang="cs-CZ" sz="2400" dirty="0">
                <a:latin typeface="Dosis" pitchFamily="2" charset="0"/>
              </a:rPr>
              <a:t>) na jednotlivé parametry výroby.</a:t>
            </a:r>
          </a:p>
          <a:p>
            <a:endParaRPr lang="cs-CZ" sz="2400" dirty="0">
              <a:latin typeface="Dosis" pitchFamily="2" charset="0"/>
            </a:endParaRPr>
          </a:p>
          <a:p>
            <a:pPr marL="0" indent="0">
              <a:buNone/>
            </a:pPr>
            <a:r>
              <a:rPr lang="cs-CZ" b="1" dirty="0">
                <a:latin typeface="Dosis" pitchFamily="2" charset="0"/>
              </a:rPr>
              <a:t>Naše cíle: </a:t>
            </a:r>
          </a:p>
          <a:p>
            <a:r>
              <a:rPr lang="cs-CZ" sz="2400" dirty="0">
                <a:latin typeface="Dosis" pitchFamily="2" charset="0"/>
              </a:rPr>
              <a:t>Automatické sledování </a:t>
            </a:r>
            <a:r>
              <a:rPr lang="cs-CZ" sz="2400" dirty="0" err="1">
                <a:latin typeface="Dosis" pitchFamily="2" charset="0"/>
              </a:rPr>
              <a:t>vstřikolisů</a:t>
            </a:r>
            <a:r>
              <a:rPr lang="cs-CZ" sz="2400" dirty="0">
                <a:latin typeface="Dosis" pitchFamily="2" charset="0"/>
              </a:rPr>
              <a:t> za účelem identifikace klíčových parametrů výroby z pohledu kvality.</a:t>
            </a:r>
          </a:p>
          <a:p>
            <a:r>
              <a:rPr lang="cs-CZ" sz="2400" dirty="0">
                <a:latin typeface="Dosis" pitchFamily="2" charset="0"/>
              </a:rPr>
              <a:t>Odstranění neshodných výrobků v rámci výrobního cyklu s využitím robotických ramen.</a:t>
            </a:r>
          </a:p>
          <a:p>
            <a:pPr marL="0" indent="0">
              <a:buNone/>
            </a:pPr>
            <a:endParaRPr lang="cs-CZ" b="1" dirty="0">
              <a:latin typeface="Dosi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133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10013" y="179191"/>
            <a:ext cx="6184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Dosis" pitchFamily="2" charset="0"/>
              </a:rPr>
              <a:t>1. </a:t>
            </a:r>
            <a:r>
              <a:rPr lang="en-US" sz="2400" b="1" dirty="0" err="1">
                <a:latin typeface="Dosis" pitchFamily="2" charset="0"/>
              </a:rPr>
              <a:t>Výroba</a:t>
            </a:r>
            <a:r>
              <a:rPr lang="en-US" sz="2400" b="1" dirty="0">
                <a:latin typeface="Dosis" pitchFamily="2" charset="0"/>
              </a:rPr>
              <a:t> </a:t>
            </a:r>
            <a:r>
              <a:rPr lang="en-US" sz="2400" b="1" dirty="0" err="1">
                <a:latin typeface="Dosis" pitchFamily="2" charset="0"/>
              </a:rPr>
              <a:t>vstupních</a:t>
            </a:r>
            <a:r>
              <a:rPr lang="en-US" sz="2400" b="1" dirty="0">
                <a:latin typeface="Dosis" pitchFamily="2" charset="0"/>
              </a:rPr>
              <a:t> </a:t>
            </a:r>
            <a:r>
              <a:rPr lang="en-US" sz="2400" b="1" dirty="0" err="1">
                <a:latin typeface="Dosis" pitchFamily="2" charset="0"/>
              </a:rPr>
              <a:t>komponent</a:t>
            </a:r>
            <a:endParaRPr lang="en-US" sz="2200" b="1" dirty="0">
              <a:latin typeface="Dosis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990600" y="1338106"/>
            <a:ext cx="10270435" cy="4838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>
                <a:latin typeface="Dosis" pitchFamily="2" charset="0"/>
              </a:rPr>
              <a:t>Naše cíle, pokračování:</a:t>
            </a:r>
          </a:p>
          <a:p>
            <a:r>
              <a:rPr lang="cs-CZ" sz="2400" dirty="0">
                <a:latin typeface="Dosis" pitchFamily="2" charset="0"/>
              </a:rPr>
              <a:t>Datová analýza procesu s pohledu korelace více parametrů a identifikovaných NC kusů.</a:t>
            </a:r>
          </a:p>
          <a:p>
            <a:r>
              <a:rPr lang="cs-CZ" sz="2400" dirty="0">
                <a:latin typeface="Dosis" pitchFamily="2" charset="0"/>
              </a:rPr>
              <a:t>Vykazování a identifikace jednotlivých výrobků pro dodatečné vyhodnocení a zpětnou analýzu.</a:t>
            </a:r>
          </a:p>
          <a:p>
            <a:pPr marL="0" indent="0">
              <a:buNone/>
            </a:pPr>
            <a:endParaRPr lang="cs-CZ" sz="2400" dirty="0">
              <a:latin typeface="Dosis" pitchFamily="2" charset="0"/>
            </a:endParaRPr>
          </a:p>
          <a:p>
            <a:pPr marL="0" indent="0">
              <a:buNone/>
            </a:pPr>
            <a:endParaRPr lang="cs-CZ" b="1" dirty="0">
              <a:latin typeface="Dosi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955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10013" y="179191"/>
            <a:ext cx="6184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Dosis" pitchFamily="2" charset="0"/>
              </a:rPr>
              <a:t>1. Výroba vstupních komponent</a:t>
            </a:r>
            <a:endParaRPr lang="cs-CZ" sz="2200" b="1" dirty="0">
              <a:latin typeface="Dosis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990600" y="1338106"/>
            <a:ext cx="10270435" cy="4838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>
                <a:latin typeface="Dosis" pitchFamily="2" charset="0"/>
              </a:rPr>
              <a:t>Postup k dosažení cíle: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Dosis" pitchFamily="2" charset="0"/>
              </a:rPr>
              <a:t>Sběr parametrů </a:t>
            </a:r>
            <a:r>
              <a:rPr lang="en-US" sz="2400" dirty="0" err="1">
                <a:latin typeface="Dosis" pitchFamily="2" charset="0"/>
              </a:rPr>
              <a:t>cyklu</a:t>
            </a:r>
            <a:r>
              <a:rPr lang="en-US" sz="2400" dirty="0">
                <a:latin typeface="Dosis" pitchFamily="2" charset="0"/>
              </a:rPr>
              <a:t>, </a:t>
            </a:r>
            <a:r>
              <a:rPr lang="cs-CZ" sz="2400" dirty="0">
                <a:latin typeface="Dosis" pitchFamily="2" charset="0"/>
              </a:rPr>
              <a:t>nezávisle na stroji (nebo výrobci)</a:t>
            </a:r>
            <a:r>
              <a:rPr lang="en-US" sz="2400" dirty="0">
                <a:latin typeface="Dosis" pitchFamily="2" charset="0"/>
              </a:rPr>
              <a:t> a </a:t>
            </a:r>
            <a:r>
              <a:rPr lang="en-US" sz="2400" dirty="0" err="1">
                <a:latin typeface="Dosis" pitchFamily="2" charset="0"/>
              </a:rPr>
              <a:t>uložení</a:t>
            </a:r>
            <a:r>
              <a:rPr lang="en-US" sz="2400" dirty="0">
                <a:latin typeface="Dosis" pitchFamily="2" charset="0"/>
              </a:rPr>
              <a:t> do </a:t>
            </a:r>
            <a:r>
              <a:rPr lang="en-US" sz="2400" dirty="0" err="1">
                <a:latin typeface="Dosis" pitchFamily="2" charset="0"/>
              </a:rPr>
              <a:t>úložiště</a:t>
            </a:r>
            <a:r>
              <a:rPr lang="en-US" sz="2400" dirty="0">
                <a:latin typeface="Dosis" pitchFamily="2" charset="0"/>
              </a:rPr>
              <a:t>.</a:t>
            </a:r>
            <a:endParaRPr lang="cs-CZ" sz="2400" dirty="0">
              <a:latin typeface="Dosis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Dosis" pitchFamily="2" charset="0"/>
              </a:rPr>
              <a:t>Identifikace klíčových parametrů  jednotlivých strojů dle technologů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Dosis" pitchFamily="2" charset="0"/>
              </a:rPr>
              <a:t>Matematická analýza a hledání korelací s ohledem na identifikované  NC kusy.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Dosis" pitchFamily="2" charset="0"/>
              </a:rPr>
              <a:t>Umožnění sběru dat, výpočtu a odložení v rámci jednoho výrobního cyklu.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Dosis" pitchFamily="2" charset="0"/>
              </a:rPr>
              <a:t>Vylepšování výsledků.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Dosis" pitchFamily="2" charset="0"/>
              </a:rPr>
              <a:t>Postupné nastavení a upřesňování nastavení detekce.</a:t>
            </a:r>
          </a:p>
          <a:p>
            <a:pPr marL="0" indent="0">
              <a:buNone/>
            </a:pPr>
            <a:endParaRPr lang="cs-CZ" sz="2400" dirty="0">
              <a:latin typeface="Dosis" pitchFamily="2" charset="0"/>
            </a:endParaRPr>
          </a:p>
          <a:p>
            <a:pPr marL="0" indent="0">
              <a:buNone/>
            </a:pPr>
            <a:endParaRPr lang="cs-CZ" b="1" dirty="0">
              <a:latin typeface="Dosi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98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10013" y="179191"/>
            <a:ext cx="6184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Dosis" pitchFamily="2" charset="0"/>
              </a:rPr>
              <a:t>1. </a:t>
            </a:r>
            <a:r>
              <a:rPr lang="en-US" sz="2400" b="1" dirty="0" err="1">
                <a:latin typeface="Dosis" pitchFamily="2" charset="0"/>
              </a:rPr>
              <a:t>Výroba</a:t>
            </a:r>
            <a:r>
              <a:rPr lang="en-US" sz="2400" b="1" dirty="0">
                <a:latin typeface="Dosis" pitchFamily="2" charset="0"/>
              </a:rPr>
              <a:t> </a:t>
            </a:r>
            <a:r>
              <a:rPr lang="en-US" sz="2400" b="1" dirty="0" err="1">
                <a:latin typeface="Dosis" pitchFamily="2" charset="0"/>
              </a:rPr>
              <a:t>vstupních</a:t>
            </a:r>
            <a:r>
              <a:rPr lang="en-US" sz="2400" b="1" dirty="0">
                <a:latin typeface="Dosis" pitchFamily="2" charset="0"/>
              </a:rPr>
              <a:t> </a:t>
            </a:r>
            <a:r>
              <a:rPr lang="en-US" sz="2400" b="1" dirty="0" err="1">
                <a:latin typeface="Dosis" pitchFamily="2" charset="0"/>
              </a:rPr>
              <a:t>komponent</a:t>
            </a:r>
            <a:endParaRPr lang="en-US" sz="2200" b="1" dirty="0">
              <a:latin typeface="Dosis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990600" y="1338106"/>
            <a:ext cx="10270435" cy="4838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>
                <a:latin typeface="Dosis" pitchFamily="2" charset="0"/>
              </a:rPr>
              <a:t>Dosažené výsledky: </a:t>
            </a:r>
          </a:p>
          <a:p>
            <a:r>
              <a:rPr lang="cs-CZ" sz="2400" dirty="0">
                <a:latin typeface="Dosis" pitchFamily="2" charset="0"/>
              </a:rPr>
              <a:t>Pilotní provoz na dvou </a:t>
            </a:r>
            <a:r>
              <a:rPr lang="cs-CZ" sz="2400" dirty="0" err="1">
                <a:latin typeface="Dosis" pitchFamily="2" charset="0"/>
              </a:rPr>
              <a:t>vstřikolisech</a:t>
            </a:r>
            <a:r>
              <a:rPr lang="cs-CZ" sz="2400" dirty="0">
                <a:latin typeface="Dosis" pitchFamily="2" charset="0"/>
              </a:rPr>
              <a:t> (</a:t>
            </a:r>
            <a:r>
              <a:rPr lang="cs-CZ" sz="2400" dirty="0" err="1">
                <a:latin typeface="Dosis" pitchFamily="2" charset="0"/>
              </a:rPr>
              <a:t>Engel</a:t>
            </a:r>
            <a:r>
              <a:rPr lang="cs-CZ" sz="2400" dirty="0">
                <a:latin typeface="Dosis" pitchFamily="2" charset="0"/>
              </a:rPr>
              <a:t>) u partnera projektu fy. Plastika a.s., přes rozhraní </a:t>
            </a:r>
            <a:r>
              <a:rPr lang="cs-CZ" sz="2400" dirty="0" err="1">
                <a:latin typeface="Dosis" pitchFamily="2" charset="0"/>
              </a:rPr>
              <a:t>Euromap</a:t>
            </a:r>
            <a:r>
              <a:rPr lang="cs-CZ" sz="2400" dirty="0">
                <a:latin typeface="Dosis" pitchFamily="2" charset="0"/>
              </a:rPr>
              <a:t> 63</a:t>
            </a:r>
          </a:p>
          <a:p>
            <a:r>
              <a:rPr lang="cs-CZ" sz="2400" dirty="0">
                <a:latin typeface="Dosis" pitchFamily="2" charset="0"/>
              </a:rPr>
              <a:t>Sběr dat a jejich prezentace na obrazovkách s využitím nástroje </a:t>
            </a:r>
            <a:r>
              <a:rPr lang="cs-CZ" sz="2400" dirty="0" err="1">
                <a:latin typeface="Dosis" pitchFamily="2" charset="0"/>
              </a:rPr>
              <a:t>Grafana</a:t>
            </a:r>
            <a:r>
              <a:rPr lang="cs-CZ" sz="2400" dirty="0">
                <a:latin typeface="Dosis" pitchFamily="2" charset="0"/>
              </a:rPr>
              <a:t> (grafana.com).</a:t>
            </a:r>
          </a:p>
          <a:p>
            <a:r>
              <a:rPr lang="cs-CZ" sz="2400" dirty="0">
                <a:latin typeface="Dosis" pitchFamily="2" charset="0"/>
              </a:rPr>
              <a:t>Uložení dat v </a:t>
            </a:r>
            <a:r>
              <a:rPr lang="cs-CZ" sz="2400" dirty="0" err="1">
                <a:latin typeface="Dosis" pitchFamily="2" charset="0"/>
              </a:rPr>
              <a:t>time-series</a:t>
            </a:r>
            <a:r>
              <a:rPr lang="cs-CZ" sz="2400" dirty="0">
                <a:latin typeface="Dosis" pitchFamily="2" charset="0"/>
              </a:rPr>
              <a:t> databázi </a:t>
            </a:r>
            <a:r>
              <a:rPr lang="cs-CZ" sz="2400" dirty="0" err="1">
                <a:latin typeface="Dosis" pitchFamily="2" charset="0"/>
              </a:rPr>
              <a:t>InfluxDB</a:t>
            </a:r>
            <a:r>
              <a:rPr lang="cs-CZ" sz="2400" dirty="0">
                <a:latin typeface="Dosis" pitchFamily="2" charset="0"/>
              </a:rPr>
              <a:t>.</a:t>
            </a:r>
          </a:p>
          <a:p>
            <a:r>
              <a:rPr lang="cs-CZ" sz="2400" dirty="0">
                <a:latin typeface="Dosis" pitchFamily="2" charset="0"/>
              </a:rPr>
              <a:t>Ovládání robotického ramena v rámci výrobního cyklu.</a:t>
            </a:r>
          </a:p>
          <a:p>
            <a:r>
              <a:rPr lang="cs-CZ" sz="2400" dirty="0">
                <a:latin typeface="Dosis" pitchFamily="2" charset="0"/>
              </a:rPr>
              <a:t>S využitím běžných matematických metod dosaženo “prvního kola” identifikace NC kusů.</a:t>
            </a:r>
          </a:p>
        </p:txBody>
      </p:sp>
    </p:spTree>
    <p:extLst>
      <p:ext uri="{BB962C8B-B14F-4D97-AF65-F5344CB8AC3E}">
        <p14:creationId xmlns:p14="http://schemas.microsoft.com/office/powerpoint/2010/main" val="3848490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10013" y="179191"/>
            <a:ext cx="6184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Dosis" pitchFamily="2" charset="0"/>
              </a:rPr>
              <a:t>1. </a:t>
            </a:r>
            <a:r>
              <a:rPr lang="en-US" sz="2400" b="1" dirty="0" err="1">
                <a:latin typeface="Dosis" pitchFamily="2" charset="0"/>
              </a:rPr>
              <a:t>Výroba</a:t>
            </a:r>
            <a:r>
              <a:rPr lang="en-US" sz="2400" b="1" dirty="0">
                <a:latin typeface="Dosis" pitchFamily="2" charset="0"/>
              </a:rPr>
              <a:t> </a:t>
            </a:r>
            <a:r>
              <a:rPr lang="en-US" sz="2400" b="1" dirty="0" err="1">
                <a:latin typeface="Dosis" pitchFamily="2" charset="0"/>
              </a:rPr>
              <a:t>vstupních</a:t>
            </a:r>
            <a:r>
              <a:rPr lang="en-US" sz="2400" b="1" dirty="0">
                <a:latin typeface="Dosis" pitchFamily="2" charset="0"/>
              </a:rPr>
              <a:t> </a:t>
            </a:r>
            <a:r>
              <a:rPr lang="en-US" sz="2400" b="1" dirty="0" err="1">
                <a:latin typeface="Dosis" pitchFamily="2" charset="0"/>
              </a:rPr>
              <a:t>komponent</a:t>
            </a:r>
            <a:endParaRPr lang="en-US" sz="2200" b="1" dirty="0">
              <a:latin typeface="Dosis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990600" y="1338106"/>
            <a:ext cx="10270435" cy="4838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>
                <a:latin typeface="Dosis" pitchFamily="2" charset="0"/>
              </a:rPr>
              <a:t>Řešené problémy: </a:t>
            </a:r>
          </a:p>
          <a:p>
            <a:r>
              <a:rPr lang="cs-CZ" sz="2400" dirty="0">
                <a:latin typeface="Dosis" pitchFamily="2" charset="0"/>
              </a:rPr>
              <a:t>Velký problém bylo získat potřebné identifikace parametrů dle definice technologa.</a:t>
            </a:r>
          </a:p>
          <a:p>
            <a:r>
              <a:rPr lang="cs-CZ" sz="2400" dirty="0">
                <a:latin typeface="Dosis" pitchFamily="2" charset="0"/>
              </a:rPr>
              <a:t>Ovládání a nastavení robota s využitím rozhraní </a:t>
            </a:r>
            <a:r>
              <a:rPr lang="cs-CZ" sz="2400" dirty="0" err="1">
                <a:latin typeface="Dosis" pitchFamily="2" charset="0"/>
              </a:rPr>
              <a:t>Euromap</a:t>
            </a:r>
            <a:r>
              <a:rPr lang="cs-CZ" sz="2400" dirty="0">
                <a:latin typeface="Dosis" pitchFamily="2" charset="0"/>
              </a:rPr>
              <a:t> tak, aby dokázal odložit požadovaný kus v rámci cyklu.</a:t>
            </a:r>
          </a:p>
          <a:p>
            <a:r>
              <a:rPr lang="cs-CZ" sz="2400" dirty="0">
                <a:latin typeface="Dosis" pitchFamily="2" charset="0"/>
              </a:rPr>
              <a:t>Spojení dat z monitoring </a:t>
            </a:r>
            <a:r>
              <a:rPr lang="cs-CZ" sz="2400" dirty="0" err="1">
                <a:latin typeface="Dosis" pitchFamily="2" charset="0"/>
              </a:rPr>
              <a:t>vstřikolisů</a:t>
            </a:r>
            <a:r>
              <a:rPr lang="cs-CZ" sz="2400" dirty="0">
                <a:latin typeface="Dosis" pitchFamily="2" charset="0"/>
              </a:rPr>
              <a:t> proti identifikovaných NC kusů v pokračovací fázi výroby.</a:t>
            </a:r>
            <a:endParaRPr lang="en-US" sz="2400" dirty="0">
              <a:latin typeface="Dosis" pitchFamily="2" charset="0"/>
            </a:endParaRPr>
          </a:p>
          <a:p>
            <a:r>
              <a:rPr lang="cs-CZ" sz="2400" dirty="0">
                <a:latin typeface="Dosis" pitchFamily="2" charset="0"/>
              </a:rPr>
              <a:t>Časová souslednost parametrů cyklu.</a:t>
            </a:r>
          </a:p>
          <a:p>
            <a:endParaRPr lang="cs-CZ" sz="2400" dirty="0">
              <a:latin typeface="Dosis" pitchFamily="2" charset="0"/>
            </a:endParaRPr>
          </a:p>
          <a:p>
            <a:pPr marL="0" indent="0">
              <a:buNone/>
            </a:pPr>
            <a:r>
              <a:rPr lang="cs-CZ" b="1" dirty="0">
                <a:latin typeface="Dosis" pitchFamily="2" charset="0"/>
              </a:rPr>
              <a:t>Pokračování:</a:t>
            </a:r>
          </a:p>
          <a:p>
            <a:r>
              <a:rPr lang="cs-CZ" sz="2400" dirty="0">
                <a:latin typeface="Dosis" pitchFamily="2" charset="0"/>
              </a:rPr>
              <a:t>Pokračujeme  v připojování dalších strojů na rozhraní OPC-DA, UA.</a:t>
            </a:r>
          </a:p>
          <a:p>
            <a:r>
              <a:rPr lang="cs-CZ" sz="2400" dirty="0">
                <a:latin typeface="Dosis" pitchFamily="2" charset="0"/>
              </a:rPr>
              <a:t>Vylepšování </a:t>
            </a:r>
            <a:r>
              <a:rPr lang="en-US" sz="2400" dirty="0" err="1">
                <a:latin typeface="Dosis" pitchFamily="2" charset="0"/>
              </a:rPr>
              <a:t>detekce</a:t>
            </a:r>
            <a:r>
              <a:rPr lang="en-US" sz="2400" dirty="0">
                <a:latin typeface="Dosis" pitchFamily="2" charset="0"/>
              </a:rPr>
              <a:t>.</a:t>
            </a:r>
            <a:endParaRPr lang="cs-CZ" sz="2400" dirty="0">
              <a:latin typeface="Dosi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2845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939</Words>
  <Application>Microsoft Office PowerPoint</Application>
  <PresentationFormat>Širokoúhlá obrazovka</PresentationFormat>
  <Paragraphs>102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Dosis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Pokorny</dc:creator>
  <cp:lastModifiedBy>David Pokorný</cp:lastModifiedBy>
  <cp:revision>44</cp:revision>
  <dcterms:created xsi:type="dcterms:W3CDTF">2017-01-04T11:52:15Z</dcterms:created>
  <dcterms:modified xsi:type="dcterms:W3CDTF">2021-10-04T18:01:27Z</dcterms:modified>
</cp:coreProperties>
</file>